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93"/>
    <p:restoredTop sz="93814"/>
  </p:normalViewPr>
  <p:slideViewPr>
    <p:cSldViewPr snapToGrid="0" snapToObjects="1">
      <p:cViewPr>
        <p:scale>
          <a:sx n="81" d="100"/>
          <a:sy n="81" d="100"/>
        </p:scale>
        <p:origin x="1408"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6D1FD-42F6-1849-AA3B-AF52206BB567}" type="datetimeFigureOut">
              <a:rPr lang="en-US" smtClean="0"/>
              <a:t>12/2/20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6C434-C3F9-4243-B5C4-6C862D5C0C3D}" type="slidenum">
              <a:rPr lang="en-US" smtClean="0"/>
              <a:t>‹#›</a:t>
            </a:fld>
            <a:endParaRPr lang="en-US"/>
          </a:p>
        </p:txBody>
      </p:sp>
    </p:spTree>
    <p:extLst>
      <p:ext uri="{BB962C8B-B14F-4D97-AF65-F5344CB8AC3E}">
        <p14:creationId xmlns:p14="http://schemas.microsoft.com/office/powerpoint/2010/main" val="75393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0DB35C-E47C-6D4F-A0F4-534F52F1EA4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264091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DB35C-E47C-6D4F-A0F4-534F52F1EA4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6525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DB35C-E47C-6D4F-A0F4-534F52F1EA4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276186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0DB35C-E47C-6D4F-A0F4-534F52F1EA4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420335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0DB35C-E47C-6D4F-A0F4-534F52F1EA49}"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299888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0DB35C-E47C-6D4F-A0F4-534F52F1EA49}"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169727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0DB35C-E47C-6D4F-A0F4-534F52F1EA49}" type="datetimeFigureOut">
              <a:rPr lang="en-US" smtClean="0"/>
              <a:t>12/2/20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130239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0DB35C-E47C-6D4F-A0F4-534F52F1EA49}" type="datetimeFigureOut">
              <a:rPr lang="en-US" smtClean="0"/>
              <a:t>12/2/20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2292638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DB35C-E47C-6D4F-A0F4-534F52F1EA49}" type="datetimeFigureOut">
              <a:rPr lang="en-US" smtClean="0"/>
              <a:t>12/2/20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60937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0DB35C-E47C-6D4F-A0F4-534F52F1EA49}"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347624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0DB35C-E47C-6D4F-A0F4-534F52F1EA49}"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86040-DE76-D348-B82B-40DF159CC684}" type="slidenum">
              <a:rPr lang="en-US" smtClean="0"/>
              <a:t>‹#›</a:t>
            </a:fld>
            <a:endParaRPr lang="en-US"/>
          </a:p>
        </p:txBody>
      </p:sp>
    </p:spTree>
    <p:extLst>
      <p:ext uri="{BB962C8B-B14F-4D97-AF65-F5344CB8AC3E}">
        <p14:creationId xmlns:p14="http://schemas.microsoft.com/office/powerpoint/2010/main" val="55585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DB35C-E47C-6D4F-A0F4-534F52F1EA49}" type="datetimeFigureOut">
              <a:rPr lang="en-US" smtClean="0"/>
              <a:t>12/2/20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86040-DE76-D348-B82B-40DF159CC684}" type="slidenum">
              <a:rPr lang="en-US" smtClean="0"/>
              <a:t>‹#›</a:t>
            </a:fld>
            <a:endParaRPr lang="en-US"/>
          </a:p>
        </p:txBody>
      </p:sp>
    </p:spTree>
    <p:extLst>
      <p:ext uri="{BB962C8B-B14F-4D97-AF65-F5344CB8AC3E}">
        <p14:creationId xmlns:p14="http://schemas.microsoft.com/office/powerpoint/2010/main" val="243941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ACBF87-05D4-6D47-93C5-C64D7E0A07B3}"/>
              </a:ext>
            </a:extLst>
          </p:cNvPr>
          <p:cNvSpPr txBox="1"/>
          <p:nvPr/>
        </p:nvSpPr>
        <p:spPr>
          <a:xfrm>
            <a:off x="524699" y="4866877"/>
            <a:ext cx="8315326" cy="1512337"/>
          </a:xfrm>
          <a:prstGeom prst="rect">
            <a:avLst/>
          </a:prstGeom>
          <a:noFill/>
        </p:spPr>
        <p:txBody>
          <a:bodyPr wrap="square" rtlCol="0">
            <a:spAutoFit/>
          </a:bodyPr>
          <a:lstStyle/>
          <a:p>
            <a:pPr>
              <a:lnSpc>
                <a:spcPts val="1600"/>
              </a:lnSpc>
            </a:pPr>
            <a:r>
              <a:rPr lang="en-US" sz="1200" b="1" dirty="0">
                <a:latin typeface="Arial" panose="020B0604020202020204" pitchFamily="34" charset="0"/>
                <a:cs typeface="Arial" panose="020B0604020202020204" pitchFamily="34" charset="0"/>
              </a:rPr>
              <a:t>FIGURE S7. Precision-recall curves when phenotypic profile similarity is determined using different metrics. </a:t>
            </a:r>
            <a:r>
              <a:rPr lang="en-US" sz="1200" dirty="0">
                <a:latin typeface="Arial" panose="020B0604020202020204" pitchFamily="34" charset="0"/>
                <a:cs typeface="Arial" panose="020B0604020202020204" pitchFamily="34" charset="0"/>
              </a:rPr>
              <a:t>Gene pairs were ranked from high to low similarity based on |PCC| (green line), MI (brown line), or |SRCC| (blue line). Precision and recall were then calculated for the 5,000 top-ranked gene pairs using the union of annotation sets 1 through 5 to identify co-annotated gene pairs. Circles indicate the positions of the 250th and 500th top-ranked gene pairs. The dashed line shows precision for randomly ordered gene pairs generated as described in the Methods (negative control). The areas under the curve (AUC) when pairwise profile similarity is determined using |PCC|, MI, |SRCC| or for randomly ordered gene pairs are: 0.42, 0.43, 0.39, and 0.17, respectively. </a:t>
            </a:r>
          </a:p>
        </p:txBody>
      </p:sp>
      <p:grpSp>
        <p:nvGrpSpPr>
          <p:cNvPr id="10" name="Group 9">
            <a:extLst>
              <a:ext uri="{FF2B5EF4-FFF2-40B4-BE49-F238E27FC236}">
                <a16:creationId xmlns:a16="http://schemas.microsoft.com/office/drawing/2014/main" id="{01F4D54D-131D-AA41-BEF2-ACB91E3F8AE5}"/>
              </a:ext>
            </a:extLst>
          </p:cNvPr>
          <p:cNvGrpSpPr/>
          <p:nvPr/>
        </p:nvGrpSpPr>
        <p:grpSpPr>
          <a:xfrm>
            <a:off x="1091716" y="410399"/>
            <a:ext cx="6960568" cy="4342039"/>
            <a:chOff x="1171176" y="300037"/>
            <a:chExt cx="6960568" cy="4342039"/>
          </a:xfrm>
        </p:grpSpPr>
        <p:grpSp>
          <p:nvGrpSpPr>
            <p:cNvPr id="6" name="Group 5">
              <a:extLst>
                <a:ext uri="{FF2B5EF4-FFF2-40B4-BE49-F238E27FC236}">
                  <a16:creationId xmlns:a16="http://schemas.microsoft.com/office/drawing/2014/main" id="{B49BEE9F-7839-B142-A55F-5DCD912EBD4F}"/>
                </a:ext>
              </a:extLst>
            </p:cNvPr>
            <p:cNvGrpSpPr/>
            <p:nvPr/>
          </p:nvGrpSpPr>
          <p:grpSpPr>
            <a:xfrm>
              <a:off x="1325064" y="300037"/>
              <a:ext cx="6806680" cy="4342039"/>
              <a:chOff x="1067889" y="1385887"/>
              <a:chExt cx="6806680" cy="4342039"/>
            </a:xfrm>
          </p:grpSpPr>
          <p:pic>
            <p:nvPicPr>
              <p:cNvPr id="3" name="Picture 2">
                <a:extLst>
                  <a:ext uri="{FF2B5EF4-FFF2-40B4-BE49-F238E27FC236}">
                    <a16:creationId xmlns:a16="http://schemas.microsoft.com/office/drawing/2014/main" id="{E6CB9245-58B4-4F49-BCD6-EA729E5BB5B4}"/>
                  </a:ext>
                </a:extLst>
              </p:cNvPr>
              <p:cNvPicPr>
                <a:picLocks noChangeAspect="1"/>
              </p:cNvPicPr>
              <p:nvPr/>
            </p:nvPicPr>
            <p:blipFill rotWithShape="1">
              <a:blip r:embed="rId2"/>
              <a:srcRect t="8871"/>
              <a:stretch/>
            </p:blipFill>
            <p:spPr>
              <a:xfrm>
                <a:off x="1067889" y="1385887"/>
                <a:ext cx="6806680" cy="4342039"/>
              </a:xfrm>
              <a:prstGeom prst="rect">
                <a:avLst/>
              </a:prstGeom>
            </p:spPr>
          </p:pic>
          <p:sp>
            <p:nvSpPr>
              <p:cNvPr id="4" name="TextBox 3">
                <a:extLst>
                  <a:ext uri="{FF2B5EF4-FFF2-40B4-BE49-F238E27FC236}">
                    <a16:creationId xmlns:a16="http://schemas.microsoft.com/office/drawing/2014/main" id="{75A62685-696C-1747-84AB-19A4628BB765}"/>
                  </a:ext>
                </a:extLst>
              </p:cNvPr>
              <p:cNvSpPr txBox="1"/>
              <p:nvPr/>
            </p:nvSpPr>
            <p:spPr>
              <a:xfrm>
                <a:off x="3076673" y="2145187"/>
                <a:ext cx="598241" cy="300082"/>
              </a:xfrm>
              <a:prstGeom prst="rect">
                <a:avLst/>
              </a:prstGeom>
              <a:noFill/>
            </p:spPr>
            <p:txBody>
              <a:bodyPr wrap="none" rtlCol="0">
                <a:spAutoFit/>
              </a:bodyPr>
              <a:lstStyle/>
              <a:p>
                <a:r>
                  <a:rPr lang="en-TW" sz="1350" dirty="0"/>
                  <a:t>250th</a:t>
                </a:r>
              </a:p>
            </p:txBody>
          </p:sp>
          <p:sp>
            <p:nvSpPr>
              <p:cNvPr id="5" name="TextBox 4">
                <a:extLst>
                  <a:ext uri="{FF2B5EF4-FFF2-40B4-BE49-F238E27FC236}">
                    <a16:creationId xmlns:a16="http://schemas.microsoft.com/office/drawing/2014/main" id="{1F9C69CE-5392-FE4A-971D-8336B75F91D4}"/>
                  </a:ext>
                </a:extLst>
              </p:cNvPr>
              <p:cNvSpPr txBox="1"/>
              <p:nvPr/>
            </p:nvSpPr>
            <p:spPr>
              <a:xfrm>
                <a:off x="3627545" y="2922898"/>
                <a:ext cx="598241" cy="300082"/>
              </a:xfrm>
              <a:prstGeom prst="rect">
                <a:avLst/>
              </a:prstGeom>
              <a:noFill/>
            </p:spPr>
            <p:txBody>
              <a:bodyPr wrap="none" rtlCol="0">
                <a:spAutoFit/>
              </a:bodyPr>
              <a:lstStyle/>
              <a:p>
                <a:r>
                  <a:rPr lang="en-TW" sz="1350" dirty="0"/>
                  <a:t>500th</a:t>
                </a:r>
              </a:p>
            </p:txBody>
          </p:sp>
        </p:grpSp>
        <p:sp>
          <p:nvSpPr>
            <p:cNvPr id="8" name="TextBox 7">
              <a:extLst>
                <a:ext uri="{FF2B5EF4-FFF2-40B4-BE49-F238E27FC236}">
                  <a16:creationId xmlns:a16="http://schemas.microsoft.com/office/drawing/2014/main" id="{189A4D2A-151C-7348-A78E-DCD9BA7211D5}"/>
                </a:ext>
              </a:extLst>
            </p:cNvPr>
            <p:cNvSpPr txBox="1"/>
            <p:nvPr/>
          </p:nvSpPr>
          <p:spPr>
            <a:xfrm>
              <a:off x="3849798" y="4278678"/>
              <a:ext cx="1558440" cy="307777"/>
            </a:xfrm>
            <a:prstGeom prst="rect">
              <a:avLst/>
            </a:prstGeom>
            <a:solidFill>
              <a:schemeClr val="bg1"/>
            </a:solidFill>
          </p:spPr>
          <p:txBody>
            <a:bodyPr wrap="none" rtlCol="0">
              <a:spAutoFit/>
            </a:bodyPr>
            <a:lstStyle/>
            <a:p>
              <a:r>
                <a:rPr lang="en-US" sz="1400" dirty="0">
                  <a:latin typeface="Arial" panose="020B0604020202020204" pitchFamily="34" charset="0"/>
                  <a:cs typeface="Arial" panose="020B0604020202020204" pitchFamily="34" charset="0"/>
                </a:rPr>
                <a:t>recall (sensitivity)</a:t>
              </a:r>
            </a:p>
          </p:txBody>
        </p:sp>
        <p:sp>
          <p:nvSpPr>
            <p:cNvPr id="9" name="TextBox 8">
              <a:extLst>
                <a:ext uri="{FF2B5EF4-FFF2-40B4-BE49-F238E27FC236}">
                  <a16:creationId xmlns:a16="http://schemas.microsoft.com/office/drawing/2014/main" id="{D729EC13-48E9-1446-9917-4BEB791A21A2}"/>
                </a:ext>
              </a:extLst>
            </p:cNvPr>
            <p:cNvSpPr txBox="1"/>
            <p:nvPr/>
          </p:nvSpPr>
          <p:spPr>
            <a:xfrm rot="16200000">
              <a:off x="874460" y="1983240"/>
              <a:ext cx="901209" cy="307777"/>
            </a:xfrm>
            <a:prstGeom prst="rect">
              <a:avLst/>
            </a:prstGeom>
            <a:solidFill>
              <a:schemeClr val="bg1"/>
            </a:solidFill>
          </p:spPr>
          <p:txBody>
            <a:bodyPr wrap="none" rtlCol="0">
              <a:spAutoFit/>
            </a:bodyPr>
            <a:lstStyle/>
            <a:p>
              <a:r>
                <a:rPr lang="en-US" sz="1400" dirty="0">
                  <a:latin typeface="Arial" panose="020B0604020202020204" pitchFamily="34" charset="0"/>
                  <a:cs typeface="Arial" panose="020B0604020202020204" pitchFamily="34" charset="0"/>
                </a:rPr>
                <a:t>precision</a:t>
              </a:r>
            </a:p>
          </p:txBody>
        </p:sp>
      </p:grpSp>
    </p:spTree>
    <p:extLst>
      <p:ext uri="{BB962C8B-B14F-4D97-AF65-F5344CB8AC3E}">
        <p14:creationId xmlns:p14="http://schemas.microsoft.com/office/powerpoint/2010/main" val="13193050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9276</TotalTime>
  <Words>155</Words>
  <Application>Microsoft Macintosh PowerPoint</Application>
  <PresentationFormat>Letter Paper (8.5x11 in)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吳逸凡</dc:creator>
  <cp:lastModifiedBy>Siegele</cp:lastModifiedBy>
  <cp:revision>142</cp:revision>
  <dcterms:created xsi:type="dcterms:W3CDTF">2019-04-27T22:31:05Z</dcterms:created>
  <dcterms:modified xsi:type="dcterms:W3CDTF">2020-12-02T17:34:12Z</dcterms:modified>
</cp:coreProperties>
</file>