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132" y="114"/>
      </p:cViewPr>
      <p:guideLst>
        <p:guide orient="horz" pos="37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8378-0175-4B23-AD94-23E89B5608E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555-3BC3-4B80-9AF5-AD51FDC3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7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8378-0175-4B23-AD94-23E89B5608E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555-3BC3-4B80-9AF5-AD51FDC3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44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8378-0175-4B23-AD94-23E89B5608E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555-3BC3-4B80-9AF5-AD51FDC3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8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8378-0175-4B23-AD94-23E89B5608E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555-3BC3-4B80-9AF5-AD51FDC3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8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8378-0175-4B23-AD94-23E89B5608E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555-3BC3-4B80-9AF5-AD51FDC3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8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8378-0175-4B23-AD94-23E89B5608E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555-3BC3-4B80-9AF5-AD51FDC3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8378-0175-4B23-AD94-23E89B5608E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555-3BC3-4B80-9AF5-AD51FDC3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0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8378-0175-4B23-AD94-23E89B5608E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555-3BC3-4B80-9AF5-AD51FDC3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8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8378-0175-4B23-AD94-23E89B5608E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555-3BC3-4B80-9AF5-AD51FDC3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8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8378-0175-4B23-AD94-23E89B5608E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555-3BC3-4B80-9AF5-AD51FDC3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8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B8378-0175-4B23-AD94-23E89B5608E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6A555-3BC3-4B80-9AF5-AD51FDC3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9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B8378-0175-4B23-AD94-23E89B5608E5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6A555-3BC3-4B80-9AF5-AD51FDC38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391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6E4BC9-2D0E-4361-B932-164C5FD024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071" t="23799" r="37402" b="5066"/>
          <a:stretch/>
        </p:blipFill>
        <p:spPr>
          <a:xfrm>
            <a:off x="815956" y="937846"/>
            <a:ext cx="2905267" cy="21375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9F2D88A-6F37-4B66-B8EB-BAAF0AEE6FC7}"/>
              </a:ext>
            </a:extLst>
          </p:cNvPr>
          <p:cNvPicPr>
            <a:picLocks/>
          </p:cNvPicPr>
          <p:nvPr/>
        </p:nvPicPr>
        <p:blipFill rotWithShape="1">
          <a:blip r:embed="rId3"/>
          <a:srcRect l="27613" t="23898" r="38204" b="4731"/>
          <a:stretch/>
        </p:blipFill>
        <p:spPr>
          <a:xfrm>
            <a:off x="785476" y="3777684"/>
            <a:ext cx="2905266" cy="20847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1B4E4D9-8B23-4F12-BBA0-7C24D7CFF425}"/>
              </a:ext>
            </a:extLst>
          </p:cNvPr>
          <p:cNvSpPr txBox="1"/>
          <p:nvPr/>
        </p:nvSpPr>
        <p:spPr>
          <a:xfrm>
            <a:off x="502530" y="693224"/>
            <a:ext cx="3333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A)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 G 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 G A G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 A G A C 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FBFF49-4AAF-4360-86C4-4063B6D23FA4}"/>
              </a:ext>
            </a:extLst>
          </p:cNvPr>
          <p:cNvSpPr txBox="1"/>
          <p:nvPr/>
        </p:nvSpPr>
        <p:spPr>
          <a:xfrm>
            <a:off x="774508" y="3440278"/>
            <a:ext cx="3058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 G 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 G A G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 A G A C A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C7C0C7A-4E7A-462E-BAFD-16BB101BBEEF}"/>
              </a:ext>
            </a:extLst>
          </p:cNvPr>
          <p:cNvCxnSpPr/>
          <p:nvPr/>
        </p:nvCxnSpPr>
        <p:spPr>
          <a:xfrm>
            <a:off x="2261555" y="3075354"/>
            <a:ext cx="0" cy="3102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0E73A42F-0882-44F7-B75D-BEFAC8390642}"/>
              </a:ext>
            </a:extLst>
          </p:cNvPr>
          <p:cNvPicPr>
            <a:picLocks/>
          </p:cNvPicPr>
          <p:nvPr/>
        </p:nvPicPr>
        <p:blipFill rotWithShape="1">
          <a:blip r:embed="rId4"/>
          <a:srcRect l="27349" t="18854" r="15857"/>
          <a:stretch/>
        </p:blipFill>
        <p:spPr>
          <a:xfrm>
            <a:off x="4352733" y="937846"/>
            <a:ext cx="4573218" cy="225569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AEBE420-71E3-404B-9B16-543A39B0991D}"/>
              </a:ext>
            </a:extLst>
          </p:cNvPr>
          <p:cNvSpPr txBox="1"/>
          <p:nvPr/>
        </p:nvSpPr>
        <p:spPr>
          <a:xfrm>
            <a:off x="4055751" y="698004"/>
            <a:ext cx="50227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B) 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 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 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 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 A G C 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n-US" sz="1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 G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 T G C G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EA222BD-D07F-4E1D-9738-FCA32093E837}"/>
              </a:ext>
            </a:extLst>
          </p:cNvPr>
          <p:cNvCxnSpPr/>
          <p:nvPr/>
        </p:nvCxnSpPr>
        <p:spPr>
          <a:xfrm>
            <a:off x="7133666" y="3038435"/>
            <a:ext cx="0" cy="31021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E9DBBD9B-F05F-4D43-96B4-CCBCC6E0D0FF}"/>
              </a:ext>
            </a:extLst>
          </p:cNvPr>
          <p:cNvPicPr>
            <a:picLocks/>
          </p:cNvPicPr>
          <p:nvPr/>
        </p:nvPicPr>
        <p:blipFill rotWithShape="1">
          <a:blip r:embed="rId5"/>
          <a:srcRect l="28291" t="17433" r="15830"/>
          <a:stretch/>
        </p:blipFill>
        <p:spPr>
          <a:xfrm>
            <a:off x="4486379" y="3693348"/>
            <a:ext cx="4460672" cy="229516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162DBD2-C19B-4499-99ED-1AE4DC67D282}"/>
              </a:ext>
            </a:extLst>
          </p:cNvPr>
          <p:cNvSpPr txBox="1"/>
          <p:nvPr/>
        </p:nvSpPr>
        <p:spPr>
          <a:xfrm>
            <a:off x="4400201" y="3440983"/>
            <a:ext cx="47437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 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 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 A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 A G C T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C </a:t>
            </a:r>
            <a:r>
              <a:rPr lang="en-US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G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T G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 T G C 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60902" y="6018143"/>
            <a:ext cx="7449930" cy="612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>
                <a:latin typeface="Arial" panose="020B0604020202020204" pitchFamily="34" charset="0"/>
                <a:cs typeface="Arial" panose="020B0604020202020204" pitchFamily="34" charset="0"/>
              </a:rPr>
              <a:t>Figure S1.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Site-directed mutagenesis.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Chromatograms from Sanger Sequencing showing the nucleotide change that generates the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(A)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A31P mutation (GCC to CCC) and 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(B)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R820W mutation (CGG to TGG). </a:t>
            </a:r>
          </a:p>
        </p:txBody>
      </p:sp>
    </p:spTree>
    <p:extLst>
      <p:ext uri="{BB962C8B-B14F-4D97-AF65-F5344CB8AC3E}">
        <p14:creationId xmlns:p14="http://schemas.microsoft.com/office/powerpoint/2010/main" val="3306767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130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Anna Carbone</dc:creator>
  <cp:lastModifiedBy>Mary Anna Carbone</cp:lastModifiedBy>
  <cp:revision>9</cp:revision>
  <dcterms:created xsi:type="dcterms:W3CDTF">2020-07-14T14:37:08Z</dcterms:created>
  <dcterms:modified xsi:type="dcterms:W3CDTF">2020-08-24T17:07:40Z</dcterms:modified>
</cp:coreProperties>
</file>