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8" d="100"/>
          <a:sy n="88" d="100"/>
        </p:scale>
        <p:origin x="1291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337540209855795"/>
          <c:y val="3.1250587206810433E-2"/>
          <c:w val="0.72848873200426867"/>
          <c:h val="0.76421996245909951"/>
        </c:manualLayout>
      </c:layout>
      <c:scatterChart>
        <c:scatterStyle val="lineMarker"/>
        <c:varyColors val="0"/>
        <c:ser>
          <c:idx val="0"/>
          <c:order val="0"/>
          <c:tx>
            <c:strRef>
              <c:f>' FINAL STER'!$D$2</c:f>
              <c:strCache>
                <c:ptCount val="1"/>
                <c:pt idx="0">
                  <c:v>S/R</c:v>
                </c:pt>
              </c:strCache>
            </c:strRef>
          </c:tx>
          <c:spPr>
            <a:ln w="28800">
              <a:solidFill>
                <a:srgbClr val="004586"/>
              </a:solidFill>
              <a:round/>
            </a:ln>
          </c:spPr>
          <c:marker>
            <c:symbol val="square"/>
            <c:size val="8"/>
            <c:spPr>
              <a:solidFill>
                <a:srgbClr val="004586"/>
              </a:solidFill>
            </c:spPr>
          </c:marker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1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xVal>
            <c:numRef>
              <c:f>' FINAL STER'!$C$3:$C$10</c:f>
              <c:numCache>
                <c:formatCode>General</c:formatCode>
                <c:ptCount val="8"/>
                <c:pt idx="0">
                  <c:v>0</c:v>
                </c:pt>
                <c:pt idx="1">
                  <c:v>2</c:v>
                </c:pt>
                <c:pt idx="2">
                  <c:v>4</c:v>
                </c:pt>
                <c:pt idx="3">
                  <c:v>6</c:v>
                </c:pt>
                <c:pt idx="4">
                  <c:v>8</c:v>
                </c:pt>
                <c:pt idx="5">
                  <c:v>10</c:v>
                </c:pt>
                <c:pt idx="6">
                  <c:v>12</c:v>
                </c:pt>
                <c:pt idx="7">
                  <c:v>24</c:v>
                </c:pt>
              </c:numCache>
            </c:numRef>
          </c:xVal>
          <c:yVal>
            <c:numRef>
              <c:f>' FINAL STER'!$D$3:$D$10</c:f>
              <c:numCache>
                <c:formatCode>0%</c:formatCode>
                <c:ptCount val="8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0.01</c:v>
                </c:pt>
                <c:pt idx="4">
                  <c:v>0.155</c:v>
                </c:pt>
                <c:pt idx="5">
                  <c:v>0.28000000000000003</c:v>
                </c:pt>
                <c:pt idx="6">
                  <c:v>0.54</c:v>
                </c:pt>
                <c:pt idx="7">
                  <c:v>0.66500000000000004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02FF-448D-B9B9-C5764ABD5202}"/>
            </c:ext>
          </c:extLst>
        </c:ser>
        <c:ser>
          <c:idx val="1"/>
          <c:order val="1"/>
          <c:tx>
            <c:strRef>
              <c:f>' FINAL STER'!$E$2</c:f>
              <c:strCache>
                <c:ptCount val="1"/>
                <c:pt idx="0">
                  <c:v>YY</c:v>
                </c:pt>
              </c:strCache>
            </c:strRef>
          </c:tx>
          <c:spPr>
            <a:ln w="28800">
              <a:solidFill>
                <a:srgbClr val="FF420E"/>
              </a:solidFill>
              <a:round/>
            </a:ln>
          </c:spPr>
          <c:marker>
            <c:symbol val="diamond"/>
            <c:size val="8"/>
            <c:spPr>
              <a:solidFill>
                <a:srgbClr val="FF420E"/>
              </a:solidFill>
            </c:spPr>
          </c:marker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1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xVal>
            <c:numRef>
              <c:f>' FINAL STER'!$C$3:$C$10</c:f>
              <c:numCache>
                <c:formatCode>General</c:formatCode>
                <c:ptCount val="8"/>
                <c:pt idx="0">
                  <c:v>0</c:v>
                </c:pt>
                <c:pt idx="1">
                  <c:v>2</c:v>
                </c:pt>
                <c:pt idx="2">
                  <c:v>4</c:v>
                </c:pt>
                <c:pt idx="3">
                  <c:v>6</c:v>
                </c:pt>
                <c:pt idx="4">
                  <c:v>8</c:v>
                </c:pt>
                <c:pt idx="5">
                  <c:v>10</c:v>
                </c:pt>
                <c:pt idx="6">
                  <c:v>12</c:v>
                </c:pt>
                <c:pt idx="7">
                  <c:v>24</c:v>
                </c:pt>
              </c:numCache>
            </c:numRef>
          </c:xVal>
          <c:yVal>
            <c:numRef>
              <c:f>' FINAL STER'!$E$3:$E$10</c:f>
              <c:numCache>
                <c:formatCode>0%</c:formatCode>
                <c:ptCount val="8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4.4999999999999998E-2</c:v>
                </c:pt>
                <c:pt idx="5">
                  <c:v>8.5000000000000006E-2</c:v>
                </c:pt>
                <c:pt idx="6">
                  <c:v>0.14499999999999999</c:v>
                </c:pt>
                <c:pt idx="7">
                  <c:v>0.21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02FF-448D-B9B9-C5764ABD5202}"/>
            </c:ext>
          </c:extLst>
        </c:ser>
        <c:ser>
          <c:idx val="2"/>
          <c:order val="2"/>
          <c:tx>
            <c:strRef>
              <c:f>' FINAL STER'!$F$2</c:f>
              <c:strCache>
                <c:ptCount val="1"/>
                <c:pt idx="0">
                  <c:v>SS</c:v>
                </c:pt>
              </c:strCache>
            </c:strRef>
          </c:tx>
          <c:spPr>
            <a:ln w="28800">
              <a:solidFill>
                <a:srgbClr val="FFD320"/>
              </a:solidFill>
              <a:round/>
            </a:ln>
          </c:spPr>
          <c:marker>
            <c:symbol val="triangle"/>
            <c:size val="8"/>
            <c:spPr>
              <a:solidFill>
                <a:srgbClr val="FFD320"/>
              </a:solidFill>
            </c:spPr>
          </c:marker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1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xVal>
            <c:numRef>
              <c:f>' FINAL STER'!$C$3:$C$10</c:f>
              <c:numCache>
                <c:formatCode>General</c:formatCode>
                <c:ptCount val="8"/>
                <c:pt idx="0">
                  <c:v>0</c:v>
                </c:pt>
                <c:pt idx="1">
                  <c:v>2</c:v>
                </c:pt>
                <c:pt idx="2">
                  <c:v>4</c:v>
                </c:pt>
                <c:pt idx="3">
                  <c:v>6</c:v>
                </c:pt>
                <c:pt idx="4">
                  <c:v>8</c:v>
                </c:pt>
                <c:pt idx="5">
                  <c:v>10</c:v>
                </c:pt>
                <c:pt idx="6">
                  <c:v>12</c:v>
                </c:pt>
                <c:pt idx="7">
                  <c:v>24</c:v>
                </c:pt>
              </c:numCache>
            </c:numRef>
          </c:xVal>
          <c:yVal>
            <c:numRef>
              <c:f>' FINAL STER'!$F$3:$F$10</c:f>
              <c:numCache>
                <c:formatCode>0%</c:formatCode>
                <c:ptCount val="8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5.0000000000000001E-3</c:v>
                </c:pt>
                <c:pt idx="7">
                  <c:v>3.5000000000000003E-2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02FF-448D-B9B9-C5764ABD5202}"/>
            </c:ext>
          </c:extLst>
        </c:ser>
        <c:ser>
          <c:idx val="3"/>
          <c:order val="3"/>
          <c:tx>
            <c:strRef>
              <c:f>' FINAL STER'!$G$2</c:f>
              <c:strCache>
                <c:ptCount val="1"/>
                <c:pt idx="0">
                  <c:v>S/Y</c:v>
                </c:pt>
              </c:strCache>
            </c:strRef>
          </c:tx>
          <c:spPr>
            <a:ln w="28800">
              <a:solidFill>
                <a:srgbClr val="579D1C"/>
              </a:solidFill>
              <a:round/>
            </a:ln>
          </c:spPr>
          <c:marker>
            <c:symbol val="triangle"/>
            <c:size val="8"/>
            <c:spPr>
              <a:solidFill>
                <a:srgbClr val="579D1C"/>
              </a:solidFill>
            </c:spPr>
          </c:marker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1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xVal>
            <c:numRef>
              <c:f>' FINAL STER'!$C$3:$C$10</c:f>
              <c:numCache>
                <c:formatCode>General</c:formatCode>
                <c:ptCount val="8"/>
                <c:pt idx="0">
                  <c:v>0</c:v>
                </c:pt>
                <c:pt idx="1">
                  <c:v>2</c:v>
                </c:pt>
                <c:pt idx="2">
                  <c:v>4</c:v>
                </c:pt>
                <c:pt idx="3">
                  <c:v>6</c:v>
                </c:pt>
                <c:pt idx="4">
                  <c:v>8</c:v>
                </c:pt>
                <c:pt idx="5">
                  <c:v>10</c:v>
                </c:pt>
                <c:pt idx="6">
                  <c:v>12</c:v>
                </c:pt>
                <c:pt idx="7">
                  <c:v>24</c:v>
                </c:pt>
              </c:numCache>
            </c:numRef>
          </c:xVal>
          <c:yVal>
            <c:numRef>
              <c:f>' FINAL STER'!$G$3:$G$10</c:f>
              <c:numCache>
                <c:formatCode>0%</c:formatCode>
                <c:ptCount val="8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5.0000000000000001E-3</c:v>
                </c:pt>
                <c:pt idx="4">
                  <c:v>0.13500000000000001</c:v>
                </c:pt>
                <c:pt idx="5">
                  <c:v>0.15</c:v>
                </c:pt>
                <c:pt idx="6">
                  <c:v>0.24</c:v>
                </c:pt>
                <c:pt idx="7">
                  <c:v>0.35499999999999998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3-02FF-448D-B9B9-C5764ABD5202}"/>
            </c:ext>
          </c:extLst>
        </c:ser>
        <c:ser>
          <c:idx val="4"/>
          <c:order val="4"/>
          <c:tx>
            <c:strRef>
              <c:f>' FINAL STER'!$H$2</c:f>
              <c:strCache>
                <c:ptCount val="1"/>
                <c:pt idx="0">
                  <c:v>RR</c:v>
                </c:pt>
              </c:strCache>
            </c:strRef>
          </c:tx>
          <c:spPr>
            <a:ln w="28800">
              <a:solidFill>
                <a:srgbClr val="7E0021"/>
              </a:solidFill>
              <a:round/>
            </a:ln>
          </c:spPr>
          <c:marker>
            <c:symbol val="triangle"/>
            <c:size val="8"/>
            <c:spPr>
              <a:solidFill>
                <a:srgbClr val="7E0021"/>
              </a:solidFill>
            </c:spPr>
          </c:marker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1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xVal>
            <c:numRef>
              <c:f>' FINAL STER'!$C$3:$C$10</c:f>
              <c:numCache>
                <c:formatCode>General</c:formatCode>
                <c:ptCount val="8"/>
                <c:pt idx="0">
                  <c:v>0</c:v>
                </c:pt>
                <c:pt idx="1">
                  <c:v>2</c:v>
                </c:pt>
                <c:pt idx="2">
                  <c:v>4</c:v>
                </c:pt>
                <c:pt idx="3">
                  <c:v>6</c:v>
                </c:pt>
                <c:pt idx="4">
                  <c:v>8</c:v>
                </c:pt>
                <c:pt idx="5">
                  <c:v>10</c:v>
                </c:pt>
                <c:pt idx="6">
                  <c:v>12</c:v>
                </c:pt>
                <c:pt idx="7">
                  <c:v>24</c:v>
                </c:pt>
              </c:numCache>
            </c:numRef>
          </c:xVal>
          <c:yVal>
            <c:numRef>
              <c:f>' FINAL STER'!$H$3:$H$10</c:f>
              <c:numCache>
                <c:formatCode>0%</c:formatCode>
                <c:ptCount val="8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0.04</c:v>
                </c:pt>
                <c:pt idx="4">
                  <c:v>0.215</c:v>
                </c:pt>
                <c:pt idx="5">
                  <c:v>0.4</c:v>
                </c:pt>
                <c:pt idx="6">
                  <c:v>0.51</c:v>
                </c:pt>
                <c:pt idx="7">
                  <c:v>0.69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4-02FF-448D-B9B9-C5764ABD5202}"/>
            </c:ext>
          </c:extLst>
        </c:ser>
        <c:ser>
          <c:idx val="5"/>
          <c:order val="5"/>
          <c:tx>
            <c:strRef>
              <c:f>' FINAL STER'!$I$2</c:f>
              <c:strCache>
                <c:ptCount val="1"/>
                <c:pt idx="0">
                  <c:v>S/Y8</c:v>
                </c:pt>
              </c:strCache>
            </c:strRef>
          </c:tx>
          <c:spPr>
            <a:ln w="28575"/>
          </c:spPr>
          <c:marker>
            <c:spPr>
              <a:solidFill>
                <a:schemeClr val="accent6">
                  <a:lumMod val="75000"/>
                </a:schemeClr>
              </a:solidFill>
              <a:ln w="28575"/>
            </c:spPr>
          </c:marker>
          <c:xVal>
            <c:numRef>
              <c:f>' FINAL STER'!$C$3:$C$10</c:f>
              <c:numCache>
                <c:formatCode>General</c:formatCode>
                <c:ptCount val="8"/>
                <c:pt idx="0">
                  <c:v>0</c:v>
                </c:pt>
                <c:pt idx="1">
                  <c:v>2</c:v>
                </c:pt>
                <c:pt idx="2">
                  <c:v>4</c:v>
                </c:pt>
                <c:pt idx="3">
                  <c:v>6</c:v>
                </c:pt>
                <c:pt idx="4">
                  <c:v>8</c:v>
                </c:pt>
                <c:pt idx="5">
                  <c:v>10</c:v>
                </c:pt>
                <c:pt idx="6">
                  <c:v>12</c:v>
                </c:pt>
                <c:pt idx="7">
                  <c:v>24</c:v>
                </c:pt>
              </c:numCache>
            </c:numRef>
          </c:xVal>
          <c:yVal>
            <c:numRef>
              <c:f>' FINAL STER'!$I$3:$I$10</c:f>
              <c:numCache>
                <c:formatCode>0%</c:formatCode>
                <c:ptCount val="8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0.01</c:v>
                </c:pt>
                <c:pt idx="5">
                  <c:v>0.02</c:v>
                </c:pt>
                <c:pt idx="6">
                  <c:v>0.04</c:v>
                </c:pt>
                <c:pt idx="7">
                  <c:v>0.16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5-02FF-448D-B9B9-C5764ABD520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54059900"/>
        <c:axId val="50088263"/>
      </c:scatterChart>
      <c:valAx>
        <c:axId val="54059900"/>
        <c:scaling>
          <c:orientation val="minMax"/>
          <c:max val="24"/>
        </c:scaling>
        <c:delete val="0"/>
        <c:axPos val="b"/>
        <c:title>
          <c:tx>
            <c:rich>
              <a:bodyPr/>
              <a:lstStyle/>
              <a:p>
                <a:pPr>
                  <a:defRPr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r>
                  <a:rPr lang="en-IN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Time in meiosis </a:t>
                </a:r>
                <a:r>
                  <a:rPr lang="en-IN" dirty="0">
                    <a:latin typeface="Arial" panose="020B0604020202020204" pitchFamily="34" charset="0"/>
                    <a:cs typeface="Arial" panose="020B0604020202020204" pitchFamily="34" charset="0"/>
                  </a:rPr>
                  <a:t>(hours)</a:t>
                </a:r>
              </a:p>
            </c:rich>
          </c:tx>
          <c:layout>
            <c:manualLayout>
              <c:xMode val="edge"/>
              <c:yMode val="edge"/>
              <c:x val="0.35541196637098577"/>
              <c:y val="0.88531873305999564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spPr>
          <a:ln>
            <a:solidFill>
              <a:srgbClr val="B3B3B3"/>
            </a:solidFill>
          </a:ln>
        </c:spPr>
        <c:txPr>
          <a:bodyPr/>
          <a:lstStyle/>
          <a:p>
            <a:pPr>
              <a:defRPr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en-US"/>
          </a:p>
        </c:txPr>
        <c:crossAx val="50088263"/>
        <c:crosses val="autoZero"/>
        <c:crossBetween val="midCat"/>
        <c:majorUnit val="2"/>
      </c:valAx>
      <c:valAx>
        <c:axId val="50088263"/>
        <c:scaling>
          <c:orientation val="minMax"/>
        </c:scaling>
        <c:delete val="0"/>
        <c:axPos val="l"/>
        <c:title>
          <c:tx>
            <c:rich>
              <a:bodyPr/>
              <a:lstStyle/>
              <a:p>
                <a:pPr>
                  <a:defRPr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r>
                  <a:rPr lang="en-IN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Percent</a:t>
                </a:r>
                <a:r>
                  <a:rPr lang="en-IN" baseline="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of MI/MII cells</a:t>
                </a:r>
                <a:endParaRPr lang="en-IN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c:rich>
          </c:tx>
          <c:layout>
            <c:manualLayout>
              <c:xMode val="edge"/>
              <c:yMode val="edge"/>
              <c:x val="2.7691678619445749E-2"/>
              <c:y val="0.20324193091171108"/>
            </c:manualLayout>
          </c:layout>
          <c:overlay val="0"/>
        </c:title>
        <c:numFmt formatCode="0%" sourceLinked="1"/>
        <c:majorTickMark val="out"/>
        <c:minorTickMark val="none"/>
        <c:tickLblPos val="nextTo"/>
        <c:spPr>
          <a:ln>
            <a:solidFill>
              <a:srgbClr val="B3B3B3"/>
            </a:solidFill>
          </a:ln>
        </c:spPr>
        <c:txPr>
          <a:bodyPr/>
          <a:lstStyle/>
          <a:p>
            <a:pPr>
              <a:defRPr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en-US"/>
          </a:p>
        </c:txPr>
        <c:crossAx val="54059900"/>
        <c:crosses val="autoZero"/>
        <c:crossBetween val="midCat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89475693469284279"/>
          <c:y val="0.13785893435721322"/>
          <c:w val="7.9176713785644962E-2"/>
          <c:h val="0.32654738501707709"/>
        </c:manualLayout>
      </c:layout>
      <c:overlay val="0"/>
      <c:spPr>
        <a:noFill/>
        <a:ln>
          <a:noFill/>
        </a:ln>
      </c:spPr>
      <c:txPr>
        <a:bodyPr/>
        <a:lstStyle/>
        <a:p>
          <a:pPr>
            <a:defRPr>
              <a:latin typeface="Arial" panose="020B0604020202020204" pitchFamily="34" charset="0"/>
              <a:cs typeface="Arial" panose="020B0604020202020204" pitchFamily="34" charset="0"/>
            </a:defRPr>
          </a:pPr>
          <a:endParaRPr lang="en-US"/>
        </a:p>
      </c:txPr>
    </c:legend>
    <c:plotVisOnly val="1"/>
    <c:dispBlanksAs val="span"/>
    <c:showDLblsOverMax val="1"/>
  </c:chart>
  <c:spPr>
    <a:solidFill>
      <a:srgbClr val="FFFFFF"/>
    </a:solidFill>
    <a:ln>
      <a:noFill/>
    </a:ln>
  </c:spPr>
  <c:txPr>
    <a:bodyPr/>
    <a:lstStyle/>
    <a:p>
      <a:pPr>
        <a:defRPr sz="1200">
          <a:latin typeface="Times New Roman" panose="02020603050405020304" pitchFamily="18" charset="0"/>
          <a:cs typeface="Times New Roman" panose="02020603050405020304" pitchFamily="18" charset="0"/>
        </a:defRPr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70F54-87B1-41E6-9657-EBFAC92F59CB}" type="datetimeFigureOut">
              <a:rPr lang="en-IN" smtClean="0"/>
              <a:t>10-07-2020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8617D-DB83-4C42-9880-A1ADD6DBC75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252490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70F54-87B1-41E6-9657-EBFAC92F59CB}" type="datetimeFigureOut">
              <a:rPr lang="en-IN" smtClean="0"/>
              <a:t>10-07-2020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8617D-DB83-4C42-9880-A1ADD6DBC75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208310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70F54-87B1-41E6-9657-EBFAC92F59CB}" type="datetimeFigureOut">
              <a:rPr lang="en-IN" smtClean="0"/>
              <a:t>10-07-2020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8617D-DB83-4C42-9880-A1ADD6DBC75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602299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70F54-87B1-41E6-9657-EBFAC92F59CB}" type="datetimeFigureOut">
              <a:rPr lang="en-IN" smtClean="0"/>
              <a:t>10-07-2020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8617D-DB83-4C42-9880-A1ADD6DBC75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14328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70F54-87B1-41E6-9657-EBFAC92F59CB}" type="datetimeFigureOut">
              <a:rPr lang="en-IN" smtClean="0"/>
              <a:t>10-07-2020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8617D-DB83-4C42-9880-A1ADD6DBC75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565074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70F54-87B1-41E6-9657-EBFAC92F59CB}" type="datetimeFigureOut">
              <a:rPr lang="en-IN" smtClean="0"/>
              <a:t>10-07-2020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8617D-DB83-4C42-9880-A1ADD6DBC75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730990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70F54-87B1-41E6-9657-EBFAC92F59CB}" type="datetimeFigureOut">
              <a:rPr lang="en-IN" smtClean="0"/>
              <a:t>10-07-2020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8617D-DB83-4C42-9880-A1ADD6DBC75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559731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70F54-87B1-41E6-9657-EBFAC92F59CB}" type="datetimeFigureOut">
              <a:rPr lang="en-IN" smtClean="0"/>
              <a:t>10-07-2020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8617D-DB83-4C42-9880-A1ADD6DBC75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25081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70F54-87B1-41E6-9657-EBFAC92F59CB}" type="datetimeFigureOut">
              <a:rPr lang="en-IN" smtClean="0"/>
              <a:t>10-07-2020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8617D-DB83-4C42-9880-A1ADD6DBC75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311461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70F54-87B1-41E6-9657-EBFAC92F59CB}" type="datetimeFigureOut">
              <a:rPr lang="en-IN" smtClean="0"/>
              <a:t>10-07-2020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8617D-DB83-4C42-9880-A1ADD6DBC75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117631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70F54-87B1-41E6-9657-EBFAC92F59CB}" type="datetimeFigureOut">
              <a:rPr lang="en-IN" smtClean="0"/>
              <a:t>10-07-2020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8617D-DB83-4C42-9880-A1ADD6DBC75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512371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B70F54-87B1-41E6-9657-EBFAC92F59CB}" type="datetimeFigureOut">
              <a:rPr lang="en-IN" smtClean="0"/>
              <a:t>10-07-2020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58617D-DB83-4C42-9880-A1ADD6DBC75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185790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169"/>
          <p:cNvSpPr txBox="1"/>
          <p:nvPr/>
        </p:nvSpPr>
        <p:spPr>
          <a:xfrm>
            <a:off x="160696" y="6211669"/>
            <a:ext cx="86523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IN" sz="1200" b="1" dirty="0">
                <a:latin typeface="Arial "/>
              </a:rPr>
              <a:t>Figure </a:t>
            </a:r>
            <a:r>
              <a:rPr lang="en-IN" sz="1200" b="1" dirty="0" smtClean="0">
                <a:latin typeface="Arial "/>
              </a:rPr>
              <a:t>S5.  </a:t>
            </a:r>
            <a:r>
              <a:rPr lang="en-US" sz="1200" b="1" dirty="0" smtClean="0">
                <a:latin typeface="Arial "/>
              </a:rPr>
              <a:t>Sporulation </a:t>
            </a:r>
            <a:r>
              <a:rPr lang="en-US" sz="1200" b="1" dirty="0">
                <a:latin typeface="Arial "/>
              </a:rPr>
              <a:t>kinetics of S/Y, S/R, RR, </a:t>
            </a:r>
            <a:r>
              <a:rPr lang="en-US" sz="1200" b="1" dirty="0" smtClean="0">
                <a:latin typeface="Arial "/>
              </a:rPr>
              <a:t>YY, SS </a:t>
            </a:r>
            <a:r>
              <a:rPr lang="en-US" sz="1200" b="1" dirty="0">
                <a:latin typeface="Arial "/>
              </a:rPr>
              <a:t>parent strains and S/Y_8 line.</a:t>
            </a:r>
            <a:endParaRPr lang="en-IN" sz="1200" dirty="0">
              <a:latin typeface="Arial "/>
            </a:endParaRPr>
          </a:p>
          <a:p>
            <a:r>
              <a:rPr lang="en-US" sz="1200" dirty="0">
                <a:latin typeface="Arial "/>
              </a:rPr>
              <a:t>Data are averaged across </a:t>
            </a:r>
            <a:r>
              <a:rPr lang="en-US" sz="1200" dirty="0" smtClean="0">
                <a:latin typeface="Arial "/>
              </a:rPr>
              <a:t>three </a:t>
            </a:r>
            <a:r>
              <a:rPr lang="en-US" sz="1200" dirty="0">
                <a:latin typeface="Arial "/>
              </a:rPr>
              <a:t>independent meiotic time courses.  </a:t>
            </a:r>
            <a:endParaRPr lang="en-IN" sz="1200" dirty="0">
              <a:latin typeface="Arial "/>
            </a:endParaRPr>
          </a:p>
          <a:p>
            <a:endParaRPr lang="en-IN" sz="1200" b="1" dirty="0">
              <a:latin typeface="Arial "/>
            </a:endParaRPr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00000000-0008-0000-03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2742414"/>
              </p:ext>
            </p:extLst>
          </p:nvPr>
        </p:nvGraphicFramePr>
        <p:xfrm>
          <a:off x="160696" y="1305895"/>
          <a:ext cx="8769927" cy="45118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687496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459</TotalTime>
  <Words>41</Words>
  <Application>Microsoft Office PowerPoint</Application>
  <PresentationFormat>On-screen Show (4:3)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IISER</cp:lastModifiedBy>
  <cp:revision>19</cp:revision>
  <dcterms:created xsi:type="dcterms:W3CDTF">2019-05-06T06:25:16Z</dcterms:created>
  <dcterms:modified xsi:type="dcterms:W3CDTF">2020-07-10T17:02:16Z</dcterms:modified>
</cp:coreProperties>
</file>