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EB284F-7949-FC44-AED4-8C4F679D9722}">
          <p14:sldIdLst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F85FF"/>
    <a:srgbClr val="FC5653"/>
    <a:srgbClr val="FEA0A1"/>
    <a:srgbClr val="FD695A"/>
    <a:srgbClr val="9BADFF"/>
    <a:srgbClr val="495EFF"/>
    <a:srgbClr val="61FF58"/>
    <a:srgbClr val="84FF7D"/>
    <a:srgbClr val="22FF09"/>
    <a:srgbClr val="69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48" autoAdjust="0"/>
    <p:restoredTop sz="92517" autoAdjust="0"/>
  </p:normalViewPr>
  <p:slideViewPr>
    <p:cSldViewPr snapToGrid="0" snapToObjects="1">
      <p:cViewPr varScale="1">
        <p:scale>
          <a:sx n="85" d="100"/>
          <a:sy n="85" d="100"/>
        </p:scale>
        <p:origin x="31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an:Desktop:predict_causual_genes:validation:Setaria_QTL:compare%20candidate%20genes%20in%20Siv%20and%20Sit:Sue's%20analysis:Supplemental%20table%204%20QTG_DE_candidates_Ele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94919385076899"/>
          <c:y val="3.4805890227576998E-2"/>
          <c:w val="0.65426940382452203"/>
          <c:h val="0.57384224562291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Sevir.5G394900!$C$48</c:f>
              <c:strCache>
                <c:ptCount val="1"/>
                <c:pt idx="0">
                  <c:v>Setaria italica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/>
          </c:spPr>
          <c:invertIfNegative val="0"/>
          <c:cat>
            <c:strRef>
              <c:f>Sevir.5G394900!$B$49:$B$64</c:f>
              <c:strCache>
                <c:ptCount val="16"/>
                <c:pt idx="0">
                  <c:v>Germ shoot 6d.dark mesh water</c:v>
                </c:pt>
                <c:pt idx="1">
                  <c:v>Leaf 2 2wk.highlight</c:v>
                </c:pt>
                <c:pt idx="2">
                  <c:v>Leaf 3 2wk.highlight</c:v>
                </c:pt>
                <c:pt idx="3">
                  <c:v>Leaf 4 2wk.highlight</c:v>
                </c:pt>
                <c:pt idx="4">
                  <c:v>Leaf 5 2wk.highlight</c:v>
                </c:pt>
                <c:pt idx="5">
                  <c:v>Leaf 6 2wk.highlight</c:v>
                </c:pt>
                <c:pt idx="6">
                  <c:v>Root 10d.light</c:v>
                </c:pt>
                <c:pt idx="7">
                  <c:v>Root.ammonia</c:v>
                </c:pt>
                <c:pt idx="8">
                  <c:v>Root.drought</c:v>
                </c:pt>
                <c:pt idx="9">
                  <c:v>Root.nitrate</c:v>
                </c:pt>
                <c:pt idx="10">
                  <c:v>Root.urea</c:v>
                </c:pt>
                <c:pt idx="11">
                  <c:v>Shoot 1wk.highlight</c:v>
                </c:pt>
                <c:pt idx="12">
                  <c:v>Total aerial.blue light</c:v>
                </c:pt>
                <c:pt idx="13">
                  <c:v>Total aerial.dark</c:v>
                </c:pt>
                <c:pt idx="14">
                  <c:v>Total aerial.far red light</c:v>
                </c:pt>
                <c:pt idx="15">
                  <c:v>Total aerial.red light</c:v>
                </c:pt>
              </c:strCache>
            </c:strRef>
          </c:cat>
          <c:val>
            <c:numRef>
              <c:f>Sevir.5G394900!$C$49:$C$64</c:f>
              <c:numCache>
                <c:formatCode>General</c:formatCode>
                <c:ptCount val="16"/>
                <c:pt idx="0">
                  <c:v>113.736</c:v>
                </c:pt>
                <c:pt idx="1">
                  <c:v>19.968</c:v>
                </c:pt>
                <c:pt idx="2">
                  <c:v>14.618</c:v>
                </c:pt>
                <c:pt idx="3">
                  <c:v>10.007999999999999</c:v>
                </c:pt>
                <c:pt idx="4">
                  <c:v>25.64</c:v>
                </c:pt>
                <c:pt idx="5">
                  <c:v>235.571</c:v>
                </c:pt>
                <c:pt idx="6">
                  <c:v>136.38200000000001</c:v>
                </c:pt>
                <c:pt idx="7">
                  <c:v>172.05500000000001</c:v>
                </c:pt>
                <c:pt idx="8">
                  <c:v>84.772999999999982</c:v>
                </c:pt>
                <c:pt idx="9">
                  <c:v>178.101</c:v>
                </c:pt>
                <c:pt idx="10">
                  <c:v>127.375</c:v>
                </c:pt>
                <c:pt idx="11">
                  <c:v>186.297</c:v>
                </c:pt>
                <c:pt idx="12">
                  <c:v>32.415999999999997</c:v>
                </c:pt>
                <c:pt idx="13">
                  <c:v>87.432000000000002</c:v>
                </c:pt>
                <c:pt idx="14">
                  <c:v>22.66</c:v>
                </c:pt>
                <c:pt idx="15">
                  <c:v>85.624999999999986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9-A147-B055-A3177764783D}"/>
            </c:ext>
          </c:extLst>
        </c:ser>
        <c:ser>
          <c:idx val="1"/>
          <c:order val="1"/>
          <c:tx>
            <c:strRef>
              <c:f>Sevir.5G394900!$D$48</c:f>
              <c:strCache>
                <c:ptCount val="1"/>
                <c:pt idx="0">
                  <c:v>Setaria viridis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/>
          </c:spPr>
          <c:invertIfNegative val="0"/>
          <c:cat>
            <c:strRef>
              <c:f>Sevir.5G394900!$B$49:$B$64</c:f>
              <c:strCache>
                <c:ptCount val="16"/>
                <c:pt idx="0">
                  <c:v>Germ shoot 6d.dark mesh water</c:v>
                </c:pt>
                <c:pt idx="1">
                  <c:v>Leaf 2 2wk.highlight</c:v>
                </c:pt>
                <c:pt idx="2">
                  <c:v>Leaf 3 2wk.highlight</c:v>
                </c:pt>
                <c:pt idx="3">
                  <c:v>Leaf 4 2wk.highlight</c:v>
                </c:pt>
                <c:pt idx="4">
                  <c:v>Leaf 5 2wk.highlight</c:v>
                </c:pt>
                <c:pt idx="5">
                  <c:v>Leaf 6 2wk.highlight</c:v>
                </c:pt>
                <c:pt idx="6">
                  <c:v>Root 10d.light</c:v>
                </c:pt>
                <c:pt idx="7">
                  <c:v>Root.ammonia</c:v>
                </c:pt>
                <c:pt idx="8">
                  <c:v>Root.drought</c:v>
                </c:pt>
                <c:pt idx="9">
                  <c:v>Root.nitrate</c:v>
                </c:pt>
                <c:pt idx="10">
                  <c:v>Root.urea</c:v>
                </c:pt>
                <c:pt idx="11">
                  <c:v>Shoot 1wk.highlight</c:v>
                </c:pt>
                <c:pt idx="12">
                  <c:v>Total aerial.blue light</c:v>
                </c:pt>
                <c:pt idx="13">
                  <c:v>Total aerial.dark</c:v>
                </c:pt>
                <c:pt idx="14">
                  <c:v>Total aerial.far red light</c:v>
                </c:pt>
                <c:pt idx="15">
                  <c:v>Total aerial.red light</c:v>
                </c:pt>
              </c:strCache>
            </c:strRef>
          </c:cat>
          <c:val>
            <c:numRef>
              <c:f>Sevir.5G394900!$D$49:$D$64</c:f>
              <c:numCache>
                <c:formatCode>General</c:formatCode>
                <c:ptCount val="16"/>
                <c:pt idx="0">
                  <c:v>52.466000000000001</c:v>
                </c:pt>
                <c:pt idx="1">
                  <c:v>9.43</c:v>
                </c:pt>
                <c:pt idx="2">
                  <c:v>12.082000000000001</c:v>
                </c:pt>
                <c:pt idx="3">
                  <c:v>5.4329999999999998</c:v>
                </c:pt>
                <c:pt idx="4">
                  <c:v>9.734</c:v>
                </c:pt>
                <c:pt idx="5">
                  <c:v>91.182999999999979</c:v>
                </c:pt>
                <c:pt idx="6">
                  <c:v>69.263999999999996</c:v>
                </c:pt>
                <c:pt idx="7">
                  <c:v>68.406000000000006</c:v>
                </c:pt>
                <c:pt idx="8">
                  <c:v>44.302999999999997</c:v>
                </c:pt>
                <c:pt idx="9">
                  <c:v>83.531999999999996</c:v>
                </c:pt>
                <c:pt idx="10">
                  <c:v>70.772000000000006</c:v>
                </c:pt>
                <c:pt idx="11">
                  <c:v>114.41500000000001</c:v>
                </c:pt>
                <c:pt idx="12">
                  <c:v>16.834</c:v>
                </c:pt>
                <c:pt idx="13">
                  <c:v>20.533999999999999</c:v>
                </c:pt>
                <c:pt idx="14">
                  <c:v>11.863</c:v>
                </c:pt>
                <c:pt idx="15">
                  <c:v>53.183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9-A147-B055-A31777647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781352"/>
        <c:axId val="-2132221384"/>
      </c:barChart>
      <c:catAx>
        <c:axId val="-213878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-2132221384"/>
        <c:crosses val="autoZero"/>
        <c:auto val="1"/>
        <c:lblAlgn val="ctr"/>
        <c:lblOffset val="100"/>
        <c:noMultiLvlLbl val="0"/>
      </c:catAx>
      <c:valAx>
        <c:axId val="-2132221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FPKM</a:t>
                </a:r>
              </a:p>
            </c:rich>
          </c:tx>
          <c:layout>
            <c:manualLayout>
              <c:xMode val="edge"/>
              <c:yMode val="edge"/>
              <c:x val="9.1196100487438994E-2"/>
              <c:y val="0.273992811289352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13878135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i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i="1"/>
            </a:pPr>
            <a:endParaRPr lang="en-US"/>
          </a:p>
        </c:txPr>
      </c:legendEntry>
      <c:layout>
        <c:manualLayout>
          <c:xMode val="edge"/>
          <c:yMode val="edge"/>
          <c:x val="0.67152418447693996"/>
          <c:y val="4.6806897805625101E-2"/>
          <c:w val="0.17518860142482201"/>
          <c:h val="0.100056222989888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5368F-1C20-2147-933B-25F31BF077BE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7C04-4056-9946-94CB-039BCFF2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57C04-4056-9946-94CB-039BCFF2D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0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75167"/>
            <a:ext cx="1543050" cy="58504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75167"/>
            <a:ext cx="4514850" cy="58504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8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3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21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21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1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9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4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3"/>
            <a:ext cx="21717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ytozome.jgi.doe.gov/phytomine/aspect.do?name=Express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7201" y="6266590"/>
            <a:ext cx="60058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Supplemental </a:t>
            </a:r>
            <a:r>
              <a:rPr lang="en-US" sz="1200"/>
              <a:t>Figure S10. </a:t>
            </a:r>
            <a:r>
              <a:rPr lang="en-US" sz="1200" dirty="0"/>
              <a:t>A candidate gene encoding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a ribosomal protein in the L1P family has higher expression in </a:t>
            </a:r>
            <a:r>
              <a:rPr lang="en-US" sz="1200" i="1" dirty="0">
                <a:solidFill>
                  <a:srgbClr val="000000"/>
                </a:solidFill>
                <a:ea typeface="Calibri"/>
                <a:cs typeface="Calibri"/>
              </a:rPr>
              <a:t>Setaria italica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(</a:t>
            </a:r>
            <a:r>
              <a:rPr lang="de-DE" sz="1200" dirty="0">
                <a:solidFill>
                  <a:srgbClr val="000000"/>
                </a:solidFill>
                <a:ea typeface="Calibri"/>
                <a:cs typeface="Calibri"/>
              </a:rPr>
              <a:t>Seita.5G389700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)</a:t>
            </a:r>
            <a:r>
              <a:rPr lang="en-US" sz="1200" i="1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than in </a:t>
            </a:r>
            <a:r>
              <a:rPr lang="en-US" sz="1200" i="1" dirty="0" err="1">
                <a:solidFill>
                  <a:srgbClr val="000000"/>
                </a:solidFill>
                <a:ea typeface="Calibri"/>
                <a:cs typeface="Calibri"/>
              </a:rPr>
              <a:t>Setaria</a:t>
            </a:r>
            <a:r>
              <a:rPr lang="en-US" sz="1200" i="1" dirty="0">
                <a:solidFill>
                  <a:srgbClr val="000000"/>
                </a:solidFill>
                <a:ea typeface="Calibri"/>
                <a:cs typeface="Calibri"/>
              </a:rPr>
              <a:t> viridis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(Sevir.5G394900)</a:t>
            </a:r>
            <a:r>
              <a:rPr lang="en-US" sz="1200" i="1" dirty="0">
                <a:solidFill>
                  <a:srgbClr val="000000"/>
                </a:solidFill>
                <a:ea typeface="Calibri"/>
                <a:cs typeface="Calibri"/>
              </a:rPr>
              <a:t>. </a:t>
            </a:r>
            <a:r>
              <a:rPr lang="en-US" sz="1200" dirty="0" err="1">
                <a:solidFill>
                  <a:srgbClr val="000000"/>
                </a:solidFill>
                <a:ea typeface="Calibri"/>
                <a:cs typeface="Calibri"/>
              </a:rPr>
              <a:t>RNAseq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 data were downloaded from the gene page of </a:t>
            </a:r>
            <a:r>
              <a:rPr lang="en-US" sz="1200" dirty="0" err="1">
                <a:solidFill>
                  <a:srgbClr val="000000"/>
                </a:solidFill>
                <a:ea typeface="Calibri"/>
                <a:cs typeface="Calibri"/>
              </a:rPr>
              <a:t>Phytozome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 v12. FPKM, Fragments Per </a:t>
            </a:r>
            <a:r>
              <a:rPr lang="en-US" sz="1200" dirty="0" err="1">
                <a:solidFill>
                  <a:srgbClr val="000000"/>
                </a:solidFill>
                <a:ea typeface="Calibri"/>
                <a:cs typeface="Calibri"/>
              </a:rPr>
              <a:t>Kilobase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 of transcript per Million mapped reads. Cyan indicates gene expression in </a:t>
            </a:r>
            <a:r>
              <a:rPr lang="en-US" sz="1200" i="1" dirty="0">
                <a:solidFill>
                  <a:srgbClr val="000000"/>
                </a:solidFill>
                <a:ea typeface="Calibri"/>
                <a:cs typeface="Calibri"/>
              </a:rPr>
              <a:t>Setaria italica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and orange indicates gene expression in </a:t>
            </a:r>
            <a:r>
              <a:rPr lang="en-US" sz="1200" i="1" dirty="0">
                <a:solidFill>
                  <a:srgbClr val="000000"/>
                </a:solidFill>
                <a:ea typeface="Calibri"/>
                <a:cs typeface="Calibri"/>
              </a:rPr>
              <a:t>Setaria viridis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. Sample names describe the tissue and treatment, which are separated by a dot in the name. Detailed sample description can be found at 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  <a:hlinkClick r:id="rId3"/>
              </a:rPr>
              <a:t>https://phytozome.jgi.doe.gov/phytomine/aspect.do?name=Expression</a:t>
            </a:r>
            <a:r>
              <a:rPr lang="en-US" sz="1200" dirty="0">
                <a:solidFill>
                  <a:srgbClr val="000000"/>
                </a:solidFill>
                <a:ea typeface="Calibri"/>
                <a:cs typeface="Calibri"/>
              </a:rPr>
              <a:t>. </a:t>
            </a:r>
            <a:endParaRPr lang="en-US" sz="1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065989"/>
              </p:ext>
            </p:extLst>
          </p:nvPr>
        </p:nvGraphicFramePr>
        <p:xfrm>
          <a:off x="680587" y="2824809"/>
          <a:ext cx="5334000" cy="326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907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161127</TotalTime>
  <Words>122</Words>
  <Application>Microsoft Macintosh PowerPoint</Application>
  <PresentationFormat>Letter Paper (8.5x11 in)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 Lin</dc:creator>
  <cp:lastModifiedBy>Sue Rhee</cp:lastModifiedBy>
  <cp:revision>1274</cp:revision>
  <cp:lastPrinted>2020-01-29T19:46:17Z</cp:lastPrinted>
  <dcterms:created xsi:type="dcterms:W3CDTF">2018-04-05T21:34:21Z</dcterms:created>
  <dcterms:modified xsi:type="dcterms:W3CDTF">2020-05-07T16:36:58Z</dcterms:modified>
</cp:coreProperties>
</file>