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0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EB284F-7949-FC44-AED4-8C4F679D9722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F85FF"/>
    <a:srgbClr val="FC5653"/>
    <a:srgbClr val="FEA0A1"/>
    <a:srgbClr val="FD695A"/>
    <a:srgbClr val="9BADFF"/>
    <a:srgbClr val="495EFF"/>
    <a:srgbClr val="61FF58"/>
    <a:srgbClr val="84FF7D"/>
    <a:srgbClr val="22FF09"/>
    <a:srgbClr val="69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4" autoAdjust="0"/>
    <p:restoredTop sz="92485" autoAdjust="0"/>
  </p:normalViewPr>
  <p:slideViewPr>
    <p:cSldViewPr snapToGrid="0" snapToObjects="1">
      <p:cViewPr varScale="1">
        <p:scale>
          <a:sx n="141" d="100"/>
          <a:sy n="141" d="100"/>
        </p:scale>
        <p:origin x="41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n:Desktop:predict_causual_genes:causal%20gene%20orthologs:ortholog_statistic_for_making_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n:Desktop:predict_causual_genes:causal%20gene%20orthologs:ortholog_statistic_for_making_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47937449100501"/>
          <c:y val="4.7872930808996197E-2"/>
          <c:w val="0.77306225502662396"/>
          <c:h val="0.46456832322964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ortholog_statistic_for_making_f!$B$1</c:f>
              <c:strCache>
                <c:ptCount val="1"/>
                <c:pt idx="0">
                  <c:v>Avg_orth</c:v>
                </c:pt>
              </c:strCache>
            </c:strRef>
          </c:tx>
          <c:spPr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ortholog_statistic_for_making_f!$D$2:$D$13</c:f>
                <c:numCache>
                  <c:formatCode>General</c:formatCode>
                  <c:ptCount val="12"/>
                  <c:pt idx="0">
                    <c:v>0.132398963340156</c:v>
                  </c:pt>
                  <c:pt idx="1">
                    <c:v>0.42305547192839299</c:v>
                  </c:pt>
                  <c:pt idx="2">
                    <c:v>0.411898065228953</c:v>
                  </c:pt>
                  <c:pt idx="3">
                    <c:v>0.235421718084557</c:v>
                  </c:pt>
                  <c:pt idx="4">
                    <c:v>0.32766334141329001</c:v>
                  </c:pt>
                  <c:pt idx="5">
                    <c:v>0.35463439278352799</c:v>
                  </c:pt>
                  <c:pt idx="6">
                    <c:v>0.33327852986751799</c:v>
                  </c:pt>
                  <c:pt idx="7">
                    <c:v>0.33327852986751799</c:v>
                  </c:pt>
                  <c:pt idx="8">
                    <c:v>0.376611227571237</c:v>
                  </c:pt>
                  <c:pt idx="9">
                    <c:v>0.34872438335953299</c:v>
                  </c:pt>
                  <c:pt idx="10">
                    <c:v>0.26148637237424699</c:v>
                  </c:pt>
                  <c:pt idx="11">
                    <c:v>0.239466932611096</c:v>
                  </c:pt>
                </c:numCache>
              </c:numRef>
            </c:plus>
            <c:minus>
              <c:numRef>
                <c:f>ortholog_statistic_for_making_f!$D$2:$D$13</c:f>
                <c:numCache>
                  <c:formatCode>General</c:formatCode>
                  <c:ptCount val="12"/>
                  <c:pt idx="0">
                    <c:v>0.132398963340156</c:v>
                  </c:pt>
                  <c:pt idx="1">
                    <c:v>0.42305547192839299</c:v>
                  </c:pt>
                  <c:pt idx="2">
                    <c:v>0.411898065228953</c:v>
                  </c:pt>
                  <c:pt idx="3">
                    <c:v>0.235421718084557</c:v>
                  </c:pt>
                  <c:pt idx="4">
                    <c:v>0.32766334141329001</c:v>
                  </c:pt>
                  <c:pt idx="5">
                    <c:v>0.35463439278352799</c:v>
                  </c:pt>
                  <c:pt idx="6">
                    <c:v>0.33327852986751799</c:v>
                  </c:pt>
                  <c:pt idx="7">
                    <c:v>0.33327852986751799</c:v>
                  </c:pt>
                  <c:pt idx="8">
                    <c:v>0.376611227571237</c:v>
                  </c:pt>
                  <c:pt idx="9">
                    <c:v>0.34872438335953299</c:v>
                  </c:pt>
                  <c:pt idx="10">
                    <c:v>0.26148637237424699</c:v>
                  </c:pt>
                  <c:pt idx="11">
                    <c:v>0.239466932611096</c:v>
                  </c:pt>
                </c:numCache>
              </c:numRef>
            </c:minus>
          </c:errBars>
          <c:cat>
            <c:strRef>
              <c:f>ortholog_statistic_for_making_f!$A$2:$A$13</c:f>
              <c:strCache>
                <c:ptCount val="12"/>
                <c:pt idx="0">
                  <c:v>Arabidopsis thaliana</c:v>
                </c:pt>
                <c:pt idx="1">
                  <c:v>Glycine max</c:v>
                </c:pt>
                <c:pt idx="2">
                  <c:v>Brassica rapa</c:v>
                </c:pt>
                <c:pt idx="3">
                  <c:v>Solanum lycopersicum</c:v>
                </c:pt>
                <c:pt idx="4">
                  <c:v>Oryza sativa Japonica</c:v>
                </c:pt>
                <c:pt idx="5">
                  <c:v>Oryza sativa Indica</c:v>
                </c:pt>
                <c:pt idx="6">
                  <c:v>Setaria italica</c:v>
                </c:pt>
                <c:pt idx="7">
                  <c:v>Setaria viridis</c:v>
                </c:pt>
                <c:pt idx="8">
                  <c:v>Zea mays</c:v>
                </c:pt>
                <c:pt idx="9">
                  <c:v>Sorghum bicolor</c:v>
                </c:pt>
                <c:pt idx="10">
                  <c:v>Brachypodium distachyon</c:v>
                </c:pt>
                <c:pt idx="11">
                  <c:v>Hordeum vulgare</c:v>
                </c:pt>
              </c:strCache>
            </c:strRef>
          </c:cat>
          <c:val>
            <c:numRef>
              <c:f>ortholog_statistic_for_making_f!$B$2:$B$13</c:f>
              <c:numCache>
                <c:formatCode>General</c:formatCode>
                <c:ptCount val="12"/>
                <c:pt idx="0">
                  <c:v>1.375</c:v>
                </c:pt>
                <c:pt idx="1">
                  <c:v>4.5354838709677354</c:v>
                </c:pt>
                <c:pt idx="2">
                  <c:v>3.6424242424242399</c:v>
                </c:pt>
                <c:pt idx="3">
                  <c:v>2.3774834437085981</c:v>
                </c:pt>
                <c:pt idx="4">
                  <c:v>1.9142857142857099</c:v>
                </c:pt>
                <c:pt idx="5">
                  <c:v>2.3051948051947999</c:v>
                </c:pt>
                <c:pt idx="6">
                  <c:v>2.5602409638554202</c:v>
                </c:pt>
                <c:pt idx="7">
                  <c:v>2.4964111766213781</c:v>
                </c:pt>
                <c:pt idx="8">
                  <c:v>2.64071856287425</c:v>
                </c:pt>
                <c:pt idx="9">
                  <c:v>2.31137724550898</c:v>
                </c:pt>
                <c:pt idx="10">
                  <c:v>2.0519480519480502</c:v>
                </c:pt>
                <c:pt idx="11">
                  <c:v>1.8013245033112499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2C-0C4C-931C-161C7B07A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7797496"/>
        <c:axId val="-2132720424"/>
      </c:barChart>
      <c:catAx>
        <c:axId val="-2077797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  <a:effectLst/>
        </c:spPr>
        <c:txPr>
          <a:bodyPr/>
          <a:lstStyle/>
          <a:p>
            <a:pPr>
              <a:defRPr b="0" i="1"/>
            </a:pPr>
            <a:endParaRPr lang="en-US"/>
          </a:p>
        </c:txPr>
        <c:crossAx val="-2132720424"/>
        <c:crosses val="autoZero"/>
        <c:auto val="1"/>
        <c:lblAlgn val="ctr"/>
        <c:lblOffset val="100"/>
        <c:noMultiLvlLbl val="0"/>
      </c:catAx>
      <c:valAx>
        <c:axId val="-2132720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>
                    <a:effectLst/>
                  </a:rPr>
                  <a:t>Average number of </a:t>
                </a:r>
                <a:r>
                  <a:rPr lang="en-US" sz="1200" b="1" i="0" baseline="0" dirty="0" err="1">
                    <a:effectLst/>
                  </a:rPr>
                  <a:t>orthologs</a:t>
                </a:r>
                <a:r>
                  <a:rPr lang="en-US" sz="1200" b="1" i="0" baseline="0" dirty="0">
                    <a:effectLst/>
                  </a:rPr>
                  <a:t> per causal gene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6.1366374477021097E-5"/>
              <c:y val="1.19801345035283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-2077797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42257217847801"/>
          <c:y val="2.5300967650128101E-2"/>
          <c:w val="0.82692151384302803"/>
          <c:h val="0.58658144388577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ortholog_statistic_for_making_f!$C$1</c:f>
              <c:strCache>
                <c:ptCount val="1"/>
                <c:pt idx="0">
                  <c:v>No ortholog percentage</c:v>
                </c:pt>
              </c:strCache>
            </c:strRef>
          </c:tx>
          <c:spPr>
            <a:effectLst/>
          </c:spPr>
          <c:invertIfNegative val="0"/>
          <c:cat>
            <c:strRef>
              <c:f>ortholog_statistic_for_making_f!$A$2:$A$13</c:f>
              <c:strCache>
                <c:ptCount val="12"/>
                <c:pt idx="0">
                  <c:v>Arabidopsis thaliana</c:v>
                </c:pt>
                <c:pt idx="1">
                  <c:v>Glycine max</c:v>
                </c:pt>
                <c:pt idx="2">
                  <c:v>Brassica rapa</c:v>
                </c:pt>
                <c:pt idx="3">
                  <c:v>Solanum lycopersicum</c:v>
                </c:pt>
                <c:pt idx="4">
                  <c:v>Oryza sativa Japonica</c:v>
                </c:pt>
                <c:pt idx="5">
                  <c:v>Oryza sativa Indica</c:v>
                </c:pt>
                <c:pt idx="6">
                  <c:v>Setaria italica</c:v>
                </c:pt>
                <c:pt idx="7">
                  <c:v>Setaria viridis</c:v>
                </c:pt>
                <c:pt idx="8">
                  <c:v>Zea mays</c:v>
                </c:pt>
                <c:pt idx="9">
                  <c:v>Sorghum bicolor</c:v>
                </c:pt>
                <c:pt idx="10">
                  <c:v>Brachypodium distachyon</c:v>
                </c:pt>
                <c:pt idx="11">
                  <c:v>Hordeum vulgare</c:v>
                </c:pt>
              </c:strCache>
            </c:strRef>
          </c:cat>
          <c:val>
            <c:numRef>
              <c:f>ortholog_statistic_for_making_f!$E$2:$E$13</c:f>
              <c:numCache>
                <c:formatCode>0%</c:formatCode>
                <c:ptCount val="12"/>
                <c:pt idx="0">
                  <c:v>0.62903225806451701</c:v>
                </c:pt>
                <c:pt idx="1">
                  <c:v>0.60323886639676205</c:v>
                </c:pt>
                <c:pt idx="2">
                  <c:v>0.64800000000000002</c:v>
                </c:pt>
                <c:pt idx="3">
                  <c:v>0.569620253164557</c:v>
                </c:pt>
                <c:pt idx="4">
                  <c:v>0.61576354679803003</c:v>
                </c:pt>
                <c:pt idx="5">
                  <c:v>0.60869565217391297</c:v>
                </c:pt>
                <c:pt idx="6">
                  <c:v>0.65476190476190499</c:v>
                </c:pt>
                <c:pt idx="7">
                  <c:v>0.63774062816615995</c:v>
                </c:pt>
                <c:pt idx="8">
                  <c:v>0.62280701754386003</c:v>
                </c:pt>
                <c:pt idx="9">
                  <c:v>0.65322580645161299</c:v>
                </c:pt>
                <c:pt idx="10">
                  <c:v>0.60869565217391297</c:v>
                </c:pt>
                <c:pt idx="11">
                  <c:v>0.57142857142857195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9-514B-8B00-71952E3B0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344536"/>
        <c:axId val="-2132037992"/>
      </c:barChart>
      <c:catAx>
        <c:axId val="-2145344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0" i="1"/>
            </a:pPr>
            <a:endParaRPr lang="en-US"/>
          </a:p>
        </c:txPr>
        <c:crossAx val="-2132037992"/>
        <c:crosses val="autoZero"/>
        <c:auto val="1"/>
        <c:lblAlgn val="ctr"/>
        <c:lblOffset val="100"/>
        <c:noMultiLvlLbl val="0"/>
      </c:catAx>
      <c:valAx>
        <c:axId val="-213203799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>
                    <a:effectLst/>
                  </a:rPr>
                  <a:t>Percentage of causal genes with </a:t>
                </a:r>
                <a:r>
                  <a:rPr lang="en-US" sz="1200" b="1" i="0" baseline="0" dirty="0" err="1">
                    <a:effectLst/>
                  </a:rPr>
                  <a:t>orthologs</a:t>
                </a:r>
                <a:r>
                  <a:rPr lang="en-US" sz="1200" b="1" i="0" baseline="0" dirty="0">
                    <a:effectLst/>
                  </a:rPr>
                  <a:t> </a:t>
                </a:r>
                <a:endParaRPr lang="en-US" sz="1000" dirty="0"/>
              </a:p>
            </c:rich>
          </c:tx>
          <c:layout>
            <c:manualLayout>
              <c:xMode val="edge"/>
              <c:yMode val="edge"/>
              <c:x val="2.6154178769689802E-2"/>
              <c:y val="2.0477139755005198E-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45344536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5368F-1C20-2147-933B-25F31BF077BE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7C04-4056-9946-94CB-039BCFF2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57C04-4056-9946-94CB-039BCFF2D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3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21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21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1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9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4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3"/>
            <a:ext cx="21717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581528"/>
              </p:ext>
            </p:extLst>
          </p:nvPr>
        </p:nvGraphicFramePr>
        <p:xfrm>
          <a:off x="1162946" y="3451450"/>
          <a:ext cx="4122779" cy="292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8463" y="16626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8463" y="3266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0605" y="6426093"/>
            <a:ext cx="502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Supplemental </a:t>
            </a:r>
            <a:r>
              <a:rPr lang="en-US" sz="1200"/>
              <a:t>Figure S4. </a:t>
            </a:r>
            <a:r>
              <a:rPr lang="en-US" sz="1200" dirty="0"/>
              <a:t>Causal-gene orthologs in 12 major crops and model species. (A) Across species, a similar percentage of causal genes have orthologs. (B) The average number of </a:t>
            </a:r>
            <a:r>
              <a:rPr lang="en-US" sz="1200" dirty="0" err="1"/>
              <a:t>orthologs</a:t>
            </a:r>
            <a:r>
              <a:rPr lang="en-US" sz="1200" dirty="0"/>
              <a:t> varies across species. Error bars indicate standard deviation.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86387"/>
              </p:ext>
            </p:extLst>
          </p:nvPr>
        </p:nvGraphicFramePr>
        <p:xfrm>
          <a:off x="986691" y="380082"/>
          <a:ext cx="4299033" cy="293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696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161127</TotalTime>
  <Words>63</Words>
  <Application>Microsoft Macintosh PowerPoint</Application>
  <PresentationFormat>Letter Paper (8.5x11 in)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 Lin</dc:creator>
  <cp:lastModifiedBy>Sue Rhee</cp:lastModifiedBy>
  <cp:revision>1273</cp:revision>
  <cp:lastPrinted>2020-01-29T19:46:17Z</cp:lastPrinted>
  <dcterms:created xsi:type="dcterms:W3CDTF">2018-04-05T21:34:21Z</dcterms:created>
  <dcterms:modified xsi:type="dcterms:W3CDTF">2020-05-07T16:31:36Z</dcterms:modified>
</cp:coreProperties>
</file>