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3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EB284F-7949-FC44-AED4-8C4F679D9722}">
          <p14:sldIdLst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F85FF"/>
    <a:srgbClr val="FC5653"/>
    <a:srgbClr val="FEA0A1"/>
    <a:srgbClr val="FD695A"/>
    <a:srgbClr val="9BADFF"/>
    <a:srgbClr val="495EFF"/>
    <a:srgbClr val="61FF58"/>
    <a:srgbClr val="84FF7D"/>
    <a:srgbClr val="22FF09"/>
    <a:srgbClr val="69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0" autoAdjust="0"/>
    <p:restoredTop sz="92535" autoAdjust="0"/>
  </p:normalViewPr>
  <p:slideViewPr>
    <p:cSldViewPr snapToGrid="0" snapToObjects="1">
      <p:cViewPr varScale="1">
        <p:scale>
          <a:sx n="113" d="100"/>
          <a:sy n="113" d="100"/>
        </p:scale>
        <p:origin x="184" y="6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hared:Labs:Rhee:Private:Fan:predict_causual_genes:new_model_tuning:Sorghum_training%20set_ratio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hared:Labs:Rhee:Private:Fan:predict_causual_genes:new_model_tuning:Sorghum_training%20set_ratio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hared:Labs:Rhee:Private:Fan:predict_causual_genes:new_model_tuning:Sorghum_training%20set_ratio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hared:Labs:Rhee:Private:Fan:predict_causual_genes:new_model_tuning:Sorghum_training%20set_ratio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33757101052"/>
          <c:y val="0.133519554890349"/>
          <c:w val="0.71910615384947296"/>
          <c:h val="0.55976052580204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'SB training ratio'!$C$6:$C$15</c:f>
                <c:numCache>
                  <c:formatCode>General</c:formatCode>
                  <c:ptCount val="10"/>
                  <c:pt idx="0">
                    <c:v>1.2486646013408101E-3</c:v>
                  </c:pt>
                  <c:pt idx="1">
                    <c:v>1.9301349561213299E-3</c:v>
                  </c:pt>
                  <c:pt idx="2">
                    <c:v>1.88724988228575E-3</c:v>
                  </c:pt>
                  <c:pt idx="3">
                    <c:v>9.6607981551385805E-4</c:v>
                  </c:pt>
                  <c:pt idx="4">
                    <c:v>4.5366045616212298E-4</c:v>
                  </c:pt>
                  <c:pt idx="5">
                    <c:v>2.99459747933671E-3</c:v>
                  </c:pt>
                  <c:pt idx="6">
                    <c:v>1.6326759851998101E-3</c:v>
                  </c:pt>
                  <c:pt idx="7">
                    <c:v>3.0335847763211E-3</c:v>
                  </c:pt>
                  <c:pt idx="8">
                    <c:v>2.9858977360600601E-3</c:v>
                  </c:pt>
                  <c:pt idx="9">
                    <c:v>1.52770580707869E-3</c:v>
                  </c:pt>
                </c:numCache>
              </c:numRef>
            </c:plus>
            <c:minus>
              <c:numRef>
                <c:f>'SB training ratio'!$C$6:$C$15</c:f>
                <c:numCache>
                  <c:formatCode>General</c:formatCode>
                  <c:ptCount val="10"/>
                  <c:pt idx="0">
                    <c:v>1.2486646013408101E-3</c:v>
                  </c:pt>
                  <c:pt idx="1">
                    <c:v>1.9301349561213299E-3</c:v>
                  </c:pt>
                  <c:pt idx="2">
                    <c:v>1.88724988228575E-3</c:v>
                  </c:pt>
                  <c:pt idx="3">
                    <c:v>9.6607981551385805E-4</c:v>
                  </c:pt>
                  <c:pt idx="4">
                    <c:v>4.5366045616212298E-4</c:v>
                  </c:pt>
                  <c:pt idx="5">
                    <c:v>2.99459747933671E-3</c:v>
                  </c:pt>
                  <c:pt idx="6">
                    <c:v>1.6326759851998101E-3</c:v>
                  </c:pt>
                  <c:pt idx="7">
                    <c:v>3.0335847763211E-3</c:v>
                  </c:pt>
                  <c:pt idx="8">
                    <c:v>2.9858977360600601E-3</c:v>
                  </c:pt>
                  <c:pt idx="9">
                    <c:v>1.52770580707869E-3</c:v>
                  </c:pt>
                </c:numCache>
              </c:numRef>
            </c:minus>
          </c:errBars>
          <c:cat>
            <c:strRef>
              <c:f>'SB training ratio'!$A$6:$A$15</c:f>
              <c:strCache>
                <c:ptCount val="10"/>
                <c:pt idx="0">
                  <c:v>10:1</c:v>
                </c:pt>
                <c:pt idx="1">
                  <c:v>5:1</c:v>
                </c:pt>
                <c:pt idx="2">
                  <c:v>2:1</c:v>
                </c:pt>
                <c:pt idx="3">
                  <c:v>1:1</c:v>
                </c:pt>
                <c:pt idx="4">
                  <c:v>1:2</c:v>
                </c:pt>
                <c:pt idx="5">
                  <c:v>1:5</c:v>
                </c:pt>
                <c:pt idx="6">
                  <c:v>1:10</c:v>
                </c:pt>
                <c:pt idx="7">
                  <c:v>1:20</c:v>
                </c:pt>
                <c:pt idx="8">
                  <c:v>1:50</c:v>
                </c:pt>
                <c:pt idx="9">
                  <c:v>1:100</c:v>
                </c:pt>
              </c:strCache>
            </c:strRef>
          </c:cat>
          <c:val>
            <c:numRef>
              <c:f>'SB training ratio'!$B$6:$B$15</c:f>
              <c:numCache>
                <c:formatCode>General</c:formatCode>
                <c:ptCount val="10"/>
                <c:pt idx="0">
                  <c:v>0.67289059525446404</c:v>
                </c:pt>
                <c:pt idx="1">
                  <c:v>0.70335798481614398</c:v>
                </c:pt>
                <c:pt idx="2">
                  <c:v>0.73406598646571797</c:v>
                </c:pt>
                <c:pt idx="3">
                  <c:v>0.75169798563190104</c:v>
                </c:pt>
                <c:pt idx="4">
                  <c:v>0.76452785903855702</c:v>
                </c:pt>
                <c:pt idx="5">
                  <c:v>0.76690333804651101</c:v>
                </c:pt>
                <c:pt idx="6">
                  <c:v>0.75787278007327996</c:v>
                </c:pt>
                <c:pt idx="7">
                  <c:v>0.732741530530862</c:v>
                </c:pt>
                <c:pt idx="8">
                  <c:v>0.67651054289652401</c:v>
                </c:pt>
                <c:pt idx="9">
                  <c:v>0.63519371853833895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B2-FA45-9B30-75E4BD04F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1729144"/>
        <c:axId val="-2131607480"/>
      </c:barChart>
      <c:catAx>
        <c:axId val="-2131729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 b="1" i="0" baseline="0" dirty="0">
                    <a:effectLst/>
                    <a:latin typeface="+mn-lt"/>
                  </a:rPr>
                  <a:t>Ratio of positives and negatives in the training set </a:t>
                </a:r>
                <a:endParaRPr lang="en-US" sz="1100" dirty="0">
                  <a:effectLst/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31931306334652598"/>
              <c:y val="0.8387331953893589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131607480"/>
        <c:crosses val="autoZero"/>
        <c:auto val="1"/>
        <c:lblAlgn val="ctr"/>
        <c:lblOffset val="100"/>
        <c:noMultiLvlLbl val="0"/>
      </c:catAx>
      <c:valAx>
        <c:axId val="-2131607480"/>
        <c:scaling>
          <c:orientation val="minMax"/>
          <c:min val="0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AUC-ROC</a:t>
                </a:r>
              </a:p>
            </c:rich>
          </c:tx>
          <c:layout>
            <c:manualLayout>
              <c:xMode val="edge"/>
              <c:yMode val="edge"/>
              <c:x val="3.2111605990234798E-4"/>
              <c:y val="0.305510006213672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131729144"/>
        <c:crosses val="autoZero"/>
        <c:crossBetween val="between"/>
        <c:majorUnit val="0.05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rgbClr val="FFFFFF"/>
      </a:solidFill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60368395647"/>
          <c:y val="0.13765182186234801"/>
          <c:w val="0.74930438992013304"/>
          <c:h val="0.5597605258020430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'SB training ratio'!$K$6:$K$24</c:f>
                <c:numCache>
                  <c:formatCode>General</c:formatCode>
                  <c:ptCount val="19"/>
                  <c:pt idx="0">
                    <c:v>2.1409547692547199E-3</c:v>
                  </c:pt>
                  <c:pt idx="1">
                    <c:v>1.38969971157559E-3</c:v>
                  </c:pt>
                  <c:pt idx="2">
                    <c:v>1.79371082800111E-3</c:v>
                  </c:pt>
                  <c:pt idx="3">
                    <c:v>3.0761469265099201E-3</c:v>
                  </c:pt>
                  <c:pt idx="4">
                    <c:v>1.3335477427040799E-3</c:v>
                  </c:pt>
                  <c:pt idx="5">
                    <c:v>1.8789661321177999E-3</c:v>
                  </c:pt>
                  <c:pt idx="6">
                    <c:v>2.6406354453831502E-3</c:v>
                  </c:pt>
                  <c:pt idx="7">
                    <c:v>1.9369124785091299E-3</c:v>
                  </c:pt>
                  <c:pt idx="8">
                    <c:v>4.8613338272278503E-3</c:v>
                  </c:pt>
                  <c:pt idx="9">
                    <c:v>6.8558029554710998E-4</c:v>
                  </c:pt>
                  <c:pt idx="10">
                    <c:v>2.0186858296506599E-3</c:v>
                  </c:pt>
                  <c:pt idx="11">
                    <c:v>1.8848370030785299E-3</c:v>
                  </c:pt>
                  <c:pt idx="12">
                    <c:v>3.2424469176295201E-3</c:v>
                  </c:pt>
                  <c:pt idx="13">
                    <c:v>2.1791137941301699E-3</c:v>
                  </c:pt>
                </c:numCache>
              </c:numRef>
            </c:plus>
            <c:minus>
              <c:numRef>
                <c:f>'SB training ratio'!$K$6:$K$24</c:f>
                <c:numCache>
                  <c:formatCode>General</c:formatCode>
                  <c:ptCount val="19"/>
                  <c:pt idx="0">
                    <c:v>2.1409547692547199E-3</c:v>
                  </c:pt>
                  <c:pt idx="1">
                    <c:v>1.38969971157559E-3</c:v>
                  </c:pt>
                  <c:pt idx="2">
                    <c:v>1.79371082800111E-3</c:v>
                  </c:pt>
                  <c:pt idx="3">
                    <c:v>3.0761469265099201E-3</c:v>
                  </c:pt>
                  <c:pt idx="4">
                    <c:v>1.3335477427040799E-3</c:v>
                  </c:pt>
                  <c:pt idx="5">
                    <c:v>1.8789661321177999E-3</c:v>
                  </c:pt>
                  <c:pt idx="6">
                    <c:v>2.6406354453831502E-3</c:v>
                  </c:pt>
                  <c:pt idx="7">
                    <c:v>1.9369124785091299E-3</c:v>
                  </c:pt>
                  <c:pt idx="8">
                    <c:v>4.8613338272278503E-3</c:v>
                  </c:pt>
                  <c:pt idx="9">
                    <c:v>6.8558029554710998E-4</c:v>
                  </c:pt>
                  <c:pt idx="10">
                    <c:v>2.0186858296506599E-3</c:v>
                  </c:pt>
                  <c:pt idx="11">
                    <c:v>1.8848370030785299E-3</c:v>
                  </c:pt>
                  <c:pt idx="12">
                    <c:v>3.2424469176295201E-3</c:v>
                  </c:pt>
                  <c:pt idx="13">
                    <c:v>2.1791137941301699E-3</c:v>
                  </c:pt>
                </c:numCache>
              </c:numRef>
            </c:minus>
          </c:errBars>
          <c:cat>
            <c:numRef>
              <c:f>'SB training ratio'!$I$8:$I$19</c:f>
              <c:numCache>
                <c:formatCode>General</c:formatCode>
                <c:ptCount val="12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</c:numCache>
            </c:numRef>
          </c:cat>
          <c:val>
            <c:numRef>
              <c:f>'SB training ratio'!$J$8:$J$19</c:f>
              <c:numCache>
                <c:formatCode>General</c:formatCode>
                <c:ptCount val="12"/>
                <c:pt idx="0">
                  <c:v>0.76708958562402996</c:v>
                </c:pt>
                <c:pt idx="1">
                  <c:v>0.76773255561496501</c:v>
                </c:pt>
                <c:pt idx="2">
                  <c:v>0.769303269784814</c:v>
                </c:pt>
                <c:pt idx="3">
                  <c:v>0.76972367310692402</c:v>
                </c:pt>
                <c:pt idx="4">
                  <c:v>0.76675479611105801</c:v>
                </c:pt>
                <c:pt idx="5">
                  <c:v>0.76700844354395903</c:v>
                </c:pt>
                <c:pt idx="6">
                  <c:v>0.77012549424602394</c:v>
                </c:pt>
                <c:pt idx="7">
                  <c:v>0.77066670430172202</c:v>
                </c:pt>
                <c:pt idx="8">
                  <c:v>0.76910829573790296</c:v>
                </c:pt>
                <c:pt idx="9">
                  <c:v>0.76589169612114105</c:v>
                </c:pt>
                <c:pt idx="10">
                  <c:v>0.76985759331662595</c:v>
                </c:pt>
                <c:pt idx="11">
                  <c:v>0.77198429135581603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D5-AC4F-93C4-F4963BF52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579800"/>
        <c:axId val="-2146136392"/>
      </c:barChart>
      <c:catAx>
        <c:axId val="2142579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 b="1" i="0" baseline="0" dirty="0">
                    <a:effectLst/>
                    <a:latin typeface="+mn-lt"/>
                  </a:rPr>
                  <a:t>Maximum number of features </a:t>
                </a:r>
                <a:endParaRPr lang="en-US" sz="1100" dirty="0">
                  <a:effectLst/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27269629300509002"/>
              <c:y val="0.819488808353882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146136392"/>
        <c:crosses val="autoZero"/>
        <c:auto val="1"/>
        <c:lblAlgn val="ctr"/>
        <c:lblOffset val="100"/>
        <c:noMultiLvlLbl val="0"/>
      </c:catAx>
      <c:valAx>
        <c:axId val="-2146136392"/>
        <c:scaling>
          <c:orientation val="minMax"/>
          <c:min val="0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AUC-ROC</a:t>
                </a:r>
              </a:p>
            </c:rich>
          </c:tx>
          <c:layout>
            <c:manualLayout>
              <c:xMode val="edge"/>
              <c:yMode val="edge"/>
              <c:x val="7.0189009254536204E-4"/>
              <c:y val="0.303611635322444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214257980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39850630013299"/>
          <c:y val="0.13765182186234801"/>
          <c:w val="0.68726532491260395"/>
          <c:h val="0.55976052580204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'SB training ratio'!$Q$6:$Q$23</c:f>
                <c:numCache>
                  <c:formatCode>General</c:formatCode>
                  <c:ptCount val="18"/>
                  <c:pt idx="0">
                    <c:v>1.6240316591669499E-3</c:v>
                  </c:pt>
                  <c:pt idx="1">
                    <c:v>5.4989602103050798E-4</c:v>
                  </c:pt>
                  <c:pt idx="2">
                    <c:v>3.2095008632303198E-3</c:v>
                  </c:pt>
                  <c:pt idx="3">
                    <c:v>4.16545661736218E-4</c:v>
                  </c:pt>
                  <c:pt idx="4">
                    <c:v>2.4466719547923199E-3</c:v>
                  </c:pt>
                  <c:pt idx="5">
                    <c:v>1.4184512661513701E-3</c:v>
                  </c:pt>
                  <c:pt idx="6">
                    <c:v>5.9498893556226803E-4</c:v>
                  </c:pt>
                  <c:pt idx="7">
                    <c:v>1.6575457354982999E-3</c:v>
                  </c:pt>
                  <c:pt idx="8">
                    <c:v>3.5842911579637098E-4</c:v>
                  </c:pt>
                  <c:pt idx="9">
                    <c:v>2.4695156016191801E-3</c:v>
                  </c:pt>
                  <c:pt idx="10">
                    <c:v>4.9010885446546903E-4</c:v>
                  </c:pt>
                  <c:pt idx="11">
                    <c:v>2.42707402320464E-3</c:v>
                  </c:pt>
                  <c:pt idx="12">
                    <c:v>1.16101217549377E-3</c:v>
                  </c:pt>
                  <c:pt idx="13">
                    <c:v>2.58948586961694E-3</c:v>
                  </c:pt>
                </c:numCache>
              </c:numRef>
            </c:plus>
            <c:minus>
              <c:numRef>
                <c:f>'SB training ratio'!$Q$6:$Q$23</c:f>
                <c:numCache>
                  <c:formatCode>General</c:formatCode>
                  <c:ptCount val="18"/>
                  <c:pt idx="0">
                    <c:v>1.6240316591669499E-3</c:v>
                  </c:pt>
                  <c:pt idx="1">
                    <c:v>5.4989602103050798E-4</c:v>
                  </c:pt>
                  <c:pt idx="2">
                    <c:v>3.2095008632303198E-3</c:v>
                  </c:pt>
                  <c:pt idx="3">
                    <c:v>4.16545661736218E-4</c:v>
                  </c:pt>
                  <c:pt idx="4">
                    <c:v>2.4466719547923199E-3</c:v>
                  </c:pt>
                  <c:pt idx="5">
                    <c:v>1.4184512661513701E-3</c:v>
                  </c:pt>
                  <c:pt idx="6">
                    <c:v>5.9498893556226803E-4</c:v>
                  </c:pt>
                  <c:pt idx="7">
                    <c:v>1.6575457354982999E-3</c:v>
                  </c:pt>
                  <c:pt idx="8">
                    <c:v>3.5842911579637098E-4</c:v>
                  </c:pt>
                  <c:pt idx="9">
                    <c:v>2.4695156016191801E-3</c:v>
                  </c:pt>
                  <c:pt idx="10">
                    <c:v>4.9010885446546903E-4</c:v>
                  </c:pt>
                  <c:pt idx="11">
                    <c:v>2.42707402320464E-3</c:v>
                  </c:pt>
                  <c:pt idx="12">
                    <c:v>1.16101217549377E-3</c:v>
                  </c:pt>
                  <c:pt idx="13">
                    <c:v>2.58948586961694E-3</c:v>
                  </c:pt>
                </c:numCache>
              </c:numRef>
            </c:minus>
          </c:errBars>
          <c:cat>
            <c:numRef>
              <c:f>'SB training ratio'!$O$6:$O$14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</c:numCache>
            </c:numRef>
          </c:cat>
          <c:val>
            <c:numRef>
              <c:f>'SB training ratio'!$P$6:$P$14</c:f>
              <c:numCache>
                <c:formatCode>General</c:formatCode>
                <c:ptCount val="9"/>
                <c:pt idx="0">
                  <c:v>0.76426684477282503</c:v>
                </c:pt>
                <c:pt idx="1">
                  <c:v>0.76907812847988699</c:v>
                </c:pt>
                <c:pt idx="2">
                  <c:v>0.77212325240603297</c:v>
                </c:pt>
                <c:pt idx="3">
                  <c:v>0.77240468377751104</c:v>
                </c:pt>
                <c:pt idx="4">
                  <c:v>0.77638397174069995</c:v>
                </c:pt>
                <c:pt idx="5">
                  <c:v>0.77532279230295198</c:v>
                </c:pt>
                <c:pt idx="6">
                  <c:v>0.77776866009033296</c:v>
                </c:pt>
                <c:pt idx="7">
                  <c:v>0.77657258004879104</c:v>
                </c:pt>
                <c:pt idx="8">
                  <c:v>0.77738745787628905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7B-E741-A946-25F125664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6552760"/>
        <c:axId val="-2134030136"/>
      </c:barChart>
      <c:catAx>
        <c:axId val="-2076552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 b="1" i="0" baseline="0" dirty="0">
                    <a:effectLst/>
                    <a:latin typeface="+mn-lt"/>
                  </a:rPr>
                  <a:t>Minimum number of samples required to split a node </a:t>
                </a:r>
                <a:endParaRPr lang="en-US" sz="1100" dirty="0">
                  <a:effectLst/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42501597897146798"/>
              <c:y val="0.815838159692848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134030136"/>
        <c:crosses val="autoZero"/>
        <c:auto val="1"/>
        <c:lblAlgn val="ctr"/>
        <c:lblOffset val="100"/>
        <c:noMultiLvlLbl val="0"/>
      </c:catAx>
      <c:valAx>
        <c:axId val="-2134030136"/>
        <c:scaling>
          <c:orientation val="minMax"/>
          <c:min val="0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AUC-ROC</a:t>
                </a:r>
              </a:p>
            </c:rich>
          </c:tx>
          <c:layout>
            <c:manualLayout>
              <c:xMode val="edge"/>
              <c:yMode val="edge"/>
              <c:x val="2.0588235294117602E-2"/>
              <c:y val="0.307743951034461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07655276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114785221635"/>
          <c:y val="0.13765182186234801"/>
          <c:w val="0.73264987954518002"/>
          <c:h val="0.55976052580204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'SB training ratio'!$Z$7:$Z$11</c:f>
                <c:numCache>
                  <c:formatCode>General</c:formatCode>
                  <c:ptCount val="5"/>
                  <c:pt idx="0">
                    <c:v>2.2178961844371899E-3</c:v>
                  </c:pt>
                  <c:pt idx="1">
                    <c:v>2.4626551925847101E-3</c:v>
                  </c:pt>
                  <c:pt idx="2">
                    <c:v>8.6626043668020501E-4</c:v>
                  </c:pt>
                  <c:pt idx="3">
                    <c:v>6.3046109442053304E-4</c:v>
                  </c:pt>
                  <c:pt idx="4">
                    <c:v>1.98810735475566E-3</c:v>
                  </c:pt>
                </c:numCache>
              </c:numRef>
            </c:plus>
            <c:minus>
              <c:numRef>
                <c:f>'SB training ratio'!$Z$7:$Z$11</c:f>
                <c:numCache>
                  <c:formatCode>General</c:formatCode>
                  <c:ptCount val="5"/>
                  <c:pt idx="0">
                    <c:v>2.2178961844371899E-3</c:v>
                  </c:pt>
                  <c:pt idx="1">
                    <c:v>2.4626551925847101E-3</c:v>
                  </c:pt>
                  <c:pt idx="2">
                    <c:v>8.6626043668020501E-4</c:v>
                  </c:pt>
                  <c:pt idx="3">
                    <c:v>6.3046109442053304E-4</c:v>
                  </c:pt>
                  <c:pt idx="4">
                    <c:v>1.98810735475566E-3</c:v>
                  </c:pt>
                </c:numCache>
              </c:numRef>
            </c:minus>
          </c:errBars>
          <c:cat>
            <c:numRef>
              <c:f>'SB training ratio'!$X$7:$X$11</c:f>
              <c:numCache>
                <c:formatCode>General</c:formatCode>
                <c:ptCount val="5"/>
                <c:pt idx="0">
                  <c:v>25</c:v>
                </c:pt>
                <c:pt idx="1">
                  <c:v>50</c:v>
                </c:pt>
                <c:pt idx="2">
                  <c:v>100</c:v>
                </c:pt>
                <c:pt idx="3">
                  <c:v>200</c:v>
                </c:pt>
                <c:pt idx="4">
                  <c:v>300</c:v>
                </c:pt>
              </c:numCache>
            </c:numRef>
          </c:cat>
          <c:val>
            <c:numRef>
              <c:f>'SB training ratio'!$Y$7:$Y$11</c:f>
              <c:numCache>
                <c:formatCode>General</c:formatCode>
                <c:ptCount val="5"/>
                <c:pt idx="0">
                  <c:v>0.75520271510551795</c:v>
                </c:pt>
                <c:pt idx="1">
                  <c:v>0.76232050879199498</c:v>
                </c:pt>
                <c:pt idx="2">
                  <c:v>0.76976638085050997</c:v>
                </c:pt>
                <c:pt idx="3">
                  <c:v>0.76811905317554496</c:v>
                </c:pt>
                <c:pt idx="4">
                  <c:v>0.76652699401383495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6-5640-B3E1-B48DE9C65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6144712"/>
        <c:axId val="-2076587976"/>
      </c:barChart>
      <c:catAx>
        <c:axId val="-2146144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100" b="1" i="0" baseline="0" dirty="0">
                    <a:effectLst/>
                    <a:latin typeface="+mn-lt"/>
                  </a:rPr>
                  <a:t>Number of trees </a:t>
                </a:r>
                <a:endParaRPr lang="en-US" sz="1100" dirty="0">
                  <a:effectLst/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465071763646276"/>
              <c:y val="0.817549754783698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076587976"/>
        <c:crosses val="autoZero"/>
        <c:auto val="1"/>
        <c:lblAlgn val="ctr"/>
        <c:lblOffset val="100"/>
        <c:noMultiLvlLbl val="0"/>
      </c:catAx>
      <c:valAx>
        <c:axId val="-2076587976"/>
        <c:scaling>
          <c:orientation val="minMax"/>
          <c:min val="0.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AUC-ROC</a:t>
                </a:r>
              </a:p>
            </c:rich>
          </c:tx>
          <c:layout>
            <c:manualLayout>
              <c:xMode val="edge"/>
              <c:yMode val="edge"/>
              <c:x val="2.0588235294117602E-2"/>
              <c:y val="0.307743951034461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00"/>
            </a:solidFill>
          </a:ln>
        </c:spPr>
        <c:crossAx val="-2146144712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5368F-1C20-2147-933B-25F31BF077BE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7C04-4056-9946-94CB-039BCFF2D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22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57C04-4056-9946-94CB-039BCFF2D2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2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2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75167"/>
            <a:ext cx="1543050" cy="58504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75167"/>
            <a:ext cx="4514850" cy="58504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8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3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600204"/>
            <a:ext cx="302895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21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21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7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16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9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4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5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3"/>
            <a:ext cx="16002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0B9A-3E2A-0E41-8BB8-5E95C1D5CE6B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3"/>
            <a:ext cx="21717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3"/>
            <a:ext cx="1600200" cy="4868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0A2B-6D8E-D24B-88D1-952866348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9198" y="7975525"/>
            <a:ext cx="5257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Supplemental </a:t>
            </a:r>
            <a:r>
              <a:rPr lang="en-US" sz="1200"/>
              <a:t>Figure S3. </a:t>
            </a:r>
            <a:r>
              <a:rPr lang="en-US" sz="1200" dirty="0"/>
              <a:t>Parameter tuning for the </a:t>
            </a:r>
            <a:r>
              <a:rPr lang="en-US" sz="1200" i="1" dirty="0"/>
              <a:t>Sorghum bicolor </a:t>
            </a:r>
            <a:r>
              <a:rPr lang="en-US" sz="1200" dirty="0"/>
              <a:t>model based on cross-validation AUC-ROC. Error bars represent standard deviation, N=3.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9720230"/>
              </p:ext>
            </p:extLst>
          </p:nvPr>
        </p:nvGraphicFramePr>
        <p:xfrm>
          <a:off x="342900" y="1918239"/>
          <a:ext cx="2780926" cy="290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115364"/>
              </p:ext>
            </p:extLst>
          </p:nvPr>
        </p:nvGraphicFramePr>
        <p:xfrm>
          <a:off x="3291693" y="1890185"/>
          <a:ext cx="2916864" cy="3014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66188"/>
              </p:ext>
            </p:extLst>
          </p:nvPr>
        </p:nvGraphicFramePr>
        <p:xfrm>
          <a:off x="284649" y="4642253"/>
          <a:ext cx="2919462" cy="294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673209"/>
              </p:ext>
            </p:extLst>
          </p:nvPr>
        </p:nvGraphicFramePr>
        <p:xfrm>
          <a:off x="3204112" y="4642253"/>
          <a:ext cx="3004446" cy="294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57731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161127</TotalTime>
  <Words>56</Words>
  <Application>Microsoft Macintosh PowerPoint</Application>
  <PresentationFormat>Letter Paper (8.5x11 in)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 Lin</dc:creator>
  <cp:lastModifiedBy>Sue Rhee</cp:lastModifiedBy>
  <cp:revision>1273</cp:revision>
  <cp:lastPrinted>2020-01-29T19:46:17Z</cp:lastPrinted>
  <dcterms:created xsi:type="dcterms:W3CDTF">2018-04-05T21:34:21Z</dcterms:created>
  <dcterms:modified xsi:type="dcterms:W3CDTF">2020-05-07T16:29:46Z</dcterms:modified>
</cp:coreProperties>
</file>