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1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15"/>
    <p:restoredTop sz="94663"/>
  </p:normalViewPr>
  <p:slideViewPr>
    <p:cSldViewPr snapToGrid="0" snapToObjects="1" showGuides="1">
      <p:cViewPr varScale="1">
        <p:scale>
          <a:sx n="93" d="100"/>
          <a:sy n="93" d="100"/>
        </p:scale>
        <p:origin x="3480" y="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youngma/Dropbox%20(Villanova)/Villanova/Lab/daf-16%20isoforms%20SKAs/2.8.17%20daf-16%20isoforms%20D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youngma/Dropbox%20(Villanova)/Villanova/Lab/daf-16%20isoforms%20SKAs/2.3.17%20daf-16%20isoforms%20L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youngma/Dropbox%20(Villanova)/Villanova/Lab/daf-16%20isoforms%20SKAs/2.8.17%20daf-16%20isoforms%20D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8738369978622"/>
          <c:y val="5.9183092309539741E-2"/>
          <c:w val="0.80584739935677052"/>
          <c:h val="0.7806690599694209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Sheet1!$Q$4</c:f>
              <c:strCache>
                <c:ptCount val="1"/>
                <c:pt idx="0">
                  <c:v>L4440</c:v>
                </c:pt>
              </c:strCache>
            </c:strRef>
          </c:tx>
          <c:spPr>
            <a:ln w="19050" cap="rnd">
              <a:solidFill>
                <a:srgbClr val="374FFF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374FFF"/>
              </a:solidFill>
              <a:ln w="9525">
                <a:solidFill>
                  <a:srgbClr val="374FFF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Sheet1!$R$4:$Z$4</c:f>
              <c:numCache>
                <c:formatCode>0.00</c:formatCode>
                <c:ptCount val="9"/>
                <c:pt idx="0">
                  <c:v>1</c:v>
                </c:pt>
                <c:pt idx="1">
                  <c:v>0.78312537136066551</c:v>
                </c:pt>
                <c:pt idx="2">
                  <c:v>0.64308236808236807</c:v>
                </c:pt>
                <c:pt idx="3">
                  <c:v>0.47222937222937222</c:v>
                </c:pt>
                <c:pt idx="4">
                  <c:v>0.33611552729199795</c:v>
                </c:pt>
                <c:pt idx="5">
                  <c:v>0.1957104162986516</c:v>
                </c:pt>
                <c:pt idx="6">
                  <c:v>8.5556144379673793E-2</c:v>
                </c:pt>
                <c:pt idx="7">
                  <c:v>9.8039215686274508E-3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81A-3D43-A1ED-2BDD72CF8887}"/>
            </c:ext>
          </c:extLst>
        </c:ser>
        <c:ser>
          <c:idx val="3"/>
          <c:order val="1"/>
          <c:tx>
            <c:strRef>
              <c:f>Sheet1!$Q$5</c:f>
              <c:strCache>
                <c:ptCount val="1"/>
                <c:pt idx="0">
                  <c:v>daf-16 total</c:v>
                </c:pt>
              </c:strCache>
            </c:strRef>
          </c:tx>
          <c:spPr>
            <a:ln w="19050" cap="rnd">
              <a:solidFill>
                <a:srgbClr val="FF82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8200"/>
              </a:solidFill>
              <a:ln w="9525">
                <a:solidFill>
                  <a:srgbClr val="FF8200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Sheet1!$R$5:$Z$5</c:f>
              <c:numCache>
                <c:formatCode>0.00</c:formatCode>
                <c:ptCount val="9"/>
                <c:pt idx="0">
                  <c:v>1</c:v>
                </c:pt>
                <c:pt idx="1">
                  <c:v>0.55165692007797273</c:v>
                </c:pt>
                <c:pt idx="2">
                  <c:v>0.16755216755216754</c:v>
                </c:pt>
                <c:pt idx="3">
                  <c:v>2.5641025641025644E-2</c:v>
                </c:pt>
                <c:pt idx="4">
                  <c:v>1.7094017094017092E-2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81A-3D43-A1ED-2BDD72CF8887}"/>
            </c:ext>
          </c:extLst>
        </c:ser>
        <c:ser>
          <c:idx val="1"/>
          <c:order val="2"/>
          <c:tx>
            <c:strRef>
              <c:f>Sheet1!$Q$7</c:f>
              <c:strCache>
                <c:ptCount val="1"/>
                <c:pt idx="0">
                  <c:v>daf-16 a</c:v>
                </c:pt>
              </c:strCache>
            </c:strRef>
          </c:tx>
          <c:spPr>
            <a:ln w="19050" cap="rnd">
              <a:solidFill>
                <a:srgbClr val="FF018C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018C"/>
              </a:solidFill>
              <a:ln w="9525">
                <a:solidFill>
                  <a:srgbClr val="FF018C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Sheet1!$R$7:$Z$7</c:f>
              <c:numCache>
                <c:formatCode>0.00</c:formatCode>
                <c:ptCount val="9"/>
                <c:pt idx="0">
                  <c:v>1</c:v>
                </c:pt>
                <c:pt idx="1">
                  <c:v>0.38161238161238159</c:v>
                </c:pt>
                <c:pt idx="2">
                  <c:v>0.1623931623931624</c:v>
                </c:pt>
                <c:pt idx="3">
                  <c:v>5.1282051282051287E-2</c:v>
                </c:pt>
                <c:pt idx="4">
                  <c:v>2.5641025641025644E-2</c:v>
                </c:pt>
                <c:pt idx="5">
                  <c:v>8.5470085470085461E-3</c:v>
                </c:pt>
                <c:pt idx="6">
                  <c:v>0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81A-3D43-A1ED-2BDD72CF8887}"/>
            </c:ext>
          </c:extLst>
        </c:ser>
        <c:ser>
          <c:idx val="2"/>
          <c:order val="3"/>
          <c:tx>
            <c:strRef>
              <c:f>Sheet1!$Q$8</c:f>
              <c:strCache>
                <c:ptCount val="1"/>
                <c:pt idx="0">
                  <c:v>daf-16 b</c:v>
                </c:pt>
              </c:strCache>
            </c:strRef>
          </c:tx>
          <c:spPr>
            <a:ln w="19050" cap="rnd">
              <a:solidFill>
                <a:srgbClr val="00CDC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CDC2"/>
              </a:solidFill>
              <a:ln w="9525">
                <a:solidFill>
                  <a:srgbClr val="00CDC2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Sheet1!$R$8:$Z$8</c:f>
              <c:numCache>
                <c:formatCode>0.00</c:formatCode>
                <c:ptCount val="9"/>
                <c:pt idx="0">
                  <c:v>1</c:v>
                </c:pt>
                <c:pt idx="1">
                  <c:v>0.52871660859465741</c:v>
                </c:pt>
                <c:pt idx="2">
                  <c:v>0.36256291134339919</c:v>
                </c:pt>
                <c:pt idx="3">
                  <c:v>0.15369725125822686</c:v>
                </c:pt>
                <c:pt idx="4">
                  <c:v>9.736740224545104E-2</c:v>
                </c:pt>
                <c:pt idx="5">
                  <c:v>4.8586914440572976E-2</c:v>
                </c:pt>
                <c:pt idx="6">
                  <c:v>8.130081300813009E-3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81A-3D43-A1ED-2BDD72CF8887}"/>
            </c:ext>
          </c:extLst>
        </c:ser>
        <c:ser>
          <c:idx val="4"/>
          <c:order val="4"/>
          <c:tx>
            <c:strRef>
              <c:f>Sheet1!$Q$10</c:f>
              <c:strCache>
                <c:ptCount val="1"/>
                <c:pt idx="0">
                  <c:v>daf-16 d,f</c:v>
                </c:pt>
              </c:strCache>
            </c:strRef>
          </c:tx>
          <c:spPr>
            <a:ln w="19050">
              <a:solidFill>
                <a:srgbClr val="BF00FF"/>
              </a:solidFill>
            </a:ln>
            <a:effectLst/>
          </c:spPr>
          <c:marker>
            <c:symbol val="circle"/>
            <c:size val="7"/>
            <c:spPr>
              <a:solidFill>
                <a:srgbClr val="BF00FF"/>
              </a:solidFill>
              <a:ln>
                <a:solidFill>
                  <a:srgbClr val="BF00FF"/>
                </a:solidFill>
              </a:ln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Sheet1!$R$10:$Z$10</c:f>
              <c:numCache>
                <c:formatCode>0.00</c:formatCode>
                <c:ptCount val="9"/>
                <c:pt idx="0">
                  <c:v>1</c:v>
                </c:pt>
                <c:pt idx="1">
                  <c:v>0.61396396396396391</c:v>
                </c:pt>
                <c:pt idx="2">
                  <c:v>0.42807017543859649</c:v>
                </c:pt>
                <c:pt idx="3">
                  <c:v>0.21061427280939479</c:v>
                </c:pt>
                <c:pt idx="4">
                  <c:v>0.13159439927732611</c:v>
                </c:pt>
                <c:pt idx="5">
                  <c:v>5.257452574525745E-2</c:v>
                </c:pt>
                <c:pt idx="6">
                  <c:v>1.7592592592592594E-2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81A-3D43-A1ED-2BDD72CF8887}"/>
            </c:ext>
          </c:extLst>
        </c:ser>
        <c:ser>
          <c:idx val="5"/>
          <c:order val="5"/>
          <c:tx>
            <c:strRef>
              <c:f>Sheet1!$Q$11</c:f>
              <c:strCache>
                <c:ptCount val="1"/>
                <c:pt idx="0">
                  <c:v>daf-16 a,f</c:v>
                </c:pt>
              </c:strCache>
            </c:strRef>
          </c:tx>
          <c:spPr>
            <a:ln w="19050">
              <a:solidFill>
                <a:srgbClr val="8FFF00"/>
              </a:solidFill>
            </a:ln>
            <a:effectLst/>
          </c:spPr>
          <c:marker>
            <c:symbol val="circle"/>
            <c:size val="7"/>
            <c:spPr>
              <a:solidFill>
                <a:srgbClr val="8FFF00"/>
              </a:solidFill>
              <a:ln>
                <a:solidFill>
                  <a:srgbClr val="8FFF00"/>
                </a:solidFill>
              </a:ln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Sheet1!$R$11:$Z$11</c:f>
              <c:numCache>
                <c:formatCode>0.00</c:formatCode>
                <c:ptCount val="9"/>
                <c:pt idx="0">
                  <c:v>1</c:v>
                </c:pt>
                <c:pt idx="1">
                  <c:v>0.81252681252681247</c:v>
                </c:pt>
                <c:pt idx="2">
                  <c:v>0.30081453634085215</c:v>
                </c:pt>
                <c:pt idx="3">
                  <c:v>5.0152998776009788E-2</c:v>
                </c:pt>
                <c:pt idx="4">
                  <c:v>1.7105263157894738E-2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81A-3D43-A1ED-2BDD72CF8887}"/>
            </c:ext>
          </c:extLst>
        </c:ser>
        <c:ser>
          <c:idx val="6"/>
          <c:order val="6"/>
          <c:tx>
            <c:strRef>
              <c:f>Sheet1!$Q$9</c:f>
              <c:strCache>
                <c:ptCount val="1"/>
                <c:pt idx="0">
                  <c:v>daf-16 a,b,f</c:v>
                </c:pt>
              </c:strCache>
            </c:strRef>
          </c:tx>
          <c:spPr>
            <a:ln w="19050">
              <a:solidFill>
                <a:schemeClr val="tx1"/>
              </a:solidFill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Sheet1!$R$9:$Z$9</c:f>
              <c:numCache>
                <c:formatCode>0.00</c:formatCode>
                <c:ptCount val="9"/>
                <c:pt idx="0">
                  <c:v>1</c:v>
                </c:pt>
                <c:pt idx="1">
                  <c:v>0.50406504065040647</c:v>
                </c:pt>
                <c:pt idx="2">
                  <c:v>0.1267094017094017</c:v>
                </c:pt>
                <c:pt idx="3">
                  <c:v>4.1666666666666664E-2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81A-3D43-A1ED-2BDD72CF8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1029904"/>
        <c:axId val="1"/>
      </c:scatterChart>
      <c:valAx>
        <c:axId val="2121029904"/>
        <c:scaling>
          <c:orientation val="minMax"/>
          <c:max val="48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Time (h)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  <c:majorUnit val="24"/>
      </c:valAx>
      <c:valAx>
        <c:axId val="1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Fraction alive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121029904"/>
        <c:crosses val="autoZero"/>
        <c:crossBetween val="midCat"/>
        <c:majorUnit val="0.25"/>
      </c:valAx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84709074287062"/>
          <c:y val="3.4858387799564274E-2"/>
          <c:w val="0.67901058715975104"/>
          <c:h val="0.543129020637126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Sheet1!$Q$4</c:f>
              <c:strCache>
                <c:ptCount val="1"/>
                <c:pt idx="0">
                  <c:v>L4440</c:v>
                </c:pt>
              </c:strCache>
            </c:strRef>
          </c:tx>
          <c:spPr>
            <a:ln w="19050" cap="rnd">
              <a:solidFill>
                <a:srgbClr val="374FFF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374FFF"/>
              </a:solidFill>
              <a:ln w="9525">
                <a:solidFill>
                  <a:srgbClr val="374FFF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22</c:v>
                </c:pt>
                <c:pt idx="2">
                  <c:v>51</c:v>
                </c:pt>
                <c:pt idx="3">
                  <c:v>77</c:v>
                </c:pt>
                <c:pt idx="4">
                  <c:v>99</c:v>
                </c:pt>
                <c:pt idx="5">
                  <c:v>120</c:v>
                </c:pt>
                <c:pt idx="6">
                  <c:v>147</c:v>
                </c:pt>
                <c:pt idx="7">
                  <c:v>168</c:v>
                </c:pt>
                <c:pt idx="8">
                  <c:v>180</c:v>
                </c:pt>
              </c:numCache>
            </c:numRef>
          </c:xVal>
          <c:yVal>
            <c:numRef>
              <c:f>Sheet1!$R$4:$Z$4</c:f>
              <c:numCache>
                <c:formatCode>0.00</c:formatCode>
                <c:ptCount val="9"/>
                <c:pt idx="0">
                  <c:v>1</c:v>
                </c:pt>
                <c:pt idx="1">
                  <c:v>1</c:v>
                </c:pt>
                <c:pt idx="2">
                  <c:v>0.98039215686274517</c:v>
                </c:pt>
                <c:pt idx="3">
                  <c:v>0.89502801120448172</c:v>
                </c:pt>
                <c:pt idx="4">
                  <c:v>0.70777027027027029</c:v>
                </c:pt>
                <c:pt idx="5">
                  <c:v>0.37962394212394218</c:v>
                </c:pt>
                <c:pt idx="6">
                  <c:v>3.0321598336304222E-2</c:v>
                </c:pt>
                <c:pt idx="7">
                  <c:v>1.0416666666666666E-2</c:v>
                </c:pt>
                <c:pt idx="8">
                  <c:v>1.0416666666666666E-2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33C-B344-BCE3-A32C6EE420DE}"/>
            </c:ext>
          </c:extLst>
        </c:ser>
        <c:ser>
          <c:idx val="3"/>
          <c:order val="1"/>
          <c:tx>
            <c:strRef>
              <c:f>Sheet1!$Q$10</c:f>
              <c:strCache>
                <c:ptCount val="1"/>
                <c:pt idx="0">
                  <c:v>daf-16 total</c:v>
                </c:pt>
              </c:strCache>
            </c:strRef>
          </c:tx>
          <c:spPr>
            <a:ln w="19050" cap="rnd">
              <a:solidFill>
                <a:srgbClr val="FF82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8200"/>
              </a:solidFill>
              <a:ln w="9525">
                <a:solidFill>
                  <a:srgbClr val="FF8200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22</c:v>
                </c:pt>
                <c:pt idx="2">
                  <c:v>51</c:v>
                </c:pt>
                <c:pt idx="3">
                  <c:v>77</c:v>
                </c:pt>
                <c:pt idx="4">
                  <c:v>99</c:v>
                </c:pt>
                <c:pt idx="5">
                  <c:v>120</c:v>
                </c:pt>
                <c:pt idx="6">
                  <c:v>147</c:v>
                </c:pt>
                <c:pt idx="7">
                  <c:v>168</c:v>
                </c:pt>
                <c:pt idx="8">
                  <c:v>180</c:v>
                </c:pt>
              </c:numCache>
            </c:numRef>
          </c:xVal>
          <c:yVal>
            <c:numRef>
              <c:f>Sheet1!$R$10:$Z$10</c:f>
              <c:numCache>
                <c:formatCode>0.00</c:formatCode>
                <c:ptCount val="9"/>
                <c:pt idx="0">
                  <c:v>1</c:v>
                </c:pt>
                <c:pt idx="1">
                  <c:v>0.93395493395493412</c:v>
                </c:pt>
                <c:pt idx="2">
                  <c:v>0.92852852852852852</c:v>
                </c:pt>
                <c:pt idx="3">
                  <c:v>0.81435267709777504</c:v>
                </c:pt>
                <c:pt idx="4">
                  <c:v>0.56737903225806452</c:v>
                </c:pt>
                <c:pt idx="5">
                  <c:v>0.3025641025641026</c:v>
                </c:pt>
                <c:pt idx="6">
                  <c:v>3.7545787545787544E-2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33C-B344-BCE3-A32C6EE420DE}"/>
            </c:ext>
          </c:extLst>
        </c:ser>
        <c:ser>
          <c:idx val="1"/>
          <c:order val="2"/>
          <c:tx>
            <c:strRef>
              <c:f>Sheet1!$Q$5</c:f>
              <c:strCache>
                <c:ptCount val="1"/>
                <c:pt idx="0">
                  <c:v>daf-16 a</c:v>
                </c:pt>
              </c:strCache>
            </c:strRef>
          </c:tx>
          <c:spPr>
            <a:ln w="19050" cap="rnd">
              <a:solidFill>
                <a:srgbClr val="FF018C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018C"/>
              </a:solidFill>
              <a:ln w="9525">
                <a:solidFill>
                  <a:srgbClr val="FF018C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22</c:v>
                </c:pt>
                <c:pt idx="2">
                  <c:v>51</c:v>
                </c:pt>
                <c:pt idx="3">
                  <c:v>77</c:v>
                </c:pt>
                <c:pt idx="4">
                  <c:v>99</c:v>
                </c:pt>
                <c:pt idx="5">
                  <c:v>120</c:v>
                </c:pt>
                <c:pt idx="6">
                  <c:v>147</c:v>
                </c:pt>
                <c:pt idx="7">
                  <c:v>168</c:v>
                </c:pt>
                <c:pt idx="8">
                  <c:v>180</c:v>
                </c:pt>
              </c:numCache>
            </c:numRef>
          </c:xVal>
          <c:yVal>
            <c:numRef>
              <c:f>Sheet1!$R$5:$Z$5</c:f>
              <c:numCache>
                <c:formatCode>0.00</c:formatCode>
                <c:ptCount val="9"/>
                <c:pt idx="0">
                  <c:v>1</c:v>
                </c:pt>
                <c:pt idx="1">
                  <c:v>0.97619047619047628</c:v>
                </c:pt>
                <c:pt idx="2">
                  <c:v>0.93662861096696071</c:v>
                </c:pt>
                <c:pt idx="3">
                  <c:v>0.83176691729323304</c:v>
                </c:pt>
                <c:pt idx="4">
                  <c:v>0.6558441558441559</c:v>
                </c:pt>
                <c:pt idx="5">
                  <c:v>0.45008912655971473</c:v>
                </c:pt>
                <c:pt idx="6">
                  <c:v>0.10865517924341454</c:v>
                </c:pt>
                <c:pt idx="7">
                  <c:v>2.7609427609427611E-2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33C-B344-BCE3-A32C6EE420DE}"/>
            </c:ext>
          </c:extLst>
        </c:ser>
        <c:ser>
          <c:idx val="2"/>
          <c:order val="3"/>
          <c:tx>
            <c:strRef>
              <c:f>Sheet1!$Q$6</c:f>
              <c:strCache>
                <c:ptCount val="1"/>
                <c:pt idx="0">
                  <c:v>daf-16 b</c:v>
                </c:pt>
              </c:strCache>
            </c:strRef>
          </c:tx>
          <c:spPr>
            <a:ln w="19050" cap="rnd">
              <a:solidFill>
                <a:srgbClr val="00CDC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CDC2"/>
              </a:solidFill>
              <a:ln w="9525">
                <a:solidFill>
                  <a:srgbClr val="00CDC2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22</c:v>
                </c:pt>
                <c:pt idx="2">
                  <c:v>51</c:v>
                </c:pt>
                <c:pt idx="3">
                  <c:v>77</c:v>
                </c:pt>
                <c:pt idx="4">
                  <c:v>99</c:v>
                </c:pt>
                <c:pt idx="5">
                  <c:v>120</c:v>
                </c:pt>
                <c:pt idx="6">
                  <c:v>147</c:v>
                </c:pt>
                <c:pt idx="7">
                  <c:v>168</c:v>
                </c:pt>
                <c:pt idx="8">
                  <c:v>180</c:v>
                </c:pt>
              </c:numCache>
            </c:numRef>
          </c:xVal>
          <c:yVal>
            <c:numRef>
              <c:f>Sheet1!$R$6:$Z$6</c:f>
              <c:numCache>
                <c:formatCode>0.00</c:formatCode>
                <c:ptCount val="9"/>
                <c:pt idx="0">
                  <c:v>1</c:v>
                </c:pt>
                <c:pt idx="1">
                  <c:v>0.98245614035087714</c:v>
                </c:pt>
                <c:pt idx="2">
                  <c:v>0.98198198198198205</c:v>
                </c:pt>
                <c:pt idx="3">
                  <c:v>0.92015669515669518</c:v>
                </c:pt>
                <c:pt idx="4">
                  <c:v>0.76127450980392153</c:v>
                </c:pt>
                <c:pt idx="5">
                  <c:v>0.57883878573533742</c:v>
                </c:pt>
                <c:pt idx="6">
                  <c:v>0.11476008027732165</c:v>
                </c:pt>
                <c:pt idx="7">
                  <c:v>1.1904761904761904E-2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33C-B344-BCE3-A32C6EE420DE}"/>
            </c:ext>
          </c:extLst>
        </c:ser>
        <c:ser>
          <c:idx val="4"/>
          <c:order val="4"/>
          <c:tx>
            <c:strRef>
              <c:f>Sheet1!$Q$9</c:f>
              <c:strCache>
                <c:ptCount val="1"/>
                <c:pt idx="0">
                  <c:v>daf-16 d,f</c:v>
                </c:pt>
              </c:strCache>
            </c:strRef>
          </c:tx>
          <c:spPr>
            <a:ln w="19050">
              <a:solidFill>
                <a:srgbClr val="BF00FF"/>
              </a:solidFill>
            </a:ln>
            <a:effectLst/>
          </c:spPr>
          <c:marker>
            <c:symbol val="circle"/>
            <c:size val="7"/>
            <c:spPr>
              <a:solidFill>
                <a:srgbClr val="BF00FF"/>
              </a:solidFill>
              <a:ln>
                <a:solidFill>
                  <a:srgbClr val="BF00FF"/>
                </a:solidFill>
              </a:ln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22</c:v>
                </c:pt>
                <c:pt idx="2">
                  <c:v>51</c:v>
                </c:pt>
                <c:pt idx="3">
                  <c:v>77</c:v>
                </c:pt>
                <c:pt idx="4">
                  <c:v>99</c:v>
                </c:pt>
                <c:pt idx="5">
                  <c:v>120</c:v>
                </c:pt>
                <c:pt idx="6">
                  <c:v>147</c:v>
                </c:pt>
                <c:pt idx="7">
                  <c:v>168</c:v>
                </c:pt>
                <c:pt idx="8">
                  <c:v>180</c:v>
                </c:pt>
              </c:numCache>
            </c:numRef>
          </c:xVal>
          <c:yVal>
            <c:numRef>
              <c:f>Sheet1!$R$9:$Z$9</c:f>
              <c:numCache>
                <c:formatCode>0.00</c:formatCode>
                <c:ptCount val="9"/>
                <c:pt idx="0">
                  <c:v>1</c:v>
                </c:pt>
                <c:pt idx="1">
                  <c:v>0.96491228070175439</c:v>
                </c:pt>
                <c:pt idx="2">
                  <c:v>0.96078431372549022</c:v>
                </c:pt>
                <c:pt idx="3">
                  <c:v>0.87066905615292711</c:v>
                </c:pt>
                <c:pt idx="4">
                  <c:v>0.70626780626780628</c:v>
                </c:pt>
                <c:pt idx="5">
                  <c:v>0.44065058973781085</c:v>
                </c:pt>
                <c:pt idx="6">
                  <c:v>6.6498316498316501E-2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D33C-B344-BCE3-A32C6EE420DE}"/>
            </c:ext>
          </c:extLst>
        </c:ser>
        <c:ser>
          <c:idx val="5"/>
          <c:order val="5"/>
          <c:tx>
            <c:strRef>
              <c:f>Sheet1!$Q$7</c:f>
              <c:strCache>
                <c:ptCount val="1"/>
                <c:pt idx="0">
                  <c:v>daf-16 a,f</c:v>
                </c:pt>
              </c:strCache>
            </c:strRef>
          </c:tx>
          <c:spPr>
            <a:ln w="19050">
              <a:solidFill>
                <a:srgbClr val="8FFF00"/>
              </a:solidFill>
            </a:ln>
            <a:effectLst/>
          </c:spPr>
          <c:marker>
            <c:symbol val="circle"/>
            <c:size val="7"/>
            <c:spPr>
              <a:solidFill>
                <a:srgbClr val="8FFF00"/>
              </a:solidFill>
              <a:ln>
                <a:solidFill>
                  <a:srgbClr val="8FFF00"/>
                </a:solidFill>
              </a:ln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22</c:v>
                </c:pt>
                <c:pt idx="2">
                  <c:v>51</c:v>
                </c:pt>
                <c:pt idx="3">
                  <c:v>77</c:v>
                </c:pt>
                <c:pt idx="4">
                  <c:v>99</c:v>
                </c:pt>
                <c:pt idx="5">
                  <c:v>120</c:v>
                </c:pt>
                <c:pt idx="6">
                  <c:v>147</c:v>
                </c:pt>
                <c:pt idx="7">
                  <c:v>168</c:v>
                </c:pt>
                <c:pt idx="8">
                  <c:v>180</c:v>
                </c:pt>
              </c:numCache>
            </c:numRef>
          </c:xVal>
          <c:yVal>
            <c:numRef>
              <c:f>Sheet1!$R$7:$Z$7</c:f>
              <c:numCache>
                <c:formatCode>0.00</c:formatCode>
                <c:ptCount val="9"/>
                <c:pt idx="0">
                  <c:v>1</c:v>
                </c:pt>
                <c:pt idx="1">
                  <c:v>0.99145299145299148</c:v>
                </c:pt>
                <c:pt idx="2">
                  <c:v>0.99074074074074081</c:v>
                </c:pt>
                <c:pt idx="3">
                  <c:v>0.86593406593406597</c:v>
                </c:pt>
                <c:pt idx="4">
                  <c:v>0.72793726741095155</c:v>
                </c:pt>
                <c:pt idx="5">
                  <c:v>0.43806411453470279</c:v>
                </c:pt>
                <c:pt idx="6">
                  <c:v>5.8263305322128846E-2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D33C-B344-BCE3-A32C6EE420DE}"/>
            </c:ext>
          </c:extLst>
        </c:ser>
        <c:ser>
          <c:idx val="6"/>
          <c:order val="6"/>
          <c:tx>
            <c:strRef>
              <c:f>Sheet1!$Q$8</c:f>
              <c:strCache>
                <c:ptCount val="1"/>
                <c:pt idx="0">
                  <c:v>daf-16 a,b,f</c:v>
                </c:pt>
              </c:strCache>
            </c:strRef>
          </c:tx>
          <c:spPr>
            <a:ln w="19050">
              <a:solidFill>
                <a:schemeClr val="tx1"/>
              </a:solidFill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22</c:v>
                </c:pt>
                <c:pt idx="2">
                  <c:v>51</c:v>
                </c:pt>
                <c:pt idx="3">
                  <c:v>77</c:v>
                </c:pt>
                <c:pt idx="4">
                  <c:v>99</c:v>
                </c:pt>
                <c:pt idx="5">
                  <c:v>120</c:v>
                </c:pt>
                <c:pt idx="6">
                  <c:v>147</c:v>
                </c:pt>
                <c:pt idx="7">
                  <c:v>168</c:v>
                </c:pt>
                <c:pt idx="8">
                  <c:v>180</c:v>
                </c:pt>
              </c:numCache>
            </c:numRef>
          </c:xVal>
          <c:yVal>
            <c:numRef>
              <c:f>Sheet1!$R$8:$Z$8</c:f>
              <c:numCache>
                <c:formatCode>0.00</c:formatCode>
                <c:ptCount val="9"/>
                <c:pt idx="0">
                  <c:v>1</c:v>
                </c:pt>
                <c:pt idx="1">
                  <c:v>0.97376775271512106</c:v>
                </c:pt>
                <c:pt idx="2">
                  <c:v>0.96372549019607845</c:v>
                </c:pt>
                <c:pt idx="3">
                  <c:v>0.85838258748475471</c:v>
                </c:pt>
                <c:pt idx="4">
                  <c:v>0.71798245614035083</c:v>
                </c:pt>
                <c:pt idx="5">
                  <c:v>0.37523468168629459</c:v>
                </c:pt>
                <c:pt idx="6">
                  <c:v>2.2344322344322345E-2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D33C-B344-BCE3-A32C6EE42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1029904"/>
        <c:axId val="1"/>
      </c:scatterChart>
      <c:valAx>
        <c:axId val="2121029904"/>
        <c:scaling>
          <c:orientation val="minMax"/>
          <c:max val="168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Time (h)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  <c:majorUnit val="24"/>
      </c:valAx>
      <c:valAx>
        <c:axId val="1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Fraction alive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121029904"/>
        <c:crosses val="autoZero"/>
        <c:crossBetween val="midCat"/>
        <c:majorUnit val="0.25"/>
      </c:valAx>
    </c:plotArea>
    <c:legend>
      <c:legendPos val="b"/>
      <c:layout>
        <c:manualLayout>
          <c:xMode val="edge"/>
          <c:yMode val="edge"/>
          <c:x val="0.16558819192544755"/>
          <c:y val="0.76754430206028168"/>
          <c:w val="0.78118287180394586"/>
          <c:h val="0.20195460861509959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1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974211258214233"/>
          <c:y val="4.611119688470313E-2"/>
          <c:w val="0.69455513285558423"/>
          <c:h val="0.543129020637126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Sheet1!$Q$4</c:f>
              <c:strCache>
                <c:ptCount val="1"/>
                <c:pt idx="0">
                  <c:v>L4440</c:v>
                </c:pt>
              </c:strCache>
            </c:strRef>
          </c:tx>
          <c:spPr>
            <a:ln w="19050" cap="rnd">
              <a:solidFill>
                <a:srgbClr val="374FFF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374FFF"/>
              </a:solidFill>
              <a:ln w="9525">
                <a:solidFill>
                  <a:srgbClr val="374FFF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Sheet1!$R$4:$Z$4</c:f>
              <c:numCache>
                <c:formatCode>0.00</c:formatCode>
                <c:ptCount val="9"/>
                <c:pt idx="0">
                  <c:v>1</c:v>
                </c:pt>
                <c:pt idx="1">
                  <c:v>0.78312537136066551</c:v>
                </c:pt>
                <c:pt idx="2">
                  <c:v>0.64308236808236807</c:v>
                </c:pt>
                <c:pt idx="3">
                  <c:v>0.47222937222937222</c:v>
                </c:pt>
                <c:pt idx="4">
                  <c:v>0.33611552729199795</c:v>
                </c:pt>
                <c:pt idx="5">
                  <c:v>0.1957104162986516</c:v>
                </c:pt>
                <c:pt idx="6">
                  <c:v>8.5556144379673793E-2</c:v>
                </c:pt>
                <c:pt idx="7">
                  <c:v>9.8039215686274508E-3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B4A-4D4C-BEC2-492ABE4672CA}"/>
            </c:ext>
          </c:extLst>
        </c:ser>
        <c:ser>
          <c:idx val="3"/>
          <c:order val="1"/>
          <c:tx>
            <c:strRef>
              <c:f>Sheet1!$Q$5</c:f>
              <c:strCache>
                <c:ptCount val="1"/>
                <c:pt idx="0">
                  <c:v>daf-16 total</c:v>
                </c:pt>
              </c:strCache>
            </c:strRef>
          </c:tx>
          <c:spPr>
            <a:ln w="19050" cap="rnd">
              <a:solidFill>
                <a:srgbClr val="FF820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8200"/>
              </a:solidFill>
              <a:ln w="9525">
                <a:solidFill>
                  <a:srgbClr val="FF8200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Sheet1!$R$5:$Z$5</c:f>
              <c:numCache>
                <c:formatCode>0.00</c:formatCode>
                <c:ptCount val="9"/>
                <c:pt idx="0">
                  <c:v>1</c:v>
                </c:pt>
                <c:pt idx="1">
                  <c:v>0.55165692007797273</c:v>
                </c:pt>
                <c:pt idx="2">
                  <c:v>0.16755216755216754</c:v>
                </c:pt>
                <c:pt idx="3">
                  <c:v>2.5641025641025644E-2</c:v>
                </c:pt>
                <c:pt idx="4">
                  <c:v>1.7094017094017092E-2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B4A-4D4C-BEC2-492ABE4672CA}"/>
            </c:ext>
          </c:extLst>
        </c:ser>
        <c:ser>
          <c:idx val="1"/>
          <c:order val="2"/>
          <c:tx>
            <c:strRef>
              <c:f>Sheet1!$Q$7</c:f>
              <c:strCache>
                <c:ptCount val="1"/>
                <c:pt idx="0">
                  <c:v>daf-16 a</c:v>
                </c:pt>
              </c:strCache>
            </c:strRef>
          </c:tx>
          <c:spPr>
            <a:ln w="19050" cap="rnd">
              <a:solidFill>
                <a:srgbClr val="FF018C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018C"/>
              </a:solidFill>
              <a:ln w="9525">
                <a:solidFill>
                  <a:srgbClr val="FF018C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Sheet1!$R$7:$Z$7</c:f>
              <c:numCache>
                <c:formatCode>0.00</c:formatCode>
                <c:ptCount val="9"/>
                <c:pt idx="0">
                  <c:v>1</c:v>
                </c:pt>
                <c:pt idx="1">
                  <c:v>0.38161238161238159</c:v>
                </c:pt>
                <c:pt idx="2">
                  <c:v>0.1623931623931624</c:v>
                </c:pt>
                <c:pt idx="3">
                  <c:v>5.1282051282051287E-2</c:v>
                </c:pt>
                <c:pt idx="4">
                  <c:v>2.5641025641025644E-2</c:v>
                </c:pt>
                <c:pt idx="5">
                  <c:v>8.5470085470085461E-3</c:v>
                </c:pt>
                <c:pt idx="6">
                  <c:v>0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B4A-4D4C-BEC2-492ABE4672CA}"/>
            </c:ext>
          </c:extLst>
        </c:ser>
        <c:ser>
          <c:idx val="2"/>
          <c:order val="3"/>
          <c:tx>
            <c:strRef>
              <c:f>Sheet1!$Q$8</c:f>
              <c:strCache>
                <c:ptCount val="1"/>
                <c:pt idx="0">
                  <c:v>daf-16 b</c:v>
                </c:pt>
              </c:strCache>
            </c:strRef>
          </c:tx>
          <c:spPr>
            <a:ln w="19050" cap="rnd">
              <a:solidFill>
                <a:srgbClr val="00CDC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CDC2"/>
              </a:solidFill>
              <a:ln w="9525">
                <a:solidFill>
                  <a:srgbClr val="00CDC2"/>
                </a:solidFill>
              </a:ln>
              <a:effectLst/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Sheet1!$R$8:$Z$8</c:f>
              <c:numCache>
                <c:formatCode>0.00</c:formatCode>
                <c:ptCount val="9"/>
                <c:pt idx="0">
                  <c:v>1</c:v>
                </c:pt>
                <c:pt idx="1">
                  <c:v>0.52871660859465741</c:v>
                </c:pt>
                <c:pt idx="2">
                  <c:v>0.36256291134339919</c:v>
                </c:pt>
                <c:pt idx="3">
                  <c:v>0.15369725125822686</c:v>
                </c:pt>
                <c:pt idx="4">
                  <c:v>9.736740224545104E-2</c:v>
                </c:pt>
                <c:pt idx="5">
                  <c:v>4.8586914440572976E-2</c:v>
                </c:pt>
                <c:pt idx="6">
                  <c:v>8.130081300813009E-3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B4A-4D4C-BEC2-492ABE4672CA}"/>
            </c:ext>
          </c:extLst>
        </c:ser>
        <c:ser>
          <c:idx val="4"/>
          <c:order val="4"/>
          <c:tx>
            <c:strRef>
              <c:f>Sheet1!$Q$10</c:f>
              <c:strCache>
                <c:ptCount val="1"/>
                <c:pt idx="0">
                  <c:v>daf-16 d,f</c:v>
                </c:pt>
              </c:strCache>
            </c:strRef>
          </c:tx>
          <c:spPr>
            <a:ln w="19050">
              <a:solidFill>
                <a:srgbClr val="BF00FF"/>
              </a:solidFill>
            </a:ln>
            <a:effectLst/>
          </c:spPr>
          <c:marker>
            <c:symbol val="circle"/>
            <c:size val="7"/>
            <c:spPr>
              <a:solidFill>
                <a:srgbClr val="BF00FF"/>
              </a:solidFill>
              <a:ln>
                <a:solidFill>
                  <a:srgbClr val="BF00FF"/>
                </a:solidFill>
              </a:ln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Sheet1!$R$10:$Z$10</c:f>
              <c:numCache>
                <c:formatCode>0.00</c:formatCode>
                <c:ptCount val="9"/>
                <c:pt idx="0">
                  <c:v>1</c:v>
                </c:pt>
                <c:pt idx="1">
                  <c:v>0.61396396396396391</c:v>
                </c:pt>
                <c:pt idx="2">
                  <c:v>0.42807017543859649</c:v>
                </c:pt>
                <c:pt idx="3">
                  <c:v>0.21061427280939479</c:v>
                </c:pt>
                <c:pt idx="4">
                  <c:v>0.13159439927732611</c:v>
                </c:pt>
                <c:pt idx="5">
                  <c:v>5.257452574525745E-2</c:v>
                </c:pt>
                <c:pt idx="6">
                  <c:v>1.7592592592592594E-2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B4A-4D4C-BEC2-492ABE4672CA}"/>
            </c:ext>
          </c:extLst>
        </c:ser>
        <c:ser>
          <c:idx val="5"/>
          <c:order val="5"/>
          <c:tx>
            <c:strRef>
              <c:f>Sheet1!$Q$11</c:f>
              <c:strCache>
                <c:ptCount val="1"/>
                <c:pt idx="0">
                  <c:v>daf-16 a,f</c:v>
                </c:pt>
              </c:strCache>
            </c:strRef>
          </c:tx>
          <c:spPr>
            <a:ln w="19050">
              <a:solidFill>
                <a:srgbClr val="8FFF00"/>
              </a:solidFill>
            </a:ln>
            <a:effectLst/>
          </c:spPr>
          <c:marker>
            <c:symbol val="circle"/>
            <c:size val="7"/>
            <c:spPr>
              <a:solidFill>
                <a:srgbClr val="8FFF00"/>
              </a:solidFill>
              <a:ln>
                <a:solidFill>
                  <a:srgbClr val="8FFF00"/>
                </a:solidFill>
              </a:ln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Sheet1!$R$11:$Z$11</c:f>
              <c:numCache>
                <c:formatCode>0.00</c:formatCode>
                <c:ptCount val="9"/>
                <c:pt idx="0">
                  <c:v>1</c:v>
                </c:pt>
                <c:pt idx="1">
                  <c:v>0.81252681252681247</c:v>
                </c:pt>
                <c:pt idx="2">
                  <c:v>0.30081453634085215</c:v>
                </c:pt>
                <c:pt idx="3">
                  <c:v>5.0152998776009788E-2</c:v>
                </c:pt>
                <c:pt idx="4">
                  <c:v>1.7105263157894738E-2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B4A-4D4C-BEC2-492ABE4672CA}"/>
            </c:ext>
          </c:extLst>
        </c:ser>
        <c:ser>
          <c:idx val="6"/>
          <c:order val="6"/>
          <c:tx>
            <c:strRef>
              <c:f>Sheet1!$Q$9</c:f>
              <c:strCache>
                <c:ptCount val="1"/>
                <c:pt idx="0">
                  <c:v>daf-16 a,b,f</c:v>
                </c:pt>
              </c:strCache>
            </c:strRef>
          </c:tx>
          <c:spPr>
            <a:ln w="19050">
              <a:solidFill>
                <a:schemeClr val="tx1"/>
              </a:solidFill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Sheet1!$R$3:$Z$3</c:f>
              <c:numCache>
                <c:formatCode>General</c:formatCode>
                <c:ptCount val="9"/>
                <c:pt idx="0">
                  <c:v>0</c:v>
                </c:pt>
                <c:pt idx="1">
                  <c:v>12</c:v>
                </c:pt>
                <c:pt idx="2">
                  <c:v>23</c:v>
                </c:pt>
                <c:pt idx="3">
                  <c:v>35</c:v>
                </c:pt>
                <c:pt idx="4">
                  <c:v>47</c:v>
                </c:pt>
                <c:pt idx="5">
                  <c:v>59</c:v>
                </c:pt>
                <c:pt idx="6">
                  <c:v>76</c:v>
                </c:pt>
                <c:pt idx="7">
                  <c:v>100</c:v>
                </c:pt>
                <c:pt idx="8">
                  <c:v>124</c:v>
                </c:pt>
              </c:numCache>
            </c:numRef>
          </c:xVal>
          <c:yVal>
            <c:numRef>
              <c:f>Sheet1!$R$9:$Z$9</c:f>
              <c:numCache>
                <c:formatCode>0.00</c:formatCode>
                <c:ptCount val="9"/>
                <c:pt idx="0">
                  <c:v>1</c:v>
                </c:pt>
                <c:pt idx="1">
                  <c:v>0.50406504065040647</c:v>
                </c:pt>
                <c:pt idx="2">
                  <c:v>0.1267094017094017</c:v>
                </c:pt>
                <c:pt idx="3">
                  <c:v>4.1666666666666664E-2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B4A-4D4C-BEC2-492ABE4672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1029904"/>
        <c:axId val="1"/>
      </c:scatterChart>
      <c:valAx>
        <c:axId val="2121029904"/>
        <c:scaling>
          <c:orientation val="minMax"/>
          <c:max val="144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Time (h)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crossBetween val="midCat"/>
        <c:majorUnit val="24"/>
      </c:valAx>
      <c:valAx>
        <c:axId val="1"/>
        <c:scaling>
          <c:orientation val="minMax"/>
          <c:max val="1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Fraction alive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2121029904"/>
        <c:crosses val="autoZero"/>
        <c:crossBetween val="midCat"/>
        <c:majorUnit val="0.25"/>
      </c:valAx>
    </c:plotArea>
    <c:legend>
      <c:legendPos val="b"/>
      <c:layout>
        <c:manualLayout>
          <c:xMode val="edge"/>
          <c:yMode val="edge"/>
          <c:x val="0.13686923687696856"/>
          <c:y val="0.7936880929099549"/>
          <c:w val="0.72626125207275027"/>
          <c:h val="0.20631190709004513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1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0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4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3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4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3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7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6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3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1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1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3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EF1D-CAEF-2A41-9877-70F24478A494}" type="datetimeFigureOut">
              <a:rPr lang="en-US" smtClean="0"/>
              <a:t>3/10/20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EC2D-8E8D-9B4E-86A0-95737A04B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6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6F23BF1-A2AD-8A4F-AF3D-5796A8AE29C9}"/>
              </a:ext>
            </a:extLst>
          </p:cNvPr>
          <p:cNvGraphicFramePr>
            <a:graphicFrameLocks/>
          </p:cNvGraphicFramePr>
          <p:nvPr/>
        </p:nvGraphicFramePr>
        <p:xfrm>
          <a:off x="141426" y="4572000"/>
          <a:ext cx="4677227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/>
        </p:nvGraphicFramePr>
        <p:xfrm>
          <a:off x="156936" y="1360301"/>
          <a:ext cx="3390900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07722F6-5074-FC46-B92F-40A49DE99CAD}"/>
              </a:ext>
            </a:extLst>
          </p:cNvPr>
          <p:cNvGraphicFramePr>
            <a:graphicFrameLocks/>
          </p:cNvGraphicFramePr>
          <p:nvPr/>
        </p:nvGraphicFramePr>
        <p:xfrm>
          <a:off x="3467100" y="1327306"/>
          <a:ext cx="3390900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490C2C1-225F-3C4D-864D-AAED81C55B1C}"/>
              </a:ext>
            </a:extLst>
          </p:cNvPr>
          <p:cNvSpPr txBox="1"/>
          <p:nvPr/>
        </p:nvSpPr>
        <p:spPr>
          <a:xfrm>
            <a:off x="60727" y="58079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Figure S3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E4049D-81CE-4844-BB15-DB64EE5F8D58}"/>
              </a:ext>
            </a:extLst>
          </p:cNvPr>
          <p:cNvSpPr txBox="1"/>
          <p:nvPr/>
        </p:nvSpPr>
        <p:spPr>
          <a:xfrm>
            <a:off x="609384" y="959063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D0B9FD-0272-BC4F-BAB0-987F1EF509D9}"/>
              </a:ext>
            </a:extLst>
          </p:cNvPr>
          <p:cNvSpPr txBox="1"/>
          <p:nvPr/>
        </p:nvSpPr>
        <p:spPr>
          <a:xfrm>
            <a:off x="3842143" y="959063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B24668-FD0D-7846-BE60-0F2734FB026B}"/>
              </a:ext>
            </a:extLst>
          </p:cNvPr>
          <p:cNvSpPr txBox="1"/>
          <p:nvPr/>
        </p:nvSpPr>
        <p:spPr>
          <a:xfrm>
            <a:off x="609384" y="4237701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63D328-DA04-FC4F-87B7-735AB3CEC970}"/>
              </a:ext>
            </a:extLst>
          </p:cNvPr>
          <p:cNvSpPr txBox="1"/>
          <p:nvPr/>
        </p:nvSpPr>
        <p:spPr>
          <a:xfrm>
            <a:off x="2925594" y="128448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184313-80B1-584D-8883-0C17A7757724}"/>
              </a:ext>
            </a:extLst>
          </p:cNvPr>
          <p:cNvSpPr txBox="1"/>
          <p:nvPr/>
        </p:nvSpPr>
        <p:spPr>
          <a:xfrm>
            <a:off x="6058500" y="128448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D6</a:t>
            </a:r>
          </a:p>
        </p:txBody>
      </p:sp>
    </p:spTree>
    <p:extLst>
      <p:ext uri="{BB962C8B-B14F-4D97-AF65-F5344CB8AC3E}">
        <p14:creationId xmlns:p14="http://schemas.microsoft.com/office/powerpoint/2010/main" val="39654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922163-0C86-374E-8B4B-B994600BF320}"/>
              </a:ext>
            </a:extLst>
          </p:cNvPr>
          <p:cNvSpPr/>
          <p:nvPr/>
        </p:nvSpPr>
        <p:spPr>
          <a:xfrm>
            <a:off x="874644" y="1101303"/>
            <a:ext cx="5406886" cy="410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200" b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Figure S3. Second replicate of RNAi targeting </a:t>
            </a:r>
            <a:r>
              <a:rPr lang="en-US" sz="1200" b="1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daf-16</a:t>
            </a:r>
            <a:r>
              <a:rPr lang="en-US" sz="1200" b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isoforms.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(A) L4 larvae or (B) Day 6 adults were infected with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P. aeruginosa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PA14 after being treated with RNAi targeting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daf-16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isoforms individually or in combination beginning at the L1 larval stage. L4440 (blue) is an empty RNAi vector control and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daf-16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total (orange) is an RNAi treatment that knocks down all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daf-16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isoforms. Separate RNAi constructs were used to knockdown the following isoforms: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daf-16a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(pink);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daf-16d/f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(purple);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daf-16a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, and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(black);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daf-16b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(turquoise);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daf-16a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(green). In both panels, the fraction of animals alive is plotted as a function of time. (C) A portion of the survival curve in (B), enlarged to illustrate the effect of knocking down different </a:t>
            </a:r>
            <a:r>
              <a:rPr lang="en-US" sz="1200" i="1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daf-16</a:t>
            </a:r>
            <a:r>
              <a:rPr lang="en-US" sz="1200" dirty="0">
                <a:latin typeface="Helvetica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isoforms. The color scheme is the same as in panels (A) and (B).</a:t>
            </a:r>
            <a:endParaRPr lang="en-US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89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199</Words>
  <Application>Microsoft Macintosh PowerPoint</Application>
  <PresentationFormat>Letter Paper (8.5x11 in)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Youngman</dc:creator>
  <cp:lastModifiedBy>Matthew Youngman</cp:lastModifiedBy>
  <cp:revision>5</cp:revision>
  <dcterms:created xsi:type="dcterms:W3CDTF">2019-09-02T03:35:14Z</dcterms:created>
  <dcterms:modified xsi:type="dcterms:W3CDTF">2020-03-10T14:47:59Z</dcterms:modified>
</cp:coreProperties>
</file>