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822" y="7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702842-5A0D-4E97-8FD6-244B7A6608DF}"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02842-5A0D-4E97-8FD6-244B7A6608DF}"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02842-5A0D-4E97-8FD6-244B7A6608DF}"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02842-5A0D-4E97-8FD6-244B7A6608DF}"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02842-5A0D-4E97-8FD6-244B7A6608DF}"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702842-5A0D-4E97-8FD6-244B7A6608DF}"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702842-5A0D-4E97-8FD6-244B7A6608DF}"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702842-5A0D-4E97-8FD6-244B7A6608DF}"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02842-5A0D-4E97-8FD6-244B7A6608DF}"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02842-5A0D-4E97-8FD6-244B7A6608DF}"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02842-5A0D-4E97-8FD6-244B7A6608DF}"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B42251-740F-4E3D-89C8-A61B73C7B2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02842-5A0D-4E97-8FD6-244B7A6608DF}" type="datetimeFigureOut">
              <a:rPr lang="en-US" smtClean="0"/>
              <a:pPr/>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2251-740F-4E3D-89C8-A61B73C7B2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219200" y="152400"/>
            <a:ext cx="5791200" cy="5879750"/>
          </a:xfrm>
          <a:prstGeom prst="rect">
            <a:avLst/>
          </a:prstGeom>
          <a:noFill/>
          <a:ln w="9525">
            <a:noFill/>
            <a:miter lim="800000"/>
            <a:headEnd/>
            <a:tailEnd/>
          </a:ln>
          <a:effectLst/>
        </p:spPr>
      </p:pic>
      <p:sp>
        <p:nvSpPr>
          <p:cNvPr id="4" name="Rectangle 3"/>
          <p:cNvSpPr/>
          <p:nvPr/>
        </p:nvSpPr>
        <p:spPr>
          <a:xfrm>
            <a:off x="762000" y="5996970"/>
            <a:ext cx="8001000" cy="784830"/>
          </a:xfrm>
          <a:prstGeom prst="rect">
            <a:avLst/>
          </a:prstGeom>
        </p:spPr>
        <p:txBody>
          <a:bodyPr wrap="square">
            <a:spAutoFit/>
          </a:bodyPr>
          <a:lstStyle/>
          <a:p>
            <a:pPr algn="just">
              <a:lnSpc>
                <a:spcPct val="150000"/>
              </a:lnSpc>
            </a:pPr>
            <a:r>
              <a:rPr lang="en-US" sz="1000" b="1" dirty="0" smtClean="0">
                <a:latin typeface="Arial" pitchFamily="34" charset="0"/>
                <a:cs typeface="Arial" pitchFamily="34" charset="0"/>
              </a:rPr>
              <a:t>Figure S3</a:t>
            </a:r>
            <a:r>
              <a:rPr lang="en-US" sz="1000" dirty="0" smtClean="0">
                <a:latin typeface="Arial" pitchFamily="34" charset="0"/>
                <a:cs typeface="Arial" pitchFamily="34" charset="0"/>
              </a:rPr>
              <a:t>: The pan-genome phylogeny of 25 complete genome sequences of </a:t>
            </a:r>
            <a:r>
              <a:rPr lang="en-US" sz="1000" i="1" dirty="0" smtClean="0">
                <a:latin typeface="Arial" pitchFamily="34" charset="0"/>
                <a:cs typeface="Arial" pitchFamily="34" charset="0"/>
              </a:rPr>
              <a:t>M. </a:t>
            </a:r>
            <a:r>
              <a:rPr lang="en-US" sz="1000" i="1" dirty="0" err="1" smtClean="0">
                <a:latin typeface="Arial" pitchFamily="34" charset="0"/>
                <a:cs typeface="Arial" pitchFamily="34" charset="0"/>
              </a:rPr>
              <a:t>abscessus</a:t>
            </a:r>
            <a:r>
              <a:rPr lang="en-US" sz="1000" i="1" dirty="0" smtClean="0">
                <a:latin typeface="Arial" pitchFamily="34" charset="0"/>
                <a:cs typeface="Arial" pitchFamily="34" charset="0"/>
              </a:rPr>
              <a:t>. </a:t>
            </a:r>
            <a:r>
              <a:rPr lang="en-US" sz="1000" dirty="0" smtClean="0">
                <a:latin typeface="Arial" pitchFamily="34" charset="0"/>
                <a:cs typeface="Arial" pitchFamily="34" charset="0"/>
              </a:rPr>
              <a:t>Branch length indicates evolutionary distances between the different branches as indicated by the given scale, while the country of isolation is also mentioned in the leaf label along with strain name (</a:t>
            </a:r>
            <a:r>
              <a:rPr lang="en-US" sz="1000" b="1" dirty="0" smtClean="0">
                <a:latin typeface="Arial" pitchFamily="34" charset="0"/>
                <a:cs typeface="Arial" pitchFamily="34" charset="0"/>
              </a:rPr>
              <a:t>A</a:t>
            </a:r>
            <a:r>
              <a:rPr lang="en-US" sz="1000" dirty="0" smtClean="0">
                <a:latin typeface="Arial" pitchFamily="34" charset="0"/>
                <a:cs typeface="Arial" pitchFamily="34" charset="0"/>
              </a:rPr>
              <a:t>). The pan-genome phylogeny of 25 complete genome sequences of </a:t>
            </a:r>
            <a:r>
              <a:rPr lang="en-US" sz="1000" i="1" dirty="0" smtClean="0">
                <a:latin typeface="Arial" pitchFamily="34" charset="0"/>
                <a:cs typeface="Arial" pitchFamily="34" charset="0"/>
              </a:rPr>
              <a:t>M. </a:t>
            </a:r>
            <a:r>
              <a:rPr lang="en-US" sz="1000" i="1" dirty="0" err="1" smtClean="0">
                <a:latin typeface="Arial" pitchFamily="34" charset="0"/>
                <a:cs typeface="Arial" pitchFamily="34" charset="0"/>
              </a:rPr>
              <a:t>abscessus</a:t>
            </a:r>
            <a:r>
              <a:rPr lang="en-US" sz="1000" i="1" dirty="0" smtClean="0">
                <a:latin typeface="Arial" pitchFamily="34" charset="0"/>
                <a:cs typeface="Arial" pitchFamily="34" charset="0"/>
              </a:rPr>
              <a:t> </a:t>
            </a:r>
            <a:r>
              <a:rPr lang="en-US" sz="1000" dirty="0" smtClean="0">
                <a:latin typeface="Arial" pitchFamily="34" charset="0"/>
                <a:cs typeface="Arial" pitchFamily="34" charset="0"/>
              </a:rPr>
              <a:t>displayed as </a:t>
            </a:r>
            <a:r>
              <a:rPr lang="en-US" sz="1000" dirty="0" err="1" smtClean="0">
                <a:latin typeface="Arial" pitchFamily="34" charset="0"/>
                <a:cs typeface="Arial" pitchFamily="34" charset="0"/>
              </a:rPr>
              <a:t>unrooted</a:t>
            </a:r>
            <a:r>
              <a:rPr lang="en-US" sz="1000" dirty="0" smtClean="0">
                <a:latin typeface="Arial" pitchFamily="34" charset="0"/>
                <a:cs typeface="Arial" pitchFamily="34" charset="0"/>
              </a:rPr>
              <a:t> (</a:t>
            </a:r>
            <a:r>
              <a:rPr lang="en-US" sz="1000" b="1" dirty="0" smtClean="0">
                <a:latin typeface="Arial" pitchFamily="34" charset="0"/>
                <a:cs typeface="Arial" pitchFamily="34" charset="0"/>
              </a:rPr>
              <a:t>B</a:t>
            </a:r>
            <a:r>
              <a:rPr lang="en-US" sz="1000" dirty="0" smtClean="0">
                <a:latin typeface="Arial" pitchFamily="34" charset="0"/>
                <a:cs typeface="Arial" pitchFamily="34" charset="0"/>
              </a:rPr>
              <a:t>). </a:t>
            </a:r>
            <a:endParaRPr lang="en-US" sz="10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69</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CHIRANJIBI</dc:creator>
  <cp:lastModifiedBy>CHIRANJIBI</cp:lastModifiedBy>
  <cp:revision>2</cp:revision>
  <dcterms:created xsi:type="dcterms:W3CDTF">2019-11-03T14:25:09Z</dcterms:created>
  <dcterms:modified xsi:type="dcterms:W3CDTF">2019-11-04T11:59:10Z</dcterms:modified>
</cp:coreProperties>
</file>