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96" r:id="rId2"/>
    <p:sldId id="295" r:id="rId3"/>
    <p:sldId id="287" r:id="rId4"/>
    <p:sldId id="301" r:id="rId5"/>
    <p:sldId id="299" r:id="rId6"/>
    <p:sldId id="286" r:id="rId7"/>
    <p:sldId id="259" r:id="rId8"/>
    <p:sldId id="306" r:id="rId9"/>
    <p:sldId id="303" r:id="rId10"/>
    <p:sldId id="305" r:id="rId11"/>
    <p:sldId id="297" r:id="rId12"/>
    <p:sldId id="279" r:id="rId13"/>
    <p:sldId id="280" r:id="rId14"/>
    <p:sldId id="283" r:id="rId15"/>
    <p:sldId id="282"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901" autoAdjust="0"/>
    <p:restoredTop sz="94145" autoAdjust="0"/>
  </p:normalViewPr>
  <p:slideViewPr>
    <p:cSldViewPr snapToGrid="0" snapToObjects="1">
      <p:cViewPr varScale="1">
        <p:scale>
          <a:sx n="107" d="100"/>
          <a:sy n="107" d="100"/>
        </p:scale>
        <p:origin x="-2094"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822240-F6A0-674E-B711-88B35AAF17C0}" type="datetimeFigureOut">
              <a:rPr lang="en-US" smtClean="0"/>
              <a:t>10/28/2019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FD9178-EA7B-9B4C-9B52-246C8CE4E8BA}" type="slidenum">
              <a:rPr lang="en-US" smtClean="0"/>
              <a:t>‹#›</a:t>
            </a:fld>
            <a:endParaRPr lang="en-US" dirty="0"/>
          </a:p>
        </p:txBody>
      </p:sp>
    </p:spTree>
    <p:extLst>
      <p:ext uri="{BB962C8B-B14F-4D97-AF65-F5344CB8AC3E}">
        <p14:creationId xmlns:p14="http://schemas.microsoft.com/office/powerpoint/2010/main" val="90055266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wormbase.org/"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1" kern="1200" dirty="0" smtClean="0">
                <a:solidFill>
                  <a:schemeClr val="tx1"/>
                </a:solidFill>
                <a:effectLst/>
                <a:latin typeface="+mn-lt"/>
                <a:ea typeface="+mn-ea"/>
                <a:cs typeface="+mn-cs"/>
              </a:rPr>
              <a:t>Figure 1. </a:t>
            </a:r>
            <a:r>
              <a:rPr lang="en-US" altLang="zh-CN" sz="1200" b="1" kern="1200" dirty="0" err="1" smtClean="0">
                <a:solidFill>
                  <a:schemeClr val="tx1"/>
                </a:solidFill>
                <a:effectLst/>
                <a:latin typeface="+mn-lt"/>
                <a:ea typeface="+mn-ea"/>
                <a:cs typeface="+mn-cs"/>
              </a:rPr>
              <a:t>Chemotaxis</a:t>
            </a:r>
            <a:r>
              <a:rPr lang="en-US" altLang="zh-CN" sz="1200" b="1" kern="1200" dirty="0" smtClean="0">
                <a:solidFill>
                  <a:schemeClr val="tx1"/>
                </a:solidFill>
                <a:effectLst/>
                <a:latin typeface="+mn-lt"/>
                <a:ea typeface="+mn-ea"/>
                <a:cs typeface="+mn-cs"/>
              </a:rPr>
              <a:t> of mutants with defective MeSa avoidance responses. </a:t>
            </a:r>
            <a:endParaRPr lang="zh-CN"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(A) MeSa avoidance indexes of isolated mutants. (B) Responses of representative mutants to volatile repellents and attractants, including repellents 1-octanol and 2-nonanone and attractants </a:t>
            </a:r>
            <a:r>
              <a:rPr lang="en-US" altLang="zh-CN" sz="1200" kern="1200" dirty="0" err="1" smtClean="0">
                <a:solidFill>
                  <a:schemeClr val="tx1"/>
                </a:solidFill>
                <a:effectLst/>
                <a:latin typeface="+mn-lt"/>
                <a:ea typeface="+mn-ea"/>
                <a:cs typeface="+mn-cs"/>
              </a:rPr>
              <a:t>diacetyl</a:t>
            </a:r>
            <a:r>
              <a:rPr lang="en-US" altLang="zh-CN" sz="1200" kern="1200" dirty="0" smtClean="0">
                <a:solidFill>
                  <a:schemeClr val="tx1"/>
                </a:solidFill>
                <a:effectLst/>
                <a:latin typeface="+mn-lt"/>
                <a:ea typeface="+mn-ea"/>
                <a:cs typeface="+mn-cs"/>
              </a:rPr>
              <a:t> and </a:t>
            </a:r>
            <a:r>
              <a:rPr lang="en-US" altLang="zh-CN" sz="1200" kern="1200" dirty="0" err="1" smtClean="0">
                <a:solidFill>
                  <a:schemeClr val="tx1"/>
                </a:solidFill>
                <a:effectLst/>
                <a:latin typeface="+mn-lt"/>
                <a:ea typeface="+mn-ea"/>
                <a:cs typeface="+mn-cs"/>
              </a:rPr>
              <a:t>benzaldehyde</a:t>
            </a:r>
            <a:r>
              <a:rPr lang="en-US" altLang="zh-CN" sz="1200" kern="1200" dirty="0" smtClean="0">
                <a:solidFill>
                  <a:schemeClr val="tx1"/>
                </a:solidFill>
                <a:effectLst/>
                <a:latin typeface="+mn-lt"/>
                <a:ea typeface="+mn-ea"/>
                <a:cs typeface="+mn-cs"/>
              </a:rPr>
              <a:t>. Each dataset was based on three biological replicates. Statistics: </a:t>
            </a:r>
            <a:r>
              <a:rPr lang="en-US" altLang="zh-CN" sz="1200" kern="1200" dirty="0" err="1" smtClean="0">
                <a:solidFill>
                  <a:schemeClr val="tx1"/>
                </a:solidFill>
                <a:effectLst/>
                <a:latin typeface="+mn-lt"/>
                <a:ea typeface="+mn-ea"/>
                <a:cs typeface="+mn-cs"/>
              </a:rPr>
              <a:t>Bonferroni</a:t>
            </a:r>
            <a:r>
              <a:rPr lang="en-US" altLang="zh-CN" sz="1200" kern="1200" dirty="0" smtClean="0">
                <a:solidFill>
                  <a:schemeClr val="tx1"/>
                </a:solidFill>
                <a:effectLst/>
                <a:latin typeface="+mn-lt"/>
                <a:ea typeface="+mn-ea"/>
                <a:cs typeface="+mn-cs"/>
              </a:rPr>
              <a:t> multiple comparison with one-way ANOVA. ***, p&lt;0.001. Error bars: standard error of mean.</a:t>
            </a:r>
            <a:endParaRPr lang="zh-CN" altLang="zh-CN" sz="1200" kern="1200" dirty="0" smtClean="0">
              <a:solidFill>
                <a:schemeClr val="tx1"/>
              </a:solidFill>
              <a:effectLst/>
              <a:latin typeface="+mn-lt"/>
              <a:ea typeface="+mn-ea"/>
              <a:cs typeface="+mn-cs"/>
            </a:endParaRPr>
          </a:p>
          <a:p>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20FD9178-EA7B-9B4C-9B52-246C8CE4E8BA}" type="slidenum">
              <a:rPr lang="en-US" smtClean="0"/>
              <a:t>1</a:t>
            </a:fld>
            <a:endParaRPr lang="en-US" dirty="0"/>
          </a:p>
        </p:txBody>
      </p:sp>
    </p:spTree>
    <p:extLst>
      <p:ext uri="{BB962C8B-B14F-4D97-AF65-F5344CB8AC3E}">
        <p14:creationId xmlns:p14="http://schemas.microsoft.com/office/powerpoint/2010/main" val="583042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1" kern="1200" dirty="0" smtClean="0">
                <a:solidFill>
                  <a:schemeClr val="tx1"/>
                </a:solidFill>
                <a:effectLst/>
                <a:latin typeface="+mn-lt"/>
                <a:ea typeface="+mn-ea"/>
                <a:cs typeface="+mn-cs"/>
              </a:rPr>
              <a:t>Figure S4. UNC-79a::GFP fusion protein is localized in neuronal cell bodies and processes.</a:t>
            </a:r>
            <a:endParaRPr lang="zh-CN"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(A) An </a:t>
            </a:r>
            <a:r>
              <a:rPr lang="en-US" altLang="zh-CN" sz="1200" i="1" kern="1200" dirty="0" smtClean="0">
                <a:solidFill>
                  <a:schemeClr val="tx1"/>
                </a:solidFill>
                <a:effectLst/>
                <a:latin typeface="+mn-lt"/>
                <a:ea typeface="+mn-ea"/>
                <a:cs typeface="+mn-cs"/>
              </a:rPr>
              <a:t>P</a:t>
            </a:r>
            <a:r>
              <a:rPr lang="en-US" altLang="zh-CN" sz="1200" i="1" kern="1200" baseline="-25000" dirty="0" smtClean="0">
                <a:solidFill>
                  <a:schemeClr val="tx1"/>
                </a:solidFill>
                <a:effectLst/>
                <a:latin typeface="+mn-lt"/>
                <a:ea typeface="+mn-ea"/>
                <a:cs typeface="+mn-cs"/>
              </a:rPr>
              <a:t>L</a:t>
            </a:r>
            <a:r>
              <a:rPr lang="en-US" altLang="zh-CN" sz="1200" i="1" kern="1200" dirty="0" smtClean="0">
                <a:solidFill>
                  <a:schemeClr val="tx1"/>
                </a:solidFill>
                <a:effectLst/>
                <a:latin typeface="+mn-lt"/>
                <a:ea typeface="+mn-ea"/>
                <a:cs typeface="+mn-cs"/>
              </a:rPr>
              <a:t>unc-79a::unc-79_cDNA::GFP</a:t>
            </a:r>
            <a:r>
              <a:rPr lang="en-US" altLang="zh-CN" sz="1200" kern="1200" dirty="0" smtClean="0">
                <a:solidFill>
                  <a:schemeClr val="tx1"/>
                </a:solidFill>
                <a:effectLst/>
                <a:latin typeface="+mn-lt"/>
                <a:ea typeface="+mn-ea"/>
                <a:cs typeface="+mn-cs"/>
              </a:rPr>
              <a:t> transgenic adult showing the expression of the UNC-79a::GFP protein across the whole body. (B) A higher resolution picture of the head region showing UNC-79a::GFP expression in multiple head neurons and ventral nerve cord. (C) A picture of the </a:t>
            </a:r>
            <a:r>
              <a:rPr lang="en-US" altLang="zh-CN" sz="1200" kern="1200" dirty="0" err="1" smtClean="0">
                <a:solidFill>
                  <a:schemeClr val="tx1"/>
                </a:solidFill>
                <a:effectLst/>
                <a:latin typeface="+mn-lt"/>
                <a:ea typeface="+mn-ea"/>
                <a:cs typeface="+mn-cs"/>
              </a:rPr>
              <a:t>midbody</a:t>
            </a:r>
            <a:r>
              <a:rPr lang="en-US" altLang="zh-CN" sz="1200" kern="1200" dirty="0" smtClean="0">
                <a:solidFill>
                  <a:schemeClr val="tx1"/>
                </a:solidFill>
                <a:effectLst/>
                <a:latin typeface="+mn-lt"/>
                <a:ea typeface="+mn-ea"/>
                <a:cs typeface="+mn-cs"/>
              </a:rPr>
              <a:t> region showing UNC-79a::GFP expression in </a:t>
            </a:r>
            <a:r>
              <a:rPr lang="en-US" altLang="zh-CN" sz="1200" kern="1200" dirty="0" err="1" smtClean="0">
                <a:solidFill>
                  <a:schemeClr val="tx1"/>
                </a:solidFill>
                <a:effectLst/>
                <a:latin typeface="+mn-lt"/>
                <a:ea typeface="+mn-ea"/>
                <a:cs typeface="+mn-cs"/>
              </a:rPr>
              <a:t>vulval</a:t>
            </a:r>
            <a:r>
              <a:rPr lang="en-US" altLang="zh-CN" sz="1200" kern="1200" dirty="0" smtClean="0">
                <a:solidFill>
                  <a:schemeClr val="tx1"/>
                </a:solidFill>
                <a:effectLst/>
                <a:latin typeface="+mn-lt"/>
                <a:ea typeface="+mn-ea"/>
                <a:cs typeface="+mn-cs"/>
              </a:rPr>
              <a:t> muscles and motor neurons. (D) A picture of the tail region showing UNC-79a::GFP expression in tail neurons.</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20FD9178-EA7B-9B4C-9B52-246C8CE4E8BA}" type="slidenum">
              <a:rPr lang="en-US" smtClean="0"/>
              <a:t>10</a:t>
            </a:fld>
            <a:endParaRPr lang="en-US" dirty="0"/>
          </a:p>
        </p:txBody>
      </p:sp>
    </p:spTree>
    <p:extLst>
      <p:ext uri="{BB962C8B-B14F-4D97-AF65-F5344CB8AC3E}">
        <p14:creationId xmlns:p14="http://schemas.microsoft.com/office/powerpoint/2010/main" val="33688621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1" kern="1200" dirty="0" smtClean="0">
                <a:solidFill>
                  <a:schemeClr val="tx1"/>
                </a:solidFill>
                <a:effectLst/>
                <a:latin typeface="+mn-lt"/>
                <a:ea typeface="+mn-ea"/>
                <a:cs typeface="+mn-cs"/>
              </a:rPr>
              <a:t>Table S1. List of </a:t>
            </a:r>
            <a:r>
              <a:rPr lang="en-US" altLang="zh-CN" sz="1200" b="1" i="1" kern="1200" dirty="0" smtClean="0">
                <a:solidFill>
                  <a:schemeClr val="tx1"/>
                </a:solidFill>
                <a:effectLst/>
                <a:latin typeface="+mn-lt"/>
                <a:ea typeface="+mn-ea"/>
                <a:cs typeface="+mn-cs"/>
              </a:rPr>
              <a:t>unc-80 </a:t>
            </a:r>
            <a:r>
              <a:rPr lang="en-US" altLang="zh-CN" sz="1200" b="1" kern="1200" dirty="0" smtClean="0">
                <a:solidFill>
                  <a:schemeClr val="tx1"/>
                </a:solidFill>
                <a:effectLst/>
                <a:latin typeface="+mn-lt"/>
                <a:ea typeface="+mn-ea"/>
                <a:cs typeface="+mn-cs"/>
              </a:rPr>
              <a:t>and </a:t>
            </a:r>
            <a:r>
              <a:rPr lang="en-US" altLang="zh-CN" sz="1200" b="1" i="1" kern="1200" dirty="0" smtClean="0">
                <a:solidFill>
                  <a:schemeClr val="tx1"/>
                </a:solidFill>
                <a:effectLst/>
                <a:latin typeface="+mn-lt"/>
                <a:ea typeface="+mn-ea"/>
                <a:cs typeface="+mn-cs"/>
              </a:rPr>
              <a:t>unc-79 </a:t>
            </a:r>
            <a:r>
              <a:rPr lang="en-US" altLang="zh-CN" sz="1200" b="1" kern="1200" dirty="0" smtClean="0">
                <a:solidFill>
                  <a:schemeClr val="tx1"/>
                </a:solidFill>
                <a:effectLst/>
                <a:latin typeface="+mn-lt"/>
                <a:ea typeface="+mn-ea"/>
                <a:cs typeface="+mn-cs"/>
              </a:rPr>
              <a:t>mutations isolated in the MeSa avoidance mutant screening. </a:t>
            </a:r>
            <a:endParaRPr lang="zh-CN"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Representative alleles used for </a:t>
            </a:r>
            <a:r>
              <a:rPr lang="en-US" altLang="zh-CN" sz="1200" kern="1200" dirty="0" err="1" smtClean="0">
                <a:solidFill>
                  <a:schemeClr val="tx1"/>
                </a:solidFill>
                <a:effectLst/>
                <a:latin typeface="+mn-lt"/>
                <a:ea typeface="+mn-ea"/>
                <a:cs typeface="+mn-cs"/>
              </a:rPr>
              <a:t>chemotaxis</a:t>
            </a:r>
            <a:r>
              <a:rPr lang="en-US" altLang="zh-CN" sz="1200" kern="1200" dirty="0" smtClean="0">
                <a:solidFill>
                  <a:schemeClr val="tx1"/>
                </a:solidFill>
                <a:effectLst/>
                <a:latin typeface="+mn-lt"/>
                <a:ea typeface="+mn-ea"/>
                <a:cs typeface="+mn-cs"/>
              </a:rPr>
              <a:t> experiments are listed in bold. Positions of mutations, nucleotide changes and effects on amino acids are indicated. ND: not determined. </a:t>
            </a:r>
            <a:r>
              <a:rPr lang="en-US" altLang="zh-CN" sz="1200" i="1" kern="1200" dirty="0" smtClean="0">
                <a:solidFill>
                  <a:schemeClr val="tx1"/>
                </a:solidFill>
                <a:effectLst/>
                <a:latin typeface="+mn-lt"/>
                <a:ea typeface="+mn-ea"/>
                <a:cs typeface="+mn-cs"/>
              </a:rPr>
              <a:t>unc-80(mac379)</a:t>
            </a:r>
            <a:r>
              <a:rPr lang="en-US" altLang="zh-CN" sz="1200" kern="1200" dirty="0" smtClean="0">
                <a:solidFill>
                  <a:schemeClr val="tx1"/>
                </a:solidFill>
                <a:effectLst/>
                <a:latin typeface="+mn-lt"/>
                <a:ea typeface="+mn-ea"/>
                <a:cs typeface="+mn-cs"/>
              </a:rPr>
              <a:t> and </a:t>
            </a:r>
            <a:r>
              <a:rPr lang="en-US" altLang="zh-CN" sz="1200" i="1" kern="1200" dirty="0" smtClean="0">
                <a:solidFill>
                  <a:schemeClr val="tx1"/>
                </a:solidFill>
                <a:effectLst/>
                <a:latin typeface="+mn-lt"/>
                <a:ea typeface="+mn-ea"/>
                <a:cs typeface="+mn-cs"/>
              </a:rPr>
              <a:t>unc-79(mac383)</a:t>
            </a:r>
            <a:r>
              <a:rPr lang="en-US" altLang="zh-CN" sz="1200" kern="1200" dirty="0" smtClean="0">
                <a:solidFill>
                  <a:schemeClr val="tx1"/>
                </a:solidFill>
                <a:effectLst/>
                <a:latin typeface="+mn-lt"/>
                <a:ea typeface="+mn-ea"/>
                <a:cs typeface="+mn-cs"/>
              </a:rPr>
              <a:t> were used as reference loss-of-function alleles in this study.</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20FD9178-EA7B-9B4C-9B52-246C8CE4E8BA}" type="slidenum">
              <a:rPr lang="en-US" smtClean="0"/>
              <a:t>11</a:t>
            </a:fld>
            <a:endParaRPr lang="en-US" dirty="0"/>
          </a:p>
        </p:txBody>
      </p:sp>
    </p:spTree>
    <p:extLst>
      <p:ext uri="{BB962C8B-B14F-4D97-AF65-F5344CB8AC3E}">
        <p14:creationId xmlns:p14="http://schemas.microsoft.com/office/powerpoint/2010/main" val="12396735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1" kern="1200" dirty="0" smtClean="0">
                <a:solidFill>
                  <a:schemeClr val="tx1"/>
                </a:solidFill>
                <a:effectLst/>
                <a:latin typeface="+mn-lt"/>
                <a:ea typeface="+mn-ea"/>
                <a:cs typeface="+mn-cs"/>
              </a:rPr>
              <a:t>Table S2. List </a:t>
            </a:r>
            <a:r>
              <a:rPr lang="en-US" altLang="zh-CN" sz="1200" b="1" i="1" kern="1200" dirty="0" smtClean="0">
                <a:solidFill>
                  <a:schemeClr val="tx1"/>
                </a:solidFill>
                <a:effectLst/>
                <a:latin typeface="+mn-lt"/>
                <a:ea typeface="+mn-ea"/>
                <a:cs typeface="+mn-cs"/>
              </a:rPr>
              <a:t>nlf-1</a:t>
            </a:r>
            <a:r>
              <a:rPr lang="en-US" altLang="zh-CN" sz="1200" b="1" kern="1200" dirty="0" smtClean="0">
                <a:solidFill>
                  <a:schemeClr val="tx1"/>
                </a:solidFill>
                <a:effectLst/>
                <a:latin typeface="+mn-lt"/>
                <a:ea typeface="+mn-ea"/>
                <a:cs typeface="+mn-cs"/>
              </a:rPr>
              <a:t> deletion mutations generated using the CRISPR/Cas9 method</a:t>
            </a:r>
            <a:r>
              <a:rPr lang="en-US" altLang="zh-CN" sz="1200" b="1" i="1" kern="1200" dirty="0" smtClean="0">
                <a:solidFill>
                  <a:schemeClr val="tx1"/>
                </a:solidFill>
                <a:effectLst/>
                <a:latin typeface="+mn-lt"/>
                <a:ea typeface="+mn-ea"/>
                <a:cs typeface="+mn-cs"/>
              </a:rPr>
              <a:t>. </a:t>
            </a:r>
            <a:endParaRPr lang="zh-CN" altLang="zh-CN" sz="1200" kern="1200" dirty="0" smtClean="0">
              <a:solidFill>
                <a:schemeClr val="tx1"/>
              </a:solidFill>
              <a:effectLst/>
              <a:latin typeface="+mn-lt"/>
              <a:ea typeface="+mn-ea"/>
              <a:cs typeface="+mn-cs"/>
            </a:endParaRPr>
          </a:p>
          <a:p>
            <a:r>
              <a:rPr lang="en-US" altLang="zh-CN" sz="1200" i="1" kern="1200" dirty="0" smtClean="0">
                <a:solidFill>
                  <a:schemeClr val="tx1"/>
                </a:solidFill>
                <a:effectLst/>
                <a:latin typeface="+mn-lt"/>
                <a:ea typeface="+mn-ea"/>
                <a:cs typeface="+mn-cs"/>
              </a:rPr>
              <a:t>mac409</a:t>
            </a:r>
            <a:r>
              <a:rPr lang="en-US" altLang="zh-CN" sz="1200" kern="1200" dirty="0" smtClean="0">
                <a:solidFill>
                  <a:schemeClr val="tx1"/>
                </a:solidFill>
                <a:effectLst/>
                <a:latin typeface="+mn-lt"/>
                <a:ea typeface="+mn-ea"/>
                <a:cs typeface="+mn-cs"/>
              </a:rPr>
              <a:t> was used as reference loss-of-function allele in this study. </a:t>
            </a:r>
            <a:r>
              <a:rPr lang="en-US" altLang="zh-CN" sz="1200" i="1" kern="1200" dirty="0" smtClean="0">
                <a:solidFill>
                  <a:schemeClr val="tx1"/>
                </a:solidFill>
                <a:effectLst/>
                <a:latin typeface="+mn-lt"/>
                <a:ea typeface="+mn-ea"/>
                <a:cs typeface="+mn-cs"/>
              </a:rPr>
              <a:t>nlf-1</a:t>
            </a:r>
            <a:r>
              <a:rPr lang="en-US" altLang="zh-CN" sz="1200" kern="1200" dirty="0" smtClean="0">
                <a:solidFill>
                  <a:schemeClr val="tx1"/>
                </a:solidFill>
                <a:effectLst/>
                <a:latin typeface="+mn-lt"/>
                <a:ea typeface="+mn-ea"/>
                <a:cs typeface="+mn-cs"/>
              </a:rPr>
              <a:t> </a:t>
            </a:r>
            <a:r>
              <a:rPr lang="en-US" altLang="zh-CN" sz="1200" kern="1200" dirty="0" err="1" smtClean="0">
                <a:solidFill>
                  <a:schemeClr val="tx1"/>
                </a:solidFill>
                <a:effectLst/>
                <a:latin typeface="+mn-lt"/>
                <a:ea typeface="+mn-ea"/>
                <a:cs typeface="+mn-cs"/>
              </a:rPr>
              <a:t>sgRNA</a:t>
            </a:r>
            <a:r>
              <a:rPr lang="en-US" altLang="zh-CN" sz="1200" kern="1200" dirty="0" smtClean="0">
                <a:solidFill>
                  <a:schemeClr val="tx1"/>
                </a:solidFill>
                <a:effectLst/>
                <a:latin typeface="+mn-lt"/>
                <a:ea typeface="+mn-ea"/>
                <a:cs typeface="+mn-cs"/>
              </a:rPr>
              <a:t> target sequence is shown in Table S4.</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pPr>
              <a:defRPr/>
            </a:pPr>
            <a:fld id="{E9AC6147-B95A-42BA-9569-07D3A58720F9}"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sz="1200" b="1" kern="1200" dirty="0" smtClean="0">
                <a:solidFill>
                  <a:schemeClr val="tx1"/>
                </a:solidFill>
                <a:effectLst/>
                <a:latin typeface="+mn-lt"/>
                <a:ea typeface="+mn-ea"/>
                <a:cs typeface="+mn-cs"/>
              </a:rPr>
              <a:t>Table S3. List of neuron-specific promoters and the classes of neurons labeled by each promoter. </a:t>
            </a:r>
            <a:endParaRPr lang="zh-CN"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Promoter expression patterns are based on annotations in </a:t>
            </a:r>
            <a:r>
              <a:rPr lang="en-US" altLang="zh-CN" sz="1200" u="sng" kern="1200" dirty="0" smtClean="0">
                <a:solidFill>
                  <a:schemeClr val="tx1"/>
                </a:solidFill>
                <a:effectLst/>
                <a:latin typeface="+mn-lt"/>
                <a:ea typeface="+mn-ea"/>
                <a:cs typeface="+mn-cs"/>
                <a:hlinkClick r:id="rId3"/>
              </a:rPr>
              <a:t>www.wormbase.org</a:t>
            </a:r>
            <a:r>
              <a:rPr lang="en-US" altLang="zh-CN" sz="1200" kern="1200" dirty="0" smtClean="0">
                <a:solidFill>
                  <a:schemeClr val="tx1"/>
                </a:solidFill>
                <a:effectLst/>
                <a:latin typeface="+mn-lt"/>
                <a:ea typeface="+mn-ea"/>
                <a:cs typeface="+mn-cs"/>
              </a:rPr>
              <a:t>. For some promoters, not all annotated neurons are shown. </a:t>
            </a:r>
            <a:endParaRPr lang="zh-CN" altLang="zh-CN"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0FD9178-EA7B-9B4C-9B52-246C8CE4E8BA}" type="slidenum">
              <a:rPr lang="en-US" smtClean="0"/>
              <a:t>13</a:t>
            </a:fld>
            <a:endParaRPr lang="en-US" dirty="0"/>
          </a:p>
        </p:txBody>
      </p:sp>
    </p:spTree>
    <p:extLst>
      <p:ext uri="{BB962C8B-B14F-4D97-AF65-F5344CB8AC3E}">
        <p14:creationId xmlns:p14="http://schemas.microsoft.com/office/powerpoint/2010/main" val="27739152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1" kern="1200" dirty="0" smtClean="0">
                <a:solidFill>
                  <a:schemeClr val="tx1"/>
                </a:solidFill>
                <a:effectLst/>
                <a:latin typeface="+mn-lt"/>
                <a:ea typeface="+mn-ea"/>
                <a:cs typeface="+mn-cs"/>
              </a:rPr>
              <a:t>Table S4. </a:t>
            </a:r>
            <a:r>
              <a:rPr lang="en-US" altLang="zh-CN" sz="1200" b="1" kern="1200" dirty="0" err="1" smtClean="0">
                <a:solidFill>
                  <a:schemeClr val="tx1"/>
                </a:solidFill>
                <a:effectLst/>
                <a:latin typeface="+mn-lt"/>
                <a:ea typeface="+mn-ea"/>
                <a:cs typeface="+mn-cs"/>
              </a:rPr>
              <a:t>sgRNA</a:t>
            </a:r>
            <a:r>
              <a:rPr lang="en-US" altLang="zh-CN" sz="1200" b="1" kern="1200" dirty="0" smtClean="0">
                <a:solidFill>
                  <a:schemeClr val="tx1"/>
                </a:solidFill>
                <a:effectLst/>
                <a:latin typeface="+mn-lt"/>
                <a:ea typeface="+mn-ea"/>
                <a:cs typeface="+mn-cs"/>
              </a:rPr>
              <a:t> target sequences in </a:t>
            </a:r>
            <a:r>
              <a:rPr lang="en-US" altLang="zh-CN" sz="1200" b="1" i="1" kern="1200" dirty="0" smtClean="0">
                <a:solidFill>
                  <a:schemeClr val="tx1"/>
                </a:solidFill>
                <a:effectLst/>
                <a:latin typeface="+mn-lt"/>
                <a:ea typeface="+mn-ea"/>
                <a:cs typeface="+mn-cs"/>
              </a:rPr>
              <a:t>nlf-1</a:t>
            </a:r>
            <a:r>
              <a:rPr lang="en-US" altLang="zh-CN" sz="1200" b="1" kern="1200" dirty="0" smtClean="0">
                <a:solidFill>
                  <a:schemeClr val="tx1"/>
                </a:solidFill>
                <a:effectLst/>
                <a:latin typeface="+mn-lt"/>
                <a:ea typeface="+mn-ea"/>
                <a:cs typeface="+mn-cs"/>
              </a:rPr>
              <a:t>, </a:t>
            </a:r>
            <a:r>
              <a:rPr lang="en-US" altLang="zh-CN" sz="1200" b="1" i="1" kern="1200" dirty="0" smtClean="0">
                <a:solidFill>
                  <a:schemeClr val="tx1"/>
                </a:solidFill>
                <a:effectLst/>
                <a:latin typeface="+mn-lt"/>
                <a:ea typeface="+mn-ea"/>
                <a:cs typeface="+mn-cs"/>
              </a:rPr>
              <a:t>unc-80</a:t>
            </a:r>
            <a:r>
              <a:rPr lang="en-US" altLang="zh-CN" sz="1200" b="1" kern="1200" dirty="0" smtClean="0">
                <a:solidFill>
                  <a:schemeClr val="tx1"/>
                </a:solidFill>
                <a:effectLst/>
                <a:latin typeface="+mn-lt"/>
                <a:ea typeface="+mn-ea"/>
                <a:cs typeface="+mn-cs"/>
              </a:rPr>
              <a:t> and </a:t>
            </a:r>
            <a:r>
              <a:rPr lang="en-US" altLang="zh-CN" sz="1200" b="1" i="1" kern="1200" dirty="0" smtClean="0">
                <a:solidFill>
                  <a:schemeClr val="tx1"/>
                </a:solidFill>
                <a:effectLst/>
                <a:latin typeface="+mn-lt"/>
                <a:ea typeface="+mn-ea"/>
                <a:cs typeface="+mn-cs"/>
              </a:rPr>
              <a:t>unc-79</a:t>
            </a:r>
            <a:r>
              <a:rPr lang="en-US" altLang="zh-CN" sz="1200" b="1" kern="1200" dirty="0" smtClean="0">
                <a:solidFill>
                  <a:schemeClr val="tx1"/>
                </a:solidFill>
                <a:effectLst/>
                <a:latin typeface="+mn-lt"/>
                <a:ea typeface="+mn-ea"/>
                <a:cs typeface="+mn-cs"/>
              </a:rPr>
              <a:t> for generating genomic lesions using the CRISPR/Cas9 method. </a:t>
            </a:r>
            <a:endParaRPr lang="zh-CN" altLang="zh-CN" sz="1200" kern="1200" dirty="0" smtClean="0">
              <a:solidFill>
                <a:schemeClr val="tx1"/>
              </a:solidFill>
              <a:effectLst/>
              <a:latin typeface="+mn-lt"/>
              <a:ea typeface="+mn-ea"/>
              <a:cs typeface="+mn-cs"/>
            </a:endParaRPr>
          </a:p>
          <a:p>
            <a:r>
              <a:rPr lang="en-US" altLang="zh-CN" sz="1200" kern="1200" dirty="0" err="1" smtClean="0">
                <a:solidFill>
                  <a:schemeClr val="tx1"/>
                </a:solidFill>
                <a:effectLst/>
                <a:latin typeface="+mn-lt"/>
                <a:ea typeface="+mn-ea"/>
                <a:cs typeface="+mn-cs"/>
              </a:rPr>
              <a:t>sgRNAs</a:t>
            </a:r>
            <a:r>
              <a:rPr lang="en-US" altLang="zh-CN" sz="1200" kern="1200" dirty="0" smtClean="0">
                <a:solidFill>
                  <a:schemeClr val="tx1"/>
                </a:solidFill>
                <a:effectLst/>
                <a:latin typeface="+mn-lt"/>
                <a:ea typeface="+mn-ea"/>
                <a:cs typeface="+mn-cs"/>
              </a:rPr>
              <a:t> were designed using sequence searches at http://cistrome.org/SSC/.</a:t>
            </a:r>
            <a:endParaRPr lang="zh-CN" altLang="zh-CN" sz="1200" kern="1200" dirty="0">
              <a:solidFill>
                <a:schemeClr val="tx1"/>
              </a:solidFill>
              <a:effectLst/>
              <a:latin typeface="+mn-lt"/>
              <a:ea typeface="+mn-ea"/>
              <a:cs typeface="+mn-cs"/>
            </a:endParaRPr>
          </a:p>
        </p:txBody>
      </p:sp>
      <p:sp>
        <p:nvSpPr>
          <p:cNvPr id="4" name="幻灯片编号占位符 3"/>
          <p:cNvSpPr>
            <a:spLocks noGrp="1"/>
          </p:cNvSpPr>
          <p:nvPr>
            <p:ph type="sldNum" sz="quarter" idx="10"/>
          </p:nvPr>
        </p:nvSpPr>
        <p:spPr/>
        <p:txBody>
          <a:bodyPr/>
          <a:lstStyle/>
          <a:p>
            <a:fld id="{96CFEF5E-111D-D842-83CE-457459494203}" type="slidenum">
              <a:rPr kumimoji="1" lang="zh-CN" altLang="en-US" smtClean="0"/>
              <a:t>14</a:t>
            </a:fld>
            <a:endParaRPr kumimoji="1" lang="zh-CN" altLang="en-US"/>
          </a:p>
        </p:txBody>
      </p:sp>
    </p:spTree>
    <p:extLst>
      <p:ext uri="{BB962C8B-B14F-4D97-AF65-F5344CB8AC3E}">
        <p14:creationId xmlns:p14="http://schemas.microsoft.com/office/powerpoint/2010/main" val="21519730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1" kern="1200" dirty="0" smtClean="0">
                <a:solidFill>
                  <a:schemeClr val="tx1"/>
                </a:solidFill>
                <a:effectLst/>
                <a:latin typeface="+mn-lt"/>
                <a:ea typeface="+mn-ea"/>
                <a:cs typeface="+mn-cs"/>
              </a:rPr>
              <a:t>Table S5. List of PCR primers for amplifying the indicated fragments.</a:t>
            </a:r>
            <a:endParaRPr lang="zh-CN" altLang="zh-CN" sz="1200" kern="1200">
              <a:solidFill>
                <a:schemeClr val="tx1"/>
              </a:solidFill>
              <a:effectLst/>
              <a:latin typeface="+mn-lt"/>
              <a:ea typeface="+mn-ea"/>
              <a:cs typeface="+mn-cs"/>
            </a:endParaRPr>
          </a:p>
        </p:txBody>
      </p:sp>
      <p:sp>
        <p:nvSpPr>
          <p:cNvPr id="4" name="幻灯片编号占位符 3"/>
          <p:cNvSpPr>
            <a:spLocks noGrp="1"/>
          </p:cNvSpPr>
          <p:nvPr>
            <p:ph type="sldNum" sz="quarter" idx="10"/>
          </p:nvPr>
        </p:nvSpPr>
        <p:spPr/>
        <p:txBody>
          <a:bodyPr/>
          <a:lstStyle/>
          <a:p>
            <a:fld id="{96CFEF5E-111D-D842-83CE-457459494203}" type="slidenum">
              <a:rPr kumimoji="1" lang="zh-CN" altLang="en-US" smtClean="0"/>
              <a:t>15</a:t>
            </a:fld>
            <a:endParaRPr kumimoji="1" lang="zh-CN" altLang="en-US"/>
          </a:p>
        </p:txBody>
      </p:sp>
    </p:spTree>
    <p:extLst>
      <p:ext uri="{BB962C8B-B14F-4D97-AF65-F5344CB8AC3E}">
        <p14:creationId xmlns:p14="http://schemas.microsoft.com/office/powerpoint/2010/main" val="3361431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1" kern="1200" dirty="0" smtClean="0">
                <a:solidFill>
                  <a:schemeClr val="tx1"/>
                </a:solidFill>
                <a:effectLst/>
                <a:latin typeface="+mn-lt"/>
                <a:ea typeface="+mn-ea"/>
                <a:cs typeface="+mn-cs"/>
              </a:rPr>
              <a:t>Figure 2. The effects of </a:t>
            </a:r>
            <a:r>
              <a:rPr lang="en-US" altLang="zh-CN" sz="1200" b="1" i="1" kern="1200" dirty="0" smtClean="0">
                <a:solidFill>
                  <a:schemeClr val="tx1"/>
                </a:solidFill>
                <a:effectLst/>
                <a:latin typeface="+mn-lt"/>
                <a:ea typeface="+mn-ea"/>
                <a:cs typeface="+mn-cs"/>
              </a:rPr>
              <a:t>unc-79</a:t>
            </a:r>
            <a:r>
              <a:rPr lang="en-US" altLang="zh-CN" sz="1200" b="1" kern="1200" dirty="0" smtClean="0">
                <a:solidFill>
                  <a:schemeClr val="tx1"/>
                </a:solidFill>
                <a:effectLst/>
                <a:latin typeface="+mn-lt"/>
                <a:ea typeface="+mn-ea"/>
                <a:cs typeface="+mn-cs"/>
              </a:rPr>
              <a:t>, </a:t>
            </a:r>
            <a:r>
              <a:rPr lang="en-US" altLang="zh-CN" sz="1200" b="1" i="1" kern="1200" dirty="0" smtClean="0">
                <a:solidFill>
                  <a:schemeClr val="tx1"/>
                </a:solidFill>
                <a:effectLst/>
                <a:latin typeface="+mn-lt"/>
                <a:ea typeface="+mn-ea"/>
                <a:cs typeface="+mn-cs"/>
              </a:rPr>
              <a:t>unc-80</a:t>
            </a:r>
            <a:r>
              <a:rPr lang="en-US" altLang="zh-CN" sz="1200" b="1" kern="1200" dirty="0" smtClean="0">
                <a:solidFill>
                  <a:schemeClr val="tx1"/>
                </a:solidFill>
                <a:effectLst/>
                <a:latin typeface="+mn-lt"/>
                <a:ea typeface="+mn-ea"/>
                <a:cs typeface="+mn-cs"/>
              </a:rPr>
              <a:t> and </a:t>
            </a:r>
            <a:r>
              <a:rPr lang="en-US" altLang="zh-CN" sz="1200" b="1" i="1" kern="1200" dirty="0" err="1" smtClean="0">
                <a:solidFill>
                  <a:schemeClr val="tx1"/>
                </a:solidFill>
                <a:effectLst/>
                <a:latin typeface="+mn-lt"/>
                <a:ea typeface="+mn-ea"/>
                <a:cs typeface="+mn-cs"/>
              </a:rPr>
              <a:t>nca</a:t>
            </a:r>
            <a:r>
              <a:rPr lang="en-US" altLang="zh-CN" sz="1200" b="1" kern="1200" dirty="0" smtClean="0">
                <a:solidFill>
                  <a:schemeClr val="tx1"/>
                </a:solidFill>
                <a:effectLst/>
                <a:latin typeface="+mn-lt"/>
                <a:ea typeface="+mn-ea"/>
                <a:cs typeface="+mn-cs"/>
              </a:rPr>
              <a:t> mutations on MeSa avoidance and locomotion. </a:t>
            </a:r>
            <a:endParaRPr lang="zh-CN"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(A) Transgene structures. Empty boxes indicate promoters. Black boxes indicate exons of each transgene. The length of each promoter is indicated. (B) Transgene rescue of the defective locomotion and the defective MeSa avoidance of </a:t>
            </a:r>
            <a:r>
              <a:rPr lang="en-US" altLang="zh-CN" sz="1200" i="1" kern="1200" dirty="0" smtClean="0">
                <a:solidFill>
                  <a:schemeClr val="tx1"/>
                </a:solidFill>
                <a:effectLst/>
                <a:latin typeface="+mn-lt"/>
                <a:ea typeface="+mn-ea"/>
                <a:cs typeface="+mn-cs"/>
              </a:rPr>
              <a:t>unc-79</a:t>
            </a:r>
            <a:r>
              <a:rPr lang="en-US" altLang="zh-CN" sz="1200" kern="1200" dirty="0" smtClean="0">
                <a:solidFill>
                  <a:schemeClr val="tx1"/>
                </a:solidFill>
                <a:effectLst/>
                <a:latin typeface="+mn-lt"/>
                <a:ea typeface="+mn-ea"/>
                <a:cs typeface="+mn-cs"/>
              </a:rPr>
              <a:t>, </a:t>
            </a:r>
            <a:r>
              <a:rPr lang="en-US" altLang="zh-CN" sz="1200" i="1" kern="1200" dirty="0" smtClean="0">
                <a:solidFill>
                  <a:schemeClr val="tx1"/>
                </a:solidFill>
                <a:effectLst/>
                <a:latin typeface="+mn-lt"/>
                <a:ea typeface="+mn-ea"/>
                <a:cs typeface="+mn-cs"/>
              </a:rPr>
              <a:t>unc-80</a:t>
            </a:r>
            <a:r>
              <a:rPr lang="en-US" altLang="zh-CN" sz="1200" kern="1200" dirty="0" smtClean="0">
                <a:solidFill>
                  <a:schemeClr val="tx1"/>
                </a:solidFill>
                <a:effectLst/>
                <a:latin typeface="+mn-lt"/>
                <a:ea typeface="+mn-ea"/>
                <a:cs typeface="+mn-cs"/>
              </a:rPr>
              <a:t> and </a:t>
            </a:r>
            <a:r>
              <a:rPr lang="en-US" altLang="zh-CN" sz="1200" i="1" kern="1200" dirty="0" err="1" smtClean="0">
                <a:solidFill>
                  <a:schemeClr val="tx1"/>
                </a:solidFill>
                <a:effectLst/>
                <a:latin typeface="+mn-lt"/>
                <a:ea typeface="+mn-ea"/>
                <a:cs typeface="+mn-cs"/>
              </a:rPr>
              <a:t>nca</a:t>
            </a:r>
            <a:r>
              <a:rPr lang="en-US" altLang="zh-CN" sz="1200" kern="1200" dirty="0" smtClean="0">
                <a:solidFill>
                  <a:schemeClr val="tx1"/>
                </a:solidFill>
                <a:effectLst/>
                <a:latin typeface="+mn-lt"/>
                <a:ea typeface="+mn-ea"/>
                <a:cs typeface="+mn-cs"/>
              </a:rPr>
              <a:t> loss-of-function mutants. The locomotion (body bends/min, blue columns) and MeSa avoidance indexes (red columns) were based on two independent transgenic lines. For locomotion, 20 animals were assayed for each line with 40 animals assayed in total. For MeSa avoidance indexes, each dataset was based on three biological replicates for each line with six in total. Statistics: Student’s </a:t>
            </a:r>
            <a:r>
              <a:rPr lang="en-US" altLang="zh-CN" sz="1200" i="1" kern="1200" dirty="0" smtClean="0">
                <a:solidFill>
                  <a:schemeClr val="tx1"/>
                </a:solidFill>
                <a:effectLst/>
                <a:latin typeface="+mn-lt"/>
                <a:ea typeface="+mn-ea"/>
                <a:cs typeface="+mn-cs"/>
              </a:rPr>
              <a:t>t</a:t>
            </a:r>
            <a:r>
              <a:rPr lang="en-US" altLang="zh-CN" sz="1200" kern="1200" dirty="0" smtClean="0">
                <a:solidFill>
                  <a:schemeClr val="tx1"/>
                </a:solidFill>
                <a:effectLst/>
                <a:latin typeface="+mn-lt"/>
                <a:ea typeface="+mn-ea"/>
                <a:cs typeface="+mn-cs"/>
              </a:rPr>
              <a:t>-test and Statistics: </a:t>
            </a:r>
            <a:r>
              <a:rPr lang="en-US" altLang="zh-CN" sz="1200" kern="1200" dirty="0" err="1" smtClean="0">
                <a:solidFill>
                  <a:schemeClr val="tx1"/>
                </a:solidFill>
                <a:effectLst/>
                <a:latin typeface="+mn-lt"/>
                <a:ea typeface="+mn-ea"/>
                <a:cs typeface="+mn-cs"/>
              </a:rPr>
              <a:t>Bonferroni</a:t>
            </a:r>
            <a:r>
              <a:rPr lang="en-US" altLang="zh-CN" sz="1200" kern="1200" dirty="0" smtClean="0">
                <a:solidFill>
                  <a:schemeClr val="tx1"/>
                </a:solidFill>
                <a:effectLst/>
                <a:latin typeface="+mn-lt"/>
                <a:ea typeface="+mn-ea"/>
                <a:cs typeface="+mn-cs"/>
              </a:rPr>
              <a:t> multiple comparison with one-way ANOVA. *** or </a:t>
            </a:r>
            <a:r>
              <a:rPr lang="en-US" altLang="zh-CN" sz="1200" kern="1200" baseline="30000" dirty="0" smtClean="0">
                <a:solidFill>
                  <a:schemeClr val="tx1"/>
                </a:solidFill>
                <a:effectLst/>
                <a:latin typeface="+mn-lt"/>
                <a:ea typeface="+mn-ea"/>
                <a:cs typeface="+mn-cs"/>
              </a:rPr>
              <a:t>###</a:t>
            </a:r>
            <a:r>
              <a:rPr lang="en-US" altLang="zh-CN" sz="1200" kern="1200" dirty="0" smtClean="0">
                <a:solidFill>
                  <a:schemeClr val="tx1"/>
                </a:solidFill>
                <a:effectLst/>
                <a:latin typeface="+mn-lt"/>
                <a:ea typeface="+mn-ea"/>
                <a:cs typeface="+mn-cs"/>
              </a:rPr>
              <a:t>, p&lt;0.001. Error bars: standard error of mean. Comparisons were made between transgenic lines and their respective loss-of-function mutants. (C) The locomotion (body bends/min, blue columns, 40 animals per strain) and MeSa avoidance indexes (red columns, three to six biological replicates) of single and double mutants. Genotypes are labeled at bottom. Statistics: </a:t>
            </a:r>
            <a:r>
              <a:rPr lang="en-US" altLang="zh-CN" sz="1200" kern="1200" dirty="0" err="1" smtClean="0">
                <a:solidFill>
                  <a:schemeClr val="tx1"/>
                </a:solidFill>
                <a:effectLst/>
                <a:latin typeface="+mn-lt"/>
                <a:ea typeface="+mn-ea"/>
                <a:cs typeface="+mn-cs"/>
              </a:rPr>
              <a:t>Bonferroni</a:t>
            </a:r>
            <a:r>
              <a:rPr lang="en-US" altLang="zh-CN" sz="1200" kern="1200" dirty="0" smtClean="0">
                <a:solidFill>
                  <a:schemeClr val="tx1"/>
                </a:solidFill>
                <a:effectLst/>
                <a:latin typeface="+mn-lt"/>
                <a:ea typeface="+mn-ea"/>
                <a:cs typeface="+mn-cs"/>
              </a:rPr>
              <a:t> multiple comparison with one-way ANOVA. *** or </a:t>
            </a:r>
            <a:r>
              <a:rPr lang="en-US" altLang="zh-CN" sz="1200" kern="1200" baseline="30000" dirty="0" smtClean="0">
                <a:solidFill>
                  <a:schemeClr val="tx1"/>
                </a:solidFill>
                <a:effectLst/>
                <a:latin typeface="+mn-lt"/>
                <a:ea typeface="+mn-ea"/>
                <a:cs typeface="+mn-cs"/>
              </a:rPr>
              <a:t>###</a:t>
            </a:r>
            <a:r>
              <a:rPr lang="en-US" altLang="zh-CN" sz="1200" kern="1200" dirty="0" smtClean="0">
                <a:solidFill>
                  <a:schemeClr val="tx1"/>
                </a:solidFill>
                <a:effectLst/>
                <a:latin typeface="+mn-lt"/>
                <a:ea typeface="+mn-ea"/>
                <a:cs typeface="+mn-cs"/>
              </a:rPr>
              <a:t>, p&lt;0.001. Error bars: standard error of mean. Note: data for </a:t>
            </a:r>
            <a:r>
              <a:rPr lang="en-US" altLang="zh-CN" sz="1200" kern="1200" dirty="0" err="1" smtClean="0">
                <a:solidFill>
                  <a:schemeClr val="tx1"/>
                </a:solidFill>
                <a:effectLst/>
                <a:latin typeface="+mn-lt"/>
                <a:ea typeface="+mn-ea"/>
                <a:cs typeface="+mn-cs"/>
              </a:rPr>
              <a:t>wildtype</a:t>
            </a:r>
            <a:r>
              <a:rPr lang="en-US" altLang="zh-CN" sz="1200" kern="1200" dirty="0" smtClean="0">
                <a:solidFill>
                  <a:schemeClr val="tx1"/>
                </a:solidFill>
                <a:effectLst/>
                <a:latin typeface="+mn-lt"/>
                <a:ea typeface="+mn-ea"/>
                <a:cs typeface="+mn-cs"/>
              </a:rPr>
              <a:t>, </a:t>
            </a:r>
            <a:r>
              <a:rPr lang="en-US" altLang="zh-CN" sz="1200" i="1" kern="1200" dirty="0" smtClean="0">
                <a:solidFill>
                  <a:schemeClr val="tx1"/>
                </a:solidFill>
                <a:effectLst/>
                <a:latin typeface="+mn-lt"/>
                <a:ea typeface="+mn-ea"/>
                <a:cs typeface="+mn-cs"/>
              </a:rPr>
              <a:t>unc-79(lf)</a:t>
            </a:r>
            <a:r>
              <a:rPr lang="en-US" altLang="zh-CN" sz="1200" kern="1200" dirty="0" smtClean="0">
                <a:solidFill>
                  <a:schemeClr val="tx1"/>
                </a:solidFill>
                <a:effectLst/>
                <a:latin typeface="+mn-lt"/>
                <a:ea typeface="+mn-ea"/>
                <a:cs typeface="+mn-cs"/>
              </a:rPr>
              <a:t>, </a:t>
            </a:r>
            <a:r>
              <a:rPr lang="en-US" altLang="zh-CN" sz="1200" i="1" kern="1200" dirty="0" smtClean="0">
                <a:solidFill>
                  <a:schemeClr val="tx1"/>
                </a:solidFill>
                <a:effectLst/>
                <a:latin typeface="+mn-lt"/>
                <a:ea typeface="+mn-ea"/>
                <a:cs typeface="+mn-cs"/>
              </a:rPr>
              <a:t>unc-80(lf) </a:t>
            </a:r>
            <a:r>
              <a:rPr lang="en-US" altLang="zh-CN" sz="1200" kern="1200" dirty="0" smtClean="0">
                <a:solidFill>
                  <a:schemeClr val="tx1"/>
                </a:solidFill>
                <a:effectLst/>
                <a:latin typeface="+mn-lt"/>
                <a:ea typeface="+mn-ea"/>
                <a:cs typeface="+mn-cs"/>
              </a:rPr>
              <a:t>and </a:t>
            </a:r>
            <a:r>
              <a:rPr lang="en-US" altLang="zh-CN" sz="1200" i="1" kern="1200" dirty="0" err="1" smtClean="0">
                <a:solidFill>
                  <a:schemeClr val="tx1"/>
                </a:solidFill>
                <a:effectLst/>
                <a:latin typeface="+mn-lt"/>
                <a:ea typeface="+mn-ea"/>
                <a:cs typeface="+mn-cs"/>
              </a:rPr>
              <a:t>nca</a:t>
            </a:r>
            <a:r>
              <a:rPr lang="en-US" altLang="zh-CN" sz="1200" i="1" kern="1200" dirty="0" smtClean="0">
                <a:solidFill>
                  <a:schemeClr val="tx1"/>
                </a:solidFill>
                <a:effectLst/>
                <a:latin typeface="+mn-lt"/>
                <a:ea typeface="+mn-ea"/>
                <a:cs typeface="+mn-cs"/>
              </a:rPr>
              <a:t>(lf)</a:t>
            </a:r>
            <a:r>
              <a:rPr lang="en-US" altLang="zh-CN" sz="1200" kern="1200" dirty="0" smtClean="0">
                <a:solidFill>
                  <a:schemeClr val="tx1"/>
                </a:solidFill>
                <a:effectLst/>
                <a:latin typeface="+mn-lt"/>
                <a:ea typeface="+mn-ea"/>
                <a:cs typeface="+mn-cs"/>
              </a:rPr>
              <a:t> animals were repeatedly used for comparison purpose.</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20FD9178-EA7B-9B4C-9B52-246C8CE4E8BA}" type="slidenum">
              <a:rPr lang="en-US" smtClean="0"/>
              <a:t>2</a:t>
            </a:fld>
            <a:endParaRPr lang="en-US" dirty="0"/>
          </a:p>
        </p:txBody>
      </p:sp>
    </p:spTree>
    <p:extLst>
      <p:ext uri="{BB962C8B-B14F-4D97-AF65-F5344CB8AC3E}">
        <p14:creationId xmlns:p14="http://schemas.microsoft.com/office/powerpoint/2010/main" val="23728167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1" kern="1200" dirty="0" smtClean="0">
                <a:solidFill>
                  <a:schemeClr val="tx1"/>
                </a:solidFill>
                <a:effectLst/>
                <a:latin typeface="+mn-lt"/>
                <a:ea typeface="+mn-ea"/>
                <a:cs typeface="+mn-cs"/>
              </a:rPr>
              <a:t>Figure 3. Neuronal double-labeling identified a subset of </a:t>
            </a:r>
            <a:r>
              <a:rPr lang="en-US" altLang="zh-CN" sz="1200" b="1" i="1" kern="1200" dirty="0" smtClean="0">
                <a:solidFill>
                  <a:schemeClr val="tx1"/>
                </a:solidFill>
                <a:effectLst/>
                <a:latin typeface="+mn-lt"/>
                <a:ea typeface="+mn-ea"/>
                <a:cs typeface="+mn-cs"/>
              </a:rPr>
              <a:t>unc-80</a:t>
            </a:r>
            <a:r>
              <a:rPr lang="en-US" altLang="zh-CN" sz="1200" b="1" kern="1200" dirty="0" smtClean="0">
                <a:solidFill>
                  <a:schemeClr val="tx1"/>
                </a:solidFill>
                <a:effectLst/>
                <a:latin typeface="+mn-lt"/>
                <a:ea typeface="+mn-ea"/>
                <a:cs typeface="+mn-cs"/>
              </a:rPr>
              <a:t>-expressing neurons.</a:t>
            </a:r>
            <a:r>
              <a:rPr lang="en-US" altLang="zh-CN" sz="1200" kern="1200" dirty="0" smtClean="0">
                <a:solidFill>
                  <a:schemeClr val="tx1"/>
                </a:solidFill>
                <a:effectLst/>
                <a:latin typeface="+mn-lt"/>
                <a:ea typeface="+mn-ea"/>
                <a:cs typeface="+mn-cs"/>
              </a:rPr>
              <a:t> </a:t>
            </a:r>
            <a:endParaRPr lang="zh-CN"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(A) GFP expression driven by the </a:t>
            </a:r>
            <a:r>
              <a:rPr lang="en-US" altLang="zh-CN" sz="1200" i="1" kern="1200" dirty="0" smtClean="0">
                <a:solidFill>
                  <a:schemeClr val="tx1"/>
                </a:solidFill>
                <a:effectLst/>
                <a:latin typeface="+mn-lt"/>
                <a:ea typeface="+mn-ea"/>
                <a:cs typeface="+mn-cs"/>
              </a:rPr>
              <a:t>unc-80 </a:t>
            </a:r>
            <a:r>
              <a:rPr lang="en-US" altLang="zh-CN" sz="1200" kern="1200" dirty="0" smtClean="0">
                <a:solidFill>
                  <a:schemeClr val="tx1"/>
                </a:solidFill>
                <a:effectLst/>
                <a:latin typeface="+mn-lt"/>
                <a:ea typeface="+mn-ea"/>
                <a:cs typeface="+mn-cs"/>
              </a:rPr>
              <a:t>promoter (left panel, </a:t>
            </a:r>
            <a:r>
              <a:rPr lang="en-US" altLang="zh-CN" sz="1200" i="1" kern="1200" dirty="0" smtClean="0">
                <a:solidFill>
                  <a:schemeClr val="tx1"/>
                </a:solidFill>
                <a:effectLst/>
                <a:latin typeface="+mn-lt"/>
                <a:ea typeface="+mn-ea"/>
                <a:cs typeface="+mn-cs"/>
              </a:rPr>
              <a:t>Punc-80</a:t>
            </a:r>
            <a:r>
              <a:rPr lang="en-US" altLang="zh-CN" sz="1200" kern="1200" dirty="0" smtClean="0">
                <a:solidFill>
                  <a:schemeClr val="tx1"/>
                </a:solidFill>
                <a:effectLst/>
                <a:latin typeface="+mn-lt"/>
                <a:ea typeface="+mn-ea"/>
                <a:cs typeface="+mn-cs"/>
              </a:rPr>
              <a:t>), mCherry driven by the </a:t>
            </a:r>
            <a:r>
              <a:rPr lang="en-US" altLang="zh-CN" sz="1200" i="1" kern="1200" dirty="0" smtClean="0">
                <a:solidFill>
                  <a:schemeClr val="tx1"/>
                </a:solidFill>
                <a:effectLst/>
                <a:latin typeface="+mn-lt"/>
                <a:ea typeface="+mn-ea"/>
                <a:cs typeface="+mn-cs"/>
              </a:rPr>
              <a:t>nmr-1 </a:t>
            </a:r>
            <a:r>
              <a:rPr lang="en-US" altLang="zh-CN" sz="1200" kern="1200" dirty="0" smtClean="0">
                <a:solidFill>
                  <a:schemeClr val="tx1"/>
                </a:solidFill>
                <a:effectLst/>
                <a:latin typeface="+mn-lt"/>
                <a:ea typeface="+mn-ea"/>
                <a:cs typeface="+mn-cs"/>
              </a:rPr>
              <a:t>promoter (middle panel, </a:t>
            </a:r>
            <a:r>
              <a:rPr lang="en-US" altLang="zh-CN" sz="1200" i="1" kern="1200" dirty="0" smtClean="0">
                <a:solidFill>
                  <a:schemeClr val="tx1"/>
                </a:solidFill>
                <a:effectLst/>
                <a:latin typeface="+mn-lt"/>
                <a:ea typeface="+mn-ea"/>
                <a:cs typeface="+mn-cs"/>
              </a:rPr>
              <a:t>Pnmr-1</a:t>
            </a:r>
            <a:r>
              <a:rPr lang="en-US" altLang="zh-CN" sz="1200" kern="1200" dirty="0" smtClean="0">
                <a:solidFill>
                  <a:schemeClr val="tx1"/>
                </a:solidFill>
                <a:effectLst/>
                <a:latin typeface="+mn-lt"/>
                <a:ea typeface="+mn-ea"/>
                <a:cs typeface="+mn-cs"/>
              </a:rPr>
              <a:t>) and the merged image (right panel) showing GFP expression in AVA, AVE and AVG neurons and probably in the RIH neuron. (B, C, D) GFP driven by </a:t>
            </a:r>
            <a:r>
              <a:rPr lang="en-US" altLang="zh-CN" sz="1200" i="1" kern="1200" dirty="0" smtClean="0">
                <a:solidFill>
                  <a:schemeClr val="tx1"/>
                </a:solidFill>
                <a:effectLst/>
                <a:latin typeface="+mn-lt"/>
                <a:ea typeface="+mn-ea"/>
                <a:cs typeface="+mn-cs"/>
              </a:rPr>
              <a:t>Punc-80</a:t>
            </a:r>
            <a:r>
              <a:rPr lang="en-US" altLang="zh-CN" sz="1200" kern="1200" dirty="0" smtClean="0">
                <a:solidFill>
                  <a:schemeClr val="tx1"/>
                </a:solidFill>
                <a:effectLst/>
                <a:latin typeface="+mn-lt"/>
                <a:ea typeface="+mn-ea"/>
                <a:cs typeface="+mn-cs"/>
              </a:rPr>
              <a:t> (left panels), mCherry driven by </a:t>
            </a:r>
            <a:r>
              <a:rPr lang="en-US" altLang="zh-CN" sz="1200" i="1" kern="1200" dirty="0" smtClean="0">
                <a:solidFill>
                  <a:schemeClr val="tx1"/>
                </a:solidFill>
                <a:effectLst/>
                <a:latin typeface="+mn-lt"/>
                <a:ea typeface="+mn-ea"/>
                <a:cs typeface="+mn-cs"/>
              </a:rPr>
              <a:t>Pmgl-1 </a:t>
            </a:r>
            <a:r>
              <a:rPr lang="en-US" altLang="zh-CN" sz="1200" kern="1200" dirty="0" smtClean="0">
                <a:solidFill>
                  <a:schemeClr val="tx1"/>
                </a:solidFill>
                <a:effectLst/>
                <a:latin typeface="+mn-lt"/>
                <a:ea typeface="+mn-ea"/>
                <a:cs typeface="+mn-cs"/>
              </a:rPr>
              <a:t>(middle panels) and the merged images showing GFP expression in RMD and I3 (B, right panel), I4 (C, right panel) and NSM (D, right panel) neurons. VNC: ventral nerve cord. NR: nerve ring. A: anterior. V: ventral. Results were based on three independent transgenic lines. Pictures were taken from a line with the most robust expression of reporters.</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20FD9178-EA7B-9B4C-9B52-246C8CE4E8BA}" type="slidenum">
              <a:rPr lang="en-US" smtClean="0"/>
              <a:t>3</a:t>
            </a:fld>
            <a:endParaRPr lang="en-US" dirty="0"/>
          </a:p>
        </p:txBody>
      </p:sp>
    </p:spTree>
    <p:extLst>
      <p:ext uri="{BB962C8B-B14F-4D97-AF65-F5344CB8AC3E}">
        <p14:creationId xmlns:p14="http://schemas.microsoft.com/office/powerpoint/2010/main" val="23285262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1" kern="1200" dirty="0" smtClean="0">
                <a:solidFill>
                  <a:schemeClr val="tx1"/>
                </a:solidFill>
                <a:effectLst/>
                <a:latin typeface="+mn-lt"/>
                <a:ea typeface="+mn-ea"/>
                <a:cs typeface="+mn-cs"/>
              </a:rPr>
              <a:t>Figure 4. Neuron-specific transgene rescue and neuron-specific knockdown experiments.</a:t>
            </a:r>
            <a:endParaRPr lang="zh-CN"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(A) The locomotion (body bends/min, blue columns, 20 animals per transgenic line, 40 animals in total) and MeSa avoidance indexes (red columns) of </a:t>
            </a:r>
            <a:r>
              <a:rPr lang="en-US" altLang="zh-CN" sz="1200" i="1" kern="1200" dirty="0" smtClean="0">
                <a:solidFill>
                  <a:schemeClr val="tx1"/>
                </a:solidFill>
                <a:effectLst/>
                <a:latin typeface="+mn-lt"/>
                <a:ea typeface="+mn-ea"/>
                <a:cs typeface="+mn-cs"/>
              </a:rPr>
              <a:t>unc-80(lf)</a:t>
            </a:r>
            <a:r>
              <a:rPr lang="en-US" altLang="zh-CN" sz="1200" kern="1200" dirty="0" smtClean="0">
                <a:solidFill>
                  <a:schemeClr val="tx1"/>
                </a:solidFill>
                <a:effectLst/>
                <a:latin typeface="+mn-lt"/>
                <a:ea typeface="+mn-ea"/>
                <a:cs typeface="+mn-cs"/>
              </a:rPr>
              <a:t> transgenic lines expressing an </a:t>
            </a:r>
            <a:r>
              <a:rPr lang="en-US" altLang="zh-CN" sz="1200" i="1" kern="1200" dirty="0" smtClean="0">
                <a:solidFill>
                  <a:schemeClr val="tx1"/>
                </a:solidFill>
                <a:effectLst/>
                <a:latin typeface="+mn-lt"/>
                <a:ea typeface="+mn-ea"/>
                <a:cs typeface="+mn-cs"/>
              </a:rPr>
              <a:t>unc-80</a:t>
            </a:r>
            <a:r>
              <a:rPr lang="en-US" altLang="zh-CN" sz="1200" kern="1200" dirty="0" smtClean="0">
                <a:solidFill>
                  <a:schemeClr val="tx1"/>
                </a:solidFill>
                <a:effectLst/>
                <a:latin typeface="+mn-lt"/>
                <a:ea typeface="+mn-ea"/>
                <a:cs typeface="+mn-cs"/>
              </a:rPr>
              <a:t> </a:t>
            </a:r>
            <a:r>
              <a:rPr lang="en-US" altLang="zh-CN" sz="1200" kern="1200" dirty="0" err="1" smtClean="0">
                <a:solidFill>
                  <a:schemeClr val="tx1"/>
                </a:solidFill>
                <a:effectLst/>
                <a:latin typeface="+mn-lt"/>
                <a:ea typeface="+mn-ea"/>
                <a:cs typeface="+mn-cs"/>
              </a:rPr>
              <a:t>cDNA</a:t>
            </a:r>
            <a:r>
              <a:rPr lang="en-US" altLang="zh-CN" sz="1200" kern="1200" dirty="0" smtClean="0">
                <a:solidFill>
                  <a:schemeClr val="tx1"/>
                </a:solidFill>
                <a:effectLst/>
                <a:latin typeface="+mn-lt"/>
                <a:ea typeface="+mn-ea"/>
                <a:cs typeface="+mn-cs"/>
              </a:rPr>
              <a:t> transgene driven by different promoters compared to </a:t>
            </a:r>
            <a:r>
              <a:rPr lang="en-US" altLang="zh-CN" sz="1200" i="1" kern="1200" dirty="0" smtClean="0">
                <a:solidFill>
                  <a:schemeClr val="tx1"/>
                </a:solidFill>
                <a:effectLst/>
                <a:latin typeface="+mn-lt"/>
                <a:ea typeface="+mn-ea"/>
                <a:cs typeface="+mn-cs"/>
              </a:rPr>
              <a:t>unc-80(lf)</a:t>
            </a:r>
            <a:r>
              <a:rPr lang="en-US" altLang="zh-CN" sz="1200" kern="1200" dirty="0" smtClean="0">
                <a:solidFill>
                  <a:schemeClr val="tx1"/>
                </a:solidFill>
                <a:effectLst/>
                <a:latin typeface="+mn-lt"/>
                <a:ea typeface="+mn-ea"/>
                <a:cs typeface="+mn-cs"/>
              </a:rPr>
              <a:t> mutants. </a:t>
            </a:r>
            <a:r>
              <a:rPr lang="en-US" altLang="zh-CN" sz="1200" i="1" kern="1200" dirty="0" smtClean="0">
                <a:solidFill>
                  <a:schemeClr val="tx1"/>
                </a:solidFill>
                <a:effectLst/>
                <a:latin typeface="+mn-lt"/>
                <a:ea typeface="+mn-ea"/>
                <a:cs typeface="+mn-cs"/>
              </a:rPr>
              <a:t>unc-80</a:t>
            </a:r>
            <a:r>
              <a:rPr lang="en-US" altLang="zh-CN" sz="1200" kern="1200" dirty="0" smtClean="0">
                <a:solidFill>
                  <a:schemeClr val="tx1"/>
                </a:solidFill>
                <a:effectLst/>
                <a:latin typeface="+mn-lt"/>
                <a:ea typeface="+mn-ea"/>
                <a:cs typeface="+mn-cs"/>
              </a:rPr>
              <a:t>-expressing neurons are highlighted in blue. Promoter types and the corresponding neurons are labeled at bottom. Results were based on two independent transgenic lines. (B) The locomotion (body bends/min, blue columns, 20 animals per transgenic line, 40 animals in total) and MeSa avoidance indexes (red columns) of transgenic knockdown lines expressing </a:t>
            </a:r>
            <a:r>
              <a:rPr lang="en-US" altLang="zh-CN" sz="1200" i="1" kern="1200" dirty="0" smtClean="0">
                <a:solidFill>
                  <a:schemeClr val="tx1"/>
                </a:solidFill>
                <a:effectLst/>
                <a:latin typeface="+mn-lt"/>
                <a:ea typeface="+mn-ea"/>
                <a:cs typeface="+mn-cs"/>
              </a:rPr>
              <a:t>Cas9</a:t>
            </a:r>
            <a:r>
              <a:rPr lang="en-US" altLang="zh-CN" sz="1200" kern="1200" dirty="0" smtClean="0">
                <a:solidFill>
                  <a:schemeClr val="tx1"/>
                </a:solidFill>
                <a:effectLst/>
                <a:latin typeface="+mn-lt"/>
                <a:ea typeface="+mn-ea"/>
                <a:cs typeface="+mn-cs"/>
              </a:rPr>
              <a:t> driven by different promoters and </a:t>
            </a:r>
            <a:r>
              <a:rPr lang="en-US" altLang="zh-CN" sz="1200" i="1" kern="1200" dirty="0" smtClean="0">
                <a:solidFill>
                  <a:schemeClr val="tx1"/>
                </a:solidFill>
                <a:effectLst/>
                <a:latin typeface="+mn-lt"/>
                <a:ea typeface="+mn-ea"/>
                <a:cs typeface="+mn-cs"/>
              </a:rPr>
              <a:t>unc-80</a:t>
            </a:r>
            <a:r>
              <a:rPr lang="en-US" altLang="zh-CN" sz="1200" kern="1200" dirty="0" smtClean="0">
                <a:solidFill>
                  <a:schemeClr val="tx1"/>
                </a:solidFill>
                <a:effectLst/>
                <a:latin typeface="+mn-lt"/>
                <a:ea typeface="+mn-ea"/>
                <a:cs typeface="+mn-cs"/>
              </a:rPr>
              <a:t>-targeting </a:t>
            </a:r>
            <a:r>
              <a:rPr lang="en-US" altLang="zh-CN" sz="1200" kern="1200" dirty="0" err="1" smtClean="0">
                <a:solidFill>
                  <a:schemeClr val="tx1"/>
                </a:solidFill>
                <a:effectLst/>
                <a:latin typeface="+mn-lt"/>
                <a:ea typeface="+mn-ea"/>
                <a:cs typeface="+mn-cs"/>
              </a:rPr>
              <a:t>sgRNAs</a:t>
            </a:r>
            <a:r>
              <a:rPr lang="en-US" altLang="zh-CN" sz="1200" kern="1200" dirty="0" smtClean="0">
                <a:solidFill>
                  <a:schemeClr val="tx1"/>
                </a:solidFill>
                <a:effectLst/>
                <a:latin typeface="+mn-lt"/>
                <a:ea typeface="+mn-ea"/>
                <a:cs typeface="+mn-cs"/>
              </a:rPr>
              <a:t> or </a:t>
            </a:r>
            <a:r>
              <a:rPr lang="en-US" altLang="zh-CN" sz="1200" i="1" kern="1200" dirty="0" smtClean="0">
                <a:solidFill>
                  <a:schemeClr val="tx1"/>
                </a:solidFill>
                <a:effectLst/>
                <a:latin typeface="+mn-lt"/>
                <a:ea typeface="+mn-ea"/>
                <a:cs typeface="+mn-cs"/>
              </a:rPr>
              <a:t>unc-79</a:t>
            </a:r>
            <a:r>
              <a:rPr lang="en-US" altLang="zh-CN" sz="1200" kern="1200" dirty="0" smtClean="0">
                <a:solidFill>
                  <a:schemeClr val="tx1"/>
                </a:solidFill>
                <a:effectLst/>
                <a:latin typeface="+mn-lt"/>
                <a:ea typeface="+mn-ea"/>
                <a:cs typeface="+mn-cs"/>
              </a:rPr>
              <a:t>-targeting </a:t>
            </a:r>
            <a:r>
              <a:rPr lang="en-US" altLang="zh-CN" sz="1200" kern="1200" dirty="0" err="1" smtClean="0">
                <a:solidFill>
                  <a:schemeClr val="tx1"/>
                </a:solidFill>
                <a:effectLst/>
                <a:latin typeface="+mn-lt"/>
                <a:ea typeface="+mn-ea"/>
                <a:cs typeface="+mn-cs"/>
              </a:rPr>
              <a:t>sgRNAs</a:t>
            </a:r>
            <a:r>
              <a:rPr lang="en-US" altLang="zh-CN" sz="1200" kern="1200" dirty="0" smtClean="0">
                <a:solidFill>
                  <a:schemeClr val="tx1"/>
                </a:solidFill>
                <a:effectLst/>
                <a:latin typeface="+mn-lt"/>
                <a:ea typeface="+mn-ea"/>
                <a:cs typeface="+mn-cs"/>
              </a:rPr>
              <a:t>. Results were based on two independent lines for each transgene. Comparisons were made with wild type. Statistics: </a:t>
            </a:r>
            <a:r>
              <a:rPr lang="en-US" altLang="zh-CN" sz="1200" kern="1200" dirty="0" err="1" smtClean="0">
                <a:solidFill>
                  <a:schemeClr val="tx1"/>
                </a:solidFill>
                <a:effectLst/>
                <a:latin typeface="+mn-lt"/>
                <a:ea typeface="+mn-ea"/>
                <a:cs typeface="+mn-cs"/>
              </a:rPr>
              <a:t>Bonferroni</a:t>
            </a:r>
            <a:r>
              <a:rPr lang="en-US" altLang="zh-CN" sz="1200" kern="1200" dirty="0" smtClean="0">
                <a:solidFill>
                  <a:schemeClr val="tx1"/>
                </a:solidFill>
                <a:effectLst/>
                <a:latin typeface="+mn-lt"/>
                <a:ea typeface="+mn-ea"/>
                <a:cs typeface="+mn-cs"/>
              </a:rPr>
              <a:t> multiple comparison with one-way ANOVA. *** or </a:t>
            </a:r>
            <a:r>
              <a:rPr lang="en-US" altLang="zh-CN" sz="1200" kern="1200" baseline="30000" dirty="0" smtClean="0">
                <a:solidFill>
                  <a:schemeClr val="tx1"/>
                </a:solidFill>
                <a:effectLst/>
                <a:latin typeface="+mn-lt"/>
                <a:ea typeface="+mn-ea"/>
                <a:cs typeface="+mn-cs"/>
              </a:rPr>
              <a:t>###</a:t>
            </a:r>
            <a:r>
              <a:rPr lang="en-US" altLang="zh-CN" sz="1200" kern="1200" dirty="0" smtClean="0">
                <a:solidFill>
                  <a:schemeClr val="tx1"/>
                </a:solidFill>
                <a:effectLst/>
                <a:latin typeface="+mn-lt"/>
                <a:ea typeface="+mn-ea"/>
                <a:cs typeface="+mn-cs"/>
              </a:rPr>
              <a:t>, p&lt;0.001. Error bars: standard error of mean. Note: data for </a:t>
            </a:r>
            <a:r>
              <a:rPr lang="en-US" altLang="zh-CN" sz="1200" kern="1200" dirty="0" err="1" smtClean="0">
                <a:solidFill>
                  <a:schemeClr val="tx1"/>
                </a:solidFill>
                <a:effectLst/>
                <a:latin typeface="+mn-lt"/>
                <a:ea typeface="+mn-ea"/>
                <a:cs typeface="+mn-cs"/>
              </a:rPr>
              <a:t>wildtype</a:t>
            </a:r>
            <a:r>
              <a:rPr lang="en-US" altLang="zh-CN" sz="1200" kern="1200" dirty="0" smtClean="0">
                <a:solidFill>
                  <a:schemeClr val="tx1"/>
                </a:solidFill>
                <a:effectLst/>
                <a:latin typeface="+mn-lt"/>
                <a:ea typeface="+mn-ea"/>
                <a:cs typeface="+mn-cs"/>
              </a:rPr>
              <a:t>, </a:t>
            </a:r>
            <a:r>
              <a:rPr lang="en-US" altLang="zh-CN" sz="1200" i="1" kern="1200" dirty="0" smtClean="0">
                <a:solidFill>
                  <a:schemeClr val="tx1"/>
                </a:solidFill>
                <a:effectLst/>
                <a:latin typeface="+mn-lt"/>
                <a:ea typeface="+mn-ea"/>
                <a:cs typeface="+mn-cs"/>
              </a:rPr>
              <a:t>unc-79(lf) </a:t>
            </a:r>
            <a:r>
              <a:rPr lang="en-US" altLang="zh-CN" sz="1200" kern="1200" dirty="0" smtClean="0">
                <a:solidFill>
                  <a:schemeClr val="tx1"/>
                </a:solidFill>
                <a:effectLst/>
                <a:latin typeface="+mn-lt"/>
                <a:ea typeface="+mn-ea"/>
                <a:cs typeface="+mn-cs"/>
              </a:rPr>
              <a:t>and </a:t>
            </a:r>
            <a:r>
              <a:rPr lang="en-US" altLang="zh-CN" sz="1200" i="1" kern="1200" dirty="0" smtClean="0">
                <a:solidFill>
                  <a:schemeClr val="tx1"/>
                </a:solidFill>
                <a:effectLst/>
                <a:latin typeface="+mn-lt"/>
                <a:ea typeface="+mn-ea"/>
                <a:cs typeface="+mn-cs"/>
              </a:rPr>
              <a:t>unc-80(lf)</a:t>
            </a:r>
            <a:r>
              <a:rPr lang="en-US" altLang="zh-CN" sz="1200" kern="1200" dirty="0" smtClean="0">
                <a:solidFill>
                  <a:schemeClr val="tx1"/>
                </a:solidFill>
                <a:effectLst/>
                <a:latin typeface="+mn-lt"/>
                <a:ea typeface="+mn-ea"/>
                <a:cs typeface="+mn-cs"/>
              </a:rPr>
              <a:t> animals were repeatedly used for comparison purpose.</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20FD9178-EA7B-9B4C-9B52-246C8CE4E8BA}" type="slidenum">
              <a:rPr lang="en-US" smtClean="0"/>
              <a:t>4</a:t>
            </a:fld>
            <a:endParaRPr lang="en-US" dirty="0"/>
          </a:p>
        </p:txBody>
      </p:sp>
    </p:spTree>
    <p:extLst>
      <p:ext uri="{BB962C8B-B14F-4D97-AF65-F5344CB8AC3E}">
        <p14:creationId xmlns:p14="http://schemas.microsoft.com/office/powerpoint/2010/main" val="22634527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1" kern="1200" dirty="0" smtClean="0">
                <a:solidFill>
                  <a:schemeClr val="tx1"/>
                </a:solidFill>
                <a:effectLst/>
                <a:latin typeface="+mn-lt"/>
                <a:ea typeface="+mn-ea"/>
                <a:cs typeface="+mn-cs"/>
              </a:rPr>
              <a:t>Figure 5. Neuronal double-labeling found that </a:t>
            </a:r>
            <a:r>
              <a:rPr lang="en-US" altLang="zh-CN" sz="1200" b="1" i="1" kern="1200" dirty="0" smtClean="0">
                <a:solidFill>
                  <a:schemeClr val="tx1"/>
                </a:solidFill>
                <a:effectLst/>
                <a:latin typeface="+mn-lt"/>
                <a:ea typeface="+mn-ea"/>
                <a:cs typeface="+mn-cs"/>
              </a:rPr>
              <a:t>unc-79 </a:t>
            </a:r>
            <a:r>
              <a:rPr lang="en-US" altLang="zh-CN" sz="1200" b="1" kern="1200" dirty="0" smtClean="0">
                <a:solidFill>
                  <a:schemeClr val="tx1"/>
                </a:solidFill>
                <a:effectLst/>
                <a:latin typeface="+mn-lt"/>
                <a:ea typeface="+mn-ea"/>
                <a:cs typeface="+mn-cs"/>
              </a:rPr>
              <a:t>and </a:t>
            </a:r>
            <a:r>
              <a:rPr lang="en-US" altLang="zh-CN" sz="1200" b="1" i="1" kern="1200" dirty="0" smtClean="0">
                <a:solidFill>
                  <a:schemeClr val="tx1"/>
                </a:solidFill>
                <a:effectLst/>
                <a:latin typeface="+mn-lt"/>
                <a:ea typeface="+mn-ea"/>
                <a:cs typeface="+mn-cs"/>
              </a:rPr>
              <a:t>unc-80</a:t>
            </a:r>
            <a:r>
              <a:rPr lang="en-US" altLang="zh-CN" sz="1200" b="1" kern="1200" dirty="0" smtClean="0">
                <a:solidFill>
                  <a:schemeClr val="tx1"/>
                </a:solidFill>
                <a:effectLst/>
                <a:latin typeface="+mn-lt"/>
                <a:ea typeface="+mn-ea"/>
                <a:cs typeface="+mn-cs"/>
              </a:rPr>
              <a:t> were expressed in largely overlapping neurons.</a:t>
            </a:r>
            <a:r>
              <a:rPr lang="en-US" altLang="zh-CN" sz="1200" kern="1200" dirty="0" smtClean="0">
                <a:solidFill>
                  <a:schemeClr val="tx1"/>
                </a:solidFill>
                <a:effectLst/>
                <a:latin typeface="+mn-lt"/>
                <a:ea typeface="+mn-ea"/>
                <a:cs typeface="+mn-cs"/>
              </a:rPr>
              <a:t> </a:t>
            </a:r>
            <a:endParaRPr lang="zh-CN"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(A) GFP expression driven by the long </a:t>
            </a:r>
            <a:r>
              <a:rPr lang="en-US" altLang="zh-CN" sz="1200" i="1" kern="1200" dirty="0" smtClean="0">
                <a:solidFill>
                  <a:schemeClr val="tx1"/>
                </a:solidFill>
                <a:effectLst/>
                <a:latin typeface="+mn-lt"/>
                <a:ea typeface="+mn-ea"/>
                <a:cs typeface="+mn-cs"/>
              </a:rPr>
              <a:t>unc-79a </a:t>
            </a:r>
            <a:r>
              <a:rPr lang="en-US" altLang="zh-CN" sz="1200" kern="1200" dirty="0" smtClean="0">
                <a:solidFill>
                  <a:schemeClr val="tx1"/>
                </a:solidFill>
                <a:effectLst/>
                <a:latin typeface="+mn-lt"/>
                <a:ea typeface="+mn-ea"/>
                <a:cs typeface="+mn-cs"/>
              </a:rPr>
              <a:t>promoter (left panel, </a:t>
            </a:r>
            <a:r>
              <a:rPr lang="en-US" altLang="zh-CN" sz="1200" i="1" kern="1200" dirty="0" smtClean="0">
                <a:solidFill>
                  <a:schemeClr val="tx1"/>
                </a:solidFill>
                <a:effectLst/>
                <a:latin typeface="+mn-lt"/>
                <a:ea typeface="+mn-ea"/>
                <a:cs typeface="+mn-cs"/>
              </a:rPr>
              <a:t>P</a:t>
            </a:r>
            <a:r>
              <a:rPr lang="en-US" altLang="zh-CN" sz="1200" i="1" kern="1200" baseline="-25000" dirty="0" smtClean="0">
                <a:solidFill>
                  <a:schemeClr val="tx1"/>
                </a:solidFill>
                <a:effectLst/>
                <a:latin typeface="+mn-lt"/>
                <a:ea typeface="+mn-ea"/>
                <a:cs typeface="+mn-cs"/>
              </a:rPr>
              <a:t>L</a:t>
            </a:r>
            <a:r>
              <a:rPr lang="en-US" altLang="zh-CN" sz="1200" i="1" kern="1200" dirty="0" smtClean="0">
                <a:solidFill>
                  <a:schemeClr val="tx1"/>
                </a:solidFill>
                <a:effectLst/>
                <a:latin typeface="+mn-lt"/>
                <a:ea typeface="+mn-ea"/>
                <a:cs typeface="+mn-cs"/>
              </a:rPr>
              <a:t>unc-79a</a:t>
            </a:r>
            <a:r>
              <a:rPr lang="en-US" altLang="zh-CN" sz="1200" kern="1200" dirty="0" smtClean="0">
                <a:solidFill>
                  <a:schemeClr val="tx1"/>
                </a:solidFill>
                <a:effectLst/>
                <a:latin typeface="+mn-lt"/>
                <a:ea typeface="+mn-ea"/>
                <a:cs typeface="+mn-cs"/>
              </a:rPr>
              <a:t>), mCherry driven by the </a:t>
            </a:r>
            <a:r>
              <a:rPr lang="en-US" altLang="zh-CN" sz="1200" i="1" kern="1200" dirty="0" smtClean="0">
                <a:solidFill>
                  <a:schemeClr val="tx1"/>
                </a:solidFill>
                <a:effectLst/>
                <a:latin typeface="+mn-lt"/>
                <a:ea typeface="+mn-ea"/>
                <a:cs typeface="+mn-cs"/>
              </a:rPr>
              <a:t>unc-80 </a:t>
            </a:r>
            <a:r>
              <a:rPr lang="en-US" altLang="zh-CN" sz="1200" kern="1200" dirty="0" smtClean="0">
                <a:solidFill>
                  <a:schemeClr val="tx1"/>
                </a:solidFill>
                <a:effectLst/>
                <a:latin typeface="+mn-lt"/>
                <a:ea typeface="+mn-ea"/>
                <a:cs typeface="+mn-cs"/>
              </a:rPr>
              <a:t>promoter (middle panel, </a:t>
            </a:r>
            <a:r>
              <a:rPr lang="en-US" altLang="zh-CN" sz="1200" i="1" kern="1200" dirty="0" smtClean="0">
                <a:solidFill>
                  <a:schemeClr val="tx1"/>
                </a:solidFill>
                <a:effectLst/>
                <a:latin typeface="+mn-lt"/>
                <a:ea typeface="+mn-ea"/>
                <a:cs typeface="+mn-cs"/>
              </a:rPr>
              <a:t>Punc-80</a:t>
            </a:r>
            <a:r>
              <a:rPr lang="en-US" altLang="zh-CN" sz="1200" kern="1200" dirty="0" smtClean="0">
                <a:solidFill>
                  <a:schemeClr val="tx1"/>
                </a:solidFill>
                <a:effectLst/>
                <a:latin typeface="+mn-lt"/>
                <a:ea typeface="+mn-ea"/>
                <a:cs typeface="+mn-cs"/>
              </a:rPr>
              <a:t>) and the merged image (right panel) showing multiple head neurons co-expressing GFP and mCherry. (B) Same as (A), showing </a:t>
            </a:r>
            <a:r>
              <a:rPr lang="en-US" altLang="zh-CN" sz="1200" kern="1200" dirty="0" err="1" smtClean="0">
                <a:solidFill>
                  <a:schemeClr val="tx1"/>
                </a:solidFill>
                <a:effectLst/>
                <a:latin typeface="+mn-lt"/>
                <a:ea typeface="+mn-ea"/>
                <a:cs typeface="+mn-cs"/>
              </a:rPr>
              <a:t>vulval</a:t>
            </a:r>
            <a:r>
              <a:rPr lang="en-US" altLang="zh-CN" sz="1200" kern="1200" dirty="0" smtClean="0">
                <a:solidFill>
                  <a:schemeClr val="tx1"/>
                </a:solidFill>
                <a:effectLst/>
                <a:latin typeface="+mn-lt"/>
                <a:ea typeface="+mn-ea"/>
                <a:cs typeface="+mn-cs"/>
              </a:rPr>
              <a:t> muscles co-labeled by GFP and mCherry. (C) Same as (A, B), showing a few tail neurons co-labeled by GFP and mCherry. Arrow heads point to neurons that appear to express only one fluorescent reporter. A: anterior. V: ventral. Results were based on three independent transgenic lines. Pictures were taken from a line with the most robust expression of reporters.</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20FD9178-EA7B-9B4C-9B52-246C8CE4E8BA}" type="slidenum">
              <a:rPr lang="en-US" smtClean="0"/>
              <a:t>5</a:t>
            </a:fld>
            <a:endParaRPr lang="en-US" dirty="0"/>
          </a:p>
        </p:txBody>
      </p:sp>
    </p:spTree>
    <p:extLst>
      <p:ext uri="{BB962C8B-B14F-4D97-AF65-F5344CB8AC3E}">
        <p14:creationId xmlns:p14="http://schemas.microsoft.com/office/powerpoint/2010/main" val="36284775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1" kern="1200" dirty="0" smtClean="0">
                <a:solidFill>
                  <a:schemeClr val="tx1"/>
                </a:solidFill>
                <a:effectLst/>
                <a:latin typeface="+mn-lt"/>
                <a:ea typeface="+mn-ea"/>
                <a:cs typeface="+mn-cs"/>
              </a:rPr>
              <a:t>Figure 6. </a:t>
            </a:r>
            <a:r>
              <a:rPr lang="en-US" altLang="zh-CN" sz="1200" b="1" kern="1200" dirty="0" err="1" smtClean="0">
                <a:solidFill>
                  <a:schemeClr val="tx1"/>
                </a:solidFill>
                <a:effectLst/>
                <a:latin typeface="+mn-lt"/>
                <a:ea typeface="+mn-ea"/>
                <a:cs typeface="+mn-cs"/>
              </a:rPr>
              <a:t>DiI</a:t>
            </a:r>
            <a:r>
              <a:rPr lang="en-US" altLang="zh-CN" sz="1200" b="1" kern="1200" dirty="0" smtClean="0">
                <a:solidFill>
                  <a:schemeClr val="tx1"/>
                </a:solidFill>
                <a:effectLst/>
                <a:latin typeface="+mn-lt"/>
                <a:ea typeface="+mn-ea"/>
                <a:cs typeface="+mn-cs"/>
              </a:rPr>
              <a:t> tracing and neuronal double-labeling identified neurons labeled by the short </a:t>
            </a:r>
            <a:r>
              <a:rPr lang="en-US" altLang="zh-CN" sz="1200" b="1" i="1" kern="1200" dirty="0" smtClean="0">
                <a:solidFill>
                  <a:schemeClr val="tx1"/>
                </a:solidFill>
                <a:effectLst/>
                <a:latin typeface="+mn-lt"/>
                <a:ea typeface="+mn-ea"/>
                <a:cs typeface="+mn-cs"/>
              </a:rPr>
              <a:t>unc-79a</a:t>
            </a:r>
            <a:r>
              <a:rPr lang="en-US" altLang="zh-CN" sz="1200" b="1" kern="1200" dirty="0" smtClean="0">
                <a:solidFill>
                  <a:schemeClr val="tx1"/>
                </a:solidFill>
                <a:effectLst/>
                <a:latin typeface="+mn-lt"/>
                <a:ea typeface="+mn-ea"/>
                <a:cs typeface="+mn-cs"/>
              </a:rPr>
              <a:t> promoter. </a:t>
            </a:r>
            <a:endParaRPr lang="zh-CN"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(A) GFP expression driven by the short </a:t>
            </a:r>
            <a:r>
              <a:rPr lang="en-US" altLang="zh-CN" sz="1200" i="1" kern="1200" dirty="0" smtClean="0">
                <a:solidFill>
                  <a:schemeClr val="tx1"/>
                </a:solidFill>
                <a:effectLst/>
                <a:latin typeface="+mn-lt"/>
                <a:ea typeface="+mn-ea"/>
                <a:cs typeface="+mn-cs"/>
              </a:rPr>
              <a:t>unc-79a </a:t>
            </a:r>
            <a:r>
              <a:rPr lang="en-US" altLang="zh-CN" sz="1200" kern="1200" dirty="0" smtClean="0">
                <a:solidFill>
                  <a:schemeClr val="tx1"/>
                </a:solidFill>
                <a:effectLst/>
                <a:latin typeface="+mn-lt"/>
                <a:ea typeface="+mn-ea"/>
                <a:cs typeface="+mn-cs"/>
              </a:rPr>
              <a:t>promoter (left panel, </a:t>
            </a:r>
            <a:r>
              <a:rPr lang="en-US" altLang="zh-CN" sz="1200" i="1" kern="1200" dirty="0" smtClean="0">
                <a:solidFill>
                  <a:schemeClr val="tx1"/>
                </a:solidFill>
                <a:effectLst/>
                <a:latin typeface="+mn-lt"/>
                <a:ea typeface="+mn-ea"/>
                <a:cs typeface="+mn-cs"/>
              </a:rPr>
              <a:t>P</a:t>
            </a:r>
            <a:r>
              <a:rPr lang="en-US" altLang="zh-CN" sz="1200" i="1" kern="1200" baseline="-25000" dirty="0" smtClean="0">
                <a:solidFill>
                  <a:schemeClr val="tx1"/>
                </a:solidFill>
                <a:effectLst/>
                <a:latin typeface="+mn-lt"/>
                <a:ea typeface="+mn-ea"/>
                <a:cs typeface="+mn-cs"/>
              </a:rPr>
              <a:t>S</a:t>
            </a:r>
            <a:r>
              <a:rPr lang="en-US" altLang="zh-CN" sz="1200" i="1" kern="1200" dirty="0" smtClean="0">
                <a:solidFill>
                  <a:schemeClr val="tx1"/>
                </a:solidFill>
                <a:effectLst/>
                <a:latin typeface="+mn-lt"/>
                <a:ea typeface="+mn-ea"/>
                <a:cs typeface="+mn-cs"/>
              </a:rPr>
              <a:t>unc-79a</a:t>
            </a:r>
            <a:r>
              <a:rPr lang="en-US" altLang="zh-CN" sz="1200" kern="1200" dirty="0" smtClean="0">
                <a:solidFill>
                  <a:schemeClr val="tx1"/>
                </a:solidFill>
                <a:effectLst/>
                <a:latin typeface="+mn-lt"/>
                <a:ea typeface="+mn-ea"/>
                <a:cs typeface="+mn-cs"/>
              </a:rPr>
              <a:t>), </a:t>
            </a:r>
            <a:r>
              <a:rPr lang="en-US" altLang="zh-CN" sz="1200" kern="1200" dirty="0" err="1" smtClean="0">
                <a:solidFill>
                  <a:schemeClr val="tx1"/>
                </a:solidFill>
                <a:effectLst/>
                <a:latin typeface="+mn-lt"/>
                <a:ea typeface="+mn-ea"/>
                <a:cs typeface="+mn-cs"/>
              </a:rPr>
              <a:t>DiI</a:t>
            </a:r>
            <a:r>
              <a:rPr lang="en-US" altLang="zh-CN" sz="1200" kern="1200" dirty="0" smtClean="0">
                <a:solidFill>
                  <a:schemeClr val="tx1"/>
                </a:solidFill>
                <a:effectLst/>
                <a:latin typeface="+mn-lt"/>
                <a:ea typeface="+mn-ea"/>
                <a:cs typeface="+mn-cs"/>
              </a:rPr>
              <a:t> labeling of sensory neurons (middle panel) and the merged image (right panel) showing GFP expression in ASJ and ASH neurons. (B, C, D) GFP driven by </a:t>
            </a:r>
            <a:r>
              <a:rPr lang="en-US" altLang="zh-CN" sz="1200" i="1" kern="1200" dirty="0" smtClean="0">
                <a:solidFill>
                  <a:schemeClr val="tx1"/>
                </a:solidFill>
                <a:effectLst/>
                <a:latin typeface="+mn-lt"/>
                <a:ea typeface="+mn-ea"/>
                <a:cs typeface="+mn-cs"/>
              </a:rPr>
              <a:t>P</a:t>
            </a:r>
            <a:r>
              <a:rPr lang="en-US" altLang="zh-CN" sz="1200" i="1" kern="1200" baseline="-25000" dirty="0" smtClean="0">
                <a:solidFill>
                  <a:schemeClr val="tx1"/>
                </a:solidFill>
                <a:effectLst/>
                <a:latin typeface="+mn-lt"/>
                <a:ea typeface="+mn-ea"/>
                <a:cs typeface="+mn-cs"/>
              </a:rPr>
              <a:t>S</a:t>
            </a:r>
            <a:r>
              <a:rPr lang="en-US" altLang="zh-CN" sz="1200" i="1" kern="1200" dirty="0" smtClean="0">
                <a:solidFill>
                  <a:schemeClr val="tx1"/>
                </a:solidFill>
                <a:effectLst/>
                <a:latin typeface="+mn-lt"/>
                <a:ea typeface="+mn-ea"/>
                <a:cs typeface="+mn-cs"/>
              </a:rPr>
              <a:t>unc-79a</a:t>
            </a:r>
            <a:r>
              <a:rPr lang="en-US" altLang="zh-CN" sz="1200" kern="1200" dirty="0" smtClean="0">
                <a:solidFill>
                  <a:schemeClr val="tx1"/>
                </a:solidFill>
                <a:effectLst/>
                <a:latin typeface="+mn-lt"/>
                <a:ea typeface="+mn-ea"/>
                <a:cs typeface="+mn-cs"/>
              </a:rPr>
              <a:t> (B, C, D, left panels), mCherry driven by </a:t>
            </a:r>
            <a:r>
              <a:rPr lang="en-US" altLang="zh-CN" sz="1200" i="1" kern="1200" dirty="0" smtClean="0">
                <a:solidFill>
                  <a:schemeClr val="tx1"/>
                </a:solidFill>
                <a:effectLst/>
                <a:latin typeface="+mn-lt"/>
                <a:ea typeface="+mn-ea"/>
                <a:cs typeface="+mn-cs"/>
              </a:rPr>
              <a:t>Pssu-1</a:t>
            </a:r>
            <a:r>
              <a:rPr lang="en-US" altLang="zh-CN" sz="1200" kern="1200" dirty="0" smtClean="0">
                <a:solidFill>
                  <a:schemeClr val="tx1"/>
                </a:solidFill>
                <a:effectLst/>
                <a:latin typeface="+mn-lt"/>
                <a:ea typeface="+mn-ea"/>
                <a:cs typeface="+mn-cs"/>
              </a:rPr>
              <a:t> (B, middle panel), </a:t>
            </a:r>
            <a:r>
              <a:rPr lang="en-US" altLang="zh-CN" sz="1200" i="1" kern="1200" dirty="0" smtClean="0">
                <a:solidFill>
                  <a:schemeClr val="tx1"/>
                </a:solidFill>
                <a:effectLst/>
                <a:latin typeface="+mn-lt"/>
                <a:ea typeface="+mn-ea"/>
                <a:cs typeface="+mn-cs"/>
              </a:rPr>
              <a:t>Psra-6 </a:t>
            </a:r>
            <a:r>
              <a:rPr lang="en-US" altLang="zh-CN" sz="1200" kern="1200" dirty="0" smtClean="0">
                <a:solidFill>
                  <a:schemeClr val="tx1"/>
                </a:solidFill>
                <a:effectLst/>
                <a:latin typeface="+mn-lt"/>
                <a:ea typeface="+mn-ea"/>
                <a:cs typeface="+mn-cs"/>
              </a:rPr>
              <a:t>(C, middle panel) or </a:t>
            </a:r>
            <a:r>
              <a:rPr lang="en-US" altLang="zh-CN" sz="1200" i="1" kern="1200" dirty="0" smtClean="0">
                <a:solidFill>
                  <a:schemeClr val="tx1"/>
                </a:solidFill>
                <a:effectLst/>
                <a:latin typeface="+mn-lt"/>
                <a:ea typeface="+mn-ea"/>
                <a:cs typeface="+mn-cs"/>
              </a:rPr>
              <a:t>Pglr-3 </a:t>
            </a:r>
            <a:r>
              <a:rPr lang="en-US" altLang="zh-CN" sz="1200" kern="1200" dirty="0" smtClean="0">
                <a:solidFill>
                  <a:schemeClr val="tx1"/>
                </a:solidFill>
                <a:effectLst/>
                <a:latin typeface="+mn-lt"/>
                <a:ea typeface="+mn-ea"/>
                <a:cs typeface="+mn-cs"/>
              </a:rPr>
              <a:t>(D, middle panel) and the merged images showing GFP expression in ASJ neurons (B, right panel), ASH neurons (C, right panel) and RIA neurons (D, right panel). NR: nerve ring. A: anterior. V: ventral. Results were based on three independent transgenic lines. Pictures were taken from a line with the most robust expression of reporters. </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20FD9178-EA7B-9B4C-9B52-246C8CE4E8BA}" type="slidenum">
              <a:rPr lang="en-US" smtClean="0"/>
              <a:t>6</a:t>
            </a:fld>
            <a:endParaRPr lang="en-US" dirty="0"/>
          </a:p>
        </p:txBody>
      </p:sp>
    </p:spTree>
    <p:extLst>
      <p:ext uri="{BB962C8B-B14F-4D97-AF65-F5344CB8AC3E}">
        <p14:creationId xmlns:p14="http://schemas.microsoft.com/office/powerpoint/2010/main" val="13075213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sz="1200" b="1" kern="1200" dirty="0" smtClean="0">
                <a:solidFill>
                  <a:schemeClr val="tx1"/>
                </a:solidFill>
                <a:effectLst/>
                <a:latin typeface="+mn-lt"/>
                <a:ea typeface="+mn-ea"/>
                <a:cs typeface="+mn-cs"/>
              </a:rPr>
              <a:t>Figure S1. Exon/intron structures of </a:t>
            </a:r>
            <a:r>
              <a:rPr lang="en-US" altLang="zh-CN" sz="1200" b="1" i="1" kern="1200" dirty="0" smtClean="0">
                <a:solidFill>
                  <a:schemeClr val="tx1"/>
                </a:solidFill>
                <a:effectLst/>
                <a:latin typeface="+mn-lt"/>
                <a:ea typeface="+mn-ea"/>
                <a:cs typeface="+mn-cs"/>
              </a:rPr>
              <a:t>unc-80</a:t>
            </a:r>
            <a:r>
              <a:rPr lang="en-US" altLang="zh-CN" sz="1200" b="1" kern="1200" dirty="0" smtClean="0">
                <a:solidFill>
                  <a:schemeClr val="tx1"/>
                </a:solidFill>
                <a:effectLst/>
                <a:latin typeface="+mn-lt"/>
                <a:ea typeface="+mn-ea"/>
                <a:cs typeface="+mn-cs"/>
              </a:rPr>
              <a:t> and </a:t>
            </a:r>
            <a:r>
              <a:rPr lang="en-US" altLang="zh-CN" sz="1200" b="1" i="1" kern="1200" dirty="0" smtClean="0">
                <a:solidFill>
                  <a:schemeClr val="tx1"/>
                </a:solidFill>
                <a:effectLst/>
                <a:latin typeface="+mn-lt"/>
                <a:ea typeface="+mn-ea"/>
                <a:cs typeface="+mn-cs"/>
              </a:rPr>
              <a:t>unc-79</a:t>
            </a:r>
            <a:r>
              <a:rPr lang="en-US" altLang="zh-CN" sz="1200" b="1" kern="1200" dirty="0" smtClean="0">
                <a:solidFill>
                  <a:schemeClr val="tx1"/>
                </a:solidFill>
                <a:effectLst/>
                <a:latin typeface="+mn-lt"/>
                <a:ea typeface="+mn-ea"/>
                <a:cs typeface="+mn-cs"/>
              </a:rPr>
              <a:t> and protein domains of UNC-80 and UNC-79. </a:t>
            </a:r>
            <a:endParaRPr lang="zh-CN"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(A) </a:t>
            </a:r>
            <a:r>
              <a:rPr lang="en-US" altLang="zh-CN" sz="1200" i="1" kern="1200" dirty="0" smtClean="0">
                <a:solidFill>
                  <a:schemeClr val="tx1"/>
                </a:solidFill>
                <a:effectLst/>
                <a:latin typeface="+mn-lt"/>
                <a:ea typeface="+mn-ea"/>
                <a:cs typeface="+mn-cs"/>
              </a:rPr>
              <a:t>unc-80</a:t>
            </a:r>
            <a:r>
              <a:rPr lang="en-US" altLang="zh-CN" sz="1200" kern="1200" dirty="0" smtClean="0">
                <a:solidFill>
                  <a:schemeClr val="tx1"/>
                </a:solidFill>
                <a:effectLst/>
                <a:latin typeface="+mn-lt"/>
                <a:ea typeface="+mn-ea"/>
                <a:cs typeface="+mn-cs"/>
              </a:rPr>
              <a:t> gene structure and transcript isoforms, UNC-80 protein domains and the position of the </a:t>
            </a:r>
            <a:r>
              <a:rPr lang="en-US" altLang="zh-CN" sz="1200" i="1" kern="1200" dirty="0" smtClean="0">
                <a:solidFill>
                  <a:schemeClr val="tx1"/>
                </a:solidFill>
                <a:effectLst/>
                <a:latin typeface="+mn-lt"/>
                <a:ea typeface="+mn-ea"/>
                <a:cs typeface="+mn-cs"/>
              </a:rPr>
              <a:t>mac379 </a:t>
            </a:r>
            <a:r>
              <a:rPr lang="en-US" altLang="zh-CN" sz="1200" kern="1200" dirty="0" smtClean="0">
                <a:solidFill>
                  <a:schemeClr val="tx1"/>
                </a:solidFill>
                <a:effectLst/>
                <a:latin typeface="+mn-lt"/>
                <a:ea typeface="+mn-ea"/>
                <a:cs typeface="+mn-cs"/>
              </a:rPr>
              <a:t>loss-of-function mutation. (B) </a:t>
            </a:r>
            <a:r>
              <a:rPr lang="en-US" altLang="zh-CN" sz="1200" i="1" kern="1200" dirty="0" smtClean="0">
                <a:solidFill>
                  <a:schemeClr val="tx1"/>
                </a:solidFill>
                <a:effectLst/>
                <a:latin typeface="+mn-lt"/>
                <a:ea typeface="+mn-ea"/>
                <a:cs typeface="+mn-cs"/>
              </a:rPr>
              <a:t>unc-79 </a:t>
            </a:r>
            <a:r>
              <a:rPr lang="en-US" altLang="zh-CN" sz="1200" kern="1200" dirty="0" smtClean="0">
                <a:solidFill>
                  <a:schemeClr val="tx1"/>
                </a:solidFill>
                <a:effectLst/>
                <a:latin typeface="+mn-lt"/>
                <a:ea typeface="+mn-ea"/>
                <a:cs typeface="+mn-cs"/>
              </a:rPr>
              <a:t>gene structure and transcript isoforms, UNC-79 protein domains and the position of the </a:t>
            </a:r>
            <a:r>
              <a:rPr lang="en-US" altLang="zh-CN" sz="1200" i="1" kern="1200" dirty="0" smtClean="0">
                <a:solidFill>
                  <a:schemeClr val="tx1"/>
                </a:solidFill>
                <a:effectLst/>
                <a:latin typeface="+mn-lt"/>
                <a:ea typeface="+mn-ea"/>
                <a:cs typeface="+mn-cs"/>
              </a:rPr>
              <a:t>mac383 </a:t>
            </a:r>
            <a:r>
              <a:rPr lang="en-US" altLang="zh-CN" sz="1200" kern="1200" dirty="0" smtClean="0">
                <a:solidFill>
                  <a:schemeClr val="tx1"/>
                </a:solidFill>
                <a:effectLst/>
                <a:latin typeface="+mn-lt"/>
                <a:ea typeface="+mn-ea"/>
                <a:cs typeface="+mn-cs"/>
              </a:rPr>
              <a:t>loss-of-function</a:t>
            </a:r>
            <a:r>
              <a:rPr lang="en-US" altLang="zh-CN" sz="1200" i="1"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mutation. Protein domains were identified based on sequence searches at www.ebi.ac.uk/interpro.</a:t>
            </a:r>
            <a:endParaRPr lang="zh-CN" altLang="zh-CN"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0FD9178-EA7B-9B4C-9B52-246C8CE4E8BA}" type="slidenum">
              <a:rPr lang="en-US" smtClean="0"/>
              <a:t>7</a:t>
            </a:fld>
            <a:endParaRPr lang="en-US" dirty="0"/>
          </a:p>
        </p:txBody>
      </p:sp>
    </p:spTree>
    <p:extLst>
      <p:ext uri="{BB962C8B-B14F-4D97-AF65-F5344CB8AC3E}">
        <p14:creationId xmlns:p14="http://schemas.microsoft.com/office/powerpoint/2010/main" val="36941480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sz="1200" b="1" kern="1200" dirty="0" smtClean="0">
                <a:solidFill>
                  <a:schemeClr val="tx1"/>
                </a:solidFill>
                <a:effectLst/>
                <a:latin typeface="+mn-lt"/>
                <a:ea typeface="+mn-ea"/>
                <a:cs typeface="+mn-cs"/>
              </a:rPr>
              <a:t>Figure S2. Representative pictures of transgenic animals expressing fluorescent reporters driven by </a:t>
            </a:r>
            <a:r>
              <a:rPr lang="en-US" altLang="zh-CN" sz="1200" b="1" i="1" kern="1200" dirty="0" smtClean="0">
                <a:solidFill>
                  <a:schemeClr val="tx1"/>
                </a:solidFill>
                <a:effectLst/>
                <a:latin typeface="+mn-lt"/>
                <a:ea typeface="+mn-ea"/>
                <a:cs typeface="+mn-cs"/>
              </a:rPr>
              <a:t>unc-80,</a:t>
            </a:r>
            <a:r>
              <a:rPr lang="en-US" altLang="zh-CN" sz="1200" b="1" kern="1200" dirty="0" smtClean="0">
                <a:solidFill>
                  <a:schemeClr val="tx1"/>
                </a:solidFill>
                <a:effectLst/>
                <a:latin typeface="+mn-lt"/>
                <a:ea typeface="+mn-ea"/>
                <a:cs typeface="+mn-cs"/>
              </a:rPr>
              <a:t> </a:t>
            </a:r>
            <a:r>
              <a:rPr lang="en-US" altLang="zh-CN" sz="1200" b="1" i="1" kern="1200" dirty="0" smtClean="0">
                <a:solidFill>
                  <a:schemeClr val="tx1"/>
                </a:solidFill>
                <a:effectLst/>
                <a:latin typeface="+mn-lt"/>
                <a:ea typeface="+mn-ea"/>
                <a:cs typeface="+mn-cs"/>
              </a:rPr>
              <a:t>nlf-1</a:t>
            </a:r>
            <a:r>
              <a:rPr lang="en-US" altLang="zh-CN" sz="1200" b="1" kern="1200" dirty="0" smtClean="0">
                <a:solidFill>
                  <a:schemeClr val="tx1"/>
                </a:solidFill>
                <a:effectLst/>
                <a:latin typeface="+mn-lt"/>
                <a:ea typeface="+mn-ea"/>
                <a:cs typeface="+mn-cs"/>
              </a:rPr>
              <a:t> or </a:t>
            </a:r>
            <a:r>
              <a:rPr lang="en-US" altLang="zh-CN" sz="1200" b="1" i="1" kern="1200" dirty="0" smtClean="0">
                <a:solidFill>
                  <a:schemeClr val="tx1"/>
                </a:solidFill>
                <a:effectLst/>
                <a:latin typeface="+mn-lt"/>
                <a:ea typeface="+mn-ea"/>
                <a:cs typeface="+mn-cs"/>
              </a:rPr>
              <a:t>unc-79</a:t>
            </a:r>
            <a:r>
              <a:rPr lang="en-US" altLang="zh-CN" sz="1200" b="1" kern="1200" dirty="0" smtClean="0">
                <a:solidFill>
                  <a:schemeClr val="tx1"/>
                </a:solidFill>
                <a:effectLst/>
                <a:latin typeface="+mn-lt"/>
                <a:ea typeface="+mn-ea"/>
                <a:cs typeface="+mn-cs"/>
              </a:rPr>
              <a:t> promoters. </a:t>
            </a:r>
            <a:endParaRPr lang="zh-CN"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(A) A </a:t>
            </a:r>
            <a:r>
              <a:rPr lang="en-US" altLang="zh-CN" sz="1200" i="1" kern="1200" dirty="0" smtClean="0">
                <a:solidFill>
                  <a:schemeClr val="tx1"/>
                </a:solidFill>
                <a:effectLst/>
                <a:latin typeface="+mn-lt"/>
                <a:ea typeface="+mn-ea"/>
                <a:cs typeface="+mn-cs"/>
              </a:rPr>
              <a:t>Punc-80::GFP </a:t>
            </a:r>
            <a:r>
              <a:rPr lang="en-US" altLang="zh-CN" sz="1200" kern="1200" dirty="0" smtClean="0">
                <a:solidFill>
                  <a:schemeClr val="tx1"/>
                </a:solidFill>
                <a:effectLst/>
                <a:latin typeface="+mn-lt"/>
                <a:ea typeface="+mn-ea"/>
                <a:cs typeface="+mn-cs"/>
              </a:rPr>
              <a:t>transgenic adult showing GFP expression in head neurons, tail neurons, ventral nerve cord and </a:t>
            </a:r>
            <a:r>
              <a:rPr lang="en-US" altLang="zh-CN" sz="1200" kern="1200" dirty="0" err="1" smtClean="0">
                <a:solidFill>
                  <a:schemeClr val="tx1"/>
                </a:solidFill>
                <a:effectLst/>
                <a:latin typeface="+mn-lt"/>
                <a:ea typeface="+mn-ea"/>
                <a:cs typeface="+mn-cs"/>
              </a:rPr>
              <a:t>vulval</a:t>
            </a:r>
            <a:r>
              <a:rPr lang="en-US" altLang="zh-CN" sz="1200" kern="1200" dirty="0" smtClean="0">
                <a:solidFill>
                  <a:schemeClr val="tx1"/>
                </a:solidFill>
                <a:effectLst/>
                <a:latin typeface="+mn-lt"/>
                <a:ea typeface="+mn-ea"/>
                <a:cs typeface="+mn-cs"/>
              </a:rPr>
              <a:t> muscles  (B) A </a:t>
            </a:r>
            <a:r>
              <a:rPr lang="en-US" altLang="zh-CN" sz="1200" i="1" kern="1200" dirty="0" smtClean="0">
                <a:solidFill>
                  <a:schemeClr val="tx1"/>
                </a:solidFill>
                <a:effectLst/>
                <a:latin typeface="+mn-lt"/>
                <a:ea typeface="+mn-ea"/>
                <a:cs typeface="+mn-cs"/>
              </a:rPr>
              <a:t>Pnlf-1::mCherry</a:t>
            </a:r>
            <a:r>
              <a:rPr lang="en-US" altLang="zh-CN" sz="1200" kern="1200" dirty="0" smtClean="0">
                <a:solidFill>
                  <a:schemeClr val="tx1"/>
                </a:solidFill>
                <a:effectLst/>
                <a:latin typeface="+mn-lt"/>
                <a:ea typeface="+mn-ea"/>
                <a:cs typeface="+mn-cs"/>
              </a:rPr>
              <a:t> transgenic adult showing mCherry expression in head neurons and ventral nerve cord. (C) A </a:t>
            </a:r>
            <a:r>
              <a:rPr lang="en-US" altLang="zh-CN" sz="1200" i="1" kern="1200" dirty="0" smtClean="0">
                <a:solidFill>
                  <a:schemeClr val="tx1"/>
                </a:solidFill>
                <a:effectLst/>
                <a:latin typeface="+mn-lt"/>
                <a:ea typeface="+mn-ea"/>
                <a:cs typeface="+mn-cs"/>
              </a:rPr>
              <a:t>P</a:t>
            </a:r>
            <a:r>
              <a:rPr lang="en-US" altLang="zh-CN" sz="1200" i="1" kern="1200" baseline="-25000" dirty="0" smtClean="0">
                <a:solidFill>
                  <a:schemeClr val="tx1"/>
                </a:solidFill>
                <a:effectLst/>
                <a:latin typeface="+mn-lt"/>
                <a:ea typeface="+mn-ea"/>
                <a:cs typeface="+mn-cs"/>
              </a:rPr>
              <a:t>L</a:t>
            </a:r>
            <a:r>
              <a:rPr lang="en-US" altLang="zh-CN" sz="1200" i="1" kern="1200" dirty="0" smtClean="0">
                <a:solidFill>
                  <a:schemeClr val="tx1"/>
                </a:solidFill>
                <a:effectLst/>
                <a:latin typeface="+mn-lt"/>
                <a:ea typeface="+mn-ea"/>
                <a:cs typeface="+mn-cs"/>
              </a:rPr>
              <a:t>unc-79a::GFP </a:t>
            </a:r>
            <a:r>
              <a:rPr lang="en-US" altLang="zh-CN" sz="1200" kern="1200" dirty="0" smtClean="0">
                <a:solidFill>
                  <a:schemeClr val="tx1"/>
                </a:solidFill>
                <a:effectLst/>
                <a:latin typeface="+mn-lt"/>
                <a:ea typeface="+mn-ea"/>
                <a:cs typeface="+mn-cs"/>
              </a:rPr>
              <a:t>transgenic adult showing GFP expression in head neurons, motor neurons, tail neurons, ventral nerve cord and </a:t>
            </a:r>
            <a:r>
              <a:rPr lang="en-US" altLang="zh-CN" sz="1200" kern="1200" dirty="0" err="1" smtClean="0">
                <a:solidFill>
                  <a:schemeClr val="tx1"/>
                </a:solidFill>
                <a:effectLst/>
                <a:latin typeface="+mn-lt"/>
                <a:ea typeface="+mn-ea"/>
                <a:cs typeface="+mn-cs"/>
              </a:rPr>
              <a:t>vulval</a:t>
            </a:r>
            <a:r>
              <a:rPr lang="en-US" altLang="zh-CN" sz="1200" kern="1200" dirty="0" smtClean="0">
                <a:solidFill>
                  <a:schemeClr val="tx1"/>
                </a:solidFill>
                <a:effectLst/>
                <a:latin typeface="+mn-lt"/>
                <a:ea typeface="+mn-ea"/>
                <a:cs typeface="+mn-cs"/>
              </a:rPr>
              <a:t> muscles. (D) A </a:t>
            </a:r>
            <a:r>
              <a:rPr lang="en-US" altLang="zh-CN" sz="1200" i="1" kern="1200" dirty="0" smtClean="0">
                <a:solidFill>
                  <a:schemeClr val="tx1"/>
                </a:solidFill>
                <a:effectLst/>
                <a:latin typeface="+mn-lt"/>
                <a:ea typeface="+mn-ea"/>
                <a:cs typeface="+mn-cs"/>
              </a:rPr>
              <a:t>P</a:t>
            </a:r>
            <a:r>
              <a:rPr lang="en-US" altLang="zh-CN" sz="1200" i="1" kern="1200" baseline="-25000" dirty="0" smtClean="0">
                <a:solidFill>
                  <a:schemeClr val="tx1"/>
                </a:solidFill>
                <a:effectLst/>
                <a:latin typeface="+mn-lt"/>
                <a:ea typeface="+mn-ea"/>
                <a:cs typeface="+mn-cs"/>
              </a:rPr>
              <a:t>S</a:t>
            </a:r>
            <a:r>
              <a:rPr lang="en-US" altLang="zh-CN" sz="1200" i="1" kern="1200" dirty="0" smtClean="0">
                <a:solidFill>
                  <a:schemeClr val="tx1"/>
                </a:solidFill>
                <a:effectLst/>
                <a:latin typeface="+mn-lt"/>
                <a:ea typeface="+mn-ea"/>
                <a:cs typeface="+mn-cs"/>
              </a:rPr>
              <a:t>unc-79a::GFP </a:t>
            </a:r>
            <a:r>
              <a:rPr lang="en-US" altLang="zh-CN" sz="1200" kern="1200" dirty="0" smtClean="0">
                <a:solidFill>
                  <a:schemeClr val="tx1"/>
                </a:solidFill>
                <a:effectLst/>
                <a:latin typeface="+mn-lt"/>
                <a:ea typeface="+mn-ea"/>
                <a:cs typeface="+mn-cs"/>
              </a:rPr>
              <a:t>transgenic adult showing GFP expression in a few head neurons and the anterior and posterior portions of the intestine.</a:t>
            </a:r>
            <a:endParaRPr lang="zh-CN" altLang="zh-CN"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0FD9178-EA7B-9B4C-9B52-246C8CE4E8BA}" type="slidenum">
              <a:rPr lang="en-US" smtClean="0"/>
              <a:t>8</a:t>
            </a:fld>
            <a:endParaRPr lang="en-US"/>
          </a:p>
        </p:txBody>
      </p:sp>
    </p:spTree>
    <p:extLst>
      <p:ext uri="{BB962C8B-B14F-4D97-AF65-F5344CB8AC3E}">
        <p14:creationId xmlns:p14="http://schemas.microsoft.com/office/powerpoint/2010/main" val="35783321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1" kern="1200" dirty="0" smtClean="0">
                <a:solidFill>
                  <a:schemeClr val="tx1"/>
                </a:solidFill>
                <a:effectLst/>
                <a:latin typeface="+mn-lt"/>
                <a:ea typeface="+mn-ea"/>
                <a:cs typeface="+mn-cs"/>
              </a:rPr>
              <a:t>Figure S3. Transgenic animals co-expressing GFP and mCherry driven by different promoters. </a:t>
            </a:r>
            <a:endParaRPr lang="zh-CN"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(A) A confocal image of a transgenic adult expressing </a:t>
            </a:r>
            <a:r>
              <a:rPr lang="en-US" altLang="zh-CN" sz="1200" i="1" kern="1200" dirty="0" smtClean="0">
                <a:solidFill>
                  <a:schemeClr val="tx1"/>
                </a:solidFill>
                <a:effectLst/>
                <a:latin typeface="+mn-lt"/>
                <a:ea typeface="+mn-ea"/>
                <a:cs typeface="+mn-cs"/>
              </a:rPr>
              <a:t>Punc-80::GFP</a:t>
            </a:r>
            <a:r>
              <a:rPr lang="en-US" altLang="zh-CN" sz="1200" kern="1200" dirty="0" smtClean="0">
                <a:solidFill>
                  <a:schemeClr val="tx1"/>
                </a:solidFill>
                <a:effectLst/>
                <a:latin typeface="+mn-lt"/>
                <a:ea typeface="+mn-ea"/>
                <a:cs typeface="+mn-cs"/>
              </a:rPr>
              <a:t> and </a:t>
            </a:r>
            <a:r>
              <a:rPr lang="en-US" altLang="zh-CN" sz="1200" i="1" kern="1200" dirty="0" smtClean="0">
                <a:solidFill>
                  <a:schemeClr val="tx1"/>
                </a:solidFill>
                <a:effectLst/>
                <a:latin typeface="+mn-lt"/>
                <a:ea typeface="+mn-ea"/>
                <a:cs typeface="+mn-cs"/>
              </a:rPr>
              <a:t>Pnlf-1::mCherry</a:t>
            </a:r>
            <a:r>
              <a:rPr lang="en-US" altLang="zh-CN" sz="1200" kern="1200" dirty="0" smtClean="0">
                <a:solidFill>
                  <a:schemeClr val="tx1"/>
                </a:solidFill>
                <a:effectLst/>
                <a:latin typeface="+mn-lt"/>
                <a:ea typeface="+mn-ea"/>
                <a:cs typeface="+mn-cs"/>
              </a:rPr>
              <a:t> showing AVA and AVE neurons co-labeled by GFP and mCherry. (B) A confocal image of a transgenic adult expressing </a:t>
            </a:r>
            <a:r>
              <a:rPr lang="en-US" altLang="zh-CN" sz="1200" i="1" kern="1200" dirty="0" smtClean="0">
                <a:solidFill>
                  <a:schemeClr val="tx1"/>
                </a:solidFill>
                <a:effectLst/>
                <a:latin typeface="+mn-lt"/>
                <a:ea typeface="+mn-ea"/>
                <a:cs typeface="+mn-cs"/>
              </a:rPr>
              <a:t>Punc-80::GFP</a:t>
            </a:r>
            <a:r>
              <a:rPr lang="en-US" altLang="zh-CN" sz="1200" kern="1200" dirty="0" smtClean="0">
                <a:solidFill>
                  <a:schemeClr val="tx1"/>
                </a:solidFill>
                <a:effectLst/>
                <a:latin typeface="+mn-lt"/>
                <a:ea typeface="+mn-ea"/>
                <a:cs typeface="+mn-cs"/>
              </a:rPr>
              <a:t> and </a:t>
            </a:r>
            <a:r>
              <a:rPr lang="en-US" altLang="zh-CN" sz="1200" i="1" kern="1200" dirty="0" smtClean="0">
                <a:solidFill>
                  <a:schemeClr val="tx1"/>
                </a:solidFill>
                <a:effectLst/>
                <a:latin typeface="+mn-lt"/>
                <a:ea typeface="+mn-ea"/>
                <a:cs typeface="+mn-cs"/>
              </a:rPr>
              <a:t>Psra-11::mCherry</a:t>
            </a:r>
            <a:r>
              <a:rPr lang="en-US" altLang="zh-CN" sz="1200" kern="1200" dirty="0" smtClean="0">
                <a:solidFill>
                  <a:schemeClr val="tx1"/>
                </a:solidFill>
                <a:effectLst/>
                <a:latin typeface="+mn-lt"/>
                <a:ea typeface="+mn-ea"/>
                <a:cs typeface="+mn-cs"/>
              </a:rPr>
              <a:t> showing no neurons obviously co-labeled by GFP and mCherry. (C) RMF- or RMH-like neurons expressing </a:t>
            </a:r>
            <a:r>
              <a:rPr lang="en-US" altLang="zh-CN" sz="1200" i="1" kern="1200" dirty="0" smtClean="0">
                <a:solidFill>
                  <a:schemeClr val="tx1"/>
                </a:solidFill>
                <a:effectLst/>
                <a:latin typeface="+mn-lt"/>
                <a:ea typeface="+mn-ea"/>
                <a:cs typeface="+mn-cs"/>
              </a:rPr>
              <a:t>P</a:t>
            </a:r>
            <a:r>
              <a:rPr lang="en-US" altLang="zh-CN" sz="1200" i="1" kern="1200" baseline="-25000" dirty="0" smtClean="0">
                <a:solidFill>
                  <a:schemeClr val="tx1"/>
                </a:solidFill>
                <a:effectLst/>
                <a:latin typeface="+mn-lt"/>
                <a:ea typeface="+mn-ea"/>
                <a:cs typeface="+mn-cs"/>
              </a:rPr>
              <a:t>S</a:t>
            </a:r>
            <a:r>
              <a:rPr lang="en-US" altLang="zh-CN" sz="1200" i="1" kern="1200" dirty="0" smtClean="0">
                <a:solidFill>
                  <a:schemeClr val="tx1"/>
                </a:solidFill>
                <a:effectLst/>
                <a:latin typeface="+mn-lt"/>
                <a:ea typeface="+mn-ea"/>
                <a:cs typeface="+mn-cs"/>
              </a:rPr>
              <a:t>unc-79a::GFP</a:t>
            </a:r>
            <a:r>
              <a:rPr lang="en-US" altLang="zh-CN" sz="1200" kern="1200" dirty="0" smtClean="0">
                <a:solidFill>
                  <a:schemeClr val="tx1"/>
                </a:solidFill>
                <a:effectLst/>
                <a:latin typeface="+mn-lt"/>
                <a:ea typeface="+mn-ea"/>
                <a:cs typeface="+mn-cs"/>
              </a:rPr>
              <a:t> in a phase contrast background. (D) A confocal image of a transgenic adult expressing </a:t>
            </a:r>
            <a:r>
              <a:rPr lang="en-US" altLang="zh-CN" sz="1200" i="1" kern="1200" dirty="0" smtClean="0">
                <a:solidFill>
                  <a:schemeClr val="tx1"/>
                </a:solidFill>
                <a:effectLst/>
                <a:latin typeface="+mn-lt"/>
                <a:ea typeface="+mn-ea"/>
                <a:cs typeface="+mn-cs"/>
              </a:rPr>
              <a:t>Punc-80::GFP</a:t>
            </a:r>
            <a:r>
              <a:rPr lang="en-US" altLang="zh-CN" sz="1200" kern="1200" dirty="0" smtClean="0">
                <a:solidFill>
                  <a:schemeClr val="tx1"/>
                </a:solidFill>
                <a:effectLst/>
                <a:latin typeface="+mn-lt"/>
                <a:ea typeface="+mn-ea"/>
                <a:cs typeface="+mn-cs"/>
              </a:rPr>
              <a:t> and </a:t>
            </a:r>
            <a:r>
              <a:rPr lang="en-US" altLang="zh-CN" sz="1200" i="1" kern="1200" dirty="0" smtClean="0">
                <a:solidFill>
                  <a:schemeClr val="tx1"/>
                </a:solidFill>
                <a:effectLst/>
                <a:latin typeface="+mn-lt"/>
                <a:ea typeface="+mn-ea"/>
                <a:cs typeface="+mn-cs"/>
              </a:rPr>
              <a:t>P</a:t>
            </a:r>
            <a:r>
              <a:rPr lang="en-US" altLang="zh-CN" sz="1200" i="1" kern="1200" baseline="-25000" dirty="0" smtClean="0">
                <a:solidFill>
                  <a:schemeClr val="tx1"/>
                </a:solidFill>
                <a:effectLst/>
                <a:latin typeface="+mn-lt"/>
                <a:ea typeface="+mn-ea"/>
                <a:cs typeface="+mn-cs"/>
              </a:rPr>
              <a:t>S</a:t>
            </a:r>
            <a:r>
              <a:rPr lang="en-US" altLang="zh-CN" sz="1200" i="1" kern="1200" dirty="0" smtClean="0">
                <a:solidFill>
                  <a:schemeClr val="tx1"/>
                </a:solidFill>
                <a:effectLst/>
                <a:latin typeface="+mn-lt"/>
                <a:ea typeface="+mn-ea"/>
                <a:cs typeface="+mn-cs"/>
              </a:rPr>
              <a:t>unc-79a::mCherry</a:t>
            </a:r>
            <a:r>
              <a:rPr lang="en-US" altLang="zh-CN" sz="1200" kern="1200" dirty="0" smtClean="0">
                <a:solidFill>
                  <a:schemeClr val="tx1"/>
                </a:solidFill>
                <a:effectLst/>
                <a:latin typeface="+mn-lt"/>
                <a:ea typeface="+mn-ea"/>
                <a:cs typeface="+mn-cs"/>
              </a:rPr>
              <a:t> showing no neurons obviously co-labeled by GFP and mCherry. A: anterior. V: ventral.</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20FD9178-EA7B-9B4C-9B52-246C8CE4E8BA}" type="slidenum">
              <a:rPr lang="en-US" smtClean="0"/>
              <a:t>9</a:t>
            </a:fld>
            <a:endParaRPr lang="en-US" dirty="0"/>
          </a:p>
        </p:txBody>
      </p:sp>
    </p:spTree>
    <p:extLst>
      <p:ext uri="{BB962C8B-B14F-4D97-AF65-F5344CB8AC3E}">
        <p14:creationId xmlns:p14="http://schemas.microsoft.com/office/powerpoint/2010/main" val="35791182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FA9EA08-0077-ED41-BB81-AA62B97B75B2}" type="datetimeFigureOut">
              <a:rPr lang="en-US" smtClean="0"/>
              <a:t>10/28/2019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8E42D99-99F3-5943-8E42-F9E91AFF8069}" type="slidenum">
              <a:rPr lang="en-US" smtClean="0"/>
              <a:t>‹#›</a:t>
            </a:fld>
            <a:endParaRPr lang="en-US" dirty="0"/>
          </a:p>
        </p:txBody>
      </p:sp>
    </p:spTree>
    <p:extLst>
      <p:ext uri="{BB962C8B-B14F-4D97-AF65-F5344CB8AC3E}">
        <p14:creationId xmlns:p14="http://schemas.microsoft.com/office/powerpoint/2010/main" val="2494570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A9EA08-0077-ED41-BB81-AA62B97B75B2}" type="datetimeFigureOut">
              <a:rPr lang="en-US" smtClean="0"/>
              <a:t>10/28/2019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8E42D99-99F3-5943-8E42-F9E91AFF8069}" type="slidenum">
              <a:rPr lang="en-US" smtClean="0"/>
              <a:t>‹#›</a:t>
            </a:fld>
            <a:endParaRPr lang="en-US" dirty="0"/>
          </a:p>
        </p:txBody>
      </p:sp>
    </p:spTree>
    <p:extLst>
      <p:ext uri="{BB962C8B-B14F-4D97-AF65-F5344CB8AC3E}">
        <p14:creationId xmlns:p14="http://schemas.microsoft.com/office/powerpoint/2010/main" val="3157215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A9EA08-0077-ED41-BB81-AA62B97B75B2}" type="datetimeFigureOut">
              <a:rPr lang="en-US" smtClean="0"/>
              <a:t>10/28/2019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8E42D99-99F3-5943-8E42-F9E91AFF8069}" type="slidenum">
              <a:rPr lang="en-US" smtClean="0"/>
              <a:t>‹#›</a:t>
            </a:fld>
            <a:endParaRPr lang="en-US" dirty="0"/>
          </a:p>
        </p:txBody>
      </p:sp>
    </p:spTree>
    <p:extLst>
      <p:ext uri="{BB962C8B-B14F-4D97-AF65-F5344CB8AC3E}">
        <p14:creationId xmlns:p14="http://schemas.microsoft.com/office/powerpoint/2010/main" val="3298276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A9EA08-0077-ED41-BB81-AA62B97B75B2}" type="datetimeFigureOut">
              <a:rPr lang="en-US" smtClean="0"/>
              <a:t>10/28/2019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8E42D99-99F3-5943-8E42-F9E91AFF8069}" type="slidenum">
              <a:rPr lang="en-US" smtClean="0"/>
              <a:t>‹#›</a:t>
            </a:fld>
            <a:endParaRPr lang="en-US" dirty="0"/>
          </a:p>
        </p:txBody>
      </p:sp>
    </p:spTree>
    <p:extLst>
      <p:ext uri="{BB962C8B-B14F-4D97-AF65-F5344CB8AC3E}">
        <p14:creationId xmlns:p14="http://schemas.microsoft.com/office/powerpoint/2010/main" val="1306491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FA9EA08-0077-ED41-BB81-AA62B97B75B2}" type="datetimeFigureOut">
              <a:rPr lang="en-US" smtClean="0"/>
              <a:t>10/28/2019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8E42D99-99F3-5943-8E42-F9E91AFF8069}" type="slidenum">
              <a:rPr lang="en-US" smtClean="0"/>
              <a:t>‹#›</a:t>
            </a:fld>
            <a:endParaRPr lang="en-US" dirty="0"/>
          </a:p>
        </p:txBody>
      </p:sp>
    </p:spTree>
    <p:extLst>
      <p:ext uri="{BB962C8B-B14F-4D97-AF65-F5344CB8AC3E}">
        <p14:creationId xmlns:p14="http://schemas.microsoft.com/office/powerpoint/2010/main" val="3935421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FA9EA08-0077-ED41-BB81-AA62B97B75B2}" type="datetimeFigureOut">
              <a:rPr lang="en-US" smtClean="0"/>
              <a:t>10/28/2019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8E42D99-99F3-5943-8E42-F9E91AFF8069}" type="slidenum">
              <a:rPr lang="en-US" smtClean="0"/>
              <a:t>‹#›</a:t>
            </a:fld>
            <a:endParaRPr lang="en-US" dirty="0"/>
          </a:p>
        </p:txBody>
      </p:sp>
    </p:spTree>
    <p:extLst>
      <p:ext uri="{BB962C8B-B14F-4D97-AF65-F5344CB8AC3E}">
        <p14:creationId xmlns:p14="http://schemas.microsoft.com/office/powerpoint/2010/main" val="2916506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FA9EA08-0077-ED41-BB81-AA62B97B75B2}" type="datetimeFigureOut">
              <a:rPr lang="en-US" smtClean="0"/>
              <a:t>10/28/2019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8E42D99-99F3-5943-8E42-F9E91AFF8069}" type="slidenum">
              <a:rPr lang="en-US" smtClean="0"/>
              <a:t>‹#›</a:t>
            </a:fld>
            <a:endParaRPr lang="en-US" dirty="0"/>
          </a:p>
        </p:txBody>
      </p:sp>
    </p:spTree>
    <p:extLst>
      <p:ext uri="{BB962C8B-B14F-4D97-AF65-F5344CB8AC3E}">
        <p14:creationId xmlns:p14="http://schemas.microsoft.com/office/powerpoint/2010/main" val="1826553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FA9EA08-0077-ED41-BB81-AA62B97B75B2}" type="datetimeFigureOut">
              <a:rPr lang="en-US" smtClean="0"/>
              <a:t>10/28/2019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8E42D99-99F3-5943-8E42-F9E91AFF8069}" type="slidenum">
              <a:rPr lang="en-US" smtClean="0"/>
              <a:t>‹#›</a:t>
            </a:fld>
            <a:endParaRPr lang="en-US" dirty="0"/>
          </a:p>
        </p:txBody>
      </p:sp>
    </p:spTree>
    <p:extLst>
      <p:ext uri="{BB962C8B-B14F-4D97-AF65-F5344CB8AC3E}">
        <p14:creationId xmlns:p14="http://schemas.microsoft.com/office/powerpoint/2010/main" val="27351440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A9EA08-0077-ED41-BB81-AA62B97B75B2}" type="datetimeFigureOut">
              <a:rPr lang="en-US" smtClean="0"/>
              <a:t>10/28/2019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8E42D99-99F3-5943-8E42-F9E91AFF8069}" type="slidenum">
              <a:rPr lang="en-US" smtClean="0"/>
              <a:t>‹#›</a:t>
            </a:fld>
            <a:endParaRPr lang="en-US" dirty="0"/>
          </a:p>
        </p:txBody>
      </p:sp>
    </p:spTree>
    <p:extLst>
      <p:ext uri="{BB962C8B-B14F-4D97-AF65-F5344CB8AC3E}">
        <p14:creationId xmlns:p14="http://schemas.microsoft.com/office/powerpoint/2010/main" val="22033689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A9EA08-0077-ED41-BB81-AA62B97B75B2}" type="datetimeFigureOut">
              <a:rPr lang="en-US" smtClean="0"/>
              <a:t>10/28/2019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8E42D99-99F3-5943-8E42-F9E91AFF8069}" type="slidenum">
              <a:rPr lang="en-US" smtClean="0"/>
              <a:t>‹#›</a:t>
            </a:fld>
            <a:endParaRPr lang="en-US" dirty="0"/>
          </a:p>
        </p:txBody>
      </p:sp>
    </p:spTree>
    <p:extLst>
      <p:ext uri="{BB962C8B-B14F-4D97-AF65-F5344CB8AC3E}">
        <p14:creationId xmlns:p14="http://schemas.microsoft.com/office/powerpoint/2010/main" val="2870044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A9EA08-0077-ED41-BB81-AA62B97B75B2}" type="datetimeFigureOut">
              <a:rPr lang="en-US" smtClean="0"/>
              <a:t>10/28/2019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8E42D99-99F3-5943-8E42-F9E91AFF8069}" type="slidenum">
              <a:rPr lang="en-US" smtClean="0"/>
              <a:t>‹#›</a:t>
            </a:fld>
            <a:endParaRPr lang="en-US" dirty="0"/>
          </a:p>
        </p:txBody>
      </p:sp>
    </p:spTree>
    <p:extLst>
      <p:ext uri="{BB962C8B-B14F-4D97-AF65-F5344CB8AC3E}">
        <p14:creationId xmlns:p14="http://schemas.microsoft.com/office/powerpoint/2010/main" val="3073539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A9EA08-0077-ED41-BB81-AA62B97B75B2}" type="datetimeFigureOut">
              <a:rPr lang="en-US" smtClean="0"/>
              <a:t>10/28/2019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E42D99-99F3-5943-8E42-F9E91AFF8069}" type="slidenum">
              <a:rPr lang="en-US" smtClean="0"/>
              <a:t>‹#›</a:t>
            </a:fld>
            <a:endParaRPr lang="en-US" dirty="0"/>
          </a:p>
        </p:txBody>
      </p:sp>
    </p:spTree>
    <p:extLst>
      <p:ext uri="{BB962C8B-B14F-4D97-AF65-F5344CB8AC3E}">
        <p14:creationId xmlns:p14="http://schemas.microsoft.com/office/powerpoint/2010/main" val="20703426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1.tif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tiff"/><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tiff"/><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tiff"/></Relationships>
</file>

<file path=ppt/slides/_rels/slide8.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93192" y="-3305"/>
            <a:ext cx="9132808" cy="7084789"/>
            <a:chOff x="-93192" y="-3305"/>
            <a:chExt cx="9132808" cy="7084789"/>
          </a:xfrm>
        </p:grpSpPr>
        <p:grpSp>
          <p:nvGrpSpPr>
            <p:cNvPr id="8" name="组合 7"/>
            <p:cNvGrpSpPr/>
            <p:nvPr/>
          </p:nvGrpSpPr>
          <p:grpSpPr>
            <a:xfrm>
              <a:off x="-93192" y="181004"/>
              <a:ext cx="8706639" cy="3358476"/>
              <a:chOff x="-45567" y="104804"/>
              <a:chExt cx="8706639" cy="3358476"/>
            </a:xfrm>
          </p:grpSpPr>
          <p:pic>
            <p:nvPicPr>
              <p:cNvPr id="36" name="Picture 2" descr="C:\Users\1\Desktop\screen avoidance.jpg"/>
              <p:cNvPicPr>
                <a:picLocks noChangeAspect="1" noChangeArrowheads="1"/>
              </p:cNvPicPr>
              <p:nvPr/>
            </p:nvPicPr>
            <p:blipFill rotWithShape="1">
              <a:blip r:embed="rId3">
                <a:extLst>
                  <a:ext uri="{28A0092B-C50C-407E-A947-70E740481C1C}">
                    <a14:useLocalDpi xmlns:a14="http://schemas.microsoft.com/office/drawing/2010/main" val="0"/>
                  </a:ext>
                </a:extLst>
              </a:blip>
              <a:srcRect t="9714" b="1"/>
              <a:stretch/>
            </p:blipFill>
            <p:spPr bwMode="auto">
              <a:xfrm>
                <a:off x="416275" y="201239"/>
                <a:ext cx="8244797" cy="2388615"/>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7"/>
              <p:cNvSpPr txBox="1"/>
              <p:nvPr/>
            </p:nvSpPr>
            <p:spPr>
              <a:xfrm>
                <a:off x="38763" y="201239"/>
                <a:ext cx="400110" cy="2205096"/>
              </a:xfrm>
              <a:prstGeom prst="rect">
                <a:avLst/>
              </a:prstGeom>
              <a:noFill/>
            </p:spPr>
            <p:txBody>
              <a:bodyPr vert="vert270" wrap="square" rtlCol="0">
                <a:spAutoFit/>
              </a:bodyPr>
              <a:lstStyle/>
              <a:p>
                <a:pPr algn="ctr"/>
                <a:r>
                  <a:rPr lang="en-US" altLang="zh-CN" sz="1400" dirty="0" smtClean="0">
                    <a:latin typeface="Arial" panose="020B0604020202020204" pitchFamily="34" charset="0"/>
                    <a:cs typeface="Arial" panose="020B0604020202020204" pitchFamily="34" charset="0"/>
                  </a:rPr>
                  <a:t>MeSa avoidance index</a:t>
                </a:r>
                <a:endParaRPr lang="zh-CN" altLang="en-US" sz="1400" dirty="0">
                  <a:latin typeface="Arial" panose="020B0604020202020204" pitchFamily="34" charset="0"/>
                  <a:cs typeface="Arial" panose="020B0604020202020204" pitchFamily="34" charset="0"/>
                </a:endParaRPr>
              </a:p>
            </p:txBody>
          </p:sp>
          <p:sp>
            <p:nvSpPr>
              <p:cNvPr id="38" name="TextBox 15"/>
              <p:cNvSpPr txBox="1"/>
              <p:nvPr/>
            </p:nvSpPr>
            <p:spPr>
              <a:xfrm rot="18884609">
                <a:off x="566177" y="2568907"/>
                <a:ext cx="1207036" cy="261610"/>
              </a:xfrm>
              <a:prstGeom prst="rect">
                <a:avLst/>
              </a:prstGeom>
              <a:noFill/>
            </p:spPr>
            <p:txBody>
              <a:bodyPr wrap="square" rtlCol="0">
                <a:spAutoFit/>
              </a:bodyPr>
              <a:lstStyle/>
              <a:p>
                <a:pPr algn="r"/>
                <a:r>
                  <a:rPr lang="en-US" altLang="zh-CN" sz="1100" i="1" dirty="0" smtClean="0">
                    <a:latin typeface="Arial" panose="020B0604020202020204" pitchFamily="34" charset="0"/>
                    <a:cs typeface="Arial" panose="020B0604020202020204" pitchFamily="34" charset="0"/>
                  </a:rPr>
                  <a:t>unc-80(mac384)</a:t>
                </a:r>
                <a:endParaRPr lang="zh-CN" altLang="en-US" sz="1100" i="1" dirty="0">
                  <a:latin typeface="Arial" panose="020B0604020202020204" pitchFamily="34" charset="0"/>
                  <a:cs typeface="Arial" panose="020B0604020202020204" pitchFamily="34" charset="0"/>
                </a:endParaRPr>
              </a:p>
            </p:txBody>
          </p:sp>
          <p:sp>
            <p:nvSpPr>
              <p:cNvPr id="39" name="TextBox 32"/>
              <p:cNvSpPr txBox="1"/>
              <p:nvPr/>
            </p:nvSpPr>
            <p:spPr>
              <a:xfrm rot="18884609">
                <a:off x="1050915" y="2563753"/>
                <a:ext cx="1207037" cy="261610"/>
              </a:xfrm>
              <a:prstGeom prst="rect">
                <a:avLst/>
              </a:prstGeom>
              <a:noFill/>
            </p:spPr>
            <p:txBody>
              <a:bodyPr wrap="square" rtlCol="0">
                <a:spAutoFit/>
              </a:bodyPr>
              <a:lstStyle/>
              <a:p>
                <a:pPr algn="r"/>
                <a:r>
                  <a:rPr lang="en-US" altLang="zh-CN" sz="1100" i="1" dirty="0" smtClean="0">
                    <a:latin typeface="Arial" panose="020B0604020202020204" pitchFamily="34" charset="0"/>
                    <a:cs typeface="Arial" panose="020B0604020202020204" pitchFamily="34" charset="0"/>
                  </a:rPr>
                  <a:t>unc-80(mac385)</a:t>
                </a:r>
                <a:endParaRPr lang="zh-CN" altLang="en-US" sz="1100" i="1" dirty="0">
                  <a:latin typeface="Arial" panose="020B0604020202020204" pitchFamily="34" charset="0"/>
                  <a:cs typeface="Arial" panose="020B0604020202020204" pitchFamily="34" charset="0"/>
                </a:endParaRPr>
              </a:p>
            </p:txBody>
          </p:sp>
          <p:sp>
            <p:nvSpPr>
              <p:cNvPr id="40" name="TextBox 33"/>
              <p:cNvSpPr txBox="1"/>
              <p:nvPr/>
            </p:nvSpPr>
            <p:spPr>
              <a:xfrm rot="18884609">
                <a:off x="1395292" y="2640931"/>
                <a:ext cx="1383089" cy="261610"/>
              </a:xfrm>
              <a:prstGeom prst="rect">
                <a:avLst/>
              </a:prstGeom>
              <a:noFill/>
            </p:spPr>
            <p:txBody>
              <a:bodyPr wrap="square" rtlCol="0">
                <a:spAutoFit/>
              </a:bodyPr>
              <a:lstStyle/>
              <a:p>
                <a:pPr algn="r"/>
                <a:r>
                  <a:rPr lang="en-US" altLang="zh-CN" sz="1100" b="1" i="1" dirty="0" smtClean="0">
                    <a:latin typeface="Arial" panose="020B0604020202020204" pitchFamily="34" charset="0"/>
                    <a:cs typeface="Arial" panose="020B0604020202020204" pitchFamily="34" charset="0"/>
                  </a:rPr>
                  <a:t>unc-79(mac383)</a:t>
                </a:r>
                <a:endParaRPr lang="zh-CN" altLang="en-US" sz="1100" b="1" i="1" dirty="0">
                  <a:latin typeface="Arial" panose="020B0604020202020204" pitchFamily="34" charset="0"/>
                  <a:cs typeface="Arial" panose="020B0604020202020204" pitchFamily="34" charset="0"/>
                </a:endParaRPr>
              </a:p>
            </p:txBody>
          </p:sp>
          <p:sp>
            <p:nvSpPr>
              <p:cNvPr id="41" name="TextBox 34"/>
              <p:cNvSpPr txBox="1"/>
              <p:nvPr/>
            </p:nvSpPr>
            <p:spPr>
              <a:xfrm rot="18884609">
                <a:off x="1925459" y="2582310"/>
                <a:ext cx="1333589" cy="261610"/>
              </a:xfrm>
              <a:prstGeom prst="rect">
                <a:avLst/>
              </a:prstGeom>
              <a:noFill/>
            </p:spPr>
            <p:txBody>
              <a:bodyPr wrap="square" rtlCol="0">
                <a:spAutoFit/>
              </a:bodyPr>
              <a:lstStyle/>
              <a:p>
                <a:pPr algn="r"/>
                <a:r>
                  <a:rPr lang="en-US" altLang="zh-CN" sz="1100" b="1" i="1" dirty="0" smtClean="0">
                    <a:latin typeface="Arial" panose="020B0604020202020204" pitchFamily="34" charset="0"/>
                    <a:cs typeface="Arial" panose="020B0604020202020204" pitchFamily="34" charset="0"/>
                  </a:rPr>
                  <a:t>unc-80(mac379)</a:t>
                </a:r>
                <a:endParaRPr lang="zh-CN" altLang="en-US" sz="1100" b="1" i="1" dirty="0">
                  <a:latin typeface="Arial" panose="020B0604020202020204" pitchFamily="34" charset="0"/>
                  <a:cs typeface="Arial" panose="020B0604020202020204" pitchFamily="34" charset="0"/>
                </a:endParaRPr>
              </a:p>
            </p:txBody>
          </p:sp>
          <p:sp>
            <p:nvSpPr>
              <p:cNvPr id="42" name="TextBox 35"/>
              <p:cNvSpPr txBox="1"/>
              <p:nvPr/>
            </p:nvSpPr>
            <p:spPr>
              <a:xfrm rot="18884609">
                <a:off x="2505132" y="2563753"/>
                <a:ext cx="1207037" cy="261610"/>
              </a:xfrm>
              <a:prstGeom prst="rect">
                <a:avLst/>
              </a:prstGeom>
              <a:noFill/>
            </p:spPr>
            <p:txBody>
              <a:bodyPr wrap="square" rtlCol="0">
                <a:spAutoFit/>
              </a:bodyPr>
              <a:lstStyle/>
              <a:p>
                <a:pPr algn="r"/>
                <a:r>
                  <a:rPr lang="en-US" altLang="zh-CN" sz="1100" i="1" dirty="0" smtClean="0">
                    <a:latin typeface="Arial" panose="020B0604020202020204" pitchFamily="34" charset="0"/>
                    <a:cs typeface="Arial" panose="020B0604020202020204" pitchFamily="34" charset="0"/>
                  </a:rPr>
                  <a:t>unc-80(mac381)</a:t>
                </a:r>
                <a:endParaRPr lang="zh-CN" altLang="en-US" sz="1100" i="1" dirty="0">
                  <a:latin typeface="Arial" panose="020B0604020202020204" pitchFamily="34" charset="0"/>
                  <a:cs typeface="Arial" panose="020B0604020202020204" pitchFamily="34" charset="0"/>
                </a:endParaRPr>
              </a:p>
            </p:txBody>
          </p:sp>
          <p:sp>
            <p:nvSpPr>
              <p:cNvPr id="43" name="TextBox 36"/>
              <p:cNvSpPr txBox="1"/>
              <p:nvPr/>
            </p:nvSpPr>
            <p:spPr>
              <a:xfrm rot="18884609">
                <a:off x="2989871" y="2563753"/>
                <a:ext cx="1207037" cy="261610"/>
              </a:xfrm>
              <a:prstGeom prst="rect">
                <a:avLst/>
              </a:prstGeom>
              <a:noFill/>
            </p:spPr>
            <p:txBody>
              <a:bodyPr wrap="square" rtlCol="0">
                <a:spAutoFit/>
              </a:bodyPr>
              <a:lstStyle/>
              <a:p>
                <a:pPr algn="r"/>
                <a:r>
                  <a:rPr lang="en-US" altLang="zh-CN" sz="1100" i="1" dirty="0" smtClean="0">
                    <a:latin typeface="Arial" panose="020B0604020202020204" pitchFamily="34" charset="0"/>
                    <a:cs typeface="Arial" panose="020B0604020202020204" pitchFamily="34" charset="0"/>
                  </a:rPr>
                  <a:t>unc-80(mac382)</a:t>
                </a:r>
                <a:endParaRPr lang="zh-CN" altLang="en-US" sz="1100" i="1" dirty="0">
                  <a:latin typeface="Arial" panose="020B0604020202020204" pitchFamily="34" charset="0"/>
                  <a:cs typeface="Arial" panose="020B0604020202020204" pitchFamily="34" charset="0"/>
                </a:endParaRPr>
              </a:p>
            </p:txBody>
          </p:sp>
          <p:sp>
            <p:nvSpPr>
              <p:cNvPr id="44" name="TextBox 37"/>
              <p:cNvSpPr txBox="1"/>
              <p:nvPr/>
            </p:nvSpPr>
            <p:spPr>
              <a:xfrm rot="18884609">
                <a:off x="3474610" y="2563753"/>
                <a:ext cx="1207037" cy="261610"/>
              </a:xfrm>
              <a:prstGeom prst="rect">
                <a:avLst/>
              </a:prstGeom>
              <a:noFill/>
            </p:spPr>
            <p:txBody>
              <a:bodyPr wrap="square" rtlCol="0">
                <a:spAutoFit/>
              </a:bodyPr>
              <a:lstStyle/>
              <a:p>
                <a:pPr algn="r"/>
                <a:r>
                  <a:rPr lang="en-US" altLang="zh-CN" sz="1100" i="1" dirty="0" smtClean="0">
                    <a:latin typeface="Arial" panose="020B0604020202020204" pitchFamily="34" charset="0"/>
                    <a:cs typeface="Arial" panose="020B0604020202020204" pitchFamily="34" charset="0"/>
                  </a:rPr>
                  <a:t>unc-80(mac388)</a:t>
                </a:r>
                <a:endParaRPr lang="zh-CN" altLang="en-US" sz="1100" i="1" dirty="0">
                  <a:latin typeface="Arial" panose="020B0604020202020204" pitchFamily="34" charset="0"/>
                  <a:cs typeface="Arial" panose="020B0604020202020204" pitchFamily="34" charset="0"/>
                </a:endParaRPr>
              </a:p>
            </p:txBody>
          </p:sp>
          <p:sp>
            <p:nvSpPr>
              <p:cNvPr id="45" name="TextBox 38"/>
              <p:cNvSpPr txBox="1"/>
              <p:nvPr/>
            </p:nvSpPr>
            <p:spPr>
              <a:xfrm rot="18884609">
                <a:off x="3946650" y="2563755"/>
                <a:ext cx="1207036" cy="261610"/>
              </a:xfrm>
              <a:prstGeom prst="rect">
                <a:avLst/>
              </a:prstGeom>
              <a:noFill/>
            </p:spPr>
            <p:txBody>
              <a:bodyPr wrap="square" rtlCol="0">
                <a:spAutoFit/>
              </a:bodyPr>
              <a:lstStyle/>
              <a:p>
                <a:pPr algn="r"/>
                <a:r>
                  <a:rPr lang="en-US" altLang="zh-CN" sz="1100" b="1" i="1" dirty="0" smtClean="0">
                    <a:latin typeface="Arial" panose="020B0604020202020204" pitchFamily="34" charset="0"/>
                    <a:cs typeface="Arial" panose="020B0604020202020204" pitchFamily="34" charset="0"/>
                  </a:rPr>
                  <a:t>mac387</a:t>
                </a:r>
                <a:endParaRPr lang="zh-CN" altLang="en-US" sz="1100" b="1" i="1" dirty="0">
                  <a:latin typeface="Arial" panose="020B0604020202020204" pitchFamily="34" charset="0"/>
                  <a:cs typeface="Arial" panose="020B0604020202020204" pitchFamily="34" charset="0"/>
                </a:endParaRPr>
              </a:p>
            </p:txBody>
          </p:sp>
          <p:sp>
            <p:nvSpPr>
              <p:cNvPr id="46" name="TextBox 39"/>
              <p:cNvSpPr txBox="1"/>
              <p:nvPr/>
            </p:nvSpPr>
            <p:spPr>
              <a:xfrm rot="18884609">
                <a:off x="4444088" y="2563753"/>
                <a:ext cx="1207037" cy="261610"/>
              </a:xfrm>
              <a:prstGeom prst="rect">
                <a:avLst/>
              </a:prstGeom>
              <a:noFill/>
            </p:spPr>
            <p:txBody>
              <a:bodyPr wrap="square" rtlCol="0">
                <a:spAutoFit/>
              </a:bodyPr>
              <a:lstStyle/>
              <a:p>
                <a:pPr algn="r"/>
                <a:r>
                  <a:rPr lang="en-US" altLang="zh-CN" sz="1100" i="1" dirty="0" smtClean="0">
                    <a:latin typeface="Arial" panose="020B0604020202020204" pitchFamily="34" charset="0"/>
                    <a:cs typeface="Arial" panose="020B0604020202020204" pitchFamily="34" charset="0"/>
                  </a:rPr>
                  <a:t>unc-79(mac393)</a:t>
                </a:r>
                <a:endParaRPr lang="zh-CN" altLang="en-US" sz="1100" i="1" dirty="0">
                  <a:latin typeface="Arial" panose="020B0604020202020204" pitchFamily="34" charset="0"/>
                  <a:cs typeface="Arial" panose="020B0604020202020204" pitchFamily="34" charset="0"/>
                </a:endParaRPr>
              </a:p>
            </p:txBody>
          </p:sp>
          <p:sp>
            <p:nvSpPr>
              <p:cNvPr id="47" name="TextBox 40"/>
              <p:cNvSpPr txBox="1"/>
              <p:nvPr/>
            </p:nvSpPr>
            <p:spPr>
              <a:xfrm rot="18884609">
                <a:off x="4928827" y="2563753"/>
                <a:ext cx="1207037" cy="261610"/>
              </a:xfrm>
              <a:prstGeom prst="rect">
                <a:avLst/>
              </a:prstGeom>
              <a:noFill/>
            </p:spPr>
            <p:txBody>
              <a:bodyPr wrap="square" rtlCol="0">
                <a:spAutoFit/>
              </a:bodyPr>
              <a:lstStyle/>
              <a:p>
                <a:pPr algn="r"/>
                <a:r>
                  <a:rPr lang="en-US" altLang="zh-CN" sz="1100" i="1" dirty="0" smtClean="0">
                    <a:latin typeface="Arial" panose="020B0604020202020204" pitchFamily="34" charset="0"/>
                    <a:cs typeface="Arial" panose="020B0604020202020204" pitchFamily="34" charset="0"/>
                  </a:rPr>
                  <a:t>unc-80(mac386)</a:t>
                </a:r>
                <a:endParaRPr lang="zh-CN" altLang="en-US" sz="1100" i="1" dirty="0">
                  <a:latin typeface="Arial" panose="020B0604020202020204" pitchFamily="34" charset="0"/>
                  <a:cs typeface="Arial" panose="020B0604020202020204" pitchFamily="34" charset="0"/>
                </a:endParaRPr>
              </a:p>
            </p:txBody>
          </p:sp>
          <p:sp>
            <p:nvSpPr>
              <p:cNvPr id="48" name="TextBox 41"/>
              <p:cNvSpPr txBox="1"/>
              <p:nvPr/>
            </p:nvSpPr>
            <p:spPr>
              <a:xfrm rot="18884609">
                <a:off x="5413566" y="2563753"/>
                <a:ext cx="1207037" cy="261610"/>
              </a:xfrm>
              <a:prstGeom prst="rect">
                <a:avLst/>
              </a:prstGeom>
              <a:noFill/>
            </p:spPr>
            <p:txBody>
              <a:bodyPr wrap="square" rtlCol="0">
                <a:spAutoFit/>
              </a:bodyPr>
              <a:lstStyle/>
              <a:p>
                <a:pPr algn="r"/>
                <a:r>
                  <a:rPr lang="en-US" altLang="zh-CN" sz="1100" i="1" dirty="0" smtClean="0">
                    <a:latin typeface="Arial" panose="020B0604020202020204" pitchFamily="34" charset="0"/>
                    <a:cs typeface="Arial" panose="020B0604020202020204" pitchFamily="34" charset="0"/>
                  </a:rPr>
                  <a:t>unc-80(mac390)</a:t>
                </a:r>
                <a:endParaRPr lang="zh-CN" altLang="en-US" sz="1100" i="1" dirty="0">
                  <a:latin typeface="Arial" panose="020B0604020202020204" pitchFamily="34" charset="0"/>
                  <a:cs typeface="Arial" panose="020B0604020202020204" pitchFamily="34" charset="0"/>
                </a:endParaRPr>
              </a:p>
            </p:txBody>
          </p:sp>
          <p:sp>
            <p:nvSpPr>
              <p:cNvPr id="49" name="TextBox 42"/>
              <p:cNvSpPr txBox="1"/>
              <p:nvPr/>
            </p:nvSpPr>
            <p:spPr>
              <a:xfrm rot="18884609">
                <a:off x="5898305" y="2563753"/>
                <a:ext cx="1207037" cy="261610"/>
              </a:xfrm>
              <a:prstGeom prst="rect">
                <a:avLst/>
              </a:prstGeom>
              <a:noFill/>
            </p:spPr>
            <p:txBody>
              <a:bodyPr wrap="square" rtlCol="0">
                <a:spAutoFit/>
              </a:bodyPr>
              <a:lstStyle/>
              <a:p>
                <a:pPr algn="r"/>
                <a:r>
                  <a:rPr lang="en-US" altLang="zh-CN" sz="1100" i="1" dirty="0" smtClean="0">
                    <a:latin typeface="Arial" panose="020B0604020202020204" pitchFamily="34" charset="0"/>
                    <a:cs typeface="Arial" panose="020B0604020202020204" pitchFamily="34" charset="0"/>
                  </a:rPr>
                  <a:t>unc-80(mac394)</a:t>
                </a:r>
                <a:endParaRPr lang="zh-CN" altLang="en-US" sz="1100" i="1" dirty="0">
                  <a:latin typeface="Arial" panose="020B0604020202020204" pitchFamily="34" charset="0"/>
                  <a:cs typeface="Arial" panose="020B0604020202020204" pitchFamily="34" charset="0"/>
                </a:endParaRPr>
              </a:p>
            </p:txBody>
          </p:sp>
          <p:sp>
            <p:nvSpPr>
              <p:cNvPr id="50" name="TextBox 43"/>
              <p:cNvSpPr txBox="1"/>
              <p:nvPr/>
            </p:nvSpPr>
            <p:spPr>
              <a:xfrm rot="18884609">
                <a:off x="6383044" y="2563753"/>
                <a:ext cx="1207037" cy="261610"/>
              </a:xfrm>
              <a:prstGeom prst="rect">
                <a:avLst/>
              </a:prstGeom>
              <a:noFill/>
            </p:spPr>
            <p:txBody>
              <a:bodyPr wrap="square" rtlCol="0">
                <a:spAutoFit/>
              </a:bodyPr>
              <a:lstStyle/>
              <a:p>
                <a:pPr algn="r"/>
                <a:r>
                  <a:rPr lang="en-US" altLang="zh-CN" sz="1100" i="1" dirty="0" smtClean="0">
                    <a:latin typeface="Arial" panose="020B0604020202020204" pitchFamily="34" charset="0"/>
                    <a:cs typeface="Arial" panose="020B0604020202020204" pitchFamily="34" charset="0"/>
                  </a:rPr>
                  <a:t>unc-80(mac380)</a:t>
                </a:r>
                <a:endParaRPr lang="zh-CN" altLang="en-US" sz="1100" i="1" dirty="0">
                  <a:latin typeface="Arial" panose="020B0604020202020204" pitchFamily="34" charset="0"/>
                  <a:cs typeface="Arial" panose="020B0604020202020204" pitchFamily="34" charset="0"/>
                </a:endParaRPr>
              </a:p>
            </p:txBody>
          </p:sp>
          <p:sp>
            <p:nvSpPr>
              <p:cNvPr id="51" name="TextBox 44"/>
              <p:cNvSpPr txBox="1"/>
              <p:nvPr/>
            </p:nvSpPr>
            <p:spPr>
              <a:xfrm rot="18884609">
                <a:off x="6867783" y="2563753"/>
                <a:ext cx="1207037" cy="261610"/>
              </a:xfrm>
              <a:prstGeom prst="rect">
                <a:avLst/>
              </a:prstGeom>
              <a:noFill/>
            </p:spPr>
            <p:txBody>
              <a:bodyPr wrap="square" rtlCol="0">
                <a:spAutoFit/>
              </a:bodyPr>
              <a:lstStyle/>
              <a:p>
                <a:pPr algn="r"/>
                <a:r>
                  <a:rPr lang="en-US" altLang="zh-CN" sz="1100" i="1" dirty="0" smtClean="0">
                    <a:latin typeface="Arial" panose="020B0604020202020204" pitchFamily="34" charset="0"/>
                    <a:cs typeface="Arial" panose="020B0604020202020204" pitchFamily="34" charset="0"/>
                  </a:rPr>
                  <a:t>unc-80(mac391</a:t>
                </a:r>
                <a:r>
                  <a:rPr lang="en-US" altLang="zh-CN" sz="1100" i="1" dirty="0">
                    <a:latin typeface="Arial" panose="020B0604020202020204" pitchFamily="34" charset="0"/>
                    <a:cs typeface="Arial" panose="020B0604020202020204" pitchFamily="34" charset="0"/>
                  </a:rPr>
                  <a:t>)</a:t>
                </a:r>
                <a:endParaRPr lang="zh-CN" altLang="en-US" sz="1100" i="1" dirty="0">
                  <a:latin typeface="Arial" panose="020B0604020202020204" pitchFamily="34" charset="0"/>
                  <a:cs typeface="Arial" panose="020B0604020202020204" pitchFamily="34" charset="0"/>
                </a:endParaRPr>
              </a:p>
            </p:txBody>
          </p:sp>
          <p:sp>
            <p:nvSpPr>
              <p:cNvPr id="52" name="TextBox 46"/>
              <p:cNvSpPr txBox="1"/>
              <p:nvPr/>
            </p:nvSpPr>
            <p:spPr>
              <a:xfrm rot="18884609">
                <a:off x="7352526" y="2563753"/>
                <a:ext cx="1207037" cy="261610"/>
              </a:xfrm>
              <a:prstGeom prst="rect">
                <a:avLst/>
              </a:prstGeom>
              <a:noFill/>
            </p:spPr>
            <p:txBody>
              <a:bodyPr wrap="square" rtlCol="0">
                <a:spAutoFit/>
              </a:bodyPr>
              <a:lstStyle/>
              <a:p>
                <a:pPr algn="r"/>
                <a:r>
                  <a:rPr lang="en-US" altLang="zh-CN" sz="1100" i="1" dirty="0" smtClean="0">
                    <a:latin typeface="Arial" panose="020B0604020202020204" pitchFamily="34" charset="0"/>
                    <a:cs typeface="Arial" panose="020B0604020202020204" pitchFamily="34" charset="0"/>
                  </a:rPr>
                  <a:t>unc-79(mac389)</a:t>
                </a:r>
                <a:endParaRPr lang="zh-CN" altLang="en-US" sz="1100" i="1" dirty="0">
                  <a:latin typeface="Arial" panose="020B0604020202020204" pitchFamily="34" charset="0"/>
                  <a:cs typeface="Arial" panose="020B0604020202020204" pitchFamily="34" charset="0"/>
                </a:endParaRPr>
              </a:p>
            </p:txBody>
          </p:sp>
          <p:sp>
            <p:nvSpPr>
              <p:cNvPr id="53" name="TextBox 48"/>
              <p:cNvSpPr txBox="1"/>
              <p:nvPr/>
            </p:nvSpPr>
            <p:spPr>
              <a:xfrm>
                <a:off x="-45567" y="2145812"/>
                <a:ext cx="1207036" cy="261610"/>
              </a:xfrm>
              <a:prstGeom prst="rect">
                <a:avLst/>
              </a:prstGeom>
              <a:noFill/>
            </p:spPr>
            <p:txBody>
              <a:bodyPr wrap="square" rtlCol="0">
                <a:spAutoFit/>
              </a:bodyPr>
              <a:lstStyle/>
              <a:p>
                <a:pPr algn="r"/>
                <a:r>
                  <a:rPr kumimoji="1" lang="en-US" altLang="zh-CN" sz="1100" dirty="0" smtClean="0">
                    <a:latin typeface="Arial" panose="020B0604020202020204" pitchFamily="34" charset="0"/>
                    <a:ea typeface="Arial" panose="020B0604020202020204" pitchFamily="34" charset="0"/>
                    <a:cs typeface="Arial" panose="020B0604020202020204" pitchFamily="34" charset="0"/>
                  </a:rPr>
                  <a:t>WT</a:t>
                </a:r>
                <a:endParaRPr lang="zh-CN" altLang="en-US" sz="1100" i="1" dirty="0">
                  <a:latin typeface="Arial" panose="020B0604020202020204" pitchFamily="34" charset="0"/>
                  <a:cs typeface="Arial" panose="020B0604020202020204" pitchFamily="34" charset="0"/>
                </a:endParaRPr>
              </a:p>
            </p:txBody>
          </p:sp>
          <p:sp>
            <p:nvSpPr>
              <p:cNvPr id="54" name="TextBox 17"/>
              <p:cNvSpPr txBox="1"/>
              <p:nvPr/>
            </p:nvSpPr>
            <p:spPr>
              <a:xfrm>
                <a:off x="41187" y="104804"/>
                <a:ext cx="643429" cy="276999"/>
              </a:xfrm>
              <a:prstGeom prst="rect">
                <a:avLst/>
              </a:prstGeom>
              <a:noFill/>
            </p:spPr>
            <p:txBody>
              <a:bodyPr wrap="square" rtlCol="0">
                <a:spAutoFit/>
              </a:bodyPr>
              <a:lstStyle/>
              <a:p>
                <a:pPr algn="r"/>
                <a:r>
                  <a:rPr lang="en-US" altLang="zh-CN" sz="1200" dirty="0" smtClean="0">
                    <a:latin typeface="Arial" panose="020B0604020202020204" pitchFamily="34" charset="0"/>
                    <a:cs typeface="Arial" panose="020B0604020202020204" pitchFamily="34" charset="0"/>
                  </a:rPr>
                  <a:t>1.0</a:t>
                </a:r>
                <a:endParaRPr lang="zh-CN" altLang="en-US" sz="1200" dirty="0">
                  <a:latin typeface="Arial" panose="020B0604020202020204" pitchFamily="34" charset="0"/>
                  <a:cs typeface="Arial" panose="020B0604020202020204" pitchFamily="34" charset="0"/>
                </a:endParaRPr>
              </a:p>
            </p:txBody>
          </p:sp>
          <p:sp>
            <p:nvSpPr>
              <p:cNvPr id="55" name="TextBox 62"/>
              <p:cNvSpPr txBox="1"/>
              <p:nvPr/>
            </p:nvSpPr>
            <p:spPr>
              <a:xfrm>
                <a:off x="41187" y="474326"/>
                <a:ext cx="643429" cy="276999"/>
              </a:xfrm>
              <a:prstGeom prst="rect">
                <a:avLst/>
              </a:prstGeom>
              <a:noFill/>
            </p:spPr>
            <p:txBody>
              <a:bodyPr wrap="square" rtlCol="0">
                <a:spAutoFit/>
              </a:bodyPr>
              <a:lstStyle/>
              <a:p>
                <a:pPr algn="r"/>
                <a:r>
                  <a:rPr lang="en-US" altLang="zh-CN" sz="1200" dirty="0" smtClean="0">
                    <a:latin typeface="Arial" panose="020B0604020202020204" pitchFamily="34" charset="0"/>
                    <a:cs typeface="Arial" panose="020B0604020202020204" pitchFamily="34" charset="0"/>
                  </a:rPr>
                  <a:t>0.8</a:t>
                </a:r>
                <a:endParaRPr lang="zh-CN" altLang="en-US" sz="1200" dirty="0">
                  <a:latin typeface="Arial" panose="020B0604020202020204" pitchFamily="34" charset="0"/>
                  <a:cs typeface="Arial" panose="020B0604020202020204" pitchFamily="34" charset="0"/>
                </a:endParaRPr>
              </a:p>
            </p:txBody>
          </p:sp>
          <p:sp>
            <p:nvSpPr>
              <p:cNvPr id="56" name="TextBox 63"/>
              <p:cNvSpPr txBox="1"/>
              <p:nvPr/>
            </p:nvSpPr>
            <p:spPr>
              <a:xfrm>
                <a:off x="41187" y="843848"/>
                <a:ext cx="643429" cy="276999"/>
              </a:xfrm>
              <a:prstGeom prst="rect">
                <a:avLst/>
              </a:prstGeom>
              <a:noFill/>
            </p:spPr>
            <p:txBody>
              <a:bodyPr wrap="square" rtlCol="0">
                <a:spAutoFit/>
              </a:bodyPr>
              <a:lstStyle/>
              <a:p>
                <a:pPr algn="r"/>
                <a:r>
                  <a:rPr lang="en-US" altLang="zh-CN" sz="1200" dirty="0" smtClean="0">
                    <a:latin typeface="Arial" panose="020B0604020202020204" pitchFamily="34" charset="0"/>
                    <a:cs typeface="Arial" panose="020B0604020202020204" pitchFamily="34" charset="0"/>
                  </a:rPr>
                  <a:t>0.6</a:t>
                </a:r>
                <a:endParaRPr lang="zh-CN" altLang="en-US" sz="1200" dirty="0">
                  <a:latin typeface="Arial" panose="020B0604020202020204" pitchFamily="34" charset="0"/>
                  <a:cs typeface="Arial" panose="020B0604020202020204" pitchFamily="34" charset="0"/>
                </a:endParaRPr>
              </a:p>
            </p:txBody>
          </p:sp>
          <p:sp>
            <p:nvSpPr>
              <p:cNvPr id="57" name="TextBox 64"/>
              <p:cNvSpPr txBox="1"/>
              <p:nvPr/>
            </p:nvSpPr>
            <p:spPr>
              <a:xfrm>
                <a:off x="41187" y="1213370"/>
                <a:ext cx="643429" cy="276999"/>
              </a:xfrm>
              <a:prstGeom prst="rect">
                <a:avLst/>
              </a:prstGeom>
              <a:noFill/>
            </p:spPr>
            <p:txBody>
              <a:bodyPr wrap="square" rtlCol="0">
                <a:spAutoFit/>
              </a:bodyPr>
              <a:lstStyle/>
              <a:p>
                <a:pPr algn="r"/>
                <a:r>
                  <a:rPr lang="en-US" altLang="zh-CN" sz="1200" dirty="0" smtClean="0">
                    <a:latin typeface="Arial" panose="020B0604020202020204" pitchFamily="34" charset="0"/>
                    <a:cs typeface="Arial" panose="020B0604020202020204" pitchFamily="34" charset="0"/>
                  </a:rPr>
                  <a:t>0.4</a:t>
                </a:r>
                <a:endParaRPr lang="zh-CN" altLang="en-US" sz="1200" dirty="0">
                  <a:latin typeface="Arial" panose="020B0604020202020204" pitchFamily="34" charset="0"/>
                  <a:cs typeface="Arial" panose="020B0604020202020204" pitchFamily="34" charset="0"/>
                </a:endParaRPr>
              </a:p>
            </p:txBody>
          </p:sp>
          <p:sp>
            <p:nvSpPr>
              <p:cNvPr id="58" name="TextBox 65"/>
              <p:cNvSpPr txBox="1"/>
              <p:nvPr/>
            </p:nvSpPr>
            <p:spPr>
              <a:xfrm>
                <a:off x="41187" y="1582892"/>
                <a:ext cx="643429" cy="276999"/>
              </a:xfrm>
              <a:prstGeom prst="rect">
                <a:avLst/>
              </a:prstGeom>
              <a:noFill/>
            </p:spPr>
            <p:txBody>
              <a:bodyPr wrap="square" rtlCol="0">
                <a:spAutoFit/>
              </a:bodyPr>
              <a:lstStyle/>
              <a:p>
                <a:pPr algn="r"/>
                <a:r>
                  <a:rPr lang="en-US" altLang="zh-CN" sz="1200" dirty="0" smtClean="0">
                    <a:latin typeface="Arial" panose="020B0604020202020204" pitchFamily="34" charset="0"/>
                    <a:cs typeface="Arial" panose="020B0604020202020204" pitchFamily="34" charset="0"/>
                  </a:rPr>
                  <a:t>0.2</a:t>
                </a:r>
                <a:endParaRPr lang="zh-CN" altLang="en-US" sz="1200" dirty="0">
                  <a:latin typeface="Arial" panose="020B0604020202020204" pitchFamily="34" charset="0"/>
                  <a:cs typeface="Arial" panose="020B0604020202020204" pitchFamily="34" charset="0"/>
                </a:endParaRPr>
              </a:p>
            </p:txBody>
          </p:sp>
          <p:sp>
            <p:nvSpPr>
              <p:cNvPr id="59" name="TextBox 67"/>
              <p:cNvSpPr txBox="1"/>
              <p:nvPr/>
            </p:nvSpPr>
            <p:spPr>
              <a:xfrm>
                <a:off x="41187" y="1952414"/>
                <a:ext cx="643429" cy="276999"/>
              </a:xfrm>
              <a:prstGeom prst="rect">
                <a:avLst/>
              </a:prstGeom>
              <a:noFill/>
            </p:spPr>
            <p:txBody>
              <a:bodyPr wrap="square" rtlCol="0">
                <a:spAutoFit/>
              </a:bodyPr>
              <a:lstStyle/>
              <a:p>
                <a:pPr algn="r"/>
                <a:r>
                  <a:rPr lang="en-US" altLang="zh-CN" sz="1200" dirty="0" smtClean="0">
                    <a:latin typeface="Arial" panose="020B0604020202020204" pitchFamily="34" charset="0"/>
                    <a:cs typeface="Arial" panose="020B0604020202020204" pitchFamily="34" charset="0"/>
                  </a:rPr>
                  <a:t>0.0</a:t>
                </a:r>
                <a:endParaRPr lang="zh-CN" altLang="en-US" sz="1200" dirty="0">
                  <a:latin typeface="Arial" panose="020B0604020202020204" pitchFamily="34" charset="0"/>
                  <a:cs typeface="Arial" panose="020B0604020202020204" pitchFamily="34" charset="0"/>
                </a:endParaRPr>
              </a:p>
            </p:txBody>
          </p:sp>
          <p:sp>
            <p:nvSpPr>
              <p:cNvPr id="60" name="TextBox 68"/>
              <p:cNvSpPr txBox="1"/>
              <p:nvPr/>
            </p:nvSpPr>
            <p:spPr>
              <a:xfrm>
                <a:off x="41186" y="2321934"/>
                <a:ext cx="643429" cy="276999"/>
              </a:xfrm>
              <a:prstGeom prst="rect">
                <a:avLst/>
              </a:prstGeom>
              <a:noFill/>
            </p:spPr>
            <p:txBody>
              <a:bodyPr wrap="square" rtlCol="0">
                <a:spAutoFit/>
              </a:bodyPr>
              <a:lstStyle/>
              <a:p>
                <a:pPr algn="r"/>
                <a:r>
                  <a:rPr lang="en-US" altLang="zh-CN" sz="1200" dirty="0" smtClean="0">
                    <a:latin typeface="Arial" panose="020B0604020202020204" pitchFamily="34" charset="0"/>
                    <a:cs typeface="Arial" panose="020B0604020202020204" pitchFamily="34" charset="0"/>
                  </a:rPr>
                  <a:t>-0.2</a:t>
                </a:r>
                <a:endParaRPr lang="zh-CN" altLang="en-US" sz="1200" dirty="0">
                  <a:latin typeface="Arial" panose="020B0604020202020204" pitchFamily="34" charset="0"/>
                  <a:cs typeface="Arial" panose="020B0604020202020204" pitchFamily="34" charset="0"/>
                </a:endParaRPr>
              </a:p>
            </p:txBody>
          </p:sp>
          <p:sp>
            <p:nvSpPr>
              <p:cNvPr id="61" name="文本框 45"/>
              <p:cNvSpPr txBox="1"/>
              <p:nvPr/>
            </p:nvSpPr>
            <p:spPr>
              <a:xfrm>
                <a:off x="1202806" y="1907627"/>
                <a:ext cx="475298" cy="307777"/>
              </a:xfrm>
              <a:prstGeom prst="rect">
                <a:avLst/>
              </a:prstGeom>
              <a:noFill/>
            </p:spPr>
            <p:txBody>
              <a:bodyPr wrap="square" rtlCol="0">
                <a:spAutoFit/>
              </a:bodyPr>
              <a:lstStyle/>
              <a:p>
                <a:pPr algn="ctr"/>
                <a:r>
                  <a:rPr lang="en-US" altLang="zh-CN" sz="1400" dirty="0">
                    <a:latin typeface="Arial" panose="020B0604020202020204" pitchFamily="34" charset="0"/>
                  </a:rPr>
                  <a:t>***</a:t>
                </a:r>
              </a:p>
            </p:txBody>
          </p:sp>
          <p:sp>
            <p:nvSpPr>
              <p:cNvPr id="62" name="文本框 45"/>
              <p:cNvSpPr txBox="1"/>
              <p:nvPr/>
            </p:nvSpPr>
            <p:spPr>
              <a:xfrm>
                <a:off x="1683886" y="1907627"/>
                <a:ext cx="475298" cy="307777"/>
              </a:xfrm>
              <a:prstGeom prst="rect">
                <a:avLst/>
              </a:prstGeom>
              <a:noFill/>
            </p:spPr>
            <p:txBody>
              <a:bodyPr wrap="square" rtlCol="0">
                <a:spAutoFit/>
              </a:bodyPr>
              <a:lstStyle/>
              <a:p>
                <a:pPr algn="ctr"/>
                <a:r>
                  <a:rPr lang="en-US" altLang="zh-CN" sz="1400" dirty="0">
                    <a:latin typeface="Arial" panose="020B0604020202020204" pitchFamily="34" charset="0"/>
                  </a:rPr>
                  <a:t>***</a:t>
                </a:r>
              </a:p>
            </p:txBody>
          </p:sp>
          <p:sp>
            <p:nvSpPr>
              <p:cNvPr id="63" name="文本框 45"/>
              <p:cNvSpPr txBox="1"/>
              <p:nvPr/>
            </p:nvSpPr>
            <p:spPr>
              <a:xfrm>
                <a:off x="2164966" y="1907627"/>
                <a:ext cx="475298" cy="307777"/>
              </a:xfrm>
              <a:prstGeom prst="rect">
                <a:avLst/>
              </a:prstGeom>
              <a:noFill/>
            </p:spPr>
            <p:txBody>
              <a:bodyPr wrap="square" rtlCol="0">
                <a:spAutoFit/>
              </a:bodyPr>
              <a:lstStyle/>
              <a:p>
                <a:pPr algn="ctr"/>
                <a:r>
                  <a:rPr lang="en-US" altLang="zh-CN" sz="1400" dirty="0">
                    <a:latin typeface="Arial" panose="020B0604020202020204" pitchFamily="34" charset="0"/>
                  </a:rPr>
                  <a:t>***</a:t>
                </a:r>
              </a:p>
            </p:txBody>
          </p:sp>
          <p:sp>
            <p:nvSpPr>
              <p:cNvPr id="64" name="文本框 45"/>
              <p:cNvSpPr txBox="1"/>
              <p:nvPr/>
            </p:nvSpPr>
            <p:spPr>
              <a:xfrm>
                <a:off x="2646046" y="1907627"/>
                <a:ext cx="475298" cy="307777"/>
              </a:xfrm>
              <a:prstGeom prst="rect">
                <a:avLst/>
              </a:prstGeom>
              <a:noFill/>
            </p:spPr>
            <p:txBody>
              <a:bodyPr wrap="square" rtlCol="0">
                <a:spAutoFit/>
              </a:bodyPr>
              <a:lstStyle/>
              <a:p>
                <a:pPr algn="ctr"/>
                <a:r>
                  <a:rPr lang="en-US" altLang="zh-CN" sz="1400" dirty="0">
                    <a:latin typeface="Arial" panose="020B0604020202020204" pitchFamily="34" charset="0"/>
                  </a:rPr>
                  <a:t>***</a:t>
                </a:r>
              </a:p>
            </p:txBody>
          </p:sp>
          <p:sp>
            <p:nvSpPr>
              <p:cNvPr id="65" name="文本框 45"/>
              <p:cNvSpPr txBox="1"/>
              <p:nvPr/>
            </p:nvSpPr>
            <p:spPr>
              <a:xfrm>
                <a:off x="3127126" y="1907627"/>
                <a:ext cx="475298" cy="307777"/>
              </a:xfrm>
              <a:prstGeom prst="rect">
                <a:avLst/>
              </a:prstGeom>
              <a:noFill/>
            </p:spPr>
            <p:txBody>
              <a:bodyPr wrap="square" rtlCol="0">
                <a:spAutoFit/>
              </a:bodyPr>
              <a:lstStyle/>
              <a:p>
                <a:pPr algn="ctr"/>
                <a:r>
                  <a:rPr lang="en-US" altLang="zh-CN" sz="1400" dirty="0">
                    <a:latin typeface="Arial" panose="020B0604020202020204" pitchFamily="34" charset="0"/>
                  </a:rPr>
                  <a:t>***</a:t>
                </a:r>
              </a:p>
            </p:txBody>
          </p:sp>
          <p:sp>
            <p:nvSpPr>
              <p:cNvPr id="66" name="文本框 45"/>
              <p:cNvSpPr txBox="1"/>
              <p:nvPr/>
            </p:nvSpPr>
            <p:spPr>
              <a:xfrm>
                <a:off x="3608206" y="1907627"/>
                <a:ext cx="475298" cy="307777"/>
              </a:xfrm>
              <a:prstGeom prst="rect">
                <a:avLst/>
              </a:prstGeom>
              <a:noFill/>
            </p:spPr>
            <p:txBody>
              <a:bodyPr wrap="square" rtlCol="0">
                <a:spAutoFit/>
              </a:bodyPr>
              <a:lstStyle/>
              <a:p>
                <a:pPr algn="ctr"/>
                <a:r>
                  <a:rPr lang="en-US" altLang="zh-CN" sz="1400" dirty="0">
                    <a:latin typeface="Arial" panose="020B0604020202020204" pitchFamily="34" charset="0"/>
                  </a:rPr>
                  <a:t>***</a:t>
                </a:r>
              </a:p>
            </p:txBody>
          </p:sp>
          <p:sp>
            <p:nvSpPr>
              <p:cNvPr id="67" name="文本框 45"/>
              <p:cNvSpPr txBox="1"/>
              <p:nvPr/>
            </p:nvSpPr>
            <p:spPr>
              <a:xfrm>
                <a:off x="4089286" y="1907627"/>
                <a:ext cx="475298" cy="307777"/>
              </a:xfrm>
              <a:prstGeom prst="rect">
                <a:avLst/>
              </a:prstGeom>
              <a:noFill/>
            </p:spPr>
            <p:txBody>
              <a:bodyPr wrap="square" rtlCol="0">
                <a:spAutoFit/>
              </a:bodyPr>
              <a:lstStyle/>
              <a:p>
                <a:pPr algn="ctr"/>
                <a:r>
                  <a:rPr lang="en-US" altLang="zh-CN" sz="1400" dirty="0">
                    <a:latin typeface="Arial" panose="020B0604020202020204" pitchFamily="34" charset="0"/>
                  </a:rPr>
                  <a:t>***</a:t>
                </a:r>
              </a:p>
            </p:txBody>
          </p:sp>
          <p:sp>
            <p:nvSpPr>
              <p:cNvPr id="68" name="文本框 45"/>
              <p:cNvSpPr txBox="1"/>
              <p:nvPr/>
            </p:nvSpPr>
            <p:spPr>
              <a:xfrm>
                <a:off x="4570366" y="1749911"/>
                <a:ext cx="475298" cy="307777"/>
              </a:xfrm>
              <a:prstGeom prst="rect">
                <a:avLst/>
              </a:prstGeom>
              <a:noFill/>
            </p:spPr>
            <p:txBody>
              <a:bodyPr wrap="square" rtlCol="0">
                <a:spAutoFit/>
              </a:bodyPr>
              <a:lstStyle/>
              <a:p>
                <a:pPr algn="ctr"/>
                <a:r>
                  <a:rPr lang="en-US" altLang="zh-CN" sz="1400" dirty="0">
                    <a:latin typeface="Arial" panose="020B0604020202020204" pitchFamily="34" charset="0"/>
                  </a:rPr>
                  <a:t>***</a:t>
                </a:r>
              </a:p>
            </p:txBody>
          </p:sp>
          <p:sp>
            <p:nvSpPr>
              <p:cNvPr id="69" name="文本框 45"/>
              <p:cNvSpPr txBox="1"/>
              <p:nvPr/>
            </p:nvSpPr>
            <p:spPr>
              <a:xfrm>
                <a:off x="5051446" y="1619089"/>
                <a:ext cx="475298" cy="307777"/>
              </a:xfrm>
              <a:prstGeom prst="rect">
                <a:avLst/>
              </a:prstGeom>
              <a:noFill/>
            </p:spPr>
            <p:txBody>
              <a:bodyPr wrap="square" rtlCol="0">
                <a:spAutoFit/>
              </a:bodyPr>
              <a:lstStyle/>
              <a:p>
                <a:pPr algn="ctr"/>
                <a:r>
                  <a:rPr lang="en-US" altLang="zh-CN" sz="1400" dirty="0">
                    <a:latin typeface="Arial" panose="020B0604020202020204" pitchFamily="34" charset="0"/>
                  </a:rPr>
                  <a:t>***</a:t>
                </a:r>
              </a:p>
            </p:txBody>
          </p:sp>
          <p:sp>
            <p:nvSpPr>
              <p:cNvPr id="70" name="文本框 45"/>
              <p:cNvSpPr txBox="1"/>
              <p:nvPr/>
            </p:nvSpPr>
            <p:spPr>
              <a:xfrm>
                <a:off x="5532526" y="1524841"/>
                <a:ext cx="475298" cy="307777"/>
              </a:xfrm>
              <a:prstGeom prst="rect">
                <a:avLst/>
              </a:prstGeom>
              <a:noFill/>
            </p:spPr>
            <p:txBody>
              <a:bodyPr wrap="square" rtlCol="0">
                <a:spAutoFit/>
              </a:bodyPr>
              <a:lstStyle/>
              <a:p>
                <a:pPr algn="ctr"/>
                <a:r>
                  <a:rPr lang="en-US" altLang="zh-CN" sz="1400" dirty="0">
                    <a:latin typeface="Arial" panose="020B0604020202020204" pitchFamily="34" charset="0"/>
                  </a:rPr>
                  <a:t>***</a:t>
                </a:r>
              </a:p>
            </p:txBody>
          </p:sp>
          <p:sp>
            <p:nvSpPr>
              <p:cNvPr id="71" name="文本框 45"/>
              <p:cNvSpPr txBox="1"/>
              <p:nvPr/>
            </p:nvSpPr>
            <p:spPr>
              <a:xfrm>
                <a:off x="6013606" y="1466960"/>
                <a:ext cx="475298" cy="307777"/>
              </a:xfrm>
              <a:prstGeom prst="rect">
                <a:avLst/>
              </a:prstGeom>
              <a:noFill/>
            </p:spPr>
            <p:txBody>
              <a:bodyPr wrap="square" rtlCol="0">
                <a:spAutoFit/>
              </a:bodyPr>
              <a:lstStyle/>
              <a:p>
                <a:pPr algn="ctr"/>
                <a:r>
                  <a:rPr lang="en-US" altLang="zh-CN" sz="1400" dirty="0">
                    <a:latin typeface="Arial" panose="020B0604020202020204" pitchFamily="34" charset="0"/>
                  </a:rPr>
                  <a:t>***</a:t>
                </a:r>
              </a:p>
            </p:txBody>
          </p:sp>
          <p:sp>
            <p:nvSpPr>
              <p:cNvPr id="72" name="文本框 45"/>
              <p:cNvSpPr txBox="1"/>
              <p:nvPr/>
            </p:nvSpPr>
            <p:spPr>
              <a:xfrm>
                <a:off x="6494686" y="1400970"/>
                <a:ext cx="475298" cy="307777"/>
              </a:xfrm>
              <a:prstGeom prst="rect">
                <a:avLst/>
              </a:prstGeom>
              <a:noFill/>
            </p:spPr>
            <p:txBody>
              <a:bodyPr wrap="square" rtlCol="0">
                <a:spAutoFit/>
              </a:bodyPr>
              <a:lstStyle/>
              <a:p>
                <a:pPr algn="ctr"/>
                <a:r>
                  <a:rPr lang="en-US" altLang="zh-CN" sz="1400" dirty="0">
                    <a:latin typeface="Arial" panose="020B0604020202020204" pitchFamily="34" charset="0"/>
                  </a:rPr>
                  <a:t>***</a:t>
                </a:r>
              </a:p>
            </p:txBody>
          </p:sp>
          <p:sp>
            <p:nvSpPr>
              <p:cNvPr id="73" name="文本框 45"/>
              <p:cNvSpPr txBox="1"/>
              <p:nvPr/>
            </p:nvSpPr>
            <p:spPr>
              <a:xfrm>
                <a:off x="6975766" y="1369920"/>
                <a:ext cx="475298" cy="307777"/>
              </a:xfrm>
              <a:prstGeom prst="rect">
                <a:avLst/>
              </a:prstGeom>
              <a:noFill/>
            </p:spPr>
            <p:txBody>
              <a:bodyPr wrap="square" rtlCol="0">
                <a:spAutoFit/>
              </a:bodyPr>
              <a:lstStyle/>
              <a:p>
                <a:pPr algn="ctr"/>
                <a:r>
                  <a:rPr lang="en-US" altLang="zh-CN" sz="1400" dirty="0">
                    <a:latin typeface="Arial" panose="020B0604020202020204" pitchFamily="34" charset="0"/>
                  </a:rPr>
                  <a:t>***</a:t>
                </a:r>
              </a:p>
            </p:txBody>
          </p:sp>
          <p:sp>
            <p:nvSpPr>
              <p:cNvPr id="74" name="文本框 45"/>
              <p:cNvSpPr txBox="1"/>
              <p:nvPr/>
            </p:nvSpPr>
            <p:spPr>
              <a:xfrm>
                <a:off x="7456846" y="1361541"/>
                <a:ext cx="475298" cy="307777"/>
              </a:xfrm>
              <a:prstGeom prst="rect">
                <a:avLst/>
              </a:prstGeom>
              <a:noFill/>
            </p:spPr>
            <p:txBody>
              <a:bodyPr wrap="square" rtlCol="0">
                <a:spAutoFit/>
              </a:bodyPr>
              <a:lstStyle/>
              <a:p>
                <a:pPr algn="ctr"/>
                <a:r>
                  <a:rPr lang="en-US" altLang="zh-CN" sz="1400" dirty="0">
                    <a:latin typeface="Arial" panose="020B0604020202020204" pitchFamily="34" charset="0"/>
                  </a:rPr>
                  <a:t>***</a:t>
                </a:r>
              </a:p>
            </p:txBody>
          </p:sp>
          <p:sp>
            <p:nvSpPr>
              <p:cNvPr id="75" name="文本框 45"/>
              <p:cNvSpPr txBox="1"/>
              <p:nvPr/>
            </p:nvSpPr>
            <p:spPr>
              <a:xfrm>
                <a:off x="7937925" y="1386676"/>
                <a:ext cx="475298" cy="307777"/>
              </a:xfrm>
              <a:prstGeom prst="rect">
                <a:avLst/>
              </a:prstGeom>
              <a:noFill/>
            </p:spPr>
            <p:txBody>
              <a:bodyPr wrap="square" rtlCol="0">
                <a:spAutoFit/>
              </a:bodyPr>
              <a:lstStyle/>
              <a:p>
                <a:pPr algn="ctr"/>
                <a:r>
                  <a:rPr lang="en-US" altLang="zh-CN" sz="1400" dirty="0">
                    <a:latin typeface="Arial" panose="020B0604020202020204" pitchFamily="34" charset="0"/>
                  </a:rPr>
                  <a:t>***</a:t>
                </a:r>
              </a:p>
            </p:txBody>
          </p:sp>
        </p:grpSp>
        <p:sp>
          <p:nvSpPr>
            <p:cNvPr id="120" name="TextBox 119"/>
            <p:cNvSpPr txBox="1"/>
            <p:nvPr/>
          </p:nvSpPr>
          <p:spPr>
            <a:xfrm>
              <a:off x="8057" y="3371764"/>
              <a:ext cx="338554" cy="369332"/>
            </a:xfrm>
            <a:prstGeom prst="rect">
              <a:avLst/>
            </a:prstGeom>
            <a:noFill/>
          </p:spPr>
          <p:txBody>
            <a:bodyPr wrap="none" rtlCol="0">
              <a:spAutoFit/>
            </a:bodyPr>
            <a:lstStyle/>
            <a:p>
              <a:r>
                <a:rPr lang="en-US" altLang="zh-CN" dirty="0">
                  <a:latin typeface="Arial" pitchFamily="34" charset="0"/>
                  <a:cs typeface="Arial" pitchFamily="34" charset="0"/>
                </a:rPr>
                <a:t>B</a:t>
              </a:r>
              <a:endParaRPr lang="zh-CN" altLang="en-US" dirty="0">
                <a:latin typeface="Arial" pitchFamily="34" charset="0"/>
                <a:cs typeface="Arial" pitchFamily="34" charset="0"/>
              </a:endParaRPr>
            </a:p>
          </p:txBody>
        </p:sp>
        <p:sp>
          <p:nvSpPr>
            <p:cNvPr id="121" name="TextBox 120"/>
            <p:cNvSpPr txBox="1"/>
            <p:nvPr/>
          </p:nvSpPr>
          <p:spPr>
            <a:xfrm>
              <a:off x="8057" y="-3305"/>
              <a:ext cx="338554" cy="369332"/>
            </a:xfrm>
            <a:prstGeom prst="rect">
              <a:avLst/>
            </a:prstGeom>
            <a:noFill/>
          </p:spPr>
          <p:txBody>
            <a:bodyPr wrap="none" rtlCol="0">
              <a:spAutoFit/>
            </a:bodyPr>
            <a:lstStyle/>
            <a:p>
              <a:r>
                <a:rPr lang="en-US" altLang="zh-CN" dirty="0" smtClean="0">
                  <a:latin typeface="Arial" pitchFamily="34" charset="0"/>
                  <a:cs typeface="Arial" pitchFamily="34" charset="0"/>
                </a:rPr>
                <a:t>A</a:t>
              </a:r>
              <a:endParaRPr lang="zh-CN" altLang="en-US" dirty="0">
                <a:latin typeface="Arial" pitchFamily="34" charset="0"/>
                <a:cs typeface="Arial" pitchFamily="34" charset="0"/>
              </a:endParaRPr>
            </a:p>
          </p:txBody>
        </p:sp>
        <p:grpSp>
          <p:nvGrpSpPr>
            <p:cNvPr id="5" name="Group 4"/>
            <p:cNvGrpSpPr/>
            <p:nvPr/>
          </p:nvGrpSpPr>
          <p:grpSpPr>
            <a:xfrm>
              <a:off x="-8862" y="3273128"/>
              <a:ext cx="9048478" cy="3808356"/>
              <a:chOff x="-8862" y="3349328"/>
              <a:chExt cx="9048478" cy="3808356"/>
            </a:xfrm>
          </p:grpSpPr>
          <p:grpSp>
            <p:nvGrpSpPr>
              <p:cNvPr id="93" name="组合 92"/>
              <p:cNvGrpSpPr/>
              <p:nvPr/>
            </p:nvGrpSpPr>
            <p:grpSpPr>
              <a:xfrm>
                <a:off x="-8862" y="3532796"/>
                <a:ext cx="9048478" cy="3624888"/>
                <a:chOff x="-18387" y="3561371"/>
                <a:chExt cx="9048478" cy="3624888"/>
              </a:xfrm>
            </p:grpSpPr>
            <p:pic>
              <p:nvPicPr>
                <p:cNvPr id="1034" name="Picture 10" descr="C:\Users\1\Desktop\Data 1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605" y="3561371"/>
                  <a:ext cx="8667948" cy="266611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20314" y="5717601"/>
                  <a:ext cx="967592" cy="244323"/>
                </a:xfrm>
                <a:prstGeom prst="rect">
                  <a:avLst/>
                </a:prstGeom>
                <a:noFill/>
              </p:spPr>
              <p:txBody>
                <a:bodyPr wrap="square" rtlCol="0">
                  <a:spAutoFit/>
                </a:bodyPr>
                <a:lstStyle/>
                <a:p>
                  <a:pPr algn="r"/>
                  <a:r>
                    <a:rPr kumimoji="1" lang="en-US" altLang="zh-CN" sz="1100" dirty="0" smtClean="0">
                      <a:latin typeface="Arial" panose="020B0604020202020204" pitchFamily="34" charset="0"/>
                      <a:ea typeface="Arial" panose="020B0604020202020204" pitchFamily="34" charset="0"/>
                      <a:cs typeface="Arial" panose="020B0604020202020204" pitchFamily="34" charset="0"/>
                    </a:rPr>
                    <a:t>WT</a:t>
                  </a:r>
                  <a:endParaRPr lang="zh-CN" altLang="en-US" sz="1100" i="1" dirty="0" smtClean="0">
                    <a:latin typeface="Arial" panose="020B0604020202020204" pitchFamily="34" charset="0"/>
                    <a:cs typeface="Arial" panose="020B0604020202020204" pitchFamily="34" charset="0"/>
                  </a:endParaRPr>
                </a:p>
              </p:txBody>
            </p:sp>
            <p:sp>
              <p:nvSpPr>
                <p:cNvPr id="12" name="TextBox 11"/>
                <p:cNvSpPr txBox="1"/>
                <p:nvPr/>
              </p:nvSpPr>
              <p:spPr>
                <a:xfrm rot="18887972">
                  <a:off x="526822" y="6112184"/>
                  <a:ext cx="1339946" cy="244323"/>
                </a:xfrm>
                <a:prstGeom prst="rect">
                  <a:avLst/>
                </a:prstGeom>
                <a:noFill/>
              </p:spPr>
              <p:txBody>
                <a:bodyPr wrap="square" rtlCol="0">
                  <a:spAutoFit/>
                </a:bodyPr>
                <a:lstStyle/>
                <a:p>
                  <a:pPr algn="r"/>
                  <a:r>
                    <a:rPr lang="en-US" altLang="zh-CN" sz="1100" i="1" dirty="0" smtClean="0">
                      <a:latin typeface="Arial" panose="020B0604020202020204" pitchFamily="34" charset="0"/>
                      <a:cs typeface="Arial" panose="020B0604020202020204" pitchFamily="34" charset="0"/>
                    </a:rPr>
                    <a:t>unc-79(mac383)</a:t>
                  </a:r>
                  <a:endParaRPr lang="zh-CN" altLang="en-US" sz="1100" i="1" dirty="0" smtClean="0">
                    <a:latin typeface="Arial" panose="020B0604020202020204" pitchFamily="34" charset="0"/>
                    <a:cs typeface="Arial" panose="020B0604020202020204" pitchFamily="34" charset="0"/>
                  </a:endParaRPr>
                </a:p>
              </p:txBody>
            </p:sp>
            <p:sp>
              <p:nvSpPr>
                <p:cNvPr id="13" name="TextBox 12"/>
                <p:cNvSpPr txBox="1"/>
                <p:nvPr/>
              </p:nvSpPr>
              <p:spPr>
                <a:xfrm rot="18887972">
                  <a:off x="609364" y="6224159"/>
                  <a:ext cx="1655557" cy="244323"/>
                </a:xfrm>
                <a:prstGeom prst="rect">
                  <a:avLst/>
                </a:prstGeom>
                <a:noFill/>
              </p:spPr>
              <p:txBody>
                <a:bodyPr wrap="square" rtlCol="0">
                  <a:spAutoFit/>
                </a:bodyPr>
                <a:lstStyle/>
                <a:p>
                  <a:pPr algn="r"/>
                  <a:r>
                    <a:rPr lang="en-US" altLang="zh-CN" sz="1100" i="1" dirty="0" smtClean="0">
                      <a:latin typeface="Arial" panose="020B0604020202020204" pitchFamily="34" charset="0"/>
                      <a:cs typeface="Arial" panose="020B0604020202020204" pitchFamily="34" charset="0"/>
                    </a:rPr>
                    <a:t>nca-2(gk5);</a:t>
                  </a:r>
                  <a:r>
                    <a:rPr lang="en-US" altLang="zh-CN" sz="1100" i="1" dirty="0">
                      <a:latin typeface="Arial" panose="020B0604020202020204" pitchFamily="34" charset="0"/>
                      <a:cs typeface="Arial" panose="020B0604020202020204" pitchFamily="34" charset="0"/>
                    </a:rPr>
                    <a:t> nca-1(gk9</a:t>
                  </a:r>
                  <a:r>
                    <a:rPr lang="en-US" altLang="zh-CN" sz="1100" i="1" dirty="0" smtClean="0">
                      <a:latin typeface="Arial" panose="020B0604020202020204" pitchFamily="34" charset="0"/>
                      <a:cs typeface="Arial" panose="020B0604020202020204" pitchFamily="34" charset="0"/>
                    </a:rPr>
                    <a:t>)</a:t>
                  </a:r>
                  <a:endParaRPr lang="zh-CN" altLang="en-US" sz="1100" i="1" dirty="0" smtClean="0">
                    <a:latin typeface="Arial" panose="020B0604020202020204" pitchFamily="34" charset="0"/>
                    <a:cs typeface="Arial" panose="020B0604020202020204" pitchFamily="34" charset="0"/>
                  </a:endParaRPr>
                </a:p>
              </p:txBody>
            </p:sp>
            <p:sp>
              <p:nvSpPr>
                <p:cNvPr id="14" name="TextBox 13"/>
                <p:cNvSpPr txBox="1"/>
                <p:nvPr/>
              </p:nvSpPr>
              <p:spPr>
                <a:xfrm rot="18887972">
                  <a:off x="174279" y="6115669"/>
                  <a:ext cx="1349771" cy="244323"/>
                </a:xfrm>
                <a:prstGeom prst="rect">
                  <a:avLst/>
                </a:prstGeom>
                <a:noFill/>
              </p:spPr>
              <p:txBody>
                <a:bodyPr wrap="square" rtlCol="0">
                  <a:spAutoFit/>
                </a:bodyPr>
                <a:lstStyle/>
                <a:p>
                  <a:pPr algn="r"/>
                  <a:r>
                    <a:rPr lang="en-US" altLang="zh-CN" sz="1100" i="1" dirty="0" smtClean="0">
                      <a:latin typeface="Arial" panose="020B0604020202020204" pitchFamily="34" charset="0"/>
                      <a:cs typeface="Arial" panose="020B0604020202020204" pitchFamily="34" charset="0"/>
                    </a:rPr>
                    <a:t>unc-80(mac379)</a:t>
                  </a:r>
                  <a:endParaRPr lang="zh-CN" altLang="en-US" sz="1100" i="1" dirty="0" smtClean="0">
                    <a:latin typeface="Arial" panose="020B0604020202020204" pitchFamily="34" charset="0"/>
                    <a:cs typeface="Arial" panose="020B0604020202020204" pitchFamily="34" charset="0"/>
                  </a:endParaRPr>
                </a:p>
              </p:txBody>
            </p:sp>
            <p:sp>
              <p:nvSpPr>
                <p:cNvPr id="18" name="TextBox 17"/>
                <p:cNvSpPr txBox="1"/>
                <p:nvPr/>
              </p:nvSpPr>
              <p:spPr>
                <a:xfrm rot="18887972">
                  <a:off x="1196722" y="6112184"/>
                  <a:ext cx="1339946" cy="244323"/>
                </a:xfrm>
                <a:prstGeom prst="rect">
                  <a:avLst/>
                </a:prstGeom>
                <a:noFill/>
              </p:spPr>
              <p:txBody>
                <a:bodyPr wrap="square" rtlCol="0">
                  <a:spAutoFit/>
                </a:bodyPr>
                <a:lstStyle/>
                <a:p>
                  <a:pPr algn="r"/>
                  <a:r>
                    <a:rPr lang="en-US" altLang="zh-CN" sz="1100" i="1" dirty="0" smtClean="0">
                      <a:latin typeface="Arial" panose="020B0604020202020204" pitchFamily="34" charset="0"/>
                      <a:cs typeface="Arial" panose="020B0604020202020204" pitchFamily="34" charset="0"/>
                    </a:rPr>
                    <a:t>mac387</a:t>
                  </a:r>
                  <a:endParaRPr lang="zh-CN" altLang="en-US" sz="1100" i="1" dirty="0" smtClean="0">
                    <a:latin typeface="Arial" panose="020B0604020202020204" pitchFamily="34" charset="0"/>
                    <a:cs typeface="Arial" panose="020B0604020202020204" pitchFamily="34" charset="0"/>
                  </a:endParaRPr>
                </a:p>
              </p:txBody>
            </p:sp>
            <p:sp>
              <p:nvSpPr>
                <p:cNvPr id="19" name="TextBox 18"/>
                <p:cNvSpPr txBox="1"/>
                <p:nvPr/>
              </p:nvSpPr>
              <p:spPr>
                <a:xfrm>
                  <a:off x="2088033" y="5717601"/>
                  <a:ext cx="967592" cy="244323"/>
                </a:xfrm>
                <a:prstGeom prst="rect">
                  <a:avLst/>
                </a:prstGeom>
                <a:noFill/>
              </p:spPr>
              <p:txBody>
                <a:bodyPr wrap="square" rtlCol="0">
                  <a:spAutoFit/>
                </a:bodyPr>
                <a:lstStyle/>
                <a:p>
                  <a:pPr algn="r"/>
                  <a:r>
                    <a:rPr kumimoji="1" lang="en-US" altLang="zh-CN" sz="1100" dirty="0" smtClean="0">
                      <a:latin typeface="Arial" panose="020B0604020202020204" pitchFamily="34" charset="0"/>
                      <a:ea typeface="Arial" panose="020B0604020202020204" pitchFamily="34" charset="0"/>
                      <a:cs typeface="Arial" panose="020B0604020202020204" pitchFamily="34" charset="0"/>
                    </a:rPr>
                    <a:t>WT</a:t>
                  </a:r>
                  <a:endParaRPr lang="zh-CN" altLang="en-US" sz="1100" i="1" dirty="0" smtClean="0">
                    <a:latin typeface="Arial" panose="020B0604020202020204" pitchFamily="34" charset="0"/>
                    <a:cs typeface="Arial" panose="020B0604020202020204" pitchFamily="34" charset="0"/>
                  </a:endParaRPr>
                </a:p>
              </p:txBody>
            </p:sp>
            <p:sp>
              <p:nvSpPr>
                <p:cNvPr id="20" name="TextBox 19"/>
                <p:cNvSpPr txBox="1"/>
                <p:nvPr/>
              </p:nvSpPr>
              <p:spPr>
                <a:xfrm rot="18887972">
                  <a:off x="2519942" y="6112184"/>
                  <a:ext cx="1339946" cy="244323"/>
                </a:xfrm>
                <a:prstGeom prst="rect">
                  <a:avLst/>
                </a:prstGeom>
                <a:noFill/>
              </p:spPr>
              <p:txBody>
                <a:bodyPr wrap="square" rtlCol="0">
                  <a:spAutoFit/>
                </a:bodyPr>
                <a:lstStyle/>
                <a:p>
                  <a:pPr algn="r"/>
                  <a:r>
                    <a:rPr lang="en-US" altLang="zh-CN" sz="1100" i="1" dirty="0" smtClean="0">
                      <a:latin typeface="Arial" panose="020B0604020202020204" pitchFamily="34" charset="0"/>
                      <a:cs typeface="Arial" panose="020B0604020202020204" pitchFamily="34" charset="0"/>
                    </a:rPr>
                    <a:t>unc-79(mac383)</a:t>
                  </a:r>
                  <a:endParaRPr lang="zh-CN" altLang="en-US" sz="1100" i="1" dirty="0" smtClean="0">
                    <a:latin typeface="Arial" panose="020B0604020202020204" pitchFamily="34" charset="0"/>
                    <a:cs typeface="Arial" panose="020B0604020202020204" pitchFamily="34" charset="0"/>
                  </a:endParaRPr>
                </a:p>
              </p:txBody>
            </p:sp>
            <p:sp>
              <p:nvSpPr>
                <p:cNvPr id="21" name="TextBox 20"/>
                <p:cNvSpPr txBox="1"/>
                <p:nvPr/>
              </p:nvSpPr>
              <p:spPr>
                <a:xfrm rot="18887972">
                  <a:off x="2602484" y="6224159"/>
                  <a:ext cx="1655557" cy="244323"/>
                </a:xfrm>
                <a:prstGeom prst="rect">
                  <a:avLst/>
                </a:prstGeom>
                <a:noFill/>
              </p:spPr>
              <p:txBody>
                <a:bodyPr wrap="square" rtlCol="0">
                  <a:spAutoFit/>
                </a:bodyPr>
                <a:lstStyle/>
                <a:p>
                  <a:pPr algn="r"/>
                  <a:r>
                    <a:rPr lang="en-US" altLang="zh-CN" sz="1100" i="1" dirty="0" smtClean="0">
                      <a:latin typeface="Arial" panose="020B0604020202020204" pitchFamily="34" charset="0"/>
                      <a:cs typeface="Arial" panose="020B0604020202020204" pitchFamily="34" charset="0"/>
                    </a:rPr>
                    <a:t>nca-2(gk5);</a:t>
                  </a:r>
                  <a:r>
                    <a:rPr lang="en-US" altLang="zh-CN" sz="1100" i="1" dirty="0">
                      <a:latin typeface="Arial" panose="020B0604020202020204" pitchFamily="34" charset="0"/>
                      <a:cs typeface="Arial" panose="020B0604020202020204" pitchFamily="34" charset="0"/>
                    </a:rPr>
                    <a:t> nca-1(gk9</a:t>
                  </a:r>
                  <a:r>
                    <a:rPr lang="en-US" altLang="zh-CN" sz="1100" i="1" dirty="0" smtClean="0">
                      <a:latin typeface="Arial" panose="020B0604020202020204" pitchFamily="34" charset="0"/>
                      <a:cs typeface="Arial" panose="020B0604020202020204" pitchFamily="34" charset="0"/>
                    </a:rPr>
                    <a:t>)</a:t>
                  </a:r>
                  <a:endParaRPr lang="zh-CN" altLang="en-US" sz="1100" i="1" dirty="0" smtClean="0">
                    <a:latin typeface="Arial" panose="020B0604020202020204" pitchFamily="34" charset="0"/>
                    <a:cs typeface="Arial" panose="020B0604020202020204" pitchFamily="34" charset="0"/>
                  </a:endParaRPr>
                </a:p>
              </p:txBody>
            </p:sp>
            <p:sp>
              <p:nvSpPr>
                <p:cNvPr id="22" name="TextBox 21"/>
                <p:cNvSpPr txBox="1"/>
                <p:nvPr/>
              </p:nvSpPr>
              <p:spPr>
                <a:xfrm rot="18887972">
                  <a:off x="2167399" y="6115669"/>
                  <a:ext cx="1349771" cy="244323"/>
                </a:xfrm>
                <a:prstGeom prst="rect">
                  <a:avLst/>
                </a:prstGeom>
                <a:noFill/>
              </p:spPr>
              <p:txBody>
                <a:bodyPr wrap="square" rtlCol="0">
                  <a:spAutoFit/>
                </a:bodyPr>
                <a:lstStyle/>
                <a:p>
                  <a:pPr algn="r"/>
                  <a:r>
                    <a:rPr lang="en-US" altLang="zh-CN" sz="1100" i="1" dirty="0" smtClean="0">
                      <a:latin typeface="Arial" panose="020B0604020202020204" pitchFamily="34" charset="0"/>
                      <a:cs typeface="Arial" panose="020B0604020202020204" pitchFamily="34" charset="0"/>
                    </a:rPr>
                    <a:t>unc-80(mac379)</a:t>
                  </a:r>
                  <a:endParaRPr lang="zh-CN" altLang="en-US" sz="1100" i="1" dirty="0" smtClean="0">
                    <a:latin typeface="Arial" panose="020B0604020202020204" pitchFamily="34" charset="0"/>
                    <a:cs typeface="Arial" panose="020B0604020202020204" pitchFamily="34" charset="0"/>
                  </a:endParaRPr>
                </a:p>
              </p:txBody>
            </p:sp>
            <p:sp>
              <p:nvSpPr>
                <p:cNvPr id="23" name="TextBox 22"/>
                <p:cNvSpPr txBox="1"/>
                <p:nvPr/>
              </p:nvSpPr>
              <p:spPr>
                <a:xfrm rot="18887972">
                  <a:off x="3189842" y="6229873"/>
                  <a:ext cx="1339946" cy="244323"/>
                </a:xfrm>
                <a:prstGeom prst="rect">
                  <a:avLst/>
                </a:prstGeom>
                <a:noFill/>
              </p:spPr>
              <p:txBody>
                <a:bodyPr wrap="square" rtlCol="0">
                  <a:spAutoFit/>
                </a:bodyPr>
                <a:lstStyle/>
                <a:p>
                  <a:pPr algn="r"/>
                  <a:r>
                    <a:rPr lang="en-US" altLang="zh-CN" sz="1100" i="1" dirty="0" smtClean="0">
                      <a:latin typeface="Arial" panose="020B0604020202020204" pitchFamily="34" charset="0"/>
                      <a:cs typeface="Arial" panose="020B0604020202020204" pitchFamily="34" charset="0"/>
                    </a:rPr>
                    <a:t>mac387</a:t>
                  </a:r>
                  <a:endParaRPr lang="zh-CN" altLang="en-US" sz="1100" i="1" dirty="0" smtClean="0">
                    <a:latin typeface="Arial" panose="020B0604020202020204" pitchFamily="34" charset="0"/>
                    <a:cs typeface="Arial" panose="020B0604020202020204" pitchFamily="34" charset="0"/>
                  </a:endParaRPr>
                </a:p>
              </p:txBody>
            </p:sp>
            <p:sp>
              <p:nvSpPr>
                <p:cNvPr id="24" name="TextBox 23"/>
                <p:cNvSpPr txBox="1"/>
                <p:nvPr/>
              </p:nvSpPr>
              <p:spPr>
                <a:xfrm>
                  <a:off x="4083295" y="5717601"/>
                  <a:ext cx="967592" cy="244323"/>
                </a:xfrm>
                <a:prstGeom prst="rect">
                  <a:avLst/>
                </a:prstGeom>
                <a:noFill/>
              </p:spPr>
              <p:txBody>
                <a:bodyPr wrap="square" rtlCol="0">
                  <a:spAutoFit/>
                </a:bodyPr>
                <a:lstStyle/>
                <a:p>
                  <a:pPr algn="r"/>
                  <a:r>
                    <a:rPr kumimoji="1" lang="en-US" altLang="zh-CN" sz="1100" dirty="0" smtClean="0">
                      <a:latin typeface="Arial" panose="020B0604020202020204" pitchFamily="34" charset="0"/>
                      <a:ea typeface="Arial" panose="020B0604020202020204" pitchFamily="34" charset="0"/>
                      <a:cs typeface="Arial" panose="020B0604020202020204" pitchFamily="34" charset="0"/>
                    </a:rPr>
                    <a:t>WT</a:t>
                  </a:r>
                  <a:endParaRPr lang="zh-CN" altLang="en-US" sz="1100" i="1" dirty="0" smtClean="0">
                    <a:latin typeface="Arial" panose="020B0604020202020204" pitchFamily="34" charset="0"/>
                    <a:cs typeface="Arial" panose="020B0604020202020204" pitchFamily="34" charset="0"/>
                  </a:endParaRPr>
                </a:p>
              </p:txBody>
            </p:sp>
            <p:sp>
              <p:nvSpPr>
                <p:cNvPr id="25" name="TextBox 24"/>
                <p:cNvSpPr txBox="1"/>
                <p:nvPr/>
              </p:nvSpPr>
              <p:spPr>
                <a:xfrm rot="18887972">
                  <a:off x="4515204" y="6112184"/>
                  <a:ext cx="1339946" cy="244323"/>
                </a:xfrm>
                <a:prstGeom prst="rect">
                  <a:avLst/>
                </a:prstGeom>
                <a:noFill/>
              </p:spPr>
              <p:txBody>
                <a:bodyPr wrap="square" rtlCol="0">
                  <a:spAutoFit/>
                </a:bodyPr>
                <a:lstStyle/>
                <a:p>
                  <a:pPr algn="r"/>
                  <a:r>
                    <a:rPr lang="en-US" altLang="zh-CN" sz="1100" i="1" dirty="0" smtClean="0">
                      <a:latin typeface="Arial" panose="020B0604020202020204" pitchFamily="34" charset="0"/>
                      <a:cs typeface="Arial" panose="020B0604020202020204" pitchFamily="34" charset="0"/>
                    </a:rPr>
                    <a:t>unc-79(mac383)</a:t>
                  </a:r>
                  <a:endParaRPr lang="zh-CN" altLang="en-US" sz="1100" i="1" dirty="0" smtClean="0">
                    <a:latin typeface="Arial" panose="020B0604020202020204" pitchFamily="34" charset="0"/>
                    <a:cs typeface="Arial" panose="020B0604020202020204" pitchFamily="34" charset="0"/>
                  </a:endParaRPr>
                </a:p>
              </p:txBody>
            </p:sp>
            <p:sp>
              <p:nvSpPr>
                <p:cNvPr id="26" name="TextBox 25"/>
                <p:cNvSpPr txBox="1"/>
                <p:nvPr/>
              </p:nvSpPr>
              <p:spPr>
                <a:xfrm rot="18887972">
                  <a:off x="4597746" y="6224159"/>
                  <a:ext cx="1655557" cy="244323"/>
                </a:xfrm>
                <a:prstGeom prst="rect">
                  <a:avLst/>
                </a:prstGeom>
                <a:noFill/>
              </p:spPr>
              <p:txBody>
                <a:bodyPr wrap="square" rtlCol="0">
                  <a:spAutoFit/>
                </a:bodyPr>
                <a:lstStyle/>
                <a:p>
                  <a:pPr algn="r"/>
                  <a:r>
                    <a:rPr lang="en-US" altLang="zh-CN" sz="1100" i="1" dirty="0" smtClean="0">
                      <a:latin typeface="Arial" panose="020B0604020202020204" pitchFamily="34" charset="0"/>
                      <a:cs typeface="Arial" panose="020B0604020202020204" pitchFamily="34" charset="0"/>
                    </a:rPr>
                    <a:t>nca-2(gk5);</a:t>
                  </a:r>
                  <a:r>
                    <a:rPr lang="en-US" altLang="zh-CN" sz="1100" i="1" dirty="0">
                      <a:latin typeface="Arial" panose="020B0604020202020204" pitchFamily="34" charset="0"/>
                      <a:cs typeface="Arial" panose="020B0604020202020204" pitchFamily="34" charset="0"/>
                    </a:rPr>
                    <a:t> nca-1(gk9</a:t>
                  </a:r>
                  <a:r>
                    <a:rPr lang="en-US" altLang="zh-CN" sz="1100" i="1" dirty="0" smtClean="0">
                      <a:latin typeface="Arial" panose="020B0604020202020204" pitchFamily="34" charset="0"/>
                      <a:cs typeface="Arial" panose="020B0604020202020204" pitchFamily="34" charset="0"/>
                    </a:rPr>
                    <a:t>)</a:t>
                  </a:r>
                  <a:endParaRPr lang="zh-CN" altLang="en-US" sz="1100" i="1" dirty="0" smtClean="0">
                    <a:latin typeface="Arial" panose="020B0604020202020204" pitchFamily="34" charset="0"/>
                    <a:cs typeface="Arial" panose="020B0604020202020204" pitchFamily="34" charset="0"/>
                  </a:endParaRPr>
                </a:p>
              </p:txBody>
            </p:sp>
            <p:sp>
              <p:nvSpPr>
                <p:cNvPr id="27" name="TextBox 26"/>
                <p:cNvSpPr txBox="1"/>
                <p:nvPr/>
              </p:nvSpPr>
              <p:spPr>
                <a:xfrm rot="18887972">
                  <a:off x="4162661" y="6115669"/>
                  <a:ext cx="1349771" cy="244323"/>
                </a:xfrm>
                <a:prstGeom prst="rect">
                  <a:avLst/>
                </a:prstGeom>
                <a:noFill/>
              </p:spPr>
              <p:txBody>
                <a:bodyPr wrap="square" rtlCol="0">
                  <a:spAutoFit/>
                </a:bodyPr>
                <a:lstStyle/>
                <a:p>
                  <a:pPr algn="r"/>
                  <a:r>
                    <a:rPr lang="en-US" altLang="zh-CN" sz="1100" i="1" dirty="0" smtClean="0">
                      <a:latin typeface="Arial" panose="020B0604020202020204" pitchFamily="34" charset="0"/>
                      <a:cs typeface="Arial" panose="020B0604020202020204" pitchFamily="34" charset="0"/>
                    </a:rPr>
                    <a:t>unc-80(mac379)</a:t>
                  </a:r>
                  <a:endParaRPr lang="zh-CN" altLang="en-US" sz="1100" i="1" dirty="0" smtClean="0">
                    <a:latin typeface="Arial" panose="020B0604020202020204" pitchFamily="34" charset="0"/>
                    <a:cs typeface="Arial" panose="020B0604020202020204" pitchFamily="34" charset="0"/>
                  </a:endParaRPr>
                </a:p>
              </p:txBody>
            </p:sp>
            <p:sp>
              <p:nvSpPr>
                <p:cNvPr id="28" name="TextBox 27"/>
                <p:cNvSpPr txBox="1"/>
                <p:nvPr/>
              </p:nvSpPr>
              <p:spPr>
                <a:xfrm rot="18887972">
                  <a:off x="5185103" y="6394124"/>
                  <a:ext cx="1339946" cy="244323"/>
                </a:xfrm>
                <a:prstGeom prst="rect">
                  <a:avLst/>
                </a:prstGeom>
                <a:noFill/>
              </p:spPr>
              <p:txBody>
                <a:bodyPr wrap="square" rtlCol="0">
                  <a:spAutoFit/>
                </a:bodyPr>
                <a:lstStyle/>
                <a:p>
                  <a:pPr algn="r"/>
                  <a:r>
                    <a:rPr lang="en-US" altLang="zh-CN" sz="1100" i="1" dirty="0" smtClean="0">
                      <a:latin typeface="Arial" panose="020B0604020202020204" pitchFamily="34" charset="0"/>
                      <a:cs typeface="Arial" panose="020B0604020202020204" pitchFamily="34" charset="0"/>
                    </a:rPr>
                    <a:t>mac387</a:t>
                  </a:r>
                  <a:endParaRPr lang="zh-CN" altLang="en-US" sz="1100" i="1" dirty="0" smtClean="0">
                    <a:latin typeface="Arial" panose="020B0604020202020204" pitchFamily="34" charset="0"/>
                    <a:cs typeface="Arial" panose="020B0604020202020204" pitchFamily="34" charset="0"/>
                  </a:endParaRPr>
                </a:p>
              </p:txBody>
            </p:sp>
            <p:sp>
              <p:nvSpPr>
                <p:cNvPr id="29" name="TextBox 28"/>
                <p:cNvSpPr txBox="1"/>
                <p:nvPr/>
              </p:nvSpPr>
              <p:spPr>
                <a:xfrm>
                  <a:off x="6067092" y="5717601"/>
                  <a:ext cx="967592" cy="244323"/>
                </a:xfrm>
                <a:prstGeom prst="rect">
                  <a:avLst/>
                </a:prstGeom>
                <a:noFill/>
              </p:spPr>
              <p:txBody>
                <a:bodyPr wrap="square" rtlCol="0">
                  <a:spAutoFit/>
                </a:bodyPr>
                <a:lstStyle/>
                <a:p>
                  <a:pPr algn="r"/>
                  <a:r>
                    <a:rPr kumimoji="1" lang="en-US" altLang="zh-CN" sz="1100" dirty="0" smtClean="0">
                      <a:latin typeface="Arial" panose="020B0604020202020204" pitchFamily="34" charset="0"/>
                      <a:ea typeface="Arial" panose="020B0604020202020204" pitchFamily="34" charset="0"/>
                      <a:cs typeface="Arial" panose="020B0604020202020204" pitchFamily="34" charset="0"/>
                    </a:rPr>
                    <a:t>WT</a:t>
                  </a:r>
                  <a:endParaRPr lang="zh-CN" altLang="en-US" sz="1100" i="1" dirty="0" smtClean="0">
                    <a:latin typeface="Arial" panose="020B0604020202020204" pitchFamily="34" charset="0"/>
                    <a:cs typeface="Arial" panose="020B0604020202020204" pitchFamily="34" charset="0"/>
                  </a:endParaRPr>
                </a:p>
              </p:txBody>
            </p:sp>
            <p:sp>
              <p:nvSpPr>
                <p:cNvPr id="30" name="TextBox 29"/>
                <p:cNvSpPr txBox="1"/>
                <p:nvPr/>
              </p:nvSpPr>
              <p:spPr>
                <a:xfrm rot="18887972">
                  <a:off x="6499001" y="6112184"/>
                  <a:ext cx="1339946" cy="244323"/>
                </a:xfrm>
                <a:prstGeom prst="rect">
                  <a:avLst/>
                </a:prstGeom>
                <a:noFill/>
              </p:spPr>
              <p:txBody>
                <a:bodyPr wrap="square" rtlCol="0">
                  <a:spAutoFit/>
                </a:bodyPr>
                <a:lstStyle/>
                <a:p>
                  <a:pPr algn="r"/>
                  <a:r>
                    <a:rPr lang="en-US" altLang="zh-CN" sz="1100" i="1" dirty="0" smtClean="0">
                      <a:latin typeface="Arial" panose="020B0604020202020204" pitchFamily="34" charset="0"/>
                      <a:cs typeface="Arial" panose="020B0604020202020204" pitchFamily="34" charset="0"/>
                    </a:rPr>
                    <a:t>unc-79(mac383)</a:t>
                  </a:r>
                  <a:endParaRPr lang="zh-CN" altLang="en-US" sz="1100" i="1" dirty="0" smtClean="0">
                    <a:latin typeface="Arial" panose="020B0604020202020204" pitchFamily="34" charset="0"/>
                    <a:cs typeface="Arial" panose="020B0604020202020204" pitchFamily="34" charset="0"/>
                  </a:endParaRPr>
                </a:p>
              </p:txBody>
            </p:sp>
            <p:sp>
              <p:nvSpPr>
                <p:cNvPr id="31" name="TextBox 30"/>
                <p:cNvSpPr txBox="1"/>
                <p:nvPr/>
              </p:nvSpPr>
              <p:spPr>
                <a:xfrm rot="18887972">
                  <a:off x="6581543" y="6224159"/>
                  <a:ext cx="1655557" cy="244323"/>
                </a:xfrm>
                <a:prstGeom prst="rect">
                  <a:avLst/>
                </a:prstGeom>
                <a:noFill/>
              </p:spPr>
              <p:txBody>
                <a:bodyPr wrap="square" rtlCol="0">
                  <a:spAutoFit/>
                </a:bodyPr>
                <a:lstStyle/>
                <a:p>
                  <a:pPr algn="r"/>
                  <a:r>
                    <a:rPr lang="en-US" altLang="zh-CN" sz="1100" i="1" dirty="0" smtClean="0">
                      <a:latin typeface="Arial" panose="020B0604020202020204" pitchFamily="34" charset="0"/>
                      <a:cs typeface="Arial" panose="020B0604020202020204" pitchFamily="34" charset="0"/>
                    </a:rPr>
                    <a:t>nca-2(gk5);</a:t>
                  </a:r>
                  <a:r>
                    <a:rPr lang="en-US" altLang="zh-CN" sz="1100" i="1" dirty="0">
                      <a:latin typeface="Arial" panose="020B0604020202020204" pitchFamily="34" charset="0"/>
                      <a:cs typeface="Arial" panose="020B0604020202020204" pitchFamily="34" charset="0"/>
                    </a:rPr>
                    <a:t> nca-1(gk9</a:t>
                  </a:r>
                  <a:r>
                    <a:rPr lang="en-US" altLang="zh-CN" sz="1100" i="1" dirty="0" smtClean="0">
                      <a:latin typeface="Arial" panose="020B0604020202020204" pitchFamily="34" charset="0"/>
                      <a:cs typeface="Arial" panose="020B0604020202020204" pitchFamily="34" charset="0"/>
                    </a:rPr>
                    <a:t>)</a:t>
                  </a:r>
                  <a:endParaRPr lang="zh-CN" altLang="en-US" sz="1100" i="1" dirty="0" smtClean="0">
                    <a:latin typeface="Arial" panose="020B0604020202020204" pitchFamily="34" charset="0"/>
                    <a:cs typeface="Arial" panose="020B0604020202020204" pitchFamily="34" charset="0"/>
                  </a:endParaRPr>
                </a:p>
              </p:txBody>
            </p:sp>
            <p:sp>
              <p:nvSpPr>
                <p:cNvPr id="32" name="TextBox 31"/>
                <p:cNvSpPr txBox="1"/>
                <p:nvPr/>
              </p:nvSpPr>
              <p:spPr>
                <a:xfrm rot="18887972">
                  <a:off x="6146458" y="6115669"/>
                  <a:ext cx="1349771" cy="244323"/>
                </a:xfrm>
                <a:prstGeom prst="rect">
                  <a:avLst/>
                </a:prstGeom>
                <a:noFill/>
              </p:spPr>
              <p:txBody>
                <a:bodyPr wrap="square" rtlCol="0">
                  <a:spAutoFit/>
                </a:bodyPr>
                <a:lstStyle/>
                <a:p>
                  <a:pPr algn="r"/>
                  <a:r>
                    <a:rPr lang="en-US" altLang="zh-CN" sz="1100" i="1" dirty="0" smtClean="0">
                      <a:latin typeface="Arial" panose="020B0604020202020204" pitchFamily="34" charset="0"/>
                      <a:cs typeface="Arial" panose="020B0604020202020204" pitchFamily="34" charset="0"/>
                    </a:rPr>
                    <a:t>unc-80(mac379)</a:t>
                  </a:r>
                  <a:endParaRPr lang="zh-CN" altLang="en-US" sz="1100" i="1" dirty="0" smtClean="0">
                    <a:latin typeface="Arial" panose="020B0604020202020204" pitchFamily="34" charset="0"/>
                    <a:cs typeface="Arial" panose="020B0604020202020204" pitchFamily="34" charset="0"/>
                  </a:endParaRPr>
                </a:p>
              </p:txBody>
            </p:sp>
            <p:sp>
              <p:nvSpPr>
                <p:cNvPr id="33" name="TextBox 32"/>
                <p:cNvSpPr txBox="1"/>
                <p:nvPr/>
              </p:nvSpPr>
              <p:spPr>
                <a:xfrm rot="18887972">
                  <a:off x="7168901" y="6119486"/>
                  <a:ext cx="1339946" cy="244323"/>
                </a:xfrm>
                <a:prstGeom prst="rect">
                  <a:avLst/>
                </a:prstGeom>
                <a:noFill/>
              </p:spPr>
              <p:txBody>
                <a:bodyPr wrap="square" rtlCol="0">
                  <a:spAutoFit/>
                </a:bodyPr>
                <a:lstStyle/>
                <a:p>
                  <a:pPr algn="r"/>
                  <a:r>
                    <a:rPr lang="en-US" altLang="zh-CN" sz="1100" i="1" dirty="0" smtClean="0">
                      <a:latin typeface="Arial" panose="020B0604020202020204" pitchFamily="34" charset="0"/>
                      <a:cs typeface="Arial" panose="020B0604020202020204" pitchFamily="34" charset="0"/>
                    </a:rPr>
                    <a:t>mac387</a:t>
                  </a:r>
                  <a:endParaRPr lang="zh-CN" altLang="en-US" sz="1100" i="1" dirty="0" smtClean="0">
                    <a:latin typeface="Arial" panose="020B0604020202020204" pitchFamily="34" charset="0"/>
                    <a:cs typeface="Arial" panose="020B0604020202020204" pitchFamily="34" charset="0"/>
                  </a:endParaRPr>
                </a:p>
              </p:txBody>
            </p:sp>
            <p:sp>
              <p:nvSpPr>
                <p:cNvPr id="77" name="TextBox 17"/>
                <p:cNvSpPr txBox="1"/>
                <p:nvPr/>
              </p:nvSpPr>
              <p:spPr>
                <a:xfrm>
                  <a:off x="17315" y="3723831"/>
                  <a:ext cx="643429" cy="276999"/>
                </a:xfrm>
                <a:prstGeom prst="rect">
                  <a:avLst/>
                </a:prstGeom>
                <a:noFill/>
              </p:spPr>
              <p:txBody>
                <a:bodyPr wrap="square" rtlCol="0">
                  <a:spAutoFit/>
                </a:bodyPr>
                <a:lstStyle/>
                <a:p>
                  <a:pPr algn="r"/>
                  <a:r>
                    <a:rPr lang="en-US" altLang="zh-CN" sz="1200" dirty="0" smtClean="0">
                      <a:latin typeface="Arial" panose="020B0604020202020204" pitchFamily="34" charset="0"/>
                      <a:cs typeface="Arial" panose="020B0604020202020204" pitchFamily="34" charset="0"/>
                    </a:rPr>
                    <a:t>1.0</a:t>
                  </a:r>
                  <a:endParaRPr lang="zh-CN" altLang="en-US" sz="1200" dirty="0">
                    <a:latin typeface="Arial" panose="020B0604020202020204" pitchFamily="34" charset="0"/>
                    <a:cs typeface="Arial" panose="020B0604020202020204" pitchFamily="34" charset="0"/>
                  </a:endParaRPr>
                </a:p>
              </p:txBody>
            </p:sp>
            <p:sp>
              <p:nvSpPr>
                <p:cNvPr id="78" name="TextBox 62"/>
                <p:cNvSpPr txBox="1"/>
                <p:nvPr/>
              </p:nvSpPr>
              <p:spPr>
                <a:xfrm>
                  <a:off x="17315" y="4094940"/>
                  <a:ext cx="643429" cy="276999"/>
                </a:xfrm>
                <a:prstGeom prst="rect">
                  <a:avLst/>
                </a:prstGeom>
                <a:noFill/>
              </p:spPr>
              <p:txBody>
                <a:bodyPr wrap="square" rtlCol="0">
                  <a:spAutoFit/>
                </a:bodyPr>
                <a:lstStyle/>
                <a:p>
                  <a:pPr algn="r"/>
                  <a:r>
                    <a:rPr lang="en-US" altLang="zh-CN" sz="1200" dirty="0" smtClean="0">
                      <a:latin typeface="Arial" panose="020B0604020202020204" pitchFamily="34" charset="0"/>
                      <a:cs typeface="Arial" panose="020B0604020202020204" pitchFamily="34" charset="0"/>
                    </a:rPr>
                    <a:t>0.8</a:t>
                  </a:r>
                  <a:endParaRPr lang="zh-CN" altLang="en-US" sz="1200" dirty="0">
                    <a:latin typeface="Arial" panose="020B0604020202020204" pitchFamily="34" charset="0"/>
                    <a:cs typeface="Arial" panose="020B0604020202020204" pitchFamily="34" charset="0"/>
                  </a:endParaRPr>
                </a:p>
              </p:txBody>
            </p:sp>
            <p:sp>
              <p:nvSpPr>
                <p:cNvPr id="79" name="TextBox 63"/>
                <p:cNvSpPr txBox="1"/>
                <p:nvPr/>
              </p:nvSpPr>
              <p:spPr>
                <a:xfrm>
                  <a:off x="17315" y="4466049"/>
                  <a:ext cx="643429" cy="276999"/>
                </a:xfrm>
                <a:prstGeom prst="rect">
                  <a:avLst/>
                </a:prstGeom>
                <a:noFill/>
              </p:spPr>
              <p:txBody>
                <a:bodyPr wrap="square" rtlCol="0">
                  <a:spAutoFit/>
                </a:bodyPr>
                <a:lstStyle/>
                <a:p>
                  <a:pPr algn="r"/>
                  <a:r>
                    <a:rPr lang="en-US" altLang="zh-CN" sz="1200" dirty="0" smtClean="0">
                      <a:latin typeface="Arial" panose="020B0604020202020204" pitchFamily="34" charset="0"/>
                      <a:cs typeface="Arial" panose="020B0604020202020204" pitchFamily="34" charset="0"/>
                    </a:rPr>
                    <a:t>0.6</a:t>
                  </a:r>
                  <a:endParaRPr lang="zh-CN" altLang="en-US" sz="1200" dirty="0">
                    <a:latin typeface="Arial" panose="020B0604020202020204" pitchFamily="34" charset="0"/>
                    <a:cs typeface="Arial" panose="020B0604020202020204" pitchFamily="34" charset="0"/>
                  </a:endParaRPr>
                </a:p>
              </p:txBody>
            </p:sp>
            <p:sp>
              <p:nvSpPr>
                <p:cNvPr id="80" name="TextBox 64"/>
                <p:cNvSpPr txBox="1"/>
                <p:nvPr/>
              </p:nvSpPr>
              <p:spPr>
                <a:xfrm>
                  <a:off x="17315" y="4837158"/>
                  <a:ext cx="643429" cy="276999"/>
                </a:xfrm>
                <a:prstGeom prst="rect">
                  <a:avLst/>
                </a:prstGeom>
                <a:noFill/>
              </p:spPr>
              <p:txBody>
                <a:bodyPr wrap="square" rtlCol="0">
                  <a:spAutoFit/>
                </a:bodyPr>
                <a:lstStyle/>
                <a:p>
                  <a:pPr algn="r"/>
                  <a:r>
                    <a:rPr lang="en-US" altLang="zh-CN" sz="1200" dirty="0" smtClean="0">
                      <a:latin typeface="Arial" panose="020B0604020202020204" pitchFamily="34" charset="0"/>
                      <a:cs typeface="Arial" panose="020B0604020202020204" pitchFamily="34" charset="0"/>
                    </a:rPr>
                    <a:t>0.4</a:t>
                  </a:r>
                  <a:endParaRPr lang="zh-CN" altLang="en-US" sz="1200" dirty="0">
                    <a:latin typeface="Arial" panose="020B0604020202020204" pitchFamily="34" charset="0"/>
                    <a:cs typeface="Arial" panose="020B0604020202020204" pitchFamily="34" charset="0"/>
                  </a:endParaRPr>
                </a:p>
              </p:txBody>
            </p:sp>
            <p:sp>
              <p:nvSpPr>
                <p:cNvPr id="81" name="TextBox 65"/>
                <p:cNvSpPr txBox="1"/>
                <p:nvPr/>
              </p:nvSpPr>
              <p:spPr>
                <a:xfrm>
                  <a:off x="17315" y="5208267"/>
                  <a:ext cx="643429" cy="276999"/>
                </a:xfrm>
                <a:prstGeom prst="rect">
                  <a:avLst/>
                </a:prstGeom>
                <a:noFill/>
              </p:spPr>
              <p:txBody>
                <a:bodyPr wrap="square" rtlCol="0">
                  <a:spAutoFit/>
                </a:bodyPr>
                <a:lstStyle/>
                <a:p>
                  <a:pPr algn="r"/>
                  <a:r>
                    <a:rPr lang="en-US" altLang="zh-CN" sz="1200" dirty="0" smtClean="0">
                      <a:latin typeface="Arial" panose="020B0604020202020204" pitchFamily="34" charset="0"/>
                      <a:cs typeface="Arial" panose="020B0604020202020204" pitchFamily="34" charset="0"/>
                    </a:rPr>
                    <a:t>0.2</a:t>
                  </a:r>
                  <a:endParaRPr lang="zh-CN" altLang="en-US" sz="1200" dirty="0">
                    <a:latin typeface="Arial" panose="020B0604020202020204" pitchFamily="34" charset="0"/>
                    <a:cs typeface="Arial" panose="020B0604020202020204" pitchFamily="34" charset="0"/>
                  </a:endParaRPr>
                </a:p>
              </p:txBody>
            </p:sp>
            <p:sp>
              <p:nvSpPr>
                <p:cNvPr id="82" name="TextBox 67"/>
                <p:cNvSpPr txBox="1"/>
                <p:nvPr/>
              </p:nvSpPr>
              <p:spPr>
                <a:xfrm>
                  <a:off x="17315" y="5579376"/>
                  <a:ext cx="643429" cy="276999"/>
                </a:xfrm>
                <a:prstGeom prst="rect">
                  <a:avLst/>
                </a:prstGeom>
                <a:noFill/>
              </p:spPr>
              <p:txBody>
                <a:bodyPr wrap="square" rtlCol="0">
                  <a:spAutoFit/>
                </a:bodyPr>
                <a:lstStyle/>
                <a:p>
                  <a:pPr algn="r"/>
                  <a:r>
                    <a:rPr lang="en-US" altLang="zh-CN" sz="1200" dirty="0" smtClean="0">
                      <a:latin typeface="Arial" panose="020B0604020202020204" pitchFamily="34" charset="0"/>
                      <a:cs typeface="Arial" panose="020B0604020202020204" pitchFamily="34" charset="0"/>
                    </a:rPr>
                    <a:t>0.0</a:t>
                  </a:r>
                  <a:endParaRPr lang="zh-CN" altLang="en-US" sz="1200" dirty="0">
                    <a:latin typeface="Arial" panose="020B0604020202020204" pitchFamily="34" charset="0"/>
                    <a:cs typeface="Arial" panose="020B0604020202020204" pitchFamily="34" charset="0"/>
                  </a:endParaRPr>
                </a:p>
              </p:txBody>
            </p:sp>
            <p:sp>
              <p:nvSpPr>
                <p:cNvPr id="83" name="TextBox 68"/>
                <p:cNvSpPr txBox="1"/>
                <p:nvPr/>
              </p:nvSpPr>
              <p:spPr>
                <a:xfrm>
                  <a:off x="17314" y="5950486"/>
                  <a:ext cx="643429" cy="276999"/>
                </a:xfrm>
                <a:prstGeom prst="rect">
                  <a:avLst/>
                </a:prstGeom>
                <a:noFill/>
              </p:spPr>
              <p:txBody>
                <a:bodyPr wrap="square" rtlCol="0">
                  <a:spAutoFit/>
                </a:bodyPr>
                <a:lstStyle/>
                <a:p>
                  <a:pPr algn="r"/>
                  <a:r>
                    <a:rPr lang="en-US" altLang="zh-CN" sz="1200" dirty="0" smtClean="0">
                      <a:latin typeface="Arial" panose="020B0604020202020204" pitchFamily="34" charset="0"/>
                      <a:cs typeface="Arial" panose="020B0604020202020204" pitchFamily="34" charset="0"/>
                    </a:rPr>
                    <a:t>-0.2</a:t>
                  </a:r>
                  <a:endParaRPr lang="zh-CN" altLang="en-US" sz="1200" dirty="0">
                    <a:latin typeface="Arial" panose="020B0604020202020204" pitchFamily="34" charset="0"/>
                    <a:cs typeface="Arial" panose="020B0604020202020204" pitchFamily="34" charset="0"/>
                  </a:endParaRPr>
                </a:p>
              </p:txBody>
            </p:sp>
            <p:sp>
              <p:nvSpPr>
                <p:cNvPr id="84" name="TextBox 83"/>
                <p:cNvSpPr txBox="1"/>
                <p:nvPr/>
              </p:nvSpPr>
              <p:spPr>
                <a:xfrm rot="10800000">
                  <a:off x="-18387" y="3881928"/>
                  <a:ext cx="400110" cy="2160240"/>
                </a:xfrm>
                <a:prstGeom prst="rect">
                  <a:avLst/>
                </a:prstGeom>
                <a:noFill/>
              </p:spPr>
              <p:txBody>
                <a:bodyPr vert="eaVert" wrap="square" rtlCol="0">
                  <a:spAutoFit/>
                </a:bodyPr>
                <a:lstStyle/>
                <a:p>
                  <a:pPr algn="ctr"/>
                  <a:r>
                    <a:rPr lang="en-US" altLang="zh-CN" sz="1400" dirty="0" smtClean="0">
                      <a:latin typeface="Arial" panose="020B0604020202020204" pitchFamily="34" charset="0"/>
                      <a:cs typeface="Arial" panose="020B0604020202020204" pitchFamily="34" charset="0"/>
                    </a:rPr>
                    <a:t>Avoidance </a:t>
                  </a:r>
                  <a:r>
                    <a:rPr lang="en-US" altLang="zh-CN" sz="1400" dirty="0">
                      <a:latin typeface="Arial" panose="020B0604020202020204" pitchFamily="34" charset="0"/>
                      <a:cs typeface="Arial" panose="020B0604020202020204" pitchFamily="34" charset="0"/>
                    </a:rPr>
                    <a:t>index</a:t>
                  </a:r>
                  <a:endParaRPr lang="zh-CN" altLang="en-US" sz="1400" dirty="0">
                    <a:latin typeface="Arial" panose="020B0604020202020204" pitchFamily="34" charset="0"/>
                    <a:cs typeface="Arial" panose="020B0604020202020204" pitchFamily="34" charset="0"/>
                  </a:endParaRPr>
                </a:p>
              </p:txBody>
            </p:sp>
            <p:sp>
              <p:nvSpPr>
                <p:cNvPr id="85" name="TextBox 84"/>
                <p:cNvSpPr txBox="1"/>
                <p:nvPr/>
              </p:nvSpPr>
              <p:spPr>
                <a:xfrm rot="10800000">
                  <a:off x="8629819" y="4080334"/>
                  <a:ext cx="400110" cy="1715994"/>
                </a:xfrm>
                <a:prstGeom prst="rect">
                  <a:avLst/>
                </a:prstGeom>
                <a:noFill/>
              </p:spPr>
              <p:txBody>
                <a:bodyPr vert="eaVert" wrap="square" rtlCol="0">
                  <a:spAutoFit/>
                </a:bodyPr>
                <a:lstStyle/>
                <a:p>
                  <a:pPr algn="ctr"/>
                  <a:r>
                    <a:rPr lang="en-US" altLang="zh-CN" sz="1400" dirty="0" smtClean="0">
                      <a:solidFill>
                        <a:schemeClr val="tx1">
                          <a:lumMod val="85000"/>
                          <a:lumOff val="15000"/>
                        </a:schemeClr>
                      </a:solidFill>
                      <a:latin typeface="Arial" panose="020B0604020202020204" pitchFamily="34" charset="0"/>
                      <a:cs typeface="Arial" panose="020B0604020202020204" pitchFamily="34" charset="0"/>
                    </a:rPr>
                    <a:t>Attraction  </a:t>
                  </a:r>
                  <a:r>
                    <a:rPr lang="en-US" altLang="zh-CN" sz="1400" dirty="0">
                      <a:solidFill>
                        <a:schemeClr val="tx1">
                          <a:lumMod val="85000"/>
                          <a:lumOff val="15000"/>
                        </a:schemeClr>
                      </a:solidFill>
                      <a:latin typeface="Arial" panose="020B0604020202020204" pitchFamily="34" charset="0"/>
                      <a:cs typeface="Arial" panose="020B0604020202020204" pitchFamily="34" charset="0"/>
                    </a:rPr>
                    <a:t>index</a:t>
                  </a:r>
                  <a:endParaRPr lang="zh-CN" altLang="en-US" sz="14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86" name="TextBox 17"/>
                <p:cNvSpPr txBox="1"/>
                <p:nvPr/>
              </p:nvSpPr>
              <p:spPr>
                <a:xfrm>
                  <a:off x="8386662" y="3723831"/>
                  <a:ext cx="643429" cy="276999"/>
                </a:xfrm>
                <a:prstGeom prst="rect">
                  <a:avLst/>
                </a:prstGeom>
                <a:noFill/>
              </p:spPr>
              <p:txBody>
                <a:bodyPr wrap="square" rtlCol="0">
                  <a:spAutoFit/>
                </a:bodyPr>
                <a:lstStyle/>
                <a:p>
                  <a:r>
                    <a:rPr lang="en-US" altLang="zh-CN" sz="1200" dirty="0" smtClean="0">
                      <a:latin typeface="Arial" panose="020B0604020202020204" pitchFamily="34" charset="0"/>
                      <a:cs typeface="Arial" panose="020B0604020202020204" pitchFamily="34" charset="0"/>
                    </a:rPr>
                    <a:t>1.0</a:t>
                  </a:r>
                  <a:endParaRPr lang="zh-CN" altLang="en-US" sz="1200" dirty="0">
                    <a:latin typeface="Arial" panose="020B0604020202020204" pitchFamily="34" charset="0"/>
                    <a:cs typeface="Arial" panose="020B0604020202020204" pitchFamily="34" charset="0"/>
                  </a:endParaRPr>
                </a:p>
              </p:txBody>
            </p:sp>
            <p:sp>
              <p:nvSpPr>
                <p:cNvPr id="87" name="TextBox 62"/>
                <p:cNvSpPr txBox="1"/>
                <p:nvPr/>
              </p:nvSpPr>
              <p:spPr>
                <a:xfrm>
                  <a:off x="8386662" y="4094940"/>
                  <a:ext cx="643429" cy="276999"/>
                </a:xfrm>
                <a:prstGeom prst="rect">
                  <a:avLst/>
                </a:prstGeom>
                <a:noFill/>
              </p:spPr>
              <p:txBody>
                <a:bodyPr wrap="square" rtlCol="0">
                  <a:spAutoFit/>
                </a:bodyPr>
                <a:lstStyle/>
                <a:p>
                  <a:r>
                    <a:rPr lang="en-US" altLang="zh-CN" sz="1200" dirty="0" smtClean="0">
                      <a:latin typeface="Arial" panose="020B0604020202020204" pitchFamily="34" charset="0"/>
                      <a:cs typeface="Arial" panose="020B0604020202020204" pitchFamily="34" charset="0"/>
                    </a:rPr>
                    <a:t>0.8</a:t>
                  </a:r>
                  <a:endParaRPr lang="zh-CN" altLang="en-US" sz="1200" dirty="0">
                    <a:latin typeface="Arial" panose="020B0604020202020204" pitchFamily="34" charset="0"/>
                    <a:cs typeface="Arial" panose="020B0604020202020204" pitchFamily="34" charset="0"/>
                  </a:endParaRPr>
                </a:p>
              </p:txBody>
            </p:sp>
            <p:sp>
              <p:nvSpPr>
                <p:cNvPr id="88" name="TextBox 63"/>
                <p:cNvSpPr txBox="1"/>
                <p:nvPr/>
              </p:nvSpPr>
              <p:spPr>
                <a:xfrm>
                  <a:off x="8386662" y="4466049"/>
                  <a:ext cx="643429" cy="276999"/>
                </a:xfrm>
                <a:prstGeom prst="rect">
                  <a:avLst/>
                </a:prstGeom>
                <a:noFill/>
              </p:spPr>
              <p:txBody>
                <a:bodyPr wrap="square" rtlCol="0">
                  <a:spAutoFit/>
                </a:bodyPr>
                <a:lstStyle/>
                <a:p>
                  <a:r>
                    <a:rPr lang="en-US" altLang="zh-CN" sz="1200" dirty="0" smtClean="0">
                      <a:latin typeface="Arial" panose="020B0604020202020204" pitchFamily="34" charset="0"/>
                      <a:cs typeface="Arial" panose="020B0604020202020204" pitchFamily="34" charset="0"/>
                    </a:rPr>
                    <a:t>0.6</a:t>
                  </a:r>
                  <a:endParaRPr lang="zh-CN" altLang="en-US" sz="1200" dirty="0">
                    <a:latin typeface="Arial" panose="020B0604020202020204" pitchFamily="34" charset="0"/>
                    <a:cs typeface="Arial" panose="020B0604020202020204" pitchFamily="34" charset="0"/>
                  </a:endParaRPr>
                </a:p>
              </p:txBody>
            </p:sp>
            <p:sp>
              <p:nvSpPr>
                <p:cNvPr id="89" name="TextBox 64"/>
                <p:cNvSpPr txBox="1"/>
                <p:nvPr/>
              </p:nvSpPr>
              <p:spPr>
                <a:xfrm>
                  <a:off x="8386662" y="4837158"/>
                  <a:ext cx="643429" cy="276999"/>
                </a:xfrm>
                <a:prstGeom prst="rect">
                  <a:avLst/>
                </a:prstGeom>
                <a:noFill/>
              </p:spPr>
              <p:txBody>
                <a:bodyPr wrap="square" rtlCol="0">
                  <a:spAutoFit/>
                </a:bodyPr>
                <a:lstStyle/>
                <a:p>
                  <a:r>
                    <a:rPr lang="en-US" altLang="zh-CN" sz="1200" dirty="0" smtClean="0">
                      <a:latin typeface="Arial" panose="020B0604020202020204" pitchFamily="34" charset="0"/>
                      <a:cs typeface="Arial" panose="020B0604020202020204" pitchFamily="34" charset="0"/>
                    </a:rPr>
                    <a:t>0.4</a:t>
                  </a:r>
                  <a:endParaRPr lang="zh-CN" altLang="en-US" sz="1200" dirty="0">
                    <a:latin typeface="Arial" panose="020B0604020202020204" pitchFamily="34" charset="0"/>
                    <a:cs typeface="Arial" panose="020B0604020202020204" pitchFamily="34" charset="0"/>
                  </a:endParaRPr>
                </a:p>
              </p:txBody>
            </p:sp>
            <p:sp>
              <p:nvSpPr>
                <p:cNvPr id="90" name="TextBox 65"/>
                <p:cNvSpPr txBox="1"/>
                <p:nvPr/>
              </p:nvSpPr>
              <p:spPr>
                <a:xfrm>
                  <a:off x="8386662" y="5208267"/>
                  <a:ext cx="643429" cy="276999"/>
                </a:xfrm>
                <a:prstGeom prst="rect">
                  <a:avLst/>
                </a:prstGeom>
                <a:noFill/>
              </p:spPr>
              <p:txBody>
                <a:bodyPr wrap="square" rtlCol="0">
                  <a:spAutoFit/>
                </a:bodyPr>
                <a:lstStyle/>
                <a:p>
                  <a:r>
                    <a:rPr lang="en-US" altLang="zh-CN" sz="1200" dirty="0" smtClean="0">
                      <a:latin typeface="Arial" panose="020B0604020202020204" pitchFamily="34" charset="0"/>
                      <a:cs typeface="Arial" panose="020B0604020202020204" pitchFamily="34" charset="0"/>
                    </a:rPr>
                    <a:t>0.2</a:t>
                  </a:r>
                  <a:endParaRPr lang="zh-CN" altLang="en-US" sz="1200" dirty="0">
                    <a:latin typeface="Arial" panose="020B0604020202020204" pitchFamily="34" charset="0"/>
                    <a:cs typeface="Arial" panose="020B0604020202020204" pitchFamily="34" charset="0"/>
                  </a:endParaRPr>
                </a:p>
              </p:txBody>
            </p:sp>
            <p:sp>
              <p:nvSpPr>
                <p:cNvPr id="91" name="TextBox 67"/>
                <p:cNvSpPr txBox="1"/>
                <p:nvPr/>
              </p:nvSpPr>
              <p:spPr>
                <a:xfrm>
                  <a:off x="8386662" y="5579376"/>
                  <a:ext cx="643429" cy="276999"/>
                </a:xfrm>
                <a:prstGeom prst="rect">
                  <a:avLst/>
                </a:prstGeom>
                <a:noFill/>
              </p:spPr>
              <p:txBody>
                <a:bodyPr wrap="square" rtlCol="0">
                  <a:spAutoFit/>
                </a:bodyPr>
                <a:lstStyle/>
                <a:p>
                  <a:r>
                    <a:rPr lang="en-US" altLang="zh-CN" sz="1200" dirty="0" smtClean="0">
                      <a:latin typeface="Arial" panose="020B0604020202020204" pitchFamily="34" charset="0"/>
                      <a:cs typeface="Arial" panose="020B0604020202020204" pitchFamily="34" charset="0"/>
                    </a:rPr>
                    <a:t>0.0</a:t>
                  </a:r>
                  <a:endParaRPr lang="zh-CN" altLang="en-US" sz="1200" dirty="0">
                    <a:latin typeface="Arial" panose="020B0604020202020204" pitchFamily="34" charset="0"/>
                    <a:cs typeface="Arial" panose="020B0604020202020204" pitchFamily="34" charset="0"/>
                  </a:endParaRPr>
                </a:p>
              </p:txBody>
            </p:sp>
            <p:sp>
              <p:nvSpPr>
                <p:cNvPr id="92" name="TextBox 68"/>
                <p:cNvSpPr txBox="1"/>
                <p:nvPr/>
              </p:nvSpPr>
              <p:spPr>
                <a:xfrm>
                  <a:off x="8386661" y="5950486"/>
                  <a:ext cx="643429" cy="276999"/>
                </a:xfrm>
                <a:prstGeom prst="rect">
                  <a:avLst/>
                </a:prstGeom>
                <a:noFill/>
              </p:spPr>
              <p:txBody>
                <a:bodyPr wrap="square" rtlCol="0">
                  <a:spAutoFit/>
                </a:bodyPr>
                <a:lstStyle/>
                <a:p>
                  <a:r>
                    <a:rPr lang="en-US" altLang="zh-CN" sz="1200" dirty="0" smtClean="0">
                      <a:latin typeface="Arial" panose="020B0604020202020204" pitchFamily="34" charset="0"/>
                      <a:cs typeface="Arial" panose="020B0604020202020204" pitchFamily="34" charset="0"/>
                    </a:rPr>
                    <a:t>-0.2</a:t>
                  </a:r>
                  <a:endParaRPr lang="zh-CN" altLang="en-US" sz="1200" dirty="0">
                    <a:latin typeface="Arial" panose="020B0604020202020204" pitchFamily="34" charset="0"/>
                    <a:cs typeface="Arial" panose="020B0604020202020204" pitchFamily="34" charset="0"/>
                  </a:endParaRPr>
                </a:p>
              </p:txBody>
            </p:sp>
            <p:cxnSp>
              <p:nvCxnSpPr>
                <p:cNvPr id="76" name="直接连接符 75"/>
                <p:cNvCxnSpPr/>
                <p:nvPr/>
              </p:nvCxnSpPr>
              <p:spPr>
                <a:xfrm>
                  <a:off x="767183" y="4398539"/>
                  <a:ext cx="1548000" cy="0"/>
                </a:xfrm>
                <a:prstGeom prst="line">
                  <a:avLst/>
                </a:prstGeom>
              </p:spPr>
              <p:style>
                <a:lnRef idx="1">
                  <a:schemeClr val="dk1"/>
                </a:lnRef>
                <a:fillRef idx="0">
                  <a:schemeClr val="dk1"/>
                </a:fillRef>
                <a:effectRef idx="0">
                  <a:schemeClr val="dk1"/>
                </a:effectRef>
                <a:fontRef idx="minor">
                  <a:schemeClr val="tx1"/>
                </a:fontRef>
              </p:style>
            </p:cxnSp>
            <p:cxnSp>
              <p:nvCxnSpPr>
                <p:cNvPr id="107" name="直接连接符 106"/>
                <p:cNvCxnSpPr/>
                <p:nvPr/>
              </p:nvCxnSpPr>
              <p:spPr>
                <a:xfrm>
                  <a:off x="2745421" y="4208039"/>
                  <a:ext cx="1548000" cy="0"/>
                </a:xfrm>
                <a:prstGeom prst="line">
                  <a:avLst/>
                </a:prstGeom>
              </p:spPr>
              <p:style>
                <a:lnRef idx="1">
                  <a:schemeClr val="dk1"/>
                </a:lnRef>
                <a:fillRef idx="0">
                  <a:schemeClr val="dk1"/>
                </a:fillRef>
                <a:effectRef idx="0">
                  <a:schemeClr val="dk1"/>
                </a:effectRef>
                <a:fontRef idx="minor">
                  <a:schemeClr val="tx1"/>
                </a:fontRef>
              </p:style>
            </p:cxnSp>
            <p:cxnSp>
              <p:nvCxnSpPr>
                <p:cNvPr id="108" name="直接连接符 107"/>
                <p:cNvCxnSpPr/>
                <p:nvPr/>
              </p:nvCxnSpPr>
              <p:spPr>
                <a:xfrm>
                  <a:off x="4723659" y="3947689"/>
                  <a:ext cx="1548000" cy="0"/>
                </a:xfrm>
                <a:prstGeom prst="line">
                  <a:avLst/>
                </a:prstGeom>
              </p:spPr>
              <p:style>
                <a:lnRef idx="1">
                  <a:schemeClr val="dk1"/>
                </a:lnRef>
                <a:fillRef idx="0">
                  <a:schemeClr val="dk1"/>
                </a:fillRef>
                <a:effectRef idx="0">
                  <a:schemeClr val="dk1"/>
                </a:effectRef>
                <a:fontRef idx="minor">
                  <a:schemeClr val="tx1"/>
                </a:fontRef>
              </p:style>
            </p:cxnSp>
            <p:cxnSp>
              <p:nvCxnSpPr>
                <p:cNvPr id="109" name="直接连接符 108"/>
                <p:cNvCxnSpPr/>
                <p:nvPr/>
              </p:nvCxnSpPr>
              <p:spPr>
                <a:xfrm>
                  <a:off x="6701896" y="4284239"/>
                  <a:ext cx="1548000" cy="0"/>
                </a:xfrm>
                <a:prstGeom prst="line">
                  <a:avLst/>
                </a:prstGeom>
              </p:spPr>
              <p:style>
                <a:lnRef idx="1">
                  <a:schemeClr val="dk1"/>
                </a:lnRef>
                <a:fillRef idx="0">
                  <a:schemeClr val="dk1"/>
                </a:fillRef>
                <a:effectRef idx="0">
                  <a:schemeClr val="dk1"/>
                </a:effectRef>
                <a:fontRef idx="minor">
                  <a:schemeClr val="tx1"/>
                </a:fontRef>
              </p:style>
            </p:cxnSp>
            <p:sp>
              <p:nvSpPr>
                <p:cNvPr id="110" name="文本框 45"/>
                <p:cNvSpPr txBox="1"/>
                <p:nvPr/>
              </p:nvSpPr>
              <p:spPr>
                <a:xfrm>
                  <a:off x="1958540" y="5325317"/>
                  <a:ext cx="475298" cy="307777"/>
                </a:xfrm>
                <a:prstGeom prst="rect">
                  <a:avLst/>
                </a:prstGeom>
                <a:noFill/>
              </p:spPr>
              <p:txBody>
                <a:bodyPr wrap="square" rtlCol="0">
                  <a:spAutoFit/>
                </a:bodyPr>
                <a:lstStyle/>
                <a:p>
                  <a:pPr algn="ctr"/>
                  <a:r>
                    <a:rPr lang="en-US" altLang="zh-CN" sz="1400" dirty="0">
                      <a:latin typeface="Arial" panose="020B0604020202020204" pitchFamily="34" charset="0"/>
                    </a:rPr>
                    <a:t>***</a:t>
                  </a:r>
                </a:p>
              </p:txBody>
            </p:sp>
            <p:sp>
              <p:nvSpPr>
                <p:cNvPr id="111" name="文本框 45"/>
                <p:cNvSpPr txBox="1"/>
                <p:nvPr/>
              </p:nvSpPr>
              <p:spPr>
                <a:xfrm>
                  <a:off x="3937962" y="5538982"/>
                  <a:ext cx="475298" cy="307777"/>
                </a:xfrm>
                <a:prstGeom prst="rect">
                  <a:avLst/>
                </a:prstGeom>
                <a:noFill/>
              </p:spPr>
              <p:txBody>
                <a:bodyPr wrap="square" rtlCol="0">
                  <a:spAutoFit/>
                </a:bodyPr>
                <a:lstStyle/>
                <a:p>
                  <a:pPr algn="ctr"/>
                  <a:r>
                    <a:rPr lang="en-US" altLang="zh-CN" sz="1400" dirty="0">
                      <a:latin typeface="Arial" panose="020B0604020202020204" pitchFamily="34" charset="0"/>
                    </a:rPr>
                    <a:t>***</a:t>
                  </a:r>
                </a:p>
              </p:txBody>
            </p:sp>
            <p:sp>
              <p:nvSpPr>
                <p:cNvPr id="112" name="文本框 45"/>
                <p:cNvSpPr txBox="1"/>
                <p:nvPr/>
              </p:nvSpPr>
              <p:spPr>
                <a:xfrm>
                  <a:off x="5927437" y="5535810"/>
                  <a:ext cx="475298" cy="307777"/>
                </a:xfrm>
                <a:prstGeom prst="rect">
                  <a:avLst/>
                </a:prstGeom>
                <a:noFill/>
              </p:spPr>
              <p:txBody>
                <a:bodyPr wrap="square" rtlCol="0">
                  <a:spAutoFit/>
                </a:bodyPr>
                <a:lstStyle/>
                <a:p>
                  <a:pPr algn="ctr"/>
                  <a:r>
                    <a:rPr lang="en-US" altLang="zh-CN" sz="1400" dirty="0">
                      <a:latin typeface="Arial" panose="020B0604020202020204" pitchFamily="34" charset="0"/>
                    </a:rPr>
                    <a:t>***</a:t>
                  </a:r>
                </a:p>
              </p:txBody>
            </p:sp>
            <p:sp>
              <p:nvSpPr>
                <p:cNvPr id="113" name="文本框 45"/>
                <p:cNvSpPr txBox="1"/>
                <p:nvPr/>
              </p:nvSpPr>
              <p:spPr>
                <a:xfrm>
                  <a:off x="7909065" y="5240826"/>
                  <a:ext cx="475298" cy="307777"/>
                </a:xfrm>
                <a:prstGeom prst="rect">
                  <a:avLst/>
                </a:prstGeom>
                <a:noFill/>
              </p:spPr>
              <p:txBody>
                <a:bodyPr wrap="square" rtlCol="0">
                  <a:spAutoFit/>
                </a:bodyPr>
                <a:lstStyle/>
                <a:p>
                  <a:pPr algn="ctr"/>
                  <a:r>
                    <a:rPr lang="en-US" altLang="zh-CN" sz="1400" dirty="0">
                      <a:latin typeface="Arial" panose="020B0604020202020204" pitchFamily="34" charset="0"/>
                    </a:rPr>
                    <a:t>***</a:t>
                  </a:r>
                </a:p>
              </p:txBody>
            </p:sp>
            <p:sp>
              <p:nvSpPr>
                <p:cNvPr id="115" name="TextBox 114"/>
                <p:cNvSpPr txBox="1"/>
                <p:nvPr/>
              </p:nvSpPr>
              <p:spPr>
                <a:xfrm>
                  <a:off x="5088011" y="3683454"/>
                  <a:ext cx="822661" cy="307777"/>
                </a:xfrm>
                <a:prstGeom prst="rect">
                  <a:avLst/>
                </a:prstGeom>
                <a:noFill/>
              </p:spPr>
              <p:txBody>
                <a:bodyPr wrap="none" rtlCol="0">
                  <a:spAutoFit/>
                </a:bodyPr>
                <a:lstStyle/>
                <a:p>
                  <a:pPr algn="ctr"/>
                  <a:r>
                    <a:rPr lang="en-US" altLang="zh-CN" sz="1400" dirty="0" smtClean="0">
                      <a:latin typeface="Arial" panose="020B0604020202020204" pitchFamily="34" charset="0"/>
                      <a:cs typeface="Arial" panose="020B0604020202020204" pitchFamily="34" charset="0"/>
                    </a:rPr>
                    <a:t>Diacetyl</a:t>
                  </a:r>
                  <a:endParaRPr lang="zh-CN" altLang="en-US" sz="1400" dirty="0"/>
                </a:p>
              </p:txBody>
            </p:sp>
            <p:sp>
              <p:nvSpPr>
                <p:cNvPr id="116" name="TextBox 115"/>
                <p:cNvSpPr txBox="1"/>
                <p:nvPr/>
              </p:nvSpPr>
              <p:spPr>
                <a:xfrm>
                  <a:off x="2929831" y="3951387"/>
                  <a:ext cx="1138452" cy="307777"/>
                </a:xfrm>
                <a:prstGeom prst="rect">
                  <a:avLst/>
                </a:prstGeom>
                <a:noFill/>
              </p:spPr>
              <p:txBody>
                <a:bodyPr wrap="none" rtlCol="0">
                  <a:spAutoFit/>
                </a:bodyPr>
                <a:lstStyle/>
                <a:p>
                  <a:pPr algn="ctr"/>
                  <a:r>
                    <a:rPr lang="en-US" altLang="zh-CN" sz="1400" dirty="0">
                      <a:latin typeface="Arial" panose="020B0604020202020204" pitchFamily="34" charset="0"/>
                      <a:cs typeface="Arial" panose="020B0604020202020204" pitchFamily="34" charset="0"/>
                    </a:rPr>
                    <a:t>2-nonanone</a:t>
                  </a:r>
                  <a:endParaRPr lang="zh-CN" altLang="en-US" sz="1400" dirty="0"/>
                </a:p>
              </p:txBody>
            </p:sp>
            <p:sp>
              <p:nvSpPr>
                <p:cNvPr id="117" name="TextBox 116"/>
                <p:cNvSpPr txBox="1"/>
                <p:nvPr/>
              </p:nvSpPr>
              <p:spPr>
                <a:xfrm>
                  <a:off x="1072169" y="4141887"/>
                  <a:ext cx="920445" cy="307777"/>
                </a:xfrm>
                <a:prstGeom prst="rect">
                  <a:avLst/>
                </a:prstGeom>
                <a:noFill/>
              </p:spPr>
              <p:txBody>
                <a:bodyPr wrap="none" rtlCol="0">
                  <a:spAutoFit/>
                </a:bodyPr>
                <a:lstStyle/>
                <a:p>
                  <a:pPr algn="ctr"/>
                  <a:r>
                    <a:rPr lang="en-US" altLang="zh-CN" sz="1400" dirty="0">
                      <a:latin typeface="Arial" panose="020B0604020202020204" pitchFamily="34" charset="0"/>
                      <a:cs typeface="Arial" panose="020B0604020202020204" pitchFamily="34" charset="0"/>
                    </a:rPr>
                    <a:t>1-octanol</a:t>
                  </a:r>
                  <a:endParaRPr lang="zh-CN" altLang="en-US" sz="1400" dirty="0"/>
                </a:p>
              </p:txBody>
            </p:sp>
            <p:sp>
              <p:nvSpPr>
                <p:cNvPr id="118" name="TextBox 117"/>
                <p:cNvSpPr txBox="1"/>
                <p:nvPr/>
              </p:nvSpPr>
              <p:spPr>
                <a:xfrm>
                  <a:off x="6825460" y="4027587"/>
                  <a:ext cx="1319592" cy="307777"/>
                </a:xfrm>
                <a:prstGeom prst="rect">
                  <a:avLst/>
                </a:prstGeom>
                <a:noFill/>
              </p:spPr>
              <p:txBody>
                <a:bodyPr wrap="none" rtlCol="0">
                  <a:spAutoFit/>
                </a:bodyPr>
                <a:lstStyle/>
                <a:p>
                  <a:pPr algn="ctr"/>
                  <a:r>
                    <a:rPr lang="en-US" altLang="zh-CN" sz="1400" dirty="0">
                      <a:latin typeface="Arial" panose="020B0604020202020204" pitchFamily="34" charset="0"/>
                      <a:cs typeface="Arial" panose="020B0604020202020204" pitchFamily="34" charset="0"/>
                    </a:rPr>
                    <a:t>Benzaldehyde</a:t>
                  </a:r>
                  <a:endParaRPr lang="zh-CN" altLang="en-US" sz="1400" dirty="0"/>
                </a:p>
              </p:txBody>
            </p:sp>
          </p:grpSp>
          <p:cxnSp>
            <p:nvCxnSpPr>
              <p:cNvPr id="100" name="直接连接符 75"/>
              <p:cNvCxnSpPr/>
              <p:nvPr/>
            </p:nvCxnSpPr>
            <p:spPr>
              <a:xfrm>
                <a:off x="767056" y="3874664"/>
                <a:ext cx="3650105" cy="0"/>
              </a:xfrm>
              <a:prstGeom prst="line">
                <a:avLst/>
              </a:prstGeom>
            </p:spPr>
            <p:style>
              <a:lnRef idx="1">
                <a:schemeClr val="dk1"/>
              </a:lnRef>
              <a:fillRef idx="0">
                <a:schemeClr val="dk1"/>
              </a:fillRef>
              <a:effectRef idx="0">
                <a:schemeClr val="dk1"/>
              </a:effectRef>
              <a:fontRef idx="minor">
                <a:schemeClr val="tx1"/>
              </a:fontRef>
            </p:style>
          </p:cxnSp>
          <p:sp>
            <p:nvSpPr>
              <p:cNvPr id="4" name="TextBox 3"/>
              <p:cNvSpPr txBox="1"/>
              <p:nvPr/>
            </p:nvSpPr>
            <p:spPr>
              <a:xfrm>
                <a:off x="1909984" y="3515311"/>
                <a:ext cx="1271289" cy="369332"/>
              </a:xfrm>
              <a:prstGeom prst="rect">
                <a:avLst/>
              </a:prstGeom>
              <a:noFill/>
            </p:spPr>
            <p:txBody>
              <a:bodyPr wrap="none" rtlCol="0">
                <a:spAutoFit/>
              </a:bodyPr>
              <a:lstStyle/>
              <a:p>
                <a:r>
                  <a:rPr lang="en-US" dirty="0" smtClean="0">
                    <a:latin typeface="Arial"/>
                    <a:cs typeface="Arial"/>
                  </a:rPr>
                  <a:t>Avoidance</a:t>
                </a:r>
                <a:endParaRPr lang="en-US" dirty="0">
                  <a:latin typeface="Arial"/>
                  <a:cs typeface="Arial"/>
                </a:endParaRPr>
              </a:p>
            </p:txBody>
          </p:sp>
          <p:cxnSp>
            <p:nvCxnSpPr>
              <p:cNvPr id="102" name="直接连接符 75"/>
              <p:cNvCxnSpPr/>
              <p:nvPr/>
            </p:nvCxnSpPr>
            <p:spPr>
              <a:xfrm>
                <a:off x="4662150" y="3708681"/>
                <a:ext cx="3650105" cy="0"/>
              </a:xfrm>
              <a:prstGeom prst="line">
                <a:avLst/>
              </a:prstGeom>
            </p:spPr>
            <p:style>
              <a:lnRef idx="1">
                <a:schemeClr val="dk1"/>
              </a:lnRef>
              <a:fillRef idx="0">
                <a:schemeClr val="dk1"/>
              </a:fillRef>
              <a:effectRef idx="0">
                <a:schemeClr val="dk1"/>
              </a:effectRef>
              <a:fontRef idx="minor">
                <a:schemeClr val="tx1"/>
              </a:fontRef>
            </p:style>
          </p:cxnSp>
          <p:sp>
            <p:nvSpPr>
              <p:cNvPr id="103" name="TextBox 102"/>
              <p:cNvSpPr txBox="1"/>
              <p:nvPr/>
            </p:nvSpPr>
            <p:spPr>
              <a:xfrm>
                <a:off x="5919378" y="3349328"/>
                <a:ext cx="1172554" cy="369332"/>
              </a:xfrm>
              <a:prstGeom prst="rect">
                <a:avLst/>
              </a:prstGeom>
              <a:noFill/>
            </p:spPr>
            <p:txBody>
              <a:bodyPr wrap="none" rtlCol="0">
                <a:spAutoFit/>
              </a:bodyPr>
              <a:lstStyle/>
              <a:p>
                <a:r>
                  <a:rPr lang="en-US" dirty="0" smtClean="0">
                    <a:latin typeface="Arial"/>
                    <a:cs typeface="Arial"/>
                  </a:rPr>
                  <a:t>Attraction</a:t>
                </a:r>
                <a:endParaRPr lang="en-US" dirty="0">
                  <a:latin typeface="Arial"/>
                  <a:cs typeface="Arial"/>
                </a:endParaRPr>
              </a:p>
            </p:txBody>
          </p:sp>
        </p:grpSp>
        <p:cxnSp>
          <p:nvCxnSpPr>
            <p:cNvPr id="3" name="Straight Connector 2"/>
            <p:cNvCxnSpPr/>
            <p:nvPr/>
          </p:nvCxnSpPr>
          <p:spPr>
            <a:xfrm flipH="1">
              <a:off x="4454205" y="5453525"/>
              <a:ext cx="72305" cy="37110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5" name="Straight Connector 104"/>
            <p:cNvCxnSpPr/>
            <p:nvPr/>
          </p:nvCxnSpPr>
          <p:spPr>
            <a:xfrm flipH="1">
              <a:off x="4517705" y="5453525"/>
              <a:ext cx="72305" cy="37110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7993638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215534" y="848248"/>
            <a:ext cx="8741498" cy="4761698"/>
            <a:chOff x="215534" y="848248"/>
            <a:chExt cx="8741498" cy="4761698"/>
          </a:xfrm>
        </p:grpSpPr>
        <p:pic>
          <p:nvPicPr>
            <p:cNvPr id="2050" name="Picture 2" descr="C:\Users\1\Desktop\图片7.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288" y="867557"/>
              <a:ext cx="8607425" cy="2382837"/>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1\Desktop\图片6.t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287" y="3262918"/>
              <a:ext cx="8607425" cy="233521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986965" y="2951448"/>
              <a:ext cx="628698" cy="253916"/>
            </a:xfrm>
            <a:prstGeom prst="rect">
              <a:avLst/>
            </a:prstGeom>
            <a:noFill/>
          </p:spPr>
          <p:txBody>
            <a:bodyPr wrap="none" rtlCol="0">
              <a:spAutoFit/>
            </a:bodyPr>
            <a:lstStyle/>
            <a:p>
              <a:r>
                <a:rPr lang="en-US" altLang="zh-CN" sz="1050" dirty="0" smtClean="0">
                  <a:solidFill>
                    <a:schemeClr val="bg1"/>
                  </a:solidFill>
                  <a:latin typeface="Arial" pitchFamily="34" charset="0"/>
                  <a:cs typeface="Arial" pitchFamily="34" charset="0"/>
                </a:rPr>
                <a:t>100</a:t>
              </a:r>
              <a:r>
                <a:rPr lang="en-US" altLang="zh-CN" sz="800" dirty="0" smtClean="0">
                  <a:solidFill>
                    <a:schemeClr val="bg1"/>
                  </a:solidFill>
                  <a:latin typeface="Arial" pitchFamily="34" charset="0"/>
                  <a:cs typeface="Arial" pitchFamily="34" charset="0"/>
                </a:rPr>
                <a:t> </a:t>
              </a:r>
              <a:r>
                <a:rPr lang="en-US" altLang="zh-CN" sz="1050" dirty="0" smtClean="0">
                  <a:solidFill>
                    <a:schemeClr val="bg1"/>
                  </a:solidFill>
                  <a:latin typeface="Arial" pitchFamily="34" charset="0"/>
                  <a:cs typeface="Arial" pitchFamily="34" charset="0"/>
                </a:rPr>
                <a:t>μm</a:t>
              </a:r>
              <a:endParaRPr lang="en-US" altLang="zh-CN" sz="1050" dirty="0">
                <a:solidFill>
                  <a:schemeClr val="bg1"/>
                </a:solidFill>
                <a:latin typeface="Arial" panose="020B0604020202020204" pitchFamily="34" charset="0"/>
                <a:cs typeface="Arial" pitchFamily="34" charset="0"/>
              </a:endParaRPr>
            </a:p>
          </p:txBody>
        </p:sp>
        <p:sp>
          <p:nvSpPr>
            <p:cNvPr id="7" name="TextBox 6"/>
            <p:cNvSpPr txBox="1"/>
            <p:nvPr/>
          </p:nvSpPr>
          <p:spPr>
            <a:xfrm>
              <a:off x="2707550" y="5348356"/>
              <a:ext cx="495649" cy="230832"/>
            </a:xfrm>
            <a:prstGeom prst="rect">
              <a:avLst/>
            </a:prstGeom>
            <a:noFill/>
          </p:spPr>
          <p:txBody>
            <a:bodyPr wrap="none" rtlCol="0">
              <a:spAutoFit/>
            </a:bodyPr>
            <a:lstStyle/>
            <a:p>
              <a:r>
                <a:rPr lang="en-US" altLang="zh-CN" sz="900" dirty="0" smtClean="0">
                  <a:solidFill>
                    <a:srgbClr val="FFFFFF"/>
                  </a:solidFill>
                  <a:latin typeface="Arial" pitchFamily="34" charset="0"/>
                  <a:cs typeface="Arial" pitchFamily="34" charset="0"/>
                </a:rPr>
                <a:t>10</a:t>
              </a:r>
              <a:r>
                <a:rPr lang="en-US" altLang="zh-CN" sz="600" dirty="0" smtClean="0">
                  <a:solidFill>
                    <a:srgbClr val="FFFFFF"/>
                  </a:solidFill>
                  <a:latin typeface="Arial" pitchFamily="34" charset="0"/>
                  <a:cs typeface="Arial" pitchFamily="34" charset="0"/>
                </a:rPr>
                <a:t> </a:t>
              </a:r>
              <a:r>
                <a:rPr lang="en-US" altLang="zh-CN" sz="900" dirty="0" smtClean="0">
                  <a:solidFill>
                    <a:srgbClr val="FFFFFF"/>
                  </a:solidFill>
                  <a:latin typeface="Arial" pitchFamily="34" charset="0"/>
                  <a:cs typeface="Arial" pitchFamily="34" charset="0"/>
                </a:rPr>
                <a:t>μm</a:t>
              </a:r>
              <a:endParaRPr lang="en-US" altLang="zh-CN" sz="900" dirty="0">
                <a:solidFill>
                  <a:srgbClr val="FFFFFF"/>
                </a:solidFill>
                <a:latin typeface="Arial" panose="020B0604020202020204" pitchFamily="34" charset="0"/>
                <a:cs typeface="Arial" pitchFamily="34" charset="0"/>
              </a:endParaRPr>
            </a:p>
          </p:txBody>
        </p:sp>
        <p:sp>
          <p:nvSpPr>
            <p:cNvPr id="8" name="TextBox 7"/>
            <p:cNvSpPr txBox="1"/>
            <p:nvPr/>
          </p:nvSpPr>
          <p:spPr>
            <a:xfrm>
              <a:off x="5586299" y="5352589"/>
              <a:ext cx="495649" cy="230832"/>
            </a:xfrm>
            <a:prstGeom prst="rect">
              <a:avLst/>
            </a:prstGeom>
            <a:noFill/>
          </p:spPr>
          <p:txBody>
            <a:bodyPr wrap="none" rtlCol="0">
              <a:spAutoFit/>
            </a:bodyPr>
            <a:lstStyle/>
            <a:p>
              <a:r>
                <a:rPr lang="en-US" altLang="zh-CN" sz="900" dirty="0" smtClean="0">
                  <a:solidFill>
                    <a:srgbClr val="FFFFFF"/>
                  </a:solidFill>
                  <a:latin typeface="Arial" pitchFamily="34" charset="0"/>
                  <a:cs typeface="Arial" pitchFamily="34" charset="0"/>
                </a:rPr>
                <a:t>10</a:t>
              </a:r>
              <a:r>
                <a:rPr lang="en-US" altLang="zh-CN" sz="600" dirty="0" smtClean="0">
                  <a:solidFill>
                    <a:srgbClr val="FFFFFF"/>
                  </a:solidFill>
                  <a:latin typeface="Arial" pitchFamily="34" charset="0"/>
                  <a:cs typeface="Arial" pitchFamily="34" charset="0"/>
                </a:rPr>
                <a:t> </a:t>
              </a:r>
              <a:r>
                <a:rPr lang="en-US" altLang="zh-CN" sz="900" dirty="0" smtClean="0">
                  <a:solidFill>
                    <a:srgbClr val="FFFFFF"/>
                  </a:solidFill>
                  <a:latin typeface="Arial" pitchFamily="34" charset="0"/>
                  <a:cs typeface="Arial" pitchFamily="34" charset="0"/>
                </a:rPr>
                <a:t>μm</a:t>
              </a:r>
              <a:endParaRPr lang="en-US" altLang="zh-CN" sz="900" dirty="0">
                <a:solidFill>
                  <a:srgbClr val="FFFFFF"/>
                </a:solidFill>
                <a:latin typeface="Arial" panose="020B0604020202020204" pitchFamily="34" charset="0"/>
                <a:cs typeface="Arial" pitchFamily="34" charset="0"/>
              </a:endParaRPr>
            </a:p>
          </p:txBody>
        </p:sp>
        <p:sp>
          <p:nvSpPr>
            <p:cNvPr id="9" name="TextBox 8"/>
            <p:cNvSpPr txBox="1"/>
            <p:nvPr/>
          </p:nvSpPr>
          <p:spPr>
            <a:xfrm>
              <a:off x="8461383" y="5352589"/>
              <a:ext cx="495649" cy="230832"/>
            </a:xfrm>
            <a:prstGeom prst="rect">
              <a:avLst/>
            </a:prstGeom>
            <a:noFill/>
          </p:spPr>
          <p:txBody>
            <a:bodyPr wrap="none" rtlCol="0">
              <a:spAutoFit/>
            </a:bodyPr>
            <a:lstStyle/>
            <a:p>
              <a:r>
                <a:rPr lang="en-US" altLang="zh-CN" sz="900" dirty="0" smtClean="0">
                  <a:solidFill>
                    <a:srgbClr val="FFFFFF"/>
                  </a:solidFill>
                  <a:latin typeface="Arial" pitchFamily="34" charset="0"/>
                  <a:cs typeface="Arial" pitchFamily="34" charset="0"/>
                </a:rPr>
                <a:t>10</a:t>
              </a:r>
              <a:r>
                <a:rPr lang="en-US" altLang="zh-CN" sz="600" dirty="0" smtClean="0">
                  <a:solidFill>
                    <a:srgbClr val="FFFFFF"/>
                  </a:solidFill>
                  <a:latin typeface="Arial" pitchFamily="34" charset="0"/>
                  <a:cs typeface="Arial" pitchFamily="34" charset="0"/>
                </a:rPr>
                <a:t> </a:t>
              </a:r>
              <a:r>
                <a:rPr lang="en-US" altLang="zh-CN" sz="900" dirty="0" smtClean="0">
                  <a:solidFill>
                    <a:srgbClr val="FFFFFF"/>
                  </a:solidFill>
                  <a:latin typeface="Arial" pitchFamily="34" charset="0"/>
                  <a:cs typeface="Arial" pitchFamily="34" charset="0"/>
                </a:rPr>
                <a:t>μm</a:t>
              </a:r>
              <a:endParaRPr lang="en-US" altLang="zh-CN" sz="900" dirty="0">
                <a:solidFill>
                  <a:srgbClr val="FFFFFF"/>
                </a:solidFill>
                <a:latin typeface="Arial" panose="020B0604020202020204" pitchFamily="34" charset="0"/>
                <a:cs typeface="Arial" pitchFamily="34" charset="0"/>
              </a:endParaRPr>
            </a:p>
          </p:txBody>
        </p:sp>
        <p:sp>
          <p:nvSpPr>
            <p:cNvPr id="10" name="TextBox 93"/>
            <p:cNvSpPr txBox="1"/>
            <p:nvPr/>
          </p:nvSpPr>
          <p:spPr>
            <a:xfrm>
              <a:off x="215534" y="2985635"/>
              <a:ext cx="4418609" cy="276999"/>
            </a:xfrm>
            <a:prstGeom prst="rect">
              <a:avLst/>
            </a:prstGeom>
            <a:noFill/>
          </p:spPr>
          <p:txBody>
            <a:bodyPr wrap="square" rtlCol="0">
              <a:spAutoFit/>
            </a:bodyPr>
            <a:lstStyle/>
            <a:p>
              <a:r>
                <a:rPr lang="en-US" altLang="zh-CN" sz="1200" i="1" dirty="0" smtClean="0">
                  <a:solidFill>
                    <a:schemeClr val="bg1"/>
                  </a:solidFill>
                  <a:latin typeface="Arial" panose="020B0604020202020204" pitchFamily="34" charset="0"/>
                </a:rPr>
                <a:t>unc-79(mac383); P</a:t>
              </a:r>
              <a:r>
                <a:rPr lang="en-US" altLang="zh-CN" sz="1200" i="1" baseline="-25000" dirty="0" smtClean="0">
                  <a:solidFill>
                    <a:schemeClr val="bg1"/>
                  </a:solidFill>
                  <a:latin typeface="Arial" panose="020B0604020202020204" pitchFamily="34" charset="0"/>
                </a:rPr>
                <a:t>L</a:t>
              </a:r>
              <a:r>
                <a:rPr lang="en-US" altLang="zh-CN" sz="1200" i="1" dirty="0" smtClean="0">
                  <a:solidFill>
                    <a:schemeClr val="bg1"/>
                  </a:solidFill>
                  <a:latin typeface="Arial" panose="020B0604020202020204" pitchFamily="34" charset="0"/>
                </a:rPr>
                <a:t>unc-79a::unc-79a_cDNA::GFP</a:t>
              </a:r>
              <a:endParaRPr lang="en-US" altLang="zh-CN" sz="1200" i="1" dirty="0">
                <a:solidFill>
                  <a:schemeClr val="bg1"/>
                </a:solidFill>
                <a:latin typeface="Arial" panose="020B0604020202020204" pitchFamily="34" charset="0"/>
              </a:endParaRPr>
            </a:p>
          </p:txBody>
        </p:sp>
        <p:sp>
          <p:nvSpPr>
            <p:cNvPr id="11" name="文本框 20"/>
            <p:cNvSpPr txBox="1"/>
            <p:nvPr/>
          </p:nvSpPr>
          <p:spPr>
            <a:xfrm>
              <a:off x="224327" y="5332947"/>
              <a:ext cx="883285" cy="276999"/>
            </a:xfrm>
            <a:prstGeom prst="rect">
              <a:avLst/>
            </a:prstGeom>
            <a:noFill/>
            <a:ln>
              <a:no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CN" sz="1200" dirty="0" smtClean="0">
                  <a:solidFill>
                    <a:schemeClr val="bg1"/>
                  </a:solidFill>
                  <a:latin typeface="Arial" panose="020B0604020202020204" pitchFamily="34" charset="0"/>
                  <a:cs typeface="Arial" panose="020B0604020202020204" pitchFamily="34" charset="0"/>
                </a:rPr>
                <a:t>Head</a:t>
              </a:r>
            </a:p>
          </p:txBody>
        </p:sp>
        <p:sp>
          <p:nvSpPr>
            <p:cNvPr id="12" name="文本框 20"/>
            <p:cNvSpPr txBox="1"/>
            <p:nvPr/>
          </p:nvSpPr>
          <p:spPr>
            <a:xfrm>
              <a:off x="5967652" y="5332947"/>
              <a:ext cx="883285" cy="276999"/>
            </a:xfrm>
            <a:prstGeom prst="rect">
              <a:avLst/>
            </a:prstGeom>
            <a:noFill/>
            <a:ln>
              <a:no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CN" sz="1200" dirty="0" smtClean="0">
                  <a:solidFill>
                    <a:schemeClr val="bg1"/>
                  </a:solidFill>
                  <a:latin typeface="Arial" panose="020B0604020202020204" pitchFamily="34" charset="0"/>
                  <a:cs typeface="Arial" panose="020B0604020202020204" pitchFamily="34" charset="0"/>
                </a:rPr>
                <a:t>Tail</a:t>
              </a:r>
            </a:p>
          </p:txBody>
        </p:sp>
        <p:sp>
          <p:nvSpPr>
            <p:cNvPr id="13" name="文本框 20"/>
            <p:cNvSpPr txBox="1"/>
            <p:nvPr/>
          </p:nvSpPr>
          <p:spPr>
            <a:xfrm>
              <a:off x="3095500" y="5332947"/>
              <a:ext cx="883285" cy="276999"/>
            </a:xfrm>
            <a:prstGeom prst="rect">
              <a:avLst/>
            </a:prstGeom>
            <a:noFill/>
            <a:ln>
              <a:no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CN" sz="1200" dirty="0" smtClean="0">
                  <a:solidFill>
                    <a:schemeClr val="bg1"/>
                  </a:solidFill>
                  <a:latin typeface="Arial" panose="020B0604020202020204" pitchFamily="34" charset="0"/>
                  <a:cs typeface="Arial" panose="020B0604020202020204" pitchFamily="34" charset="0"/>
                </a:rPr>
                <a:t>Mid body</a:t>
              </a:r>
            </a:p>
          </p:txBody>
        </p:sp>
        <p:cxnSp>
          <p:nvCxnSpPr>
            <p:cNvPr id="14" name="直线连接符 20"/>
            <p:cNvCxnSpPr/>
            <p:nvPr/>
          </p:nvCxnSpPr>
          <p:spPr>
            <a:xfrm>
              <a:off x="835021" y="4384543"/>
              <a:ext cx="193463" cy="168145"/>
            </a:xfrm>
            <a:prstGeom prst="line">
              <a:avLst/>
            </a:prstGeom>
            <a:ln>
              <a:headEnd type="none"/>
              <a:tailEnd type="triangle"/>
            </a:ln>
          </p:spPr>
          <p:style>
            <a:lnRef idx="1">
              <a:schemeClr val="dk1"/>
            </a:lnRef>
            <a:fillRef idx="0">
              <a:schemeClr val="dk1"/>
            </a:fillRef>
            <a:effectRef idx="0">
              <a:schemeClr val="dk1"/>
            </a:effectRef>
            <a:fontRef idx="minor">
              <a:schemeClr val="tx1"/>
            </a:fontRef>
          </p:style>
        </p:cxnSp>
        <p:sp>
          <p:nvSpPr>
            <p:cNvPr id="15" name="文本框 20"/>
            <p:cNvSpPr txBox="1"/>
            <p:nvPr/>
          </p:nvSpPr>
          <p:spPr>
            <a:xfrm>
              <a:off x="518028" y="3968936"/>
              <a:ext cx="721757" cy="430887"/>
            </a:xfrm>
            <a:prstGeom prst="rect">
              <a:avLst/>
            </a:prstGeom>
            <a:noFill/>
            <a:ln>
              <a:noFill/>
            </a:ln>
          </p:spPr>
          <p:txBody>
            <a:bodyPr wrap="square" rtlCol="0">
              <a:spAutoFit/>
            </a:bodyPr>
            <a:lstStyle/>
            <a:p>
              <a:r>
                <a:rPr lang="en-US" altLang="zh-CN" sz="1100" dirty="0">
                  <a:solidFill>
                    <a:schemeClr val="bg1"/>
                  </a:solidFill>
                  <a:latin typeface="Arial" pitchFamily="34" charset="0"/>
                  <a:cs typeface="Arial" pitchFamily="34" charset="0"/>
                </a:rPr>
                <a:t>H</a:t>
              </a:r>
              <a:r>
                <a:rPr lang="en-US" altLang="zh-CN" sz="1100" dirty="0" smtClean="0">
                  <a:solidFill>
                    <a:schemeClr val="bg1"/>
                  </a:solidFill>
                  <a:latin typeface="Arial" pitchFamily="34" charset="0"/>
                  <a:cs typeface="Arial" pitchFamily="34" charset="0"/>
                </a:rPr>
                <a:t>ead neurons</a:t>
              </a:r>
              <a:endParaRPr lang="en-US" altLang="zh-CN" sz="1100" dirty="0">
                <a:solidFill>
                  <a:schemeClr val="bg1"/>
                </a:solidFill>
                <a:latin typeface="Arial" pitchFamily="34" charset="0"/>
                <a:cs typeface="Arial" pitchFamily="34" charset="0"/>
              </a:endParaRPr>
            </a:p>
          </p:txBody>
        </p:sp>
        <p:cxnSp>
          <p:nvCxnSpPr>
            <p:cNvPr id="18" name="直线连接符 20"/>
            <p:cNvCxnSpPr/>
            <p:nvPr/>
          </p:nvCxnSpPr>
          <p:spPr>
            <a:xfrm flipV="1">
              <a:off x="4443941" y="4550204"/>
              <a:ext cx="128058" cy="242646"/>
            </a:xfrm>
            <a:prstGeom prst="line">
              <a:avLst/>
            </a:prstGeom>
            <a:ln>
              <a:headEnd type="none"/>
              <a:tailEnd type="triangle"/>
            </a:ln>
          </p:spPr>
          <p:style>
            <a:lnRef idx="1">
              <a:schemeClr val="dk1"/>
            </a:lnRef>
            <a:fillRef idx="0">
              <a:schemeClr val="dk1"/>
            </a:fillRef>
            <a:effectRef idx="0">
              <a:schemeClr val="dk1"/>
            </a:effectRef>
            <a:fontRef idx="minor">
              <a:schemeClr val="tx1"/>
            </a:fontRef>
          </p:style>
        </p:cxnSp>
        <p:sp>
          <p:nvSpPr>
            <p:cNvPr id="19" name="文本框 20"/>
            <p:cNvSpPr txBox="1"/>
            <p:nvPr/>
          </p:nvSpPr>
          <p:spPr>
            <a:xfrm>
              <a:off x="3873920" y="4786825"/>
              <a:ext cx="1396159" cy="261610"/>
            </a:xfrm>
            <a:prstGeom prst="rect">
              <a:avLst/>
            </a:prstGeom>
            <a:noFill/>
            <a:ln>
              <a:noFill/>
            </a:ln>
          </p:spPr>
          <p:txBody>
            <a:bodyPr wrap="square" rtlCol="0">
              <a:spAutoFit/>
            </a:bodyPr>
            <a:lstStyle/>
            <a:p>
              <a:r>
                <a:rPr lang="en-US" altLang="zh-CN" sz="1100" dirty="0" smtClean="0">
                  <a:solidFill>
                    <a:schemeClr val="bg1"/>
                  </a:solidFill>
                  <a:latin typeface="Arial" pitchFamily="34" charset="0"/>
                  <a:cs typeface="Arial" pitchFamily="34" charset="0"/>
                </a:rPr>
                <a:t>Vulval muscles</a:t>
              </a:r>
              <a:endParaRPr lang="en-US" altLang="zh-CN" sz="1100" dirty="0">
                <a:solidFill>
                  <a:schemeClr val="bg1"/>
                </a:solidFill>
                <a:latin typeface="Arial" pitchFamily="34" charset="0"/>
                <a:cs typeface="Arial" pitchFamily="34" charset="0"/>
              </a:endParaRPr>
            </a:p>
          </p:txBody>
        </p:sp>
        <p:cxnSp>
          <p:nvCxnSpPr>
            <p:cNvPr id="20" name="直线连接符 20"/>
            <p:cNvCxnSpPr/>
            <p:nvPr/>
          </p:nvCxnSpPr>
          <p:spPr>
            <a:xfrm flipH="1">
              <a:off x="8035835" y="4444700"/>
              <a:ext cx="230311" cy="243172"/>
            </a:xfrm>
            <a:prstGeom prst="line">
              <a:avLst/>
            </a:prstGeom>
            <a:ln>
              <a:headEnd type="none"/>
              <a:tailEnd type="triangle"/>
            </a:ln>
          </p:spPr>
          <p:style>
            <a:lnRef idx="1">
              <a:schemeClr val="dk1"/>
            </a:lnRef>
            <a:fillRef idx="0">
              <a:schemeClr val="dk1"/>
            </a:fillRef>
            <a:effectRef idx="0">
              <a:schemeClr val="dk1"/>
            </a:effectRef>
            <a:fontRef idx="minor">
              <a:schemeClr val="tx1"/>
            </a:fontRef>
          </p:style>
        </p:cxnSp>
        <p:sp>
          <p:nvSpPr>
            <p:cNvPr id="21" name="文本框 20"/>
            <p:cNvSpPr txBox="1"/>
            <p:nvPr/>
          </p:nvSpPr>
          <p:spPr>
            <a:xfrm>
              <a:off x="7993252" y="4063595"/>
              <a:ext cx="721757" cy="430887"/>
            </a:xfrm>
            <a:prstGeom prst="rect">
              <a:avLst/>
            </a:prstGeom>
            <a:noFill/>
            <a:ln>
              <a:noFill/>
            </a:ln>
          </p:spPr>
          <p:txBody>
            <a:bodyPr wrap="square" rtlCol="0">
              <a:spAutoFit/>
            </a:bodyPr>
            <a:lstStyle/>
            <a:p>
              <a:r>
                <a:rPr lang="en-US" altLang="zh-CN" sz="1100" dirty="0">
                  <a:solidFill>
                    <a:schemeClr val="bg1"/>
                  </a:solidFill>
                  <a:latin typeface="Arial" pitchFamily="34" charset="0"/>
                  <a:cs typeface="Arial" pitchFamily="34" charset="0"/>
                </a:rPr>
                <a:t>T</a:t>
              </a:r>
              <a:r>
                <a:rPr lang="en-US" altLang="zh-CN" sz="1100" dirty="0" smtClean="0">
                  <a:solidFill>
                    <a:schemeClr val="bg1"/>
                  </a:solidFill>
                  <a:latin typeface="Arial" pitchFamily="34" charset="0"/>
                  <a:cs typeface="Arial" pitchFamily="34" charset="0"/>
                </a:rPr>
                <a:t>ail neurons</a:t>
              </a:r>
              <a:endParaRPr lang="en-US" altLang="zh-CN" sz="1100" dirty="0">
                <a:solidFill>
                  <a:schemeClr val="bg1"/>
                </a:solidFill>
                <a:latin typeface="Arial" pitchFamily="34" charset="0"/>
                <a:cs typeface="Arial" pitchFamily="34" charset="0"/>
              </a:endParaRPr>
            </a:p>
          </p:txBody>
        </p:sp>
        <p:cxnSp>
          <p:nvCxnSpPr>
            <p:cNvPr id="22" name="直线连接符 20"/>
            <p:cNvCxnSpPr/>
            <p:nvPr/>
          </p:nvCxnSpPr>
          <p:spPr>
            <a:xfrm flipH="1" flipV="1">
              <a:off x="5258977" y="4596075"/>
              <a:ext cx="87308" cy="246734"/>
            </a:xfrm>
            <a:prstGeom prst="line">
              <a:avLst/>
            </a:prstGeom>
            <a:ln>
              <a:solidFill>
                <a:schemeClr val="tx1"/>
              </a:solidFill>
              <a:headEnd type="none"/>
              <a:tailEnd type="triangle"/>
            </a:ln>
          </p:spPr>
          <p:style>
            <a:lnRef idx="1">
              <a:schemeClr val="dk1"/>
            </a:lnRef>
            <a:fillRef idx="0">
              <a:schemeClr val="dk1"/>
            </a:fillRef>
            <a:effectRef idx="0">
              <a:schemeClr val="dk1"/>
            </a:effectRef>
            <a:fontRef idx="minor">
              <a:schemeClr val="tx1"/>
            </a:fontRef>
          </p:style>
        </p:cxnSp>
        <p:sp>
          <p:nvSpPr>
            <p:cNvPr id="23" name="文本框 20"/>
            <p:cNvSpPr txBox="1"/>
            <p:nvPr/>
          </p:nvSpPr>
          <p:spPr>
            <a:xfrm>
              <a:off x="5120793" y="4813201"/>
              <a:ext cx="760147" cy="430887"/>
            </a:xfrm>
            <a:prstGeom prst="rect">
              <a:avLst/>
            </a:prstGeom>
            <a:noFill/>
            <a:ln>
              <a:no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CN" sz="1100" dirty="0" smtClean="0">
                  <a:solidFill>
                    <a:schemeClr val="bg1"/>
                  </a:solidFill>
                  <a:latin typeface="Arial" panose="020B0604020202020204" pitchFamily="34" charset="0"/>
                  <a:cs typeface="Arial" panose="020B0604020202020204" pitchFamily="34" charset="0"/>
                </a:rPr>
                <a:t>Motor neurons</a:t>
              </a:r>
              <a:endParaRPr lang="en-US" altLang="zh-CN" sz="1100" dirty="0">
                <a:solidFill>
                  <a:schemeClr val="bg1"/>
                </a:solidFill>
                <a:latin typeface="Arial" panose="020B0604020202020204" pitchFamily="34" charset="0"/>
                <a:cs typeface="Arial" panose="020B0604020202020204" pitchFamily="34" charset="0"/>
              </a:endParaRPr>
            </a:p>
          </p:txBody>
        </p:sp>
        <p:cxnSp>
          <p:nvCxnSpPr>
            <p:cNvPr id="24" name="直线连接符 20"/>
            <p:cNvCxnSpPr/>
            <p:nvPr/>
          </p:nvCxnSpPr>
          <p:spPr>
            <a:xfrm flipV="1">
              <a:off x="5464413" y="4639663"/>
              <a:ext cx="0" cy="203145"/>
            </a:xfrm>
            <a:prstGeom prst="line">
              <a:avLst/>
            </a:prstGeom>
            <a:ln>
              <a:headEnd type="none"/>
              <a:tailEnd type="triangle"/>
            </a:ln>
          </p:spPr>
          <p:style>
            <a:lnRef idx="1">
              <a:schemeClr val="dk1"/>
            </a:lnRef>
            <a:fillRef idx="0">
              <a:schemeClr val="dk1"/>
            </a:fillRef>
            <a:effectRef idx="0">
              <a:schemeClr val="dk1"/>
            </a:effectRef>
            <a:fontRef idx="minor">
              <a:schemeClr val="tx1"/>
            </a:fontRef>
          </p:style>
        </p:cxnSp>
        <p:sp>
          <p:nvSpPr>
            <p:cNvPr id="25" name="TextBox 24"/>
            <p:cNvSpPr txBox="1"/>
            <p:nvPr/>
          </p:nvSpPr>
          <p:spPr>
            <a:xfrm>
              <a:off x="282622" y="848248"/>
              <a:ext cx="356188" cy="400110"/>
            </a:xfrm>
            <a:prstGeom prst="rect">
              <a:avLst/>
            </a:prstGeom>
            <a:noFill/>
          </p:spPr>
          <p:txBody>
            <a:bodyPr wrap="none" rtlCol="0">
              <a:spAutoFit/>
            </a:bodyPr>
            <a:lstStyle/>
            <a:p>
              <a:r>
                <a:rPr lang="en-US" sz="2000" dirty="0">
                  <a:solidFill>
                    <a:schemeClr val="bg1"/>
                  </a:solidFill>
                  <a:latin typeface="Arial"/>
                  <a:cs typeface="Arial"/>
                </a:rPr>
                <a:t>A</a:t>
              </a:r>
            </a:p>
          </p:txBody>
        </p:sp>
        <p:sp>
          <p:nvSpPr>
            <p:cNvPr id="26" name="TextBox 25"/>
            <p:cNvSpPr txBox="1"/>
            <p:nvPr/>
          </p:nvSpPr>
          <p:spPr>
            <a:xfrm>
              <a:off x="268288" y="3229907"/>
              <a:ext cx="356188" cy="400110"/>
            </a:xfrm>
            <a:prstGeom prst="rect">
              <a:avLst/>
            </a:prstGeom>
            <a:noFill/>
          </p:spPr>
          <p:txBody>
            <a:bodyPr wrap="none" rtlCol="0">
              <a:spAutoFit/>
            </a:bodyPr>
            <a:lstStyle/>
            <a:p>
              <a:r>
                <a:rPr lang="en-US" sz="2000" dirty="0">
                  <a:solidFill>
                    <a:schemeClr val="bg1"/>
                  </a:solidFill>
                  <a:latin typeface="Arial"/>
                  <a:cs typeface="Arial"/>
                </a:rPr>
                <a:t>B</a:t>
              </a:r>
            </a:p>
          </p:txBody>
        </p:sp>
        <p:sp>
          <p:nvSpPr>
            <p:cNvPr id="27" name="TextBox 26"/>
            <p:cNvSpPr txBox="1"/>
            <p:nvPr/>
          </p:nvSpPr>
          <p:spPr>
            <a:xfrm>
              <a:off x="3149806" y="3233094"/>
              <a:ext cx="370614" cy="400110"/>
            </a:xfrm>
            <a:prstGeom prst="rect">
              <a:avLst/>
            </a:prstGeom>
            <a:noFill/>
          </p:spPr>
          <p:txBody>
            <a:bodyPr wrap="none" rtlCol="0">
              <a:spAutoFit/>
            </a:bodyPr>
            <a:lstStyle/>
            <a:p>
              <a:r>
                <a:rPr lang="en-US" sz="2000" dirty="0">
                  <a:solidFill>
                    <a:schemeClr val="bg1"/>
                  </a:solidFill>
                  <a:latin typeface="Arial"/>
                  <a:cs typeface="Arial"/>
                </a:rPr>
                <a:t>C</a:t>
              </a:r>
            </a:p>
          </p:txBody>
        </p:sp>
        <p:sp>
          <p:nvSpPr>
            <p:cNvPr id="29" name="TextBox 28"/>
            <p:cNvSpPr txBox="1"/>
            <p:nvPr/>
          </p:nvSpPr>
          <p:spPr>
            <a:xfrm>
              <a:off x="6018995" y="3231371"/>
              <a:ext cx="370614" cy="400110"/>
            </a:xfrm>
            <a:prstGeom prst="rect">
              <a:avLst/>
            </a:prstGeom>
            <a:noFill/>
          </p:spPr>
          <p:txBody>
            <a:bodyPr wrap="none" rtlCol="0">
              <a:spAutoFit/>
            </a:bodyPr>
            <a:lstStyle/>
            <a:p>
              <a:r>
                <a:rPr lang="en-US" sz="2000" dirty="0" smtClean="0">
                  <a:solidFill>
                    <a:schemeClr val="bg1"/>
                  </a:solidFill>
                  <a:latin typeface="Arial"/>
                  <a:cs typeface="Arial"/>
                </a:rPr>
                <a:t>D</a:t>
              </a:r>
              <a:endParaRPr lang="en-US" sz="2000" dirty="0">
                <a:solidFill>
                  <a:schemeClr val="bg1"/>
                </a:solidFill>
                <a:latin typeface="Arial"/>
                <a:cs typeface="Arial"/>
              </a:endParaRPr>
            </a:p>
          </p:txBody>
        </p:sp>
        <p:sp>
          <p:nvSpPr>
            <p:cNvPr id="30" name="文本框 20"/>
            <p:cNvSpPr txBox="1"/>
            <p:nvPr/>
          </p:nvSpPr>
          <p:spPr>
            <a:xfrm>
              <a:off x="1727583" y="4780673"/>
              <a:ext cx="1470421" cy="276999"/>
            </a:xfrm>
            <a:prstGeom prst="rect">
              <a:avLst/>
            </a:prstGeom>
            <a:noFill/>
            <a:ln>
              <a:noFill/>
            </a:ln>
          </p:spPr>
          <p:txBody>
            <a:bodyPr wrap="square" rtlCol="0">
              <a:spAutoFit/>
            </a:bodyPr>
            <a:lstStyle/>
            <a:p>
              <a:r>
                <a:rPr lang="en-US" altLang="zh-CN" sz="1200" dirty="0">
                  <a:solidFill>
                    <a:schemeClr val="bg1"/>
                  </a:solidFill>
                  <a:latin typeface="Arial" pitchFamily="34" charset="0"/>
                  <a:cs typeface="Arial" pitchFamily="34" charset="0"/>
                </a:rPr>
                <a:t>V</a:t>
              </a:r>
              <a:r>
                <a:rPr lang="en-US" altLang="zh-CN" sz="1200" dirty="0" smtClean="0">
                  <a:solidFill>
                    <a:schemeClr val="bg1"/>
                  </a:solidFill>
                  <a:latin typeface="Arial" pitchFamily="34" charset="0"/>
                  <a:cs typeface="Arial" pitchFamily="34" charset="0"/>
                </a:rPr>
                <a:t>entral nerve cord</a:t>
              </a:r>
              <a:endParaRPr lang="en-US" altLang="zh-CN" sz="1200" dirty="0">
                <a:solidFill>
                  <a:schemeClr val="bg1"/>
                </a:solidFill>
                <a:latin typeface="Arial" pitchFamily="34" charset="0"/>
                <a:cs typeface="Arial" pitchFamily="34" charset="0"/>
              </a:endParaRPr>
            </a:p>
          </p:txBody>
        </p:sp>
        <p:cxnSp>
          <p:nvCxnSpPr>
            <p:cNvPr id="31" name="直线连接符 20"/>
            <p:cNvCxnSpPr/>
            <p:nvPr/>
          </p:nvCxnSpPr>
          <p:spPr>
            <a:xfrm flipV="1">
              <a:off x="2635100" y="4401559"/>
              <a:ext cx="146796" cy="405038"/>
            </a:xfrm>
            <a:prstGeom prst="line">
              <a:avLst/>
            </a:prstGeom>
            <a:ln>
              <a:headEnd type="none"/>
              <a:tailEnd type="triangle"/>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35473196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p14="http://schemas.microsoft.com/office/powerpoint/2010/main" val="3472101103"/>
              </p:ext>
            </p:extLst>
          </p:nvPr>
        </p:nvGraphicFramePr>
        <p:xfrm>
          <a:off x="1542661" y="656319"/>
          <a:ext cx="6332600" cy="5449750"/>
        </p:xfrm>
        <a:graphic>
          <a:graphicData uri="http://schemas.openxmlformats.org/drawingml/2006/table">
            <a:tbl>
              <a:tblPr firstRow="1" bandRow="1">
                <a:tableStyleId>{2D5ABB26-0587-4C30-8999-92F81FD0307C}</a:tableStyleId>
              </a:tblPr>
              <a:tblGrid>
                <a:gridCol w="724217"/>
                <a:gridCol w="971867"/>
                <a:gridCol w="882967"/>
                <a:gridCol w="1216343"/>
                <a:gridCol w="1344930"/>
                <a:gridCol w="1192276"/>
              </a:tblGrid>
              <a:tr h="315245">
                <a:tc>
                  <a:txBody>
                    <a:bodyPr/>
                    <a:lstStyle/>
                    <a:p>
                      <a:pPr algn="ctr"/>
                      <a:r>
                        <a:rPr lang="en-US" altLang="zh-CN" sz="1400" b="1" u="none" dirty="0" smtClean="0">
                          <a:latin typeface="Arial" pitchFamily="34" charset="0"/>
                          <a:cs typeface="Arial" pitchFamily="34" charset="0"/>
                        </a:rPr>
                        <a:t>Group</a:t>
                      </a:r>
                      <a:endParaRPr lang="zh-CN" altLang="en-US" sz="1400" b="1" u="none" dirty="0">
                        <a:latin typeface="Arial" pitchFamily="34" charset="0"/>
                        <a:cs typeface="Arial"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400" b="1" u="none" dirty="0" smtClean="0">
                          <a:latin typeface="Arial" pitchFamily="34" charset="0"/>
                          <a:cs typeface="Arial" pitchFamily="34" charset="0"/>
                        </a:rPr>
                        <a:t>Gene</a:t>
                      </a:r>
                      <a:endParaRPr lang="zh-CN" altLang="en-US" sz="1400" b="1" u="none" dirty="0">
                        <a:latin typeface="Arial" pitchFamily="34" charset="0"/>
                        <a:cs typeface="Arial"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400" b="1" u="none" dirty="0" smtClean="0">
                          <a:latin typeface="Arial" pitchFamily="34" charset="0"/>
                          <a:cs typeface="Arial" pitchFamily="34" charset="0"/>
                        </a:rPr>
                        <a:t>Allele</a:t>
                      </a:r>
                      <a:endParaRPr lang="zh-CN" altLang="en-US" sz="1400" b="1" u="none" dirty="0">
                        <a:latin typeface="Arial" pitchFamily="34" charset="0"/>
                        <a:cs typeface="Arial"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400" b="1" u="none" dirty="0" smtClean="0">
                          <a:latin typeface="Arial" pitchFamily="34" charset="0"/>
                          <a:cs typeface="Arial" pitchFamily="34" charset="0"/>
                        </a:rPr>
                        <a:t>Exon/Intron</a:t>
                      </a:r>
                      <a:endParaRPr lang="zh-CN" altLang="en-US" sz="1400" b="1" u="none" dirty="0">
                        <a:latin typeface="Arial" pitchFamily="34" charset="0"/>
                        <a:cs typeface="Arial"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400" b="1" u="none" dirty="0" smtClean="0">
                          <a:latin typeface="Arial" pitchFamily="34" charset="0"/>
                          <a:cs typeface="Arial" pitchFamily="34" charset="0"/>
                        </a:rPr>
                        <a:t>Mutation</a:t>
                      </a:r>
                      <a:endParaRPr lang="zh-CN" altLang="en-US" sz="1400" b="1" u="none" dirty="0">
                        <a:latin typeface="Arial" pitchFamily="34" charset="0"/>
                        <a:cs typeface="Arial"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400" b="1" u="none" dirty="0" smtClean="0">
                          <a:latin typeface="Arial" pitchFamily="34" charset="0"/>
                          <a:cs typeface="Arial" pitchFamily="34" charset="0"/>
                        </a:rPr>
                        <a:t>Effect</a:t>
                      </a:r>
                      <a:endParaRPr lang="zh-CN" altLang="en-US" sz="1400" b="1" u="none" dirty="0">
                        <a:latin typeface="Arial" pitchFamily="34" charset="0"/>
                        <a:cs typeface="Arial"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0480">
                <a:tc rowSpan="11">
                  <a:txBody>
                    <a:bodyPr/>
                    <a:lstStyle/>
                    <a:p>
                      <a:pPr algn="ctr"/>
                      <a:r>
                        <a:rPr lang="en-US" altLang="zh-CN" sz="1400" b="1" u="none" dirty="0" smtClean="0">
                          <a:latin typeface="Arial" pitchFamily="34" charset="0"/>
                          <a:cs typeface="Arial" pitchFamily="34" charset="0"/>
                        </a:rPr>
                        <a:t>1</a:t>
                      </a:r>
                      <a:endParaRPr lang="zh-CN" altLang="en-US" sz="1400" b="1" u="none" dirty="0">
                        <a:latin typeface="Arial" pitchFamily="34" charset="0"/>
                        <a:cs typeface="Arial"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400" i="1" u="none" dirty="0" smtClean="0">
                          <a:latin typeface="Arial" pitchFamily="34" charset="0"/>
                          <a:cs typeface="Arial" pitchFamily="34" charset="0"/>
                        </a:rPr>
                        <a:t>unc-80a</a:t>
                      </a:r>
                      <a:endParaRPr lang="zh-CN" altLang="en-US" sz="1400" i="1" u="none" dirty="0">
                        <a:latin typeface="Arial" pitchFamily="34" charset="0"/>
                        <a:cs typeface="Arial" pitchFamily="34" charset="0"/>
                      </a:endParaRPr>
                    </a:p>
                  </a:txBody>
                  <a:tcPr anchor="ctr">
                    <a:lnT w="12700" cap="flat" cmpd="sng" algn="ctr">
                      <a:solidFill>
                        <a:schemeClr val="tx1"/>
                      </a:solidFill>
                      <a:prstDash val="solid"/>
                      <a:round/>
                      <a:headEnd type="none" w="med" len="med"/>
                      <a:tailEnd type="none" w="med" len="med"/>
                    </a:lnT>
                  </a:tcPr>
                </a:tc>
                <a:tc>
                  <a:txBody>
                    <a:bodyPr/>
                    <a:lstStyle/>
                    <a:p>
                      <a:pPr algn="ctr"/>
                      <a:r>
                        <a:rPr lang="en-US" altLang="zh-CN" sz="1400" b="1" i="1" u="sng" dirty="0" smtClean="0">
                          <a:latin typeface="Arial" pitchFamily="34" charset="0"/>
                          <a:cs typeface="Arial" pitchFamily="34" charset="0"/>
                        </a:rPr>
                        <a:t>mac379</a:t>
                      </a:r>
                      <a:endParaRPr lang="zh-CN" altLang="en-US" sz="1400" b="1" i="1" u="sng" dirty="0">
                        <a:latin typeface="Arial" pitchFamily="34" charset="0"/>
                        <a:cs typeface="Arial" pitchFamily="34" charset="0"/>
                      </a:endParaRPr>
                    </a:p>
                  </a:txBody>
                  <a:tcPr anchor="ctr">
                    <a:lnT w="12700" cap="flat" cmpd="sng" algn="ctr">
                      <a:solidFill>
                        <a:schemeClr val="tx1"/>
                      </a:solidFill>
                      <a:prstDash val="solid"/>
                      <a:round/>
                      <a:headEnd type="none" w="med" len="med"/>
                      <a:tailEnd type="none" w="med" len="med"/>
                    </a:lnT>
                  </a:tcPr>
                </a:tc>
                <a:tc>
                  <a:txBody>
                    <a:bodyPr/>
                    <a:lstStyle/>
                    <a:p>
                      <a:pPr algn="ctr"/>
                      <a:r>
                        <a:rPr lang="en-US" altLang="zh-CN" sz="1400" u="none" dirty="0" smtClean="0">
                          <a:latin typeface="Arial" pitchFamily="34" charset="0"/>
                          <a:cs typeface="Arial" pitchFamily="34" charset="0"/>
                        </a:rPr>
                        <a:t>Exon 13</a:t>
                      </a:r>
                    </a:p>
                    <a:p>
                      <a:pPr algn="ctr"/>
                      <a:r>
                        <a:rPr lang="en-US" altLang="zh-CN" sz="1400" u="none" dirty="0" smtClean="0">
                          <a:latin typeface="Arial" pitchFamily="34" charset="0"/>
                          <a:cs typeface="Arial" pitchFamily="34" charset="0"/>
                        </a:rPr>
                        <a:t>Exon 20</a:t>
                      </a:r>
                      <a:endParaRPr lang="zh-CN" altLang="en-US" sz="1400" u="none" dirty="0">
                        <a:latin typeface="Arial" pitchFamily="34" charset="0"/>
                        <a:cs typeface="Arial" pitchFamily="34" charset="0"/>
                      </a:endParaRPr>
                    </a:p>
                  </a:txBody>
                  <a:tcPr anchor="ctr">
                    <a:lnT w="12700" cap="flat" cmpd="sng" algn="ctr">
                      <a:solidFill>
                        <a:schemeClr val="tx1"/>
                      </a:solidFill>
                      <a:prstDash val="solid"/>
                      <a:round/>
                      <a:headEnd type="none" w="med" len="med"/>
                      <a:tailEnd type="none" w="med" len="med"/>
                    </a:lnT>
                  </a:tcPr>
                </a:tc>
                <a:tc>
                  <a:txBody>
                    <a:bodyPr/>
                    <a:lstStyle/>
                    <a:p>
                      <a:pPr algn="ctr"/>
                      <a:r>
                        <a:rPr lang="en-US" altLang="zh-CN" sz="1400" u="none" dirty="0" smtClean="0">
                          <a:solidFill>
                            <a:srgbClr val="FF0000"/>
                          </a:solidFill>
                          <a:latin typeface="Arial" pitchFamily="34" charset="0"/>
                          <a:cs typeface="Arial" pitchFamily="34" charset="0"/>
                        </a:rPr>
                        <a:t>G</a:t>
                      </a:r>
                      <a:r>
                        <a:rPr lang="en-US" altLang="zh-CN" sz="1400" u="none" dirty="0" smtClean="0">
                          <a:latin typeface="Arial" pitchFamily="34" charset="0"/>
                          <a:cs typeface="Arial" pitchFamily="34" charset="0"/>
                        </a:rPr>
                        <a:t>GA</a:t>
                      </a:r>
                      <a:r>
                        <a:rPr lang="en-US" altLang="zh-CN" sz="1400" u="none" dirty="0" smtClean="0">
                          <a:latin typeface="Arial" pitchFamily="34" charset="0"/>
                          <a:ea typeface="宋体"/>
                          <a:cs typeface="Arial" pitchFamily="34" charset="0"/>
                        </a:rPr>
                        <a:t>→</a:t>
                      </a:r>
                      <a:r>
                        <a:rPr lang="en-US" altLang="zh-CN" sz="1400" u="none" kern="1200" dirty="0" smtClean="0">
                          <a:solidFill>
                            <a:srgbClr val="FF0000"/>
                          </a:solidFill>
                          <a:latin typeface="Arial" pitchFamily="34" charset="0"/>
                          <a:ea typeface="+mn-ea"/>
                          <a:cs typeface="Arial" pitchFamily="34" charset="0"/>
                        </a:rPr>
                        <a:t>A</a:t>
                      </a:r>
                      <a:r>
                        <a:rPr lang="en-US" altLang="zh-CN" sz="1400" u="none" dirty="0" smtClean="0">
                          <a:latin typeface="Arial" pitchFamily="34" charset="0"/>
                          <a:cs typeface="Arial" pitchFamily="34" charset="0"/>
                        </a:rPr>
                        <a:t>GA</a:t>
                      </a:r>
                    </a:p>
                    <a:p>
                      <a:pPr algn="ctr"/>
                      <a:r>
                        <a:rPr lang="en-US" altLang="zh-CN" sz="1400" u="none" dirty="0" smtClean="0">
                          <a:latin typeface="Arial" pitchFamily="34" charset="0"/>
                          <a:cs typeface="Arial" pitchFamily="34" charset="0"/>
                        </a:rPr>
                        <a:t>TG</a:t>
                      </a:r>
                      <a:r>
                        <a:rPr lang="en-US" altLang="zh-CN" sz="1400" u="none" kern="1200" dirty="0" smtClean="0">
                          <a:solidFill>
                            <a:srgbClr val="FF0000"/>
                          </a:solidFill>
                          <a:latin typeface="Arial" pitchFamily="34" charset="0"/>
                          <a:ea typeface="+mn-ea"/>
                          <a:cs typeface="Arial" pitchFamily="34" charset="0"/>
                        </a:rPr>
                        <a:t>G</a:t>
                      </a:r>
                      <a:r>
                        <a:rPr lang="en-US" altLang="zh-CN" sz="1400" u="none" dirty="0" smtClean="0">
                          <a:latin typeface="Arial" pitchFamily="34" charset="0"/>
                          <a:ea typeface="+mn-ea"/>
                          <a:cs typeface="Arial" pitchFamily="34" charset="0"/>
                        </a:rPr>
                        <a:t>→T</a:t>
                      </a:r>
                      <a:r>
                        <a:rPr lang="en-US" altLang="zh-CN" sz="1400" u="none" dirty="0" smtClean="0">
                          <a:latin typeface="Arial" pitchFamily="34" charset="0"/>
                          <a:cs typeface="Arial" pitchFamily="34" charset="0"/>
                        </a:rPr>
                        <a:t>G</a:t>
                      </a:r>
                      <a:r>
                        <a:rPr lang="en-US" altLang="zh-CN" sz="1400" u="none" kern="1200" dirty="0" smtClean="0">
                          <a:solidFill>
                            <a:srgbClr val="FF0000"/>
                          </a:solidFill>
                          <a:latin typeface="Arial" pitchFamily="34" charset="0"/>
                          <a:ea typeface="+mn-ea"/>
                          <a:cs typeface="Arial" pitchFamily="34" charset="0"/>
                        </a:rPr>
                        <a:t>A</a:t>
                      </a:r>
                      <a:endParaRPr lang="zh-CN" altLang="en-US" sz="1400" u="none" kern="1200" dirty="0">
                        <a:solidFill>
                          <a:srgbClr val="FF0000"/>
                        </a:solidFill>
                        <a:latin typeface="Arial" pitchFamily="34" charset="0"/>
                        <a:ea typeface="+mn-ea"/>
                        <a:cs typeface="Arial" pitchFamily="34" charset="0"/>
                      </a:endParaRPr>
                    </a:p>
                  </a:txBody>
                  <a:tcPr anchor="ctr">
                    <a:lnT w="12700" cap="flat" cmpd="sng" algn="ctr">
                      <a:solidFill>
                        <a:schemeClr val="tx1"/>
                      </a:solidFill>
                      <a:prstDash val="solid"/>
                      <a:round/>
                      <a:headEnd type="none" w="med" len="med"/>
                      <a:tailEnd type="none" w="med" len="med"/>
                    </a:lnT>
                  </a:tcPr>
                </a:tc>
                <a:tc>
                  <a:txBody>
                    <a:bodyPr/>
                    <a:lstStyle/>
                    <a:p>
                      <a:pPr algn="ctr"/>
                      <a:r>
                        <a:rPr lang="en-US" altLang="zh-CN" sz="1400" u="none" dirty="0" smtClean="0">
                          <a:latin typeface="Arial" pitchFamily="34" charset="0"/>
                          <a:cs typeface="Arial" pitchFamily="34" charset="0"/>
                        </a:rPr>
                        <a:t>G927R</a:t>
                      </a:r>
                    </a:p>
                    <a:p>
                      <a:pPr algn="ctr"/>
                      <a:r>
                        <a:rPr lang="en-US" altLang="zh-CN" sz="1400" u="none" dirty="0" smtClean="0">
                          <a:latin typeface="Arial" pitchFamily="34" charset="0"/>
                          <a:cs typeface="Arial" pitchFamily="34" charset="0"/>
                        </a:rPr>
                        <a:t>W1524stop</a:t>
                      </a:r>
                      <a:endParaRPr lang="zh-CN" altLang="en-US" sz="1400" u="none" dirty="0">
                        <a:latin typeface="Arial" pitchFamily="34" charset="0"/>
                        <a:cs typeface="Arial" pitchFamily="34" charset="0"/>
                      </a:endParaRPr>
                    </a:p>
                  </a:txBody>
                  <a:tcPr anchor="ctr">
                    <a:lnT w="12700" cap="flat" cmpd="sng" algn="ctr">
                      <a:solidFill>
                        <a:schemeClr val="tx1"/>
                      </a:solidFill>
                      <a:prstDash val="solid"/>
                      <a:round/>
                      <a:headEnd type="none" w="med" len="med"/>
                      <a:tailEnd type="none" w="med" len="med"/>
                    </a:lnT>
                  </a:tcPr>
                </a:tc>
              </a:tr>
              <a:tr h="315245">
                <a:tc vMerge="1">
                  <a:txBody>
                    <a:bodyPr/>
                    <a:lstStyle/>
                    <a:p>
                      <a:endParaRPr lang="zh-CN" altLang="en-US" dirty="0"/>
                    </a:p>
                  </a:txBody>
                  <a:tcPr/>
                </a:tc>
                <a:tc>
                  <a:txBody>
                    <a:bodyPr/>
                    <a:lstStyle/>
                    <a:p>
                      <a:pPr algn="ctr"/>
                      <a:r>
                        <a:rPr lang="en-US" altLang="zh-CN" sz="1400" i="1" u="none" dirty="0" smtClean="0">
                          <a:latin typeface="Arial" pitchFamily="34" charset="0"/>
                          <a:cs typeface="Arial" pitchFamily="34" charset="0"/>
                        </a:rPr>
                        <a:t>unc-80a</a:t>
                      </a:r>
                      <a:endParaRPr lang="zh-CN" altLang="en-US" sz="1400" u="none" dirty="0">
                        <a:latin typeface="Arial" pitchFamily="34" charset="0"/>
                        <a:cs typeface="Arial" pitchFamily="34" charset="0"/>
                      </a:endParaRPr>
                    </a:p>
                  </a:txBody>
                  <a:tcPr anchor="ctr"/>
                </a:tc>
                <a:tc>
                  <a:txBody>
                    <a:bodyPr/>
                    <a:lstStyle/>
                    <a:p>
                      <a:pPr algn="ctr"/>
                      <a:r>
                        <a:rPr lang="en-US" altLang="zh-CN" sz="1400" i="1" u="none" dirty="0" smtClean="0">
                          <a:latin typeface="Arial" pitchFamily="34" charset="0"/>
                          <a:cs typeface="Arial" pitchFamily="34" charset="0"/>
                        </a:rPr>
                        <a:t>mac380</a:t>
                      </a:r>
                      <a:endParaRPr lang="zh-CN" altLang="en-US" sz="1400" u="none" dirty="0">
                        <a:latin typeface="Arial" pitchFamily="34" charset="0"/>
                        <a:cs typeface="Arial" pitchFamily="34" charset="0"/>
                      </a:endParaRPr>
                    </a:p>
                  </a:txBody>
                  <a:tcPr anchor="ctr"/>
                </a:tc>
                <a:tc>
                  <a:txBody>
                    <a:bodyPr/>
                    <a:lstStyle/>
                    <a:p>
                      <a:pPr algn="ctr"/>
                      <a:r>
                        <a:rPr lang="en-US" altLang="zh-CN" sz="1400" u="none" dirty="0" smtClean="0">
                          <a:latin typeface="Arial" pitchFamily="34" charset="0"/>
                          <a:cs typeface="Arial" pitchFamily="34" charset="0"/>
                        </a:rPr>
                        <a:t>Exon 4</a:t>
                      </a:r>
                      <a:endParaRPr lang="zh-CN" altLang="en-US" sz="1400" u="none" dirty="0">
                        <a:latin typeface="Arial" pitchFamily="34" charset="0"/>
                        <a:cs typeface="Arial" pitchFamily="34" charset="0"/>
                      </a:endParaRPr>
                    </a:p>
                  </a:txBody>
                  <a:tcPr anchor="ctr"/>
                </a:tc>
                <a:tc>
                  <a:txBody>
                    <a:bodyPr/>
                    <a:lstStyle/>
                    <a:p>
                      <a:pPr algn="ctr"/>
                      <a:r>
                        <a:rPr lang="en-US" altLang="zh-CN" sz="1400" u="none" kern="1200" dirty="0" smtClean="0">
                          <a:solidFill>
                            <a:srgbClr val="FF0000"/>
                          </a:solidFill>
                          <a:latin typeface="Arial" pitchFamily="34" charset="0"/>
                          <a:ea typeface="+mn-ea"/>
                          <a:cs typeface="Arial" pitchFamily="34" charset="0"/>
                        </a:rPr>
                        <a:t>CC</a:t>
                      </a:r>
                      <a:r>
                        <a:rPr lang="en-US" altLang="zh-CN" sz="1400" u="none" dirty="0" smtClean="0">
                          <a:latin typeface="Arial" pitchFamily="34" charset="0"/>
                          <a:ea typeface="+mn-ea"/>
                          <a:cs typeface="Arial" pitchFamily="34" charset="0"/>
                        </a:rPr>
                        <a:t>G→</a:t>
                      </a:r>
                      <a:r>
                        <a:rPr lang="en-US" altLang="zh-CN" sz="1400" u="none" kern="1200" dirty="0" smtClean="0">
                          <a:solidFill>
                            <a:srgbClr val="FF0000"/>
                          </a:solidFill>
                          <a:latin typeface="Arial" pitchFamily="34" charset="0"/>
                          <a:ea typeface="+mn-ea"/>
                          <a:cs typeface="Arial" pitchFamily="34" charset="0"/>
                        </a:rPr>
                        <a:t>TA</a:t>
                      </a:r>
                      <a:r>
                        <a:rPr lang="en-US" altLang="zh-CN" sz="1400" u="none" dirty="0" smtClean="0">
                          <a:latin typeface="Arial" pitchFamily="34" charset="0"/>
                          <a:ea typeface="+mn-ea"/>
                          <a:cs typeface="Arial" pitchFamily="34" charset="0"/>
                        </a:rPr>
                        <a:t>G</a:t>
                      </a:r>
                      <a:endParaRPr lang="zh-CN" altLang="en-US" sz="1400" u="none" dirty="0">
                        <a:latin typeface="Arial" pitchFamily="34" charset="0"/>
                        <a:cs typeface="Arial" pitchFamily="34" charset="0"/>
                      </a:endParaRPr>
                    </a:p>
                  </a:txBody>
                  <a:tcPr anchor="ctr"/>
                </a:tc>
                <a:tc>
                  <a:txBody>
                    <a:bodyPr/>
                    <a:lstStyle/>
                    <a:p>
                      <a:pPr algn="ctr"/>
                      <a:r>
                        <a:rPr lang="en-US" altLang="zh-CN" sz="1400" u="none" dirty="0" smtClean="0">
                          <a:latin typeface="Arial" pitchFamily="34" charset="0"/>
                          <a:cs typeface="Arial" pitchFamily="34" charset="0"/>
                        </a:rPr>
                        <a:t>P109stop</a:t>
                      </a:r>
                      <a:endParaRPr lang="zh-CN" altLang="en-US" sz="1400" u="none" dirty="0">
                        <a:latin typeface="Arial" pitchFamily="34" charset="0"/>
                        <a:cs typeface="Arial" pitchFamily="34" charset="0"/>
                      </a:endParaRPr>
                    </a:p>
                  </a:txBody>
                  <a:tcPr anchor="ctr"/>
                </a:tc>
              </a:tr>
              <a:tr h="315245">
                <a:tc vMerge="1">
                  <a:txBody>
                    <a:bodyPr/>
                    <a:lstStyle/>
                    <a:p>
                      <a:endParaRPr lang="zh-CN" altLang="en-US" dirty="0"/>
                    </a:p>
                  </a:txBody>
                  <a:tcPr/>
                </a:tc>
                <a:tc>
                  <a:txBody>
                    <a:bodyPr/>
                    <a:lstStyle/>
                    <a:p>
                      <a:pPr algn="ctr"/>
                      <a:r>
                        <a:rPr lang="en-US" altLang="zh-CN" sz="1400" i="1" u="none" dirty="0" smtClean="0">
                          <a:latin typeface="Arial" pitchFamily="34" charset="0"/>
                          <a:cs typeface="Arial" pitchFamily="34" charset="0"/>
                        </a:rPr>
                        <a:t>unc-80a</a:t>
                      </a:r>
                      <a:endParaRPr lang="zh-CN" altLang="en-US" sz="1400" u="none" dirty="0">
                        <a:latin typeface="Arial" pitchFamily="34" charset="0"/>
                        <a:cs typeface="Arial" pitchFamily="34" charset="0"/>
                      </a:endParaRPr>
                    </a:p>
                  </a:txBody>
                  <a:tcPr anchor="ctr"/>
                </a:tc>
                <a:tc>
                  <a:txBody>
                    <a:bodyPr/>
                    <a:lstStyle/>
                    <a:p>
                      <a:pPr algn="ctr"/>
                      <a:r>
                        <a:rPr lang="en-US" altLang="zh-CN" sz="1400" i="1" u="none" dirty="0" smtClean="0">
                          <a:latin typeface="Arial" pitchFamily="34" charset="0"/>
                          <a:cs typeface="Arial" pitchFamily="34" charset="0"/>
                        </a:rPr>
                        <a:t>mac381</a:t>
                      </a:r>
                      <a:endParaRPr lang="zh-CN" altLang="en-US" sz="1400" u="none" dirty="0">
                        <a:latin typeface="Arial" pitchFamily="34" charset="0"/>
                        <a:cs typeface="Arial" pitchFamily="34" charset="0"/>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altLang="zh-CN" sz="1400" u="none" dirty="0" smtClean="0">
                          <a:latin typeface="Arial" pitchFamily="34" charset="0"/>
                          <a:cs typeface="Arial" pitchFamily="34" charset="0"/>
                        </a:rPr>
                        <a:t>Exon 31</a:t>
                      </a:r>
                      <a:endParaRPr lang="zh-CN" altLang="en-US" sz="1400" u="none" dirty="0" smtClean="0">
                        <a:latin typeface="Arial" pitchFamily="34" charset="0"/>
                        <a:cs typeface="Arial" pitchFamily="34" charset="0"/>
                      </a:endParaRPr>
                    </a:p>
                  </a:txBody>
                  <a:tcPr anchor="ctr"/>
                </a:tc>
                <a:tc>
                  <a:txBody>
                    <a:bodyPr/>
                    <a:lstStyle/>
                    <a:p>
                      <a:pPr algn="ctr"/>
                      <a:r>
                        <a:rPr lang="en-US" altLang="zh-CN" sz="1400" u="none" kern="1200" dirty="0" smtClean="0">
                          <a:solidFill>
                            <a:srgbClr val="FF0000"/>
                          </a:solidFill>
                          <a:latin typeface="Arial" pitchFamily="34" charset="0"/>
                          <a:ea typeface="+mn-ea"/>
                          <a:cs typeface="Arial" pitchFamily="34" charset="0"/>
                        </a:rPr>
                        <a:t>C</a:t>
                      </a:r>
                      <a:r>
                        <a:rPr lang="en-US" altLang="zh-CN" sz="1400" u="none" dirty="0" smtClean="0">
                          <a:latin typeface="Arial" pitchFamily="34" charset="0"/>
                          <a:ea typeface="+mn-ea"/>
                          <a:cs typeface="Arial" pitchFamily="34" charset="0"/>
                        </a:rPr>
                        <a:t>AG→</a:t>
                      </a:r>
                      <a:r>
                        <a:rPr lang="en-US" altLang="zh-CN" sz="1400" u="none" kern="1200" dirty="0" smtClean="0">
                          <a:solidFill>
                            <a:srgbClr val="FF0000"/>
                          </a:solidFill>
                          <a:latin typeface="Arial" pitchFamily="34" charset="0"/>
                          <a:ea typeface="+mn-ea"/>
                          <a:cs typeface="Arial" pitchFamily="34" charset="0"/>
                        </a:rPr>
                        <a:t>T</a:t>
                      </a:r>
                      <a:r>
                        <a:rPr lang="en-US" altLang="zh-CN" sz="1400" u="none" dirty="0" smtClean="0">
                          <a:latin typeface="Arial" pitchFamily="34" charset="0"/>
                          <a:ea typeface="+mn-ea"/>
                          <a:cs typeface="Arial" pitchFamily="34" charset="0"/>
                        </a:rPr>
                        <a:t>AG</a:t>
                      </a:r>
                      <a:endParaRPr lang="zh-CN" altLang="en-US" sz="1400" u="none" dirty="0">
                        <a:latin typeface="Arial" pitchFamily="34" charset="0"/>
                        <a:cs typeface="Arial" pitchFamily="34" charset="0"/>
                      </a:endParaRPr>
                    </a:p>
                  </a:txBody>
                  <a:tcPr anchor="ctr"/>
                </a:tc>
                <a:tc>
                  <a:txBody>
                    <a:bodyPr/>
                    <a:lstStyle/>
                    <a:p>
                      <a:pPr algn="ctr"/>
                      <a:r>
                        <a:rPr lang="en-US" altLang="zh-CN" sz="1400" u="none" dirty="0" smtClean="0">
                          <a:latin typeface="Arial" pitchFamily="34" charset="0"/>
                          <a:cs typeface="Arial" pitchFamily="34" charset="0"/>
                        </a:rPr>
                        <a:t>Q2740stop</a:t>
                      </a:r>
                      <a:endParaRPr lang="zh-CN" altLang="en-US" sz="1400" u="none" dirty="0">
                        <a:latin typeface="Arial" pitchFamily="34" charset="0"/>
                        <a:cs typeface="Arial" pitchFamily="34" charset="0"/>
                      </a:endParaRPr>
                    </a:p>
                  </a:txBody>
                  <a:tcPr anchor="ctr"/>
                </a:tc>
              </a:tr>
              <a:tr h="315245">
                <a:tc vMerge="1">
                  <a:txBody>
                    <a:bodyPr/>
                    <a:lstStyle/>
                    <a:p>
                      <a:endParaRPr lang="zh-CN" altLang="en-US" dirty="0"/>
                    </a:p>
                  </a:txBody>
                  <a:tcPr/>
                </a:tc>
                <a:tc>
                  <a:txBody>
                    <a:bodyPr/>
                    <a:lstStyle/>
                    <a:p>
                      <a:pPr algn="ctr"/>
                      <a:r>
                        <a:rPr lang="en-US" altLang="zh-CN" sz="1400" i="1" u="none" dirty="0" smtClean="0">
                          <a:latin typeface="Arial" pitchFamily="34" charset="0"/>
                          <a:cs typeface="Arial" pitchFamily="34" charset="0"/>
                        </a:rPr>
                        <a:t>unc-80a</a:t>
                      </a:r>
                      <a:endParaRPr lang="zh-CN" altLang="en-US" sz="1400" u="none" dirty="0">
                        <a:latin typeface="Arial" pitchFamily="34" charset="0"/>
                        <a:cs typeface="Arial" pitchFamily="34" charset="0"/>
                      </a:endParaRPr>
                    </a:p>
                  </a:txBody>
                  <a:tcPr anchor="ctr"/>
                </a:tc>
                <a:tc>
                  <a:txBody>
                    <a:bodyPr/>
                    <a:lstStyle/>
                    <a:p>
                      <a:pPr algn="ctr"/>
                      <a:r>
                        <a:rPr lang="en-US" altLang="zh-CN" sz="1400" i="1" u="sng" dirty="0" smtClean="0">
                          <a:latin typeface="Arial" pitchFamily="34" charset="0"/>
                          <a:cs typeface="Arial" pitchFamily="34" charset="0"/>
                        </a:rPr>
                        <a:t>mac382</a:t>
                      </a:r>
                      <a:endParaRPr lang="zh-CN" altLang="en-US" sz="1400" u="sng" dirty="0">
                        <a:latin typeface="Arial" pitchFamily="34" charset="0"/>
                        <a:cs typeface="Arial" pitchFamily="34" charset="0"/>
                      </a:endParaRPr>
                    </a:p>
                  </a:txBody>
                  <a:tcPr anchor="ctr"/>
                </a:tc>
                <a:tc>
                  <a:txBody>
                    <a:bodyPr/>
                    <a:lstStyle/>
                    <a:p>
                      <a:pPr algn="ctr"/>
                      <a:r>
                        <a:rPr lang="en-US" altLang="zh-CN" sz="1400" u="none" dirty="0" smtClean="0">
                          <a:latin typeface="Arial" pitchFamily="34" charset="0"/>
                          <a:cs typeface="Arial" pitchFamily="34" charset="0"/>
                        </a:rPr>
                        <a:t>Exon 6</a:t>
                      </a:r>
                      <a:endParaRPr lang="zh-CN" altLang="en-US" sz="1400" u="none" dirty="0">
                        <a:latin typeface="Arial" pitchFamily="34" charset="0"/>
                        <a:cs typeface="Arial" pitchFamily="34" charset="0"/>
                      </a:endParaRPr>
                    </a:p>
                  </a:txBody>
                  <a:tcPr anchor="ctr"/>
                </a:tc>
                <a:tc>
                  <a:txBody>
                    <a:bodyPr/>
                    <a:lstStyle/>
                    <a:p>
                      <a:pPr algn="ctr"/>
                      <a:r>
                        <a:rPr lang="en-US" altLang="zh-CN" sz="1400" u="none" dirty="0" smtClean="0">
                          <a:latin typeface="Arial" pitchFamily="34" charset="0"/>
                          <a:ea typeface="+mn-ea"/>
                          <a:cs typeface="Arial" pitchFamily="34" charset="0"/>
                        </a:rPr>
                        <a:t>TG</a:t>
                      </a:r>
                      <a:r>
                        <a:rPr lang="en-US" altLang="zh-CN" sz="1400" u="none" kern="1200" dirty="0" smtClean="0">
                          <a:solidFill>
                            <a:srgbClr val="FF0000"/>
                          </a:solidFill>
                          <a:latin typeface="Arial" pitchFamily="34" charset="0"/>
                          <a:ea typeface="+mn-ea"/>
                          <a:cs typeface="Arial" pitchFamily="34" charset="0"/>
                        </a:rPr>
                        <a:t>G</a:t>
                      </a:r>
                      <a:r>
                        <a:rPr lang="en-US" altLang="zh-CN" sz="1400" u="none" dirty="0" smtClean="0">
                          <a:latin typeface="Arial" pitchFamily="34" charset="0"/>
                          <a:ea typeface="+mn-ea"/>
                          <a:cs typeface="Arial" pitchFamily="34" charset="0"/>
                        </a:rPr>
                        <a:t>→TG</a:t>
                      </a:r>
                      <a:r>
                        <a:rPr lang="en-US" altLang="zh-CN" sz="1400" u="none" kern="1200" dirty="0" smtClean="0">
                          <a:solidFill>
                            <a:srgbClr val="FF0000"/>
                          </a:solidFill>
                          <a:latin typeface="Arial" pitchFamily="34" charset="0"/>
                          <a:ea typeface="+mn-ea"/>
                          <a:cs typeface="Arial" pitchFamily="34" charset="0"/>
                        </a:rPr>
                        <a:t>A</a:t>
                      </a:r>
                      <a:endParaRPr lang="zh-CN" altLang="en-US" sz="1400" u="none" kern="1200" dirty="0">
                        <a:solidFill>
                          <a:srgbClr val="FF0000"/>
                        </a:solidFill>
                        <a:latin typeface="Arial" pitchFamily="34" charset="0"/>
                        <a:ea typeface="+mn-ea"/>
                        <a:cs typeface="Arial" pitchFamily="34" charset="0"/>
                      </a:endParaRPr>
                    </a:p>
                  </a:txBody>
                  <a:tcPr anchor="ctr"/>
                </a:tc>
                <a:tc>
                  <a:txBody>
                    <a:bodyPr/>
                    <a:lstStyle/>
                    <a:p>
                      <a:pPr algn="ctr"/>
                      <a:r>
                        <a:rPr lang="en-US" altLang="zh-CN" sz="1400" u="none" dirty="0" smtClean="0">
                          <a:latin typeface="Arial" pitchFamily="34" charset="0"/>
                          <a:cs typeface="Arial" pitchFamily="34" charset="0"/>
                        </a:rPr>
                        <a:t>W220stop</a:t>
                      </a:r>
                      <a:endParaRPr lang="zh-CN" altLang="en-US" sz="1400" u="none" dirty="0">
                        <a:latin typeface="Arial" pitchFamily="34" charset="0"/>
                        <a:cs typeface="Arial" pitchFamily="34" charset="0"/>
                      </a:endParaRPr>
                    </a:p>
                  </a:txBody>
                  <a:tcPr anchor="ctr"/>
                </a:tc>
              </a:tr>
              <a:tr h="315245">
                <a:tc vMerge="1">
                  <a:txBody>
                    <a:bodyPr/>
                    <a:lstStyle/>
                    <a:p>
                      <a:endParaRPr lang="zh-CN" altLang="en-US" dirty="0"/>
                    </a:p>
                  </a:txBody>
                  <a:tcPr/>
                </a:tc>
                <a:tc>
                  <a:txBody>
                    <a:bodyPr/>
                    <a:lstStyle/>
                    <a:p>
                      <a:pPr algn="ctr"/>
                      <a:r>
                        <a:rPr lang="en-US" altLang="zh-CN" sz="1400" i="1" u="none" dirty="0" smtClean="0">
                          <a:latin typeface="Arial" pitchFamily="34" charset="0"/>
                          <a:cs typeface="Arial" pitchFamily="34" charset="0"/>
                        </a:rPr>
                        <a:t>unc-80a</a:t>
                      </a:r>
                      <a:endParaRPr lang="zh-CN" altLang="en-US" sz="1400" u="none" dirty="0">
                        <a:latin typeface="Arial" pitchFamily="34" charset="0"/>
                        <a:cs typeface="Arial" pitchFamily="34" charset="0"/>
                      </a:endParaRPr>
                    </a:p>
                  </a:txBody>
                  <a:tcPr anchor="ctr"/>
                </a:tc>
                <a:tc>
                  <a:txBody>
                    <a:bodyPr/>
                    <a:lstStyle/>
                    <a:p>
                      <a:pPr algn="ctr"/>
                      <a:r>
                        <a:rPr lang="en-US" altLang="zh-CN" sz="1400" i="1" u="none" dirty="0" smtClean="0">
                          <a:latin typeface="Arial" pitchFamily="34" charset="0"/>
                          <a:cs typeface="Arial" pitchFamily="34" charset="0"/>
                        </a:rPr>
                        <a:t>mac384</a:t>
                      </a:r>
                      <a:endParaRPr lang="zh-CN" altLang="en-US" sz="1400" u="none" dirty="0">
                        <a:latin typeface="Arial" pitchFamily="34" charset="0"/>
                        <a:cs typeface="Arial" pitchFamily="34" charset="0"/>
                      </a:endParaRPr>
                    </a:p>
                  </a:txBody>
                  <a:tcPr anchor="ctr"/>
                </a:tc>
                <a:tc>
                  <a:txBody>
                    <a:bodyPr/>
                    <a:lstStyle/>
                    <a:p>
                      <a:pPr algn="ctr"/>
                      <a:r>
                        <a:rPr lang="en-US" altLang="zh-CN" sz="1400" u="none" dirty="0" smtClean="0">
                          <a:latin typeface="Arial" pitchFamily="34" charset="0"/>
                          <a:cs typeface="Arial" pitchFamily="34" charset="0"/>
                        </a:rPr>
                        <a:t>Intron</a:t>
                      </a:r>
                      <a:r>
                        <a:rPr lang="en-US" altLang="zh-CN" sz="1400" u="none" baseline="0" dirty="0" smtClean="0">
                          <a:latin typeface="Arial" pitchFamily="34" charset="0"/>
                          <a:cs typeface="Arial" pitchFamily="34" charset="0"/>
                        </a:rPr>
                        <a:t> 33</a:t>
                      </a:r>
                      <a:endParaRPr lang="zh-CN" altLang="en-US" sz="1400" u="none" dirty="0">
                        <a:latin typeface="Arial" pitchFamily="34" charset="0"/>
                        <a:cs typeface="Arial" pitchFamily="34" charset="0"/>
                      </a:endParaRPr>
                    </a:p>
                  </a:txBody>
                  <a:tcPr anchor="ctr"/>
                </a:tc>
                <a:tc>
                  <a:txBody>
                    <a:bodyPr/>
                    <a:lstStyle/>
                    <a:p>
                      <a:pPr algn="ctr"/>
                      <a:r>
                        <a:rPr lang="en-US" altLang="zh-CN" sz="1400" u="none" kern="1200" dirty="0" smtClean="0">
                          <a:solidFill>
                            <a:srgbClr val="FF0000"/>
                          </a:solidFill>
                          <a:latin typeface="Arial" pitchFamily="34" charset="0"/>
                          <a:ea typeface="+mn-ea"/>
                          <a:cs typeface="Arial" pitchFamily="34" charset="0"/>
                        </a:rPr>
                        <a:t>G</a:t>
                      </a:r>
                      <a:r>
                        <a:rPr lang="en-US" altLang="zh-CN" sz="1400" u="none" dirty="0" smtClean="0">
                          <a:latin typeface="Arial" pitchFamily="34" charset="0"/>
                          <a:ea typeface="+mn-ea"/>
                          <a:cs typeface="Arial" pitchFamily="34" charset="0"/>
                        </a:rPr>
                        <a:t>C→</a:t>
                      </a:r>
                      <a:r>
                        <a:rPr lang="en-US" altLang="zh-CN" sz="1400" u="none" kern="1200" dirty="0" smtClean="0">
                          <a:solidFill>
                            <a:srgbClr val="FF0000"/>
                          </a:solidFill>
                          <a:latin typeface="Arial" pitchFamily="34" charset="0"/>
                          <a:ea typeface="+mn-ea"/>
                          <a:cs typeface="Arial" pitchFamily="34" charset="0"/>
                        </a:rPr>
                        <a:t>A</a:t>
                      </a:r>
                      <a:r>
                        <a:rPr lang="en-US" altLang="zh-CN" sz="1400" u="none" dirty="0" smtClean="0">
                          <a:latin typeface="Arial" pitchFamily="34" charset="0"/>
                          <a:ea typeface="+mn-ea"/>
                          <a:cs typeface="Arial" pitchFamily="34" charset="0"/>
                        </a:rPr>
                        <a:t>C</a:t>
                      </a:r>
                      <a:endParaRPr lang="zh-CN" altLang="en-US" sz="1400" u="none" dirty="0">
                        <a:latin typeface="Arial" pitchFamily="34" charset="0"/>
                        <a:cs typeface="Arial" pitchFamily="34" charset="0"/>
                      </a:endParaRPr>
                    </a:p>
                  </a:txBody>
                  <a:tcPr anchor="ctr"/>
                </a:tc>
                <a:tc>
                  <a:txBody>
                    <a:bodyPr/>
                    <a:lstStyle/>
                    <a:p>
                      <a:pPr algn="ctr"/>
                      <a:r>
                        <a:rPr lang="en-US" altLang="zh-CN" sz="1400" u="none" dirty="0" smtClean="0">
                          <a:solidFill>
                            <a:schemeClr val="tx1"/>
                          </a:solidFill>
                          <a:latin typeface="Arial" pitchFamily="34" charset="0"/>
                          <a:cs typeface="Arial" pitchFamily="34" charset="0"/>
                        </a:rPr>
                        <a:t>5’ splice</a:t>
                      </a:r>
                      <a:r>
                        <a:rPr lang="en-US" altLang="zh-CN" sz="1400" u="none" baseline="0" dirty="0" smtClean="0">
                          <a:solidFill>
                            <a:schemeClr val="tx1"/>
                          </a:solidFill>
                          <a:latin typeface="Arial" pitchFamily="34" charset="0"/>
                          <a:cs typeface="Arial" pitchFamily="34" charset="0"/>
                        </a:rPr>
                        <a:t> site</a:t>
                      </a:r>
                      <a:endParaRPr lang="zh-CN" altLang="en-US" sz="1400" u="none" dirty="0">
                        <a:solidFill>
                          <a:schemeClr val="tx1"/>
                        </a:solidFill>
                        <a:latin typeface="Arial" pitchFamily="34" charset="0"/>
                        <a:cs typeface="Arial" pitchFamily="34" charset="0"/>
                      </a:endParaRPr>
                    </a:p>
                  </a:txBody>
                  <a:tcPr anchor="ctr"/>
                </a:tc>
              </a:tr>
              <a:tr h="315245">
                <a:tc vMerge="1">
                  <a:txBody>
                    <a:bodyPr/>
                    <a:lstStyle/>
                    <a:p>
                      <a:endParaRPr lang="zh-CN" altLang="en-US" dirty="0"/>
                    </a:p>
                  </a:txBody>
                  <a:tcPr/>
                </a:tc>
                <a:tc>
                  <a:txBody>
                    <a:bodyPr/>
                    <a:lstStyle/>
                    <a:p>
                      <a:pPr algn="ctr"/>
                      <a:r>
                        <a:rPr lang="en-US" altLang="zh-CN" sz="1400" i="1" u="none" dirty="0" smtClean="0">
                          <a:latin typeface="Arial" pitchFamily="34" charset="0"/>
                          <a:cs typeface="Arial" pitchFamily="34" charset="0"/>
                        </a:rPr>
                        <a:t>unc-80a</a:t>
                      </a:r>
                      <a:endParaRPr lang="zh-CN" altLang="en-US" sz="1400" u="none" dirty="0">
                        <a:latin typeface="Arial" pitchFamily="34" charset="0"/>
                        <a:cs typeface="Arial" pitchFamily="34" charset="0"/>
                      </a:endParaRPr>
                    </a:p>
                  </a:txBody>
                  <a:tcPr anchor="ctr"/>
                </a:tc>
                <a:tc>
                  <a:txBody>
                    <a:bodyPr/>
                    <a:lstStyle/>
                    <a:p>
                      <a:pPr algn="ctr"/>
                      <a:r>
                        <a:rPr lang="en-US" altLang="zh-CN" sz="1400" i="1" u="none" dirty="0" smtClean="0">
                          <a:latin typeface="Arial" pitchFamily="34" charset="0"/>
                          <a:cs typeface="Arial" pitchFamily="34" charset="0"/>
                        </a:rPr>
                        <a:t>mac385</a:t>
                      </a:r>
                      <a:endParaRPr lang="zh-CN" altLang="en-US" sz="1400" u="none" dirty="0">
                        <a:latin typeface="Arial" pitchFamily="34" charset="0"/>
                        <a:cs typeface="Arial" pitchFamily="34" charset="0"/>
                      </a:endParaRPr>
                    </a:p>
                  </a:txBody>
                  <a:tcPr anchor="ctr"/>
                </a:tc>
                <a:tc>
                  <a:txBody>
                    <a:bodyPr/>
                    <a:lstStyle/>
                    <a:p>
                      <a:pPr algn="ctr"/>
                      <a:r>
                        <a:rPr lang="en-US" altLang="zh-CN" sz="1400" u="none" dirty="0" smtClean="0">
                          <a:latin typeface="Arial" pitchFamily="34" charset="0"/>
                          <a:cs typeface="Arial" pitchFamily="34" charset="0"/>
                        </a:rPr>
                        <a:t>Exon 27</a:t>
                      </a:r>
                      <a:endParaRPr lang="zh-CN" altLang="en-US" sz="1400" u="none" dirty="0">
                        <a:latin typeface="Arial" pitchFamily="34" charset="0"/>
                        <a:cs typeface="Arial" pitchFamily="34" charset="0"/>
                      </a:endParaRPr>
                    </a:p>
                  </a:txBody>
                  <a:tcPr anchor="ctr"/>
                </a:tc>
                <a:tc>
                  <a:txBody>
                    <a:bodyPr/>
                    <a:lstStyle/>
                    <a:p>
                      <a:pPr algn="ctr"/>
                      <a:r>
                        <a:rPr lang="en-US" altLang="zh-CN" sz="1400" u="none" kern="1200" dirty="0" smtClean="0">
                          <a:solidFill>
                            <a:srgbClr val="FF0000"/>
                          </a:solidFill>
                          <a:latin typeface="Arial" pitchFamily="34" charset="0"/>
                          <a:ea typeface="+mn-ea"/>
                          <a:cs typeface="Arial" pitchFamily="34" charset="0"/>
                        </a:rPr>
                        <a:t>C</a:t>
                      </a:r>
                      <a:r>
                        <a:rPr lang="en-US" altLang="zh-CN" sz="1400" u="none" dirty="0" smtClean="0">
                          <a:latin typeface="Arial" pitchFamily="34" charset="0"/>
                          <a:ea typeface="+mn-ea"/>
                          <a:cs typeface="Arial" pitchFamily="34" charset="0"/>
                        </a:rPr>
                        <a:t>AG→</a:t>
                      </a:r>
                      <a:r>
                        <a:rPr lang="en-US" altLang="zh-CN" sz="1400" u="none" kern="1200" dirty="0" smtClean="0">
                          <a:solidFill>
                            <a:srgbClr val="FF0000"/>
                          </a:solidFill>
                          <a:latin typeface="Arial" pitchFamily="34" charset="0"/>
                          <a:ea typeface="+mn-ea"/>
                          <a:cs typeface="Arial" pitchFamily="34" charset="0"/>
                        </a:rPr>
                        <a:t>T</a:t>
                      </a:r>
                      <a:r>
                        <a:rPr lang="en-US" altLang="zh-CN" sz="1400" u="none" dirty="0" smtClean="0">
                          <a:latin typeface="Arial" pitchFamily="34" charset="0"/>
                          <a:ea typeface="+mn-ea"/>
                          <a:cs typeface="Arial" pitchFamily="34" charset="0"/>
                        </a:rPr>
                        <a:t>AG</a:t>
                      </a:r>
                      <a:endParaRPr lang="zh-CN" altLang="en-US" sz="1400" u="none" dirty="0">
                        <a:latin typeface="Arial" pitchFamily="34" charset="0"/>
                        <a:cs typeface="Arial" pitchFamily="34" charset="0"/>
                      </a:endParaRPr>
                    </a:p>
                  </a:txBody>
                  <a:tcPr anchor="ctr"/>
                </a:tc>
                <a:tc>
                  <a:txBody>
                    <a:bodyPr/>
                    <a:lstStyle/>
                    <a:p>
                      <a:pPr algn="ctr"/>
                      <a:r>
                        <a:rPr lang="en-US" altLang="zh-CN" sz="1400" u="none" dirty="0" smtClean="0">
                          <a:latin typeface="Arial" pitchFamily="34" charset="0"/>
                          <a:cs typeface="Arial" pitchFamily="34" charset="0"/>
                        </a:rPr>
                        <a:t>Q2043stop</a:t>
                      </a:r>
                      <a:endParaRPr lang="zh-CN" altLang="en-US" sz="1400" u="none" dirty="0">
                        <a:latin typeface="Arial" pitchFamily="34" charset="0"/>
                        <a:cs typeface="Arial" pitchFamily="34" charset="0"/>
                      </a:endParaRPr>
                    </a:p>
                  </a:txBody>
                  <a:tcPr anchor="ctr"/>
                </a:tc>
              </a:tr>
              <a:tr h="315245">
                <a:tc vMerge="1">
                  <a:txBody>
                    <a:bodyPr/>
                    <a:lstStyle/>
                    <a:p>
                      <a:endParaRPr lang="zh-CN" altLang="en-US" dirty="0"/>
                    </a:p>
                  </a:txBody>
                  <a:tcPr/>
                </a:tc>
                <a:tc>
                  <a:txBody>
                    <a:bodyPr/>
                    <a:lstStyle/>
                    <a:p>
                      <a:pPr algn="ctr"/>
                      <a:r>
                        <a:rPr lang="en-US" altLang="zh-CN" sz="1400" i="1" u="none" dirty="0" smtClean="0">
                          <a:latin typeface="Arial" pitchFamily="34" charset="0"/>
                          <a:cs typeface="Arial" pitchFamily="34" charset="0"/>
                        </a:rPr>
                        <a:t>unc-80a</a:t>
                      </a:r>
                      <a:endParaRPr lang="zh-CN" altLang="en-US" sz="1400" u="none" dirty="0">
                        <a:latin typeface="Arial" pitchFamily="34" charset="0"/>
                        <a:cs typeface="Arial" pitchFamily="34" charset="0"/>
                      </a:endParaRPr>
                    </a:p>
                  </a:txBody>
                  <a:tcPr anchor="ctr"/>
                </a:tc>
                <a:tc>
                  <a:txBody>
                    <a:bodyPr/>
                    <a:lstStyle/>
                    <a:p>
                      <a:pPr algn="ctr"/>
                      <a:r>
                        <a:rPr lang="en-US" altLang="zh-CN" sz="1400" i="1" u="none" dirty="0" smtClean="0">
                          <a:latin typeface="Arial" pitchFamily="34" charset="0"/>
                          <a:cs typeface="Arial" pitchFamily="34" charset="0"/>
                        </a:rPr>
                        <a:t>mac386</a:t>
                      </a:r>
                      <a:endParaRPr lang="zh-CN" altLang="en-US" sz="1400" u="none" dirty="0">
                        <a:latin typeface="Arial" pitchFamily="34" charset="0"/>
                        <a:cs typeface="Arial" pitchFamily="34" charset="0"/>
                      </a:endParaRPr>
                    </a:p>
                  </a:txBody>
                  <a:tcPr anchor="ctr"/>
                </a:tc>
                <a:tc>
                  <a:txBody>
                    <a:bodyPr/>
                    <a:lstStyle/>
                    <a:p>
                      <a:pPr algn="ctr"/>
                      <a:r>
                        <a:rPr lang="en-US" altLang="zh-CN" sz="1400" u="none" dirty="0" smtClean="0">
                          <a:latin typeface="Arial" pitchFamily="34" charset="0"/>
                          <a:cs typeface="Arial" pitchFamily="34" charset="0"/>
                        </a:rPr>
                        <a:t>Exon 33</a:t>
                      </a:r>
                      <a:endParaRPr lang="zh-CN" altLang="en-US" sz="1400" u="none" dirty="0">
                        <a:latin typeface="Arial" pitchFamily="34" charset="0"/>
                        <a:cs typeface="Arial" pitchFamily="34" charset="0"/>
                      </a:endParaRPr>
                    </a:p>
                  </a:txBody>
                  <a:tcPr anchor="ctr"/>
                </a:tc>
                <a:tc>
                  <a:txBody>
                    <a:bodyPr/>
                    <a:lstStyle/>
                    <a:p>
                      <a:pPr algn="ctr"/>
                      <a:r>
                        <a:rPr lang="en-US" altLang="zh-CN" sz="1400" u="none" kern="1200" dirty="0" smtClean="0">
                          <a:solidFill>
                            <a:srgbClr val="FF0000"/>
                          </a:solidFill>
                          <a:latin typeface="Arial" pitchFamily="34" charset="0"/>
                          <a:ea typeface="+mn-ea"/>
                          <a:cs typeface="Arial" pitchFamily="34" charset="0"/>
                        </a:rPr>
                        <a:t>C</a:t>
                      </a:r>
                      <a:r>
                        <a:rPr lang="en-US" altLang="zh-CN" sz="1400" u="none" dirty="0" smtClean="0">
                          <a:latin typeface="Arial" pitchFamily="34" charset="0"/>
                          <a:ea typeface="+mn-ea"/>
                          <a:cs typeface="Arial" pitchFamily="34" charset="0"/>
                        </a:rPr>
                        <a:t>GA→</a:t>
                      </a:r>
                      <a:r>
                        <a:rPr lang="en-US" altLang="zh-CN" sz="1400" u="none" kern="1200" dirty="0" smtClean="0">
                          <a:solidFill>
                            <a:srgbClr val="FF0000"/>
                          </a:solidFill>
                          <a:latin typeface="Arial" pitchFamily="34" charset="0"/>
                          <a:ea typeface="+mn-ea"/>
                          <a:cs typeface="Arial" pitchFamily="34" charset="0"/>
                        </a:rPr>
                        <a:t>T</a:t>
                      </a:r>
                      <a:r>
                        <a:rPr lang="en-US" altLang="zh-CN" sz="1400" u="none" dirty="0" smtClean="0">
                          <a:latin typeface="Arial" pitchFamily="34" charset="0"/>
                          <a:ea typeface="+mn-ea"/>
                          <a:cs typeface="Arial" pitchFamily="34" charset="0"/>
                        </a:rPr>
                        <a:t>GA</a:t>
                      </a:r>
                      <a:endParaRPr lang="zh-CN" altLang="en-US" sz="1400" u="none" dirty="0">
                        <a:latin typeface="Arial" pitchFamily="34" charset="0"/>
                        <a:cs typeface="Arial" pitchFamily="34" charset="0"/>
                      </a:endParaRPr>
                    </a:p>
                  </a:txBody>
                  <a:tcPr anchor="ctr"/>
                </a:tc>
                <a:tc>
                  <a:txBody>
                    <a:bodyPr/>
                    <a:lstStyle/>
                    <a:p>
                      <a:pPr algn="ctr"/>
                      <a:r>
                        <a:rPr lang="en-US" altLang="zh-CN" sz="1400" u="none" dirty="0" smtClean="0">
                          <a:latin typeface="Arial" pitchFamily="34" charset="0"/>
                          <a:cs typeface="Arial" pitchFamily="34" charset="0"/>
                        </a:rPr>
                        <a:t>R2940stop</a:t>
                      </a:r>
                      <a:endParaRPr lang="zh-CN" altLang="en-US" sz="1400" u="none" dirty="0">
                        <a:latin typeface="Arial" pitchFamily="34" charset="0"/>
                        <a:cs typeface="Arial" pitchFamily="34" charset="0"/>
                      </a:endParaRPr>
                    </a:p>
                  </a:txBody>
                  <a:tcPr anchor="ctr"/>
                </a:tc>
              </a:tr>
              <a:tr h="315245">
                <a:tc vMerge="1">
                  <a:txBody>
                    <a:bodyPr/>
                    <a:lstStyle/>
                    <a:p>
                      <a:endParaRPr lang="zh-CN" altLang="en-US" dirty="0"/>
                    </a:p>
                  </a:txBody>
                  <a:tcPr/>
                </a:tc>
                <a:tc>
                  <a:txBody>
                    <a:bodyPr/>
                    <a:lstStyle/>
                    <a:p>
                      <a:pPr algn="ctr"/>
                      <a:r>
                        <a:rPr lang="en-US" altLang="zh-CN" sz="1400" i="1" u="none" dirty="0" smtClean="0">
                          <a:latin typeface="Arial" pitchFamily="34" charset="0"/>
                          <a:cs typeface="Arial" pitchFamily="34" charset="0"/>
                        </a:rPr>
                        <a:t>unc-80a</a:t>
                      </a:r>
                      <a:endParaRPr lang="zh-CN" altLang="en-US" sz="1400" u="none" dirty="0">
                        <a:latin typeface="Arial" pitchFamily="34" charset="0"/>
                        <a:cs typeface="Arial" pitchFamily="34" charset="0"/>
                      </a:endParaRPr>
                    </a:p>
                  </a:txBody>
                  <a:tcPr anchor="ctr"/>
                </a:tc>
                <a:tc>
                  <a:txBody>
                    <a:bodyPr/>
                    <a:lstStyle/>
                    <a:p>
                      <a:pPr algn="ctr"/>
                      <a:r>
                        <a:rPr lang="en-US" altLang="zh-CN" sz="1400" i="1" u="sng" dirty="0" smtClean="0">
                          <a:latin typeface="Arial" pitchFamily="34" charset="0"/>
                          <a:cs typeface="Arial" pitchFamily="34" charset="0"/>
                        </a:rPr>
                        <a:t>mac388</a:t>
                      </a:r>
                      <a:endParaRPr lang="zh-CN" altLang="en-US" sz="1400" u="sng" dirty="0">
                        <a:latin typeface="Arial" pitchFamily="34" charset="0"/>
                        <a:cs typeface="Arial" pitchFamily="34" charset="0"/>
                      </a:endParaRPr>
                    </a:p>
                  </a:txBody>
                  <a:tcPr anchor="ctr"/>
                </a:tc>
                <a:tc>
                  <a:txBody>
                    <a:bodyPr/>
                    <a:lstStyle/>
                    <a:p>
                      <a:pPr algn="ctr"/>
                      <a:r>
                        <a:rPr lang="en-US" altLang="zh-CN" sz="1400" u="none" dirty="0" smtClean="0">
                          <a:latin typeface="Arial" pitchFamily="34" charset="0"/>
                          <a:cs typeface="Arial" pitchFamily="34" charset="0"/>
                        </a:rPr>
                        <a:t>Exon 24</a:t>
                      </a:r>
                      <a:endParaRPr lang="zh-CN" altLang="en-US" sz="1400" u="none" dirty="0">
                        <a:latin typeface="Arial" pitchFamily="34" charset="0"/>
                        <a:cs typeface="Arial" pitchFamily="34" charset="0"/>
                      </a:endParaRPr>
                    </a:p>
                  </a:txBody>
                  <a:tcPr anchor="ctr"/>
                </a:tc>
                <a:tc>
                  <a:txBody>
                    <a:bodyPr/>
                    <a:lstStyle/>
                    <a:p>
                      <a:pPr algn="ctr"/>
                      <a:r>
                        <a:rPr lang="en-US" altLang="zh-CN" sz="1400" u="none" dirty="0" smtClean="0">
                          <a:latin typeface="Arial" pitchFamily="34" charset="0"/>
                          <a:ea typeface="+mn-ea"/>
                          <a:cs typeface="Arial" pitchFamily="34" charset="0"/>
                        </a:rPr>
                        <a:t>T</a:t>
                      </a:r>
                      <a:r>
                        <a:rPr lang="en-US" altLang="zh-CN" sz="1400" u="none" kern="1200" dirty="0" smtClean="0">
                          <a:solidFill>
                            <a:srgbClr val="FF0000"/>
                          </a:solidFill>
                          <a:latin typeface="Arial" pitchFamily="34" charset="0"/>
                          <a:ea typeface="+mn-ea"/>
                          <a:cs typeface="Arial" pitchFamily="34" charset="0"/>
                        </a:rPr>
                        <a:t>G</a:t>
                      </a:r>
                      <a:r>
                        <a:rPr lang="en-US" altLang="zh-CN" sz="1400" u="none" dirty="0" smtClean="0">
                          <a:latin typeface="Arial" pitchFamily="34" charset="0"/>
                          <a:ea typeface="+mn-ea"/>
                          <a:cs typeface="Arial" pitchFamily="34" charset="0"/>
                        </a:rPr>
                        <a:t>G→T</a:t>
                      </a:r>
                      <a:r>
                        <a:rPr lang="en-US" altLang="zh-CN" sz="1400" u="none" kern="1200" dirty="0" smtClean="0">
                          <a:solidFill>
                            <a:srgbClr val="FF0000"/>
                          </a:solidFill>
                          <a:latin typeface="Arial" pitchFamily="34" charset="0"/>
                          <a:ea typeface="+mn-ea"/>
                          <a:cs typeface="Arial" pitchFamily="34" charset="0"/>
                        </a:rPr>
                        <a:t>A</a:t>
                      </a:r>
                      <a:r>
                        <a:rPr lang="en-US" altLang="zh-CN" sz="1400" u="none" dirty="0" smtClean="0">
                          <a:latin typeface="Arial" pitchFamily="34" charset="0"/>
                          <a:ea typeface="+mn-ea"/>
                          <a:cs typeface="Arial" pitchFamily="34" charset="0"/>
                        </a:rPr>
                        <a:t>G</a:t>
                      </a:r>
                      <a:endParaRPr lang="zh-CN" altLang="en-US" sz="1400" u="none" dirty="0">
                        <a:latin typeface="Arial" pitchFamily="34" charset="0"/>
                        <a:cs typeface="Arial" pitchFamily="34" charset="0"/>
                      </a:endParaRPr>
                    </a:p>
                  </a:txBody>
                  <a:tcPr anchor="ctr"/>
                </a:tc>
                <a:tc>
                  <a:txBody>
                    <a:bodyPr/>
                    <a:lstStyle/>
                    <a:p>
                      <a:pPr algn="ctr"/>
                      <a:r>
                        <a:rPr lang="en-US" altLang="zh-CN" sz="1400" u="none" dirty="0" smtClean="0">
                          <a:latin typeface="Arial" pitchFamily="34" charset="0"/>
                          <a:cs typeface="Arial" pitchFamily="34" charset="0"/>
                        </a:rPr>
                        <a:t>W1967stop</a:t>
                      </a:r>
                      <a:endParaRPr lang="zh-CN" altLang="en-US" sz="1400" u="none" dirty="0">
                        <a:latin typeface="Arial" pitchFamily="34" charset="0"/>
                        <a:cs typeface="Arial" pitchFamily="34" charset="0"/>
                      </a:endParaRPr>
                    </a:p>
                  </a:txBody>
                  <a:tcPr anchor="ctr"/>
                </a:tc>
              </a:tr>
              <a:tr h="315245">
                <a:tc vMerge="1">
                  <a:txBody>
                    <a:bodyPr/>
                    <a:lstStyle/>
                    <a:p>
                      <a:endParaRPr lang="zh-CN" altLang="en-US" dirty="0"/>
                    </a:p>
                  </a:txBody>
                  <a:tcPr/>
                </a:tc>
                <a:tc>
                  <a:txBody>
                    <a:bodyPr/>
                    <a:lstStyle/>
                    <a:p>
                      <a:pPr algn="ctr"/>
                      <a:r>
                        <a:rPr lang="en-US" altLang="zh-CN" sz="1400" i="1" u="none" dirty="0" smtClean="0">
                          <a:latin typeface="Arial" pitchFamily="34" charset="0"/>
                          <a:cs typeface="Arial" pitchFamily="34" charset="0"/>
                        </a:rPr>
                        <a:t>unc-80a</a:t>
                      </a:r>
                      <a:endParaRPr lang="zh-CN" altLang="en-US" sz="1400" u="none" dirty="0">
                        <a:latin typeface="Arial" pitchFamily="34" charset="0"/>
                        <a:cs typeface="Arial" pitchFamily="34" charset="0"/>
                      </a:endParaRPr>
                    </a:p>
                  </a:txBody>
                  <a:tcPr anchor="ctr"/>
                </a:tc>
                <a:tc>
                  <a:txBody>
                    <a:bodyPr/>
                    <a:lstStyle/>
                    <a:p>
                      <a:pPr algn="ctr"/>
                      <a:r>
                        <a:rPr lang="en-US" altLang="zh-CN" sz="1400" i="1" u="none" dirty="0" smtClean="0">
                          <a:latin typeface="Arial" pitchFamily="34" charset="0"/>
                          <a:cs typeface="Arial" pitchFamily="34" charset="0"/>
                        </a:rPr>
                        <a:t>mac390</a:t>
                      </a:r>
                      <a:endParaRPr lang="zh-CN" altLang="en-US" sz="1400" u="none" dirty="0">
                        <a:latin typeface="Arial" pitchFamily="34" charset="0"/>
                        <a:cs typeface="Arial" pitchFamily="34" charset="0"/>
                      </a:endParaRPr>
                    </a:p>
                  </a:txBody>
                  <a:tcPr anchor="ctr"/>
                </a:tc>
                <a:tc>
                  <a:txBody>
                    <a:bodyPr/>
                    <a:lstStyle/>
                    <a:p>
                      <a:pPr algn="ctr"/>
                      <a:r>
                        <a:rPr lang="en-US" altLang="zh-CN" sz="1400" u="none" dirty="0" smtClean="0">
                          <a:latin typeface="Arial" pitchFamily="34" charset="0"/>
                          <a:cs typeface="Arial" pitchFamily="34" charset="0"/>
                        </a:rPr>
                        <a:t>Exon 16</a:t>
                      </a:r>
                      <a:endParaRPr lang="zh-CN" altLang="en-US" sz="1400" u="none" dirty="0">
                        <a:latin typeface="Arial" pitchFamily="34" charset="0"/>
                        <a:cs typeface="Arial" pitchFamily="34" charset="0"/>
                      </a:endParaRPr>
                    </a:p>
                  </a:txBody>
                  <a:tcPr anchor="ctr"/>
                </a:tc>
                <a:tc>
                  <a:txBody>
                    <a:bodyPr/>
                    <a:lstStyle/>
                    <a:p>
                      <a:pPr algn="ctr"/>
                      <a:r>
                        <a:rPr lang="en-US" altLang="zh-CN" sz="1400" u="none" dirty="0" smtClean="0">
                          <a:latin typeface="Arial" pitchFamily="34" charset="0"/>
                          <a:ea typeface="+mn-ea"/>
                          <a:cs typeface="Arial" pitchFamily="34" charset="0"/>
                        </a:rPr>
                        <a:t>TG</a:t>
                      </a:r>
                      <a:r>
                        <a:rPr lang="en-US" altLang="zh-CN" sz="1400" u="none" kern="1200" dirty="0" smtClean="0">
                          <a:solidFill>
                            <a:srgbClr val="FF0000"/>
                          </a:solidFill>
                          <a:latin typeface="Arial" pitchFamily="34" charset="0"/>
                          <a:ea typeface="+mn-ea"/>
                          <a:cs typeface="Arial" pitchFamily="34" charset="0"/>
                        </a:rPr>
                        <a:t>G</a:t>
                      </a:r>
                      <a:r>
                        <a:rPr lang="en-US" altLang="zh-CN" sz="1400" u="none" dirty="0" smtClean="0">
                          <a:latin typeface="Arial" pitchFamily="34" charset="0"/>
                          <a:ea typeface="+mn-ea"/>
                          <a:cs typeface="Arial" pitchFamily="34" charset="0"/>
                        </a:rPr>
                        <a:t>→</a:t>
                      </a:r>
                      <a:r>
                        <a:rPr lang="en-US" altLang="zh-CN" sz="1400" u="none" kern="1200" dirty="0" smtClean="0">
                          <a:solidFill>
                            <a:schemeClr val="tx1"/>
                          </a:solidFill>
                          <a:latin typeface="Arial" pitchFamily="34" charset="0"/>
                          <a:ea typeface="+mn-ea"/>
                          <a:cs typeface="Arial" pitchFamily="34" charset="0"/>
                        </a:rPr>
                        <a:t>TG</a:t>
                      </a:r>
                      <a:r>
                        <a:rPr lang="en-US" altLang="zh-CN" sz="1400" u="none" kern="1200" dirty="0" smtClean="0">
                          <a:solidFill>
                            <a:srgbClr val="FF0000"/>
                          </a:solidFill>
                          <a:latin typeface="Arial" pitchFamily="34" charset="0"/>
                          <a:ea typeface="+mn-ea"/>
                          <a:cs typeface="Arial" pitchFamily="34" charset="0"/>
                        </a:rPr>
                        <a:t>A</a:t>
                      </a:r>
                      <a:endParaRPr lang="zh-CN" altLang="en-US" sz="1400" u="none" kern="1200" dirty="0">
                        <a:solidFill>
                          <a:srgbClr val="FF0000"/>
                        </a:solidFill>
                        <a:latin typeface="Arial" pitchFamily="34" charset="0"/>
                        <a:ea typeface="+mn-ea"/>
                        <a:cs typeface="Arial" pitchFamily="34" charset="0"/>
                      </a:endParaRPr>
                    </a:p>
                  </a:txBody>
                  <a:tcPr anchor="ctr"/>
                </a:tc>
                <a:tc>
                  <a:txBody>
                    <a:bodyPr/>
                    <a:lstStyle/>
                    <a:p>
                      <a:pPr algn="ctr"/>
                      <a:r>
                        <a:rPr lang="en-US" altLang="zh-CN" sz="1400" u="none" dirty="0" smtClean="0">
                          <a:latin typeface="Arial" pitchFamily="34" charset="0"/>
                          <a:cs typeface="Arial" pitchFamily="34" charset="0"/>
                        </a:rPr>
                        <a:t>W1292stop</a:t>
                      </a:r>
                      <a:endParaRPr lang="zh-CN" altLang="en-US" sz="1400" u="none" dirty="0">
                        <a:latin typeface="Arial" pitchFamily="34" charset="0"/>
                        <a:cs typeface="Arial" pitchFamily="34" charset="0"/>
                      </a:endParaRPr>
                    </a:p>
                  </a:txBody>
                  <a:tcPr anchor="ctr"/>
                </a:tc>
              </a:tr>
              <a:tr h="315245">
                <a:tc vMerge="1">
                  <a:txBody>
                    <a:bodyPr/>
                    <a:lstStyle/>
                    <a:p>
                      <a:endParaRPr lang="zh-CN" altLang="en-US" dirty="0"/>
                    </a:p>
                  </a:txBody>
                  <a:tcPr/>
                </a:tc>
                <a:tc>
                  <a:txBody>
                    <a:bodyPr/>
                    <a:lstStyle/>
                    <a:p>
                      <a:pPr algn="ctr"/>
                      <a:r>
                        <a:rPr lang="en-US" altLang="zh-CN" sz="1400" i="1" u="none" dirty="0" smtClean="0">
                          <a:latin typeface="Arial" pitchFamily="34" charset="0"/>
                          <a:cs typeface="Arial" pitchFamily="34" charset="0"/>
                        </a:rPr>
                        <a:t>unc-80a</a:t>
                      </a:r>
                      <a:endParaRPr lang="zh-CN" altLang="en-US" sz="1400" u="none" dirty="0">
                        <a:latin typeface="Arial" pitchFamily="34" charset="0"/>
                        <a:cs typeface="Arial" pitchFamily="34" charset="0"/>
                      </a:endParaRPr>
                    </a:p>
                  </a:txBody>
                  <a:tcPr anchor="ctr"/>
                </a:tc>
                <a:tc>
                  <a:txBody>
                    <a:bodyPr/>
                    <a:lstStyle/>
                    <a:p>
                      <a:pPr algn="ctr"/>
                      <a:r>
                        <a:rPr lang="en-US" altLang="zh-CN" sz="1400" i="1" u="none" dirty="0" smtClean="0">
                          <a:latin typeface="Arial" pitchFamily="34" charset="0"/>
                          <a:cs typeface="Arial" pitchFamily="34" charset="0"/>
                        </a:rPr>
                        <a:t>mac391</a:t>
                      </a:r>
                      <a:endParaRPr lang="zh-CN" altLang="en-US" sz="1400" u="none" dirty="0">
                        <a:latin typeface="Arial" pitchFamily="34" charset="0"/>
                        <a:cs typeface="Arial" pitchFamily="34" charset="0"/>
                      </a:endParaRPr>
                    </a:p>
                  </a:txBody>
                  <a:tcPr anchor="ctr"/>
                </a:tc>
                <a:tc>
                  <a:txBody>
                    <a:bodyPr/>
                    <a:lstStyle/>
                    <a:p>
                      <a:pPr algn="ctr"/>
                      <a:r>
                        <a:rPr lang="en-US" altLang="zh-CN" sz="1400" u="none" dirty="0" smtClean="0">
                          <a:latin typeface="Arial" pitchFamily="34" charset="0"/>
                          <a:cs typeface="Arial" pitchFamily="34" charset="0"/>
                        </a:rPr>
                        <a:t>Exon 23</a:t>
                      </a:r>
                      <a:endParaRPr lang="zh-CN" altLang="en-US" sz="1400" u="none" dirty="0">
                        <a:latin typeface="Arial" pitchFamily="34" charset="0"/>
                        <a:cs typeface="Arial" pitchFamily="34" charset="0"/>
                      </a:endParaRPr>
                    </a:p>
                  </a:txBody>
                  <a:tcPr anchor="ctr"/>
                </a:tc>
                <a:tc>
                  <a:txBody>
                    <a:bodyPr/>
                    <a:lstStyle/>
                    <a:p>
                      <a:pPr algn="ctr"/>
                      <a:r>
                        <a:rPr lang="en-US" altLang="zh-CN" sz="1400" u="none" kern="1200" dirty="0" smtClean="0">
                          <a:solidFill>
                            <a:srgbClr val="FF0000"/>
                          </a:solidFill>
                          <a:latin typeface="Arial" pitchFamily="34" charset="0"/>
                          <a:ea typeface="+mn-ea"/>
                          <a:cs typeface="Arial" pitchFamily="34" charset="0"/>
                        </a:rPr>
                        <a:t>C</a:t>
                      </a:r>
                      <a:r>
                        <a:rPr lang="en-US" altLang="zh-CN" sz="1400" u="none" kern="1200" dirty="0" smtClean="0">
                          <a:solidFill>
                            <a:schemeClr val="tx1"/>
                          </a:solidFill>
                          <a:latin typeface="Arial" pitchFamily="34" charset="0"/>
                          <a:ea typeface="+mn-ea"/>
                          <a:cs typeface="Arial" pitchFamily="34" charset="0"/>
                        </a:rPr>
                        <a:t>GA</a:t>
                      </a:r>
                      <a:r>
                        <a:rPr lang="en-US" altLang="zh-CN" sz="1400" u="none" dirty="0" smtClean="0">
                          <a:latin typeface="Arial" pitchFamily="34" charset="0"/>
                          <a:ea typeface="+mn-ea"/>
                          <a:cs typeface="Arial" pitchFamily="34" charset="0"/>
                        </a:rPr>
                        <a:t>→</a:t>
                      </a:r>
                      <a:r>
                        <a:rPr lang="en-US" altLang="zh-CN" sz="1400" u="none" kern="1200" dirty="0" smtClean="0">
                          <a:solidFill>
                            <a:srgbClr val="FF0000"/>
                          </a:solidFill>
                          <a:latin typeface="Arial" pitchFamily="34" charset="0"/>
                          <a:ea typeface="+mn-ea"/>
                          <a:cs typeface="Arial" pitchFamily="34" charset="0"/>
                        </a:rPr>
                        <a:t>T</a:t>
                      </a:r>
                      <a:r>
                        <a:rPr lang="en-US" altLang="zh-CN" sz="1400" u="none" dirty="0" smtClean="0">
                          <a:latin typeface="Arial" pitchFamily="34" charset="0"/>
                          <a:ea typeface="+mn-ea"/>
                          <a:cs typeface="Arial" pitchFamily="34" charset="0"/>
                        </a:rPr>
                        <a:t>GA</a:t>
                      </a:r>
                      <a:endParaRPr lang="zh-CN" altLang="en-US" sz="1400" u="none" dirty="0">
                        <a:latin typeface="Arial" pitchFamily="34" charset="0"/>
                        <a:cs typeface="Arial" pitchFamily="34" charset="0"/>
                      </a:endParaRPr>
                    </a:p>
                  </a:txBody>
                  <a:tcPr anchor="ctr"/>
                </a:tc>
                <a:tc>
                  <a:txBody>
                    <a:bodyPr/>
                    <a:lstStyle/>
                    <a:p>
                      <a:pPr algn="ctr"/>
                      <a:r>
                        <a:rPr lang="en-US" altLang="zh-CN" sz="1400" u="none" dirty="0" smtClean="0">
                          <a:latin typeface="Arial" pitchFamily="34" charset="0"/>
                          <a:cs typeface="Arial" pitchFamily="34" charset="0"/>
                        </a:rPr>
                        <a:t>R1886stop</a:t>
                      </a:r>
                      <a:endParaRPr lang="zh-CN" altLang="en-US" sz="1400" u="none" dirty="0">
                        <a:latin typeface="Arial" pitchFamily="34" charset="0"/>
                        <a:cs typeface="Arial" pitchFamily="34" charset="0"/>
                      </a:endParaRPr>
                    </a:p>
                  </a:txBody>
                  <a:tcPr anchor="ctr"/>
                </a:tc>
              </a:tr>
              <a:tr h="315245">
                <a:tc vMerge="1">
                  <a:txBody>
                    <a:bodyPr/>
                    <a:lstStyle/>
                    <a:p>
                      <a:endParaRPr lang="zh-CN" altLang="en-US" dirty="0"/>
                    </a:p>
                  </a:txBody>
                  <a:tcPr>
                    <a:lnB w="12700" cap="flat" cmpd="sng" algn="ctr">
                      <a:solidFill>
                        <a:schemeClr val="tx1"/>
                      </a:solidFill>
                      <a:prstDash val="solid"/>
                      <a:round/>
                      <a:headEnd type="none" w="med" len="med"/>
                      <a:tailEnd type="none" w="med" len="med"/>
                    </a:lnB>
                  </a:tcPr>
                </a:tc>
                <a:tc>
                  <a:txBody>
                    <a:bodyPr/>
                    <a:lstStyle/>
                    <a:p>
                      <a:pPr algn="ctr"/>
                      <a:r>
                        <a:rPr lang="en-US" altLang="zh-CN" sz="1400" i="1" u="none" dirty="0" smtClean="0">
                          <a:latin typeface="Arial" pitchFamily="34" charset="0"/>
                          <a:cs typeface="Arial" pitchFamily="34" charset="0"/>
                        </a:rPr>
                        <a:t>unc-80a</a:t>
                      </a:r>
                      <a:endParaRPr lang="zh-CN" altLang="en-US" sz="1400" u="none" dirty="0">
                        <a:latin typeface="Arial" pitchFamily="34" charset="0"/>
                        <a:cs typeface="Arial"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US" altLang="zh-CN" sz="1400" i="1" u="none" dirty="0" smtClean="0">
                          <a:latin typeface="Arial" pitchFamily="34" charset="0"/>
                          <a:cs typeface="Arial" pitchFamily="34" charset="0"/>
                        </a:rPr>
                        <a:t>mac394</a:t>
                      </a:r>
                      <a:endParaRPr lang="zh-CN" altLang="en-US" sz="1400" u="none" dirty="0">
                        <a:latin typeface="Arial" pitchFamily="34" charset="0"/>
                        <a:cs typeface="Arial"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US" altLang="zh-CN" sz="1400" u="none" dirty="0" smtClean="0">
                          <a:latin typeface="Arial" pitchFamily="34" charset="0"/>
                          <a:cs typeface="Arial" pitchFamily="34" charset="0"/>
                        </a:rPr>
                        <a:t>Exon 31</a:t>
                      </a:r>
                      <a:endParaRPr lang="zh-CN" altLang="en-US" sz="1400" u="none" dirty="0">
                        <a:latin typeface="Arial" pitchFamily="34" charset="0"/>
                        <a:cs typeface="Arial"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US" altLang="zh-CN" sz="1400" u="none" dirty="0" smtClean="0">
                          <a:latin typeface="Arial" pitchFamily="34" charset="0"/>
                          <a:ea typeface="+mn-ea"/>
                          <a:cs typeface="Arial" pitchFamily="34" charset="0"/>
                        </a:rPr>
                        <a:t>TG</a:t>
                      </a:r>
                      <a:r>
                        <a:rPr lang="en-US" altLang="zh-CN" sz="1400" u="none" kern="1200" dirty="0" smtClean="0">
                          <a:solidFill>
                            <a:srgbClr val="FF0000"/>
                          </a:solidFill>
                          <a:latin typeface="Arial" pitchFamily="34" charset="0"/>
                          <a:ea typeface="+mn-ea"/>
                          <a:cs typeface="Arial" pitchFamily="34" charset="0"/>
                        </a:rPr>
                        <a:t>G</a:t>
                      </a:r>
                      <a:r>
                        <a:rPr lang="en-US" altLang="zh-CN" sz="1400" u="none" dirty="0" smtClean="0">
                          <a:latin typeface="Arial" pitchFamily="34" charset="0"/>
                          <a:ea typeface="+mn-ea"/>
                          <a:cs typeface="Arial" pitchFamily="34" charset="0"/>
                        </a:rPr>
                        <a:t>→TG</a:t>
                      </a:r>
                      <a:r>
                        <a:rPr lang="en-US" altLang="zh-CN" sz="1400" u="none" kern="1200" dirty="0" smtClean="0">
                          <a:solidFill>
                            <a:srgbClr val="FF0000"/>
                          </a:solidFill>
                          <a:latin typeface="Arial" pitchFamily="34" charset="0"/>
                          <a:ea typeface="+mn-ea"/>
                          <a:cs typeface="Arial" pitchFamily="34" charset="0"/>
                        </a:rPr>
                        <a:t>A</a:t>
                      </a:r>
                      <a:endParaRPr lang="zh-CN" altLang="en-US" sz="1400" u="none" kern="1200" dirty="0">
                        <a:solidFill>
                          <a:srgbClr val="FF0000"/>
                        </a:solidFill>
                        <a:latin typeface="Arial" pitchFamily="34" charset="0"/>
                        <a:ea typeface="+mn-ea"/>
                        <a:cs typeface="Arial"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US" altLang="zh-CN" sz="1400" u="none" dirty="0" smtClean="0">
                          <a:latin typeface="Arial" pitchFamily="34" charset="0"/>
                          <a:cs typeface="Arial" pitchFamily="34" charset="0"/>
                        </a:rPr>
                        <a:t>W2709stop</a:t>
                      </a:r>
                      <a:endParaRPr lang="zh-CN" altLang="en-US" sz="1400" u="none" dirty="0">
                        <a:latin typeface="Arial" pitchFamily="34" charset="0"/>
                        <a:cs typeface="Arial" pitchFamily="34" charset="0"/>
                      </a:endParaRPr>
                    </a:p>
                  </a:txBody>
                  <a:tcPr anchor="ctr">
                    <a:lnB w="12700" cap="flat" cmpd="sng" algn="ctr">
                      <a:solidFill>
                        <a:schemeClr val="tx1"/>
                      </a:solidFill>
                      <a:prstDash val="solid"/>
                      <a:round/>
                      <a:headEnd type="none" w="med" len="med"/>
                      <a:tailEnd type="none" w="med" len="med"/>
                    </a:lnB>
                  </a:tcPr>
                </a:tc>
              </a:tr>
              <a:tr h="315245">
                <a:tc rowSpan="3">
                  <a:txBody>
                    <a:bodyPr/>
                    <a:lstStyle/>
                    <a:p>
                      <a:pPr algn="ctr"/>
                      <a:r>
                        <a:rPr lang="en-US" altLang="zh-CN" sz="1400" b="1" u="none" dirty="0" smtClean="0">
                          <a:latin typeface="Arial" pitchFamily="34" charset="0"/>
                          <a:cs typeface="Arial" pitchFamily="34" charset="0"/>
                        </a:rPr>
                        <a:t>2</a:t>
                      </a:r>
                      <a:endParaRPr lang="zh-CN" altLang="en-US" sz="1400" b="1" u="none" dirty="0">
                        <a:latin typeface="Arial" pitchFamily="34" charset="0"/>
                        <a:cs typeface="Arial"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400" i="1" u="none" dirty="0" smtClean="0">
                          <a:latin typeface="Arial" pitchFamily="34" charset="0"/>
                          <a:cs typeface="Arial" pitchFamily="34" charset="0"/>
                        </a:rPr>
                        <a:t>unc-79a</a:t>
                      </a:r>
                      <a:endParaRPr lang="zh-CN" altLang="en-US" sz="1400" u="none" dirty="0">
                        <a:latin typeface="Arial" pitchFamily="34" charset="0"/>
                        <a:cs typeface="Arial" pitchFamily="34" charset="0"/>
                      </a:endParaRPr>
                    </a:p>
                  </a:txBody>
                  <a:tcPr anchor="ct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altLang="zh-CN" sz="1400" b="1" i="1" u="sng" dirty="0" smtClean="0">
                          <a:latin typeface="Arial" pitchFamily="34" charset="0"/>
                          <a:cs typeface="Arial" pitchFamily="34" charset="0"/>
                        </a:rPr>
                        <a:t>mac383</a:t>
                      </a:r>
                      <a:endParaRPr lang="zh-CN" altLang="en-US" sz="1400" b="1" u="sng" dirty="0">
                        <a:latin typeface="Arial" pitchFamily="34" charset="0"/>
                        <a:cs typeface="Arial" pitchFamily="34" charset="0"/>
                      </a:endParaRPr>
                    </a:p>
                  </a:txBody>
                  <a:tcPr anchor="ct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altLang="zh-CN" sz="1400" u="none" dirty="0" smtClean="0">
                          <a:latin typeface="Arial" pitchFamily="34" charset="0"/>
                          <a:cs typeface="Arial" pitchFamily="34" charset="0"/>
                        </a:rPr>
                        <a:t>Exon 11</a:t>
                      </a:r>
                      <a:endParaRPr lang="zh-CN" altLang="en-US" sz="1400" u="none" dirty="0">
                        <a:latin typeface="Arial" pitchFamily="34" charset="0"/>
                        <a:cs typeface="Arial" pitchFamily="34" charset="0"/>
                      </a:endParaRPr>
                    </a:p>
                  </a:txBody>
                  <a:tcPr anchor="ct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altLang="zh-CN" sz="1400" u="none" kern="1200" dirty="0" smtClean="0">
                          <a:solidFill>
                            <a:srgbClr val="FF0000"/>
                          </a:solidFill>
                          <a:latin typeface="Arial" pitchFamily="34" charset="0"/>
                          <a:ea typeface="+mn-ea"/>
                          <a:cs typeface="Arial" pitchFamily="34" charset="0"/>
                        </a:rPr>
                        <a:t>C</a:t>
                      </a:r>
                      <a:r>
                        <a:rPr lang="en-US" altLang="zh-CN" sz="1400" u="none" dirty="0" smtClean="0">
                          <a:latin typeface="Arial" pitchFamily="34" charset="0"/>
                          <a:ea typeface="+mn-ea"/>
                          <a:cs typeface="Arial" pitchFamily="34" charset="0"/>
                        </a:rPr>
                        <a:t>GA→</a:t>
                      </a:r>
                      <a:r>
                        <a:rPr lang="en-US" altLang="zh-CN" sz="1400" u="none" kern="1200" dirty="0" smtClean="0">
                          <a:solidFill>
                            <a:srgbClr val="FF0000"/>
                          </a:solidFill>
                          <a:latin typeface="Arial" pitchFamily="34" charset="0"/>
                          <a:ea typeface="+mn-ea"/>
                          <a:cs typeface="Arial" pitchFamily="34" charset="0"/>
                        </a:rPr>
                        <a:t>T</a:t>
                      </a:r>
                      <a:r>
                        <a:rPr lang="en-US" altLang="zh-CN" sz="1400" u="none" dirty="0" smtClean="0">
                          <a:latin typeface="Arial" pitchFamily="34" charset="0"/>
                          <a:ea typeface="+mn-ea"/>
                          <a:cs typeface="Arial" pitchFamily="34" charset="0"/>
                        </a:rPr>
                        <a:t>GA</a:t>
                      </a:r>
                      <a:endParaRPr lang="zh-CN" altLang="en-US" sz="1400" u="none" dirty="0">
                        <a:latin typeface="Arial" pitchFamily="34" charset="0"/>
                        <a:cs typeface="Arial" pitchFamily="34" charset="0"/>
                      </a:endParaRPr>
                    </a:p>
                  </a:txBody>
                  <a:tcPr anchor="ct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altLang="zh-CN" sz="1400" u="none" dirty="0" smtClean="0">
                          <a:latin typeface="Arial" pitchFamily="34" charset="0"/>
                          <a:cs typeface="Arial" pitchFamily="34" charset="0"/>
                        </a:rPr>
                        <a:t>R885stop</a:t>
                      </a:r>
                      <a:endParaRPr lang="zh-CN" altLang="en-US" sz="1400" u="none" dirty="0">
                        <a:latin typeface="Arial" pitchFamily="34" charset="0"/>
                        <a:cs typeface="Arial" pitchFamily="34" charset="0"/>
                      </a:endParaRPr>
                    </a:p>
                  </a:txBody>
                  <a:tcPr anchor="ct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r>
              <a:tr h="315245">
                <a:tc vMerge="1">
                  <a:txBody>
                    <a:bodyPr/>
                    <a:lstStyle/>
                    <a:p>
                      <a:endParaRPr lang="zh-CN" altLang="en-US" dirty="0"/>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400" i="1" u="none" dirty="0" smtClean="0">
                          <a:latin typeface="Arial" pitchFamily="34" charset="0"/>
                          <a:cs typeface="Arial" pitchFamily="34" charset="0"/>
                        </a:rPr>
                        <a:t>unc-79a</a:t>
                      </a:r>
                      <a:endParaRPr lang="zh-CN" altLang="en-US" sz="1400" u="none" dirty="0">
                        <a:latin typeface="Arial" pitchFamily="34" charset="0"/>
                        <a:cs typeface="Arial" pitchFamily="34" charset="0"/>
                      </a:endParaRPr>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400" i="1" u="none" dirty="0" smtClean="0">
                          <a:latin typeface="Arial" pitchFamily="34" charset="0"/>
                          <a:cs typeface="Arial" pitchFamily="34" charset="0"/>
                        </a:rPr>
                        <a:t>mac389</a:t>
                      </a:r>
                      <a:endParaRPr lang="zh-CN" altLang="en-US" sz="1400" u="none" dirty="0">
                        <a:latin typeface="Arial" pitchFamily="34" charset="0"/>
                        <a:cs typeface="Arial" pitchFamily="34" charset="0"/>
                      </a:endParaRPr>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400" u="none" dirty="0" smtClean="0">
                          <a:latin typeface="Arial" pitchFamily="34" charset="0"/>
                          <a:cs typeface="Arial" pitchFamily="34" charset="0"/>
                        </a:rPr>
                        <a:t>Exon 15</a:t>
                      </a:r>
                      <a:endParaRPr lang="zh-CN" altLang="en-US" sz="1400" u="none" dirty="0">
                        <a:latin typeface="Arial" pitchFamily="34" charset="0"/>
                        <a:cs typeface="Arial" pitchFamily="34" charset="0"/>
                      </a:endParaRPr>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400" u="none" dirty="0" smtClean="0">
                          <a:latin typeface="Arial" pitchFamily="34" charset="0"/>
                          <a:cs typeface="Arial" pitchFamily="34" charset="0"/>
                        </a:rPr>
                        <a:t>56 bp</a:t>
                      </a:r>
                      <a:r>
                        <a:rPr lang="en-US" altLang="zh-CN" sz="1400" u="none" baseline="0" dirty="0" smtClean="0">
                          <a:latin typeface="Arial" pitchFamily="34" charset="0"/>
                          <a:cs typeface="Arial" pitchFamily="34" charset="0"/>
                        </a:rPr>
                        <a:t> deletion</a:t>
                      </a:r>
                      <a:endParaRPr lang="zh-CN" altLang="en-US" sz="1400" u="none" dirty="0">
                        <a:latin typeface="Arial" pitchFamily="34" charset="0"/>
                        <a:cs typeface="Arial" pitchFamily="34" charset="0"/>
                      </a:endParaRPr>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400" u="none" dirty="0" smtClean="0">
                          <a:latin typeface="Arial" pitchFamily="34" charset="0"/>
                          <a:cs typeface="Arial" pitchFamily="34" charset="0"/>
                        </a:rPr>
                        <a:t>Frameshift</a:t>
                      </a:r>
                      <a:endParaRPr lang="zh-CN" altLang="en-US" sz="1400" u="none" dirty="0">
                        <a:latin typeface="Arial" pitchFamily="34" charset="0"/>
                        <a:cs typeface="Arial" pitchFamily="34" charset="0"/>
                      </a:endParaRPr>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15245">
                <a:tc vMerge="1">
                  <a:txBody>
                    <a:bodyPr/>
                    <a:lstStyle/>
                    <a:p>
                      <a:endParaRPr lang="zh-CN" altLang="en-US" dirty="0"/>
                    </a:p>
                  </a:txBody>
                  <a:tcP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400" i="1" u="none" dirty="0" smtClean="0">
                          <a:latin typeface="Arial" pitchFamily="34" charset="0"/>
                          <a:cs typeface="Arial" pitchFamily="34" charset="0"/>
                        </a:rPr>
                        <a:t>unc-79a</a:t>
                      </a:r>
                      <a:endParaRPr lang="zh-CN" altLang="en-US" sz="1400" u="none" dirty="0">
                        <a:latin typeface="Arial" pitchFamily="34" charset="0"/>
                        <a:cs typeface="Arial" pitchFamily="34" charset="0"/>
                      </a:endParaRPr>
                    </a:p>
                  </a:txBody>
                  <a:tcPr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400" i="1" u="none" dirty="0" smtClean="0">
                          <a:latin typeface="Arial" pitchFamily="34" charset="0"/>
                          <a:cs typeface="Arial" pitchFamily="34" charset="0"/>
                        </a:rPr>
                        <a:t>mac393</a:t>
                      </a:r>
                      <a:endParaRPr lang="zh-CN" altLang="en-US" sz="1400" u="none" dirty="0">
                        <a:latin typeface="Arial" pitchFamily="34" charset="0"/>
                        <a:cs typeface="Arial" pitchFamily="34" charset="0"/>
                      </a:endParaRPr>
                    </a:p>
                  </a:txBody>
                  <a:tcPr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400" u="none" dirty="0" smtClean="0">
                          <a:latin typeface="Arial" pitchFamily="34" charset="0"/>
                          <a:cs typeface="Arial" pitchFamily="34" charset="0"/>
                        </a:rPr>
                        <a:t>Intron</a:t>
                      </a:r>
                      <a:r>
                        <a:rPr lang="en-US" altLang="zh-CN" sz="1400" u="none" baseline="0" dirty="0" smtClean="0">
                          <a:latin typeface="Arial" pitchFamily="34" charset="0"/>
                          <a:cs typeface="Arial" pitchFamily="34" charset="0"/>
                        </a:rPr>
                        <a:t> 2 to Exon 4</a:t>
                      </a:r>
                      <a:endParaRPr lang="zh-CN" altLang="en-US" sz="1400" u="none" dirty="0">
                        <a:latin typeface="Arial" pitchFamily="34" charset="0"/>
                        <a:cs typeface="Arial" pitchFamily="34" charset="0"/>
                      </a:endParaRPr>
                    </a:p>
                  </a:txBody>
                  <a:tcPr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400" u="none" dirty="0" smtClean="0">
                          <a:latin typeface="Arial" pitchFamily="34" charset="0"/>
                          <a:cs typeface="Arial" pitchFamily="34" charset="0"/>
                        </a:rPr>
                        <a:t>508 bp deletion</a:t>
                      </a:r>
                      <a:endParaRPr lang="zh-CN" altLang="en-US" sz="1400" u="none" dirty="0">
                        <a:latin typeface="Arial" pitchFamily="34" charset="0"/>
                        <a:cs typeface="Arial" pitchFamily="34" charset="0"/>
                      </a:endParaRPr>
                    </a:p>
                  </a:txBody>
                  <a:tcPr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400" u="none" dirty="0" smtClean="0">
                          <a:latin typeface="Arial" pitchFamily="34" charset="0"/>
                          <a:cs typeface="Arial" pitchFamily="34" charset="0"/>
                        </a:rPr>
                        <a:t>Frameshift</a:t>
                      </a:r>
                      <a:endParaRPr lang="zh-CN" altLang="en-US" sz="1400" u="none" dirty="0">
                        <a:latin typeface="Arial" pitchFamily="34" charset="0"/>
                        <a:cs typeface="Arial" pitchFamily="34" charset="0"/>
                      </a:endParaRPr>
                    </a:p>
                  </a:txBody>
                  <a:tcPr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5245">
                <a:tc>
                  <a:txBody>
                    <a:bodyPr/>
                    <a:lstStyle/>
                    <a:p>
                      <a:pPr algn="ctr"/>
                      <a:r>
                        <a:rPr lang="en-US" altLang="zh-CN" sz="1400" b="1" u="none" dirty="0" smtClean="0">
                          <a:latin typeface="Arial" pitchFamily="34" charset="0"/>
                          <a:cs typeface="Arial" pitchFamily="34" charset="0"/>
                        </a:rPr>
                        <a:t>3</a:t>
                      </a:r>
                      <a:endParaRPr lang="zh-CN" altLang="en-US" sz="1400" b="1" u="none" dirty="0">
                        <a:latin typeface="Arial" pitchFamily="34" charset="0"/>
                        <a:cs typeface="Arial"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400" u="none" dirty="0" smtClean="0">
                          <a:latin typeface="Arial" pitchFamily="34" charset="0"/>
                          <a:cs typeface="Arial" pitchFamily="34" charset="0"/>
                        </a:rPr>
                        <a:t>ND</a:t>
                      </a:r>
                      <a:endParaRPr lang="zh-CN" altLang="en-US" sz="1400" u="none" dirty="0">
                        <a:latin typeface="Arial" pitchFamily="34" charset="0"/>
                        <a:cs typeface="Arial"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400" b="1" i="1" u="none" dirty="0" smtClean="0">
                          <a:latin typeface="Arial" pitchFamily="34" charset="0"/>
                          <a:cs typeface="Arial" pitchFamily="34" charset="0"/>
                        </a:rPr>
                        <a:t>mac387</a:t>
                      </a:r>
                      <a:endParaRPr lang="zh-CN" altLang="en-US" sz="1400" b="1" u="none" dirty="0">
                        <a:latin typeface="Arial" pitchFamily="34" charset="0"/>
                        <a:cs typeface="Arial"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400" u="none" dirty="0" smtClean="0">
                          <a:latin typeface="Arial" pitchFamily="34" charset="0"/>
                          <a:cs typeface="Arial" pitchFamily="34" charset="0"/>
                        </a:rPr>
                        <a:t>ND</a:t>
                      </a:r>
                      <a:endParaRPr lang="zh-CN" altLang="en-US" sz="1400" u="none" dirty="0">
                        <a:latin typeface="Arial" pitchFamily="34" charset="0"/>
                        <a:cs typeface="Arial"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400" u="none" dirty="0" smtClean="0">
                          <a:latin typeface="Arial" pitchFamily="34" charset="0"/>
                          <a:cs typeface="Arial" pitchFamily="34" charset="0"/>
                        </a:rPr>
                        <a:t>ND</a:t>
                      </a:r>
                      <a:endParaRPr lang="zh-CN" altLang="en-US" sz="1400" u="none" dirty="0">
                        <a:latin typeface="Arial" pitchFamily="34" charset="0"/>
                        <a:cs typeface="Arial"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400" u="none" dirty="0" smtClean="0">
                          <a:latin typeface="Arial" pitchFamily="34" charset="0"/>
                          <a:cs typeface="Arial" pitchFamily="34" charset="0"/>
                        </a:rPr>
                        <a:t>ND</a:t>
                      </a:r>
                      <a:endParaRPr lang="zh-CN" altLang="en-US" sz="1400" u="none" dirty="0">
                        <a:latin typeface="Arial" pitchFamily="34" charset="0"/>
                        <a:cs typeface="Arial"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9916654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格 6"/>
          <p:cNvGraphicFramePr>
            <a:graphicFrameLocks noGrp="1"/>
          </p:cNvGraphicFramePr>
          <p:nvPr>
            <p:extLst>
              <p:ext uri="{D42A27DB-BD31-4B8C-83A1-F6EECF244321}">
                <p14:modId xmlns:p14="http://schemas.microsoft.com/office/powerpoint/2010/main" val="3409633946"/>
              </p:ext>
            </p:extLst>
          </p:nvPr>
        </p:nvGraphicFramePr>
        <p:xfrm>
          <a:off x="1735666" y="1685925"/>
          <a:ext cx="5455709" cy="1738875"/>
        </p:xfrm>
        <a:graphic>
          <a:graphicData uri="http://schemas.openxmlformats.org/drawingml/2006/table">
            <a:tbl>
              <a:tblPr firstRow="1" bandRow="1">
                <a:tableStyleId>{9D7B26C5-4107-4FEC-AEDC-1716B250A1EF}</a:tableStyleId>
              </a:tblPr>
              <a:tblGrid>
                <a:gridCol w="1038211">
                  <a:extLst>
                    <a:ext uri="{9D8B030D-6E8A-4147-A177-3AD203B41FA5}">
                      <a16:colId xmlns="" xmlns:a16="http://schemas.microsoft.com/office/drawing/2014/main" val="20001"/>
                    </a:ext>
                  </a:extLst>
                </a:gridCol>
                <a:gridCol w="1217098">
                  <a:extLst>
                    <a:ext uri="{9D8B030D-6E8A-4147-A177-3AD203B41FA5}">
                      <a16:colId xmlns="" xmlns:a16="http://schemas.microsoft.com/office/drawing/2014/main" val="20002"/>
                    </a:ext>
                  </a:extLst>
                </a:gridCol>
                <a:gridCol w="1781175">
                  <a:extLst>
                    <a:ext uri="{9D8B030D-6E8A-4147-A177-3AD203B41FA5}">
                      <a16:colId xmlns="" xmlns:a16="http://schemas.microsoft.com/office/drawing/2014/main" val="20003"/>
                    </a:ext>
                  </a:extLst>
                </a:gridCol>
                <a:gridCol w="1419225"/>
              </a:tblGrid>
              <a:tr h="367275">
                <a:tc>
                  <a:txBody>
                    <a:bodyPr/>
                    <a:lstStyle/>
                    <a:p>
                      <a:pPr marL="0" indent="0" algn="l">
                        <a:lnSpc>
                          <a:spcPct val="100000"/>
                        </a:lnSpc>
                      </a:pPr>
                      <a:r>
                        <a:rPr lang="en-US" altLang="zh-CN" sz="1200" i="1" dirty="0" smtClean="0">
                          <a:solidFill>
                            <a:schemeClr val="tx1"/>
                          </a:solidFill>
                          <a:latin typeface="Arial" pitchFamily="34" charset="0"/>
                          <a:cs typeface="Arial" pitchFamily="34" charset="0"/>
                        </a:rPr>
                        <a:t>nlf-1 </a:t>
                      </a:r>
                      <a:r>
                        <a:rPr lang="en-US" altLang="zh-CN" sz="1200" i="0" dirty="0" smtClean="0">
                          <a:solidFill>
                            <a:schemeClr val="tx1"/>
                          </a:solidFill>
                          <a:latin typeface="Arial" pitchFamily="34" charset="0"/>
                          <a:cs typeface="Arial" pitchFamily="34" charset="0"/>
                        </a:rPr>
                        <a:t>a</a:t>
                      </a:r>
                      <a:r>
                        <a:rPr lang="en-US" altLang="zh-CN" sz="1200" dirty="0" smtClean="0">
                          <a:solidFill>
                            <a:schemeClr val="tx1"/>
                          </a:solidFill>
                          <a:latin typeface="Arial" pitchFamily="34" charset="0"/>
                          <a:cs typeface="Arial" pitchFamily="34" charset="0"/>
                        </a:rPr>
                        <a:t>llele</a:t>
                      </a:r>
                      <a:endParaRPr lang="zh-CN" altLang="en-US" sz="1200" dirty="0">
                        <a:solidFill>
                          <a:schemeClr val="tx1"/>
                        </a:solidFill>
                        <a:latin typeface="Arial" pitchFamily="34" charset="0"/>
                        <a:cs typeface="Arial" pitchFamily="34" charset="0"/>
                      </a:endParaRPr>
                    </a:p>
                  </a:txBody>
                  <a:tcPr anchor="ctr">
                    <a:lnR w="12700" cap="flat" cmpd="sng" algn="ctr">
                      <a:no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l">
                        <a:lnSpc>
                          <a:spcPct val="100000"/>
                        </a:lnSpc>
                      </a:pPr>
                      <a:r>
                        <a:rPr lang="en-US" altLang="zh-CN" sz="1200" dirty="0">
                          <a:solidFill>
                            <a:schemeClr val="tx1"/>
                          </a:solidFill>
                          <a:latin typeface="Arial" pitchFamily="34" charset="0"/>
                          <a:cs typeface="Arial" pitchFamily="34" charset="0"/>
                        </a:rPr>
                        <a:t>Mutation</a:t>
                      </a:r>
                      <a:endParaRPr lang="zh-CN" altLang="en-US" sz="1200" dirty="0">
                        <a:solidFill>
                          <a:schemeClr val="tx1"/>
                        </a:solidFill>
                        <a:latin typeface="Arial" pitchFamily="34" charset="0"/>
                        <a:cs typeface="Arial" pitchFamily="34" charset="0"/>
                      </a:endParaRPr>
                    </a:p>
                  </a:txBody>
                  <a:tcPr anchor="ctr">
                    <a:lnL w="12700" cap="flat" cmpd="sng" algn="ctr">
                      <a:noFill/>
                      <a:prstDash val="solid"/>
                      <a:round/>
                      <a:headEnd type="none" w="med" len="med"/>
                      <a:tailEnd type="none" w="med" len="med"/>
                    </a:lnL>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l">
                        <a:lnSpc>
                          <a:spcPct val="100000"/>
                        </a:lnSpc>
                      </a:pPr>
                      <a:r>
                        <a:rPr lang="en-US" altLang="zh-CN" sz="1200" baseline="0" dirty="0" smtClean="0">
                          <a:solidFill>
                            <a:schemeClr val="tx1"/>
                          </a:solidFill>
                          <a:latin typeface="Arial" pitchFamily="34" charset="0"/>
                          <a:cs typeface="Arial" pitchFamily="34" charset="0"/>
                        </a:rPr>
                        <a:t> Effect</a:t>
                      </a:r>
                      <a:endParaRPr lang="zh-CN" altLang="en-US" sz="1200" dirty="0">
                        <a:solidFill>
                          <a:schemeClr val="tx1"/>
                        </a:solidFill>
                        <a:latin typeface="Arial" pitchFamily="34" charset="0"/>
                        <a:cs typeface="Arial" pitchFamily="34" charset="0"/>
                      </a:endParaRPr>
                    </a:p>
                  </a:txBody>
                  <a:tcPr anchor="ct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l">
                        <a:lnSpc>
                          <a:spcPct val="100000"/>
                        </a:lnSpc>
                      </a:pPr>
                      <a:r>
                        <a:rPr lang="en-US" altLang="zh-CN" sz="1200" dirty="0" smtClean="0">
                          <a:solidFill>
                            <a:schemeClr val="tx1"/>
                          </a:solidFill>
                          <a:latin typeface="Arial" pitchFamily="34" charset="0"/>
                          <a:cs typeface="Arial" pitchFamily="34" charset="0"/>
                        </a:rPr>
                        <a:t>Isolation method</a:t>
                      </a:r>
                      <a:endParaRPr lang="zh-CN" altLang="en-US" sz="1200" dirty="0">
                        <a:solidFill>
                          <a:schemeClr val="tx1"/>
                        </a:solidFill>
                        <a:latin typeface="Arial" pitchFamily="34" charset="0"/>
                        <a:cs typeface="Arial" pitchFamily="34" charset="0"/>
                      </a:endParaRPr>
                    </a:p>
                  </a:txBody>
                  <a:tcPr anchor="ct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extLst>
                  <a:ext uri="{0D108BD9-81ED-4DB2-BD59-A6C34878D82A}">
                    <a16:rowId xmlns="" xmlns:a16="http://schemas.microsoft.com/office/drawing/2014/main" val="10000"/>
                  </a:ext>
                </a:extLst>
              </a:tr>
              <a:tr h="356827">
                <a:tc>
                  <a:txBody>
                    <a:bodyPr/>
                    <a:lstStyle/>
                    <a:p>
                      <a:pPr algn="l">
                        <a:lnSpc>
                          <a:spcPct val="100000"/>
                        </a:lnSpc>
                      </a:pPr>
                      <a:r>
                        <a:rPr lang="en-US" altLang="zh-CN" sz="1200" i="1" dirty="0" smtClean="0">
                          <a:solidFill>
                            <a:schemeClr val="tx1"/>
                          </a:solidFill>
                          <a:latin typeface="Arial" pitchFamily="34" charset="0"/>
                          <a:cs typeface="Arial" pitchFamily="34" charset="0"/>
                        </a:rPr>
                        <a:t>mac408</a:t>
                      </a:r>
                      <a:endParaRPr lang="zh-CN" altLang="en-US" sz="1200" i="1" dirty="0">
                        <a:solidFill>
                          <a:schemeClr val="tx1"/>
                        </a:solidFill>
                        <a:latin typeface="Arial" pitchFamily="34" charset="0"/>
                        <a:cs typeface="Arial" pitchFamily="34" charset="0"/>
                      </a:endParaRPr>
                    </a:p>
                  </a:txBody>
                  <a:tcPr anchor="ctr">
                    <a:lnL>
                      <a:noFill/>
                    </a:lnL>
                    <a:lnR w="12700" cap="flat" cmpd="sng" algn="ctr">
                      <a:no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pPr>
                      <a:r>
                        <a:rPr lang="en-US" altLang="zh-CN" sz="1200" dirty="0" smtClean="0">
                          <a:solidFill>
                            <a:schemeClr val="tx1"/>
                          </a:solidFill>
                          <a:latin typeface="Arial" pitchFamily="34" charset="0"/>
                          <a:cs typeface="Arial" pitchFamily="34" charset="0"/>
                        </a:rPr>
                        <a:t>30 bp deletion</a:t>
                      </a:r>
                      <a:endParaRPr lang="zh-CN" altLang="en-US" sz="1200" dirty="0">
                        <a:solidFill>
                          <a:schemeClr val="tx1"/>
                        </a:solidFill>
                        <a:latin typeface="Arial" pitchFamily="34" charset="0"/>
                        <a:cs typeface="Arial" pitchFamily="34" charset="0"/>
                      </a:endParaRPr>
                    </a:p>
                  </a:txBody>
                  <a:tcPr anchor="ctr">
                    <a:lnL w="12700" cap="flat" cmpd="sng" algn="ctr">
                      <a:noFill/>
                      <a:prstDash val="solid"/>
                      <a:round/>
                      <a:headEnd type="none" w="med" len="med"/>
                      <a:tailEnd type="none" w="med" len="med"/>
                    </a:lnL>
                    <a:lnR>
                      <a:noFill/>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zh-CN" sz="1200" baseline="0" dirty="0" smtClean="0">
                          <a:solidFill>
                            <a:schemeClr val="tx1"/>
                          </a:solidFill>
                          <a:latin typeface="Arial" pitchFamily="34" charset="0"/>
                          <a:cs typeface="Arial" pitchFamily="34" charset="0"/>
                        </a:rPr>
                        <a:t>29 nt deletion in exon 4 and intron 4 3’ SS </a:t>
                      </a:r>
                      <a:endParaRPr lang="zh-CN" altLang="en-US" sz="1200" dirty="0" smtClean="0">
                        <a:solidFill>
                          <a:schemeClr val="tx1"/>
                        </a:solidFill>
                        <a:latin typeface="Arial" pitchFamily="34" charset="0"/>
                        <a:cs typeface="Arial" pitchFamily="34" charset="0"/>
                      </a:endParaRPr>
                    </a:p>
                  </a:txBody>
                  <a:tcPr anchor="ctr">
                    <a:lnL>
                      <a:noFill/>
                    </a:lnL>
                    <a:lnR>
                      <a:noFill/>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zh-CN" sz="1200" dirty="0" smtClean="0">
                          <a:solidFill>
                            <a:schemeClr val="tx1"/>
                          </a:solidFill>
                          <a:latin typeface="Arial" pitchFamily="34" charset="0"/>
                          <a:cs typeface="Arial" pitchFamily="34" charset="0"/>
                        </a:rPr>
                        <a:t>CRISPR/Cas9</a:t>
                      </a:r>
                      <a:endParaRPr lang="zh-CN" altLang="en-US" sz="1200" dirty="0" smtClean="0">
                        <a:solidFill>
                          <a:schemeClr val="tx1"/>
                        </a:solidFill>
                        <a:latin typeface="Arial" pitchFamily="34" charset="0"/>
                        <a:cs typeface="Arial" pitchFamily="34" charset="0"/>
                      </a:endParaRPr>
                    </a:p>
                  </a:txBody>
                  <a:tcPr anchor="ctr">
                    <a:lnL>
                      <a:noFill/>
                    </a:lnL>
                    <a:lnR>
                      <a:noFill/>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356827">
                <a:tc>
                  <a:txBody>
                    <a:bodyPr/>
                    <a:lstStyle/>
                    <a:p>
                      <a:pPr algn="l">
                        <a:lnSpc>
                          <a:spcPct val="100000"/>
                        </a:lnSpc>
                      </a:pPr>
                      <a:r>
                        <a:rPr lang="en-US" altLang="zh-CN" sz="1200" i="1" dirty="0" smtClean="0">
                          <a:solidFill>
                            <a:schemeClr val="tx1"/>
                          </a:solidFill>
                          <a:latin typeface="Arial" pitchFamily="34" charset="0"/>
                          <a:cs typeface="Arial" pitchFamily="34" charset="0"/>
                        </a:rPr>
                        <a:t>mac409</a:t>
                      </a:r>
                      <a:endParaRPr lang="zh-CN" altLang="en-US" sz="1200" i="1" dirty="0">
                        <a:solidFill>
                          <a:schemeClr val="tx1"/>
                        </a:solidFill>
                        <a:latin typeface="Arial" pitchFamily="34" charset="0"/>
                        <a:cs typeface="Arial" pitchFamily="34" charset="0"/>
                      </a:endParaRPr>
                    </a:p>
                  </a:txBody>
                  <a:tcPr anchor="ctr">
                    <a:lnL>
                      <a:noFill/>
                    </a:lnL>
                    <a:lnR w="12700" cap="flat" cmpd="sng" algn="ctr">
                      <a:no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00000"/>
                        </a:lnSpc>
                      </a:pPr>
                      <a:r>
                        <a:rPr lang="en-US" altLang="zh-CN" sz="1200" dirty="0" smtClean="0">
                          <a:solidFill>
                            <a:schemeClr val="tx1"/>
                          </a:solidFill>
                          <a:latin typeface="Arial" pitchFamily="34" charset="0"/>
                          <a:cs typeface="Arial" pitchFamily="34" charset="0"/>
                        </a:rPr>
                        <a:t>33 bp deletion</a:t>
                      </a:r>
                      <a:endParaRPr lang="zh-CN" altLang="en-US" sz="1200" dirty="0">
                        <a:solidFill>
                          <a:schemeClr val="tx1"/>
                        </a:solidFill>
                        <a:latin typeface="Arial" pitchFamily="34" charset="0"/>
                        <a:cs typeface="Arial" pitchFamily="34" charset="0"/>
                      </a:endParaRPr>
                    </a:p>
                  </a:txBody>
                  <a:tcPr anchor="ctr">
                    <a:lnL w="12700" cap="flat" cmpd="sng" algn="ctr">
                      <a:noFill/>
                      <a:prstDash val="solid"/>
                      <a:round/>
                      <a:headEnd type="none" w="med" len="med"/>
                      <a:tailEnd type="none" w="med" len="med"/>
                    </a:lnL>
                    <a:lnR>
                      <a:noFill/>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zh-CN" sz="1200" baseline="0" dirty="0" smtClean="0">
                          <a:solidFill>
                            <a:schemeClr val="tx1"/>
                          </a:solidFill>
                          <a:latin typeface="Arial" pitchFamily="34" charset="0"/>
                          <a:cs typeface="Arial" pitchFamily="34" charset="0"/>
                        </a:rPr>
                        <a:t>27 nt deletion in exon 4 and intron 4 3’ SS </a:t>
                      </a:r>
                      <a:endParaRPr lang="zh-CN" altLang="en-US" sz="1200" dirty="0" smtClean="0">
                        <a:solidFill>
                          <a:schemeClr val="tx1"/>
                        </a:solidFill>
                        <a:latin typeface="Arial" pitchFamily="34" charset="0"/>
                        <a:cs typeface="Arial" pitchFamily="34" charset="0"/>
                      </a:endParaRPr>
                    </a:p>
                  </a:txBody>
                  <a:tcPr anchor="ctr">
                    <a:lnL>
                      <a:noFill/>
                    </a:lnL>
                    <a:lnR>
                      <a:noFill/>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zh-CN" sz="1200" dirty="0" smtClean="0">
                          <a:solidFill>
                            <a:schemeClr val="tx1"/>
                          </a:solidFill>
                          <a:latin typeface="Arial" pitchFamily="34" charset="0"/>
                          <a:cs typeface="Arial" pitchFamily="34" charset="0"/>
                        </a:rPr>
                        <a:t>CRISPR/Cas9</a:t>
                      </a:r>
                      <a:endParaRPr lang="zh-CN" altLang="en-US" sz="1200" dirty="0" smtClean="0">
                        <a:solidFill>
                          <a:schemeClr val="tx1"/>
                        </a:solidFill>
                        <a:latin typeface="Arial" pitchFamily="34" charset="0"/>
                        <a:cs typeface="Arial" pitchFamily="34" charset="0"/>
                      </a:endParaRPr>
                    </a:p>
                  </a:txBody>
                  <a:tcPr anchor="ctr">
                    <a:lnL>
                      <a:noFill/>
                    </a:lnL>
                    <a:lnR>
                      <a:noFill/>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2"/>
                  </a:ext>
                </a:extLst>
              </a:tr>
              <a:tr h="385922">
                <a:tc>
                  <a:txBody>
                    <a:bodyPr/>
                    <a:lstStyle/>
                    <a:p>
                      <a:pPr algn="l">
                        <a:lnSpc>
                          <a:spcPct val="100000"/>
                        </a:lnSpc>
                      </a:pPr>
                      <a:r>
                        <a:rPr lang="en-US" altLang="zh-CN" sz="1200" i="1" dirty="0" smtClean="0">
                          <a:solidFill>
                            <a:schemeClr val="tx1"/>
                          </a:solidFill>
                          <a:latin typeface="Arial" pitchFamily="34" charset="0"/>
                          <a:cs typeface="Arial" pitchFamily="34" charset="0"/>
                        </a:rPr>
                        <a:t>mac410</a:t>
                      </a:r>
                      <a:endParaRPr lang="zh-CN" altLang="en-US" sz="1200" i="1" dirty="0">
                        <a:solidFill>
                          <a:schemeClr val="tx1"/>
                        </a:solidFill>
                        <a:latin typeface="Arial" pitchFamily="34" charset="0"/>
                        <a:cs typeface="Arial" pitchFamily="34" charset="0"/>
                      </a:endParaRPr>
                    </a:p>
                  </a:txBody>
                  <a:tcPr anchor="ctr">
                    <a:lnL>
                      <a:noFill/>
                    </a:lnL>
                    <a:lnR w="12700" cap="flat" cmpd="sng" algn="ctr">
                      <a:no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pPr>
                      <a:r>
                        <a:rPr lang="en-US" altLang="zh-CN" sz="1200" dirty="0" smtClean="0">
                          <a:solidFill>
                            <a:schemeClr val="tx1"/>
                          </a:solidFill>
                          <a:latin typeface="Arial" pitchFamily="34" charset="0"/>
                          <a:cs typeface="Arial" pitchFamily="34" charset="0"/>
                        </a:rPr>
                        <a:t>36 bp deletion</a:t>
                      </a:r>
                      <a:endParaRPr lang="zh-CN" altLang="en-US" sz="1200" dirty="0">
                        <a:solidFill>
                          <a:schemeClr val="tx1"/>
                        </a:solidFill>
                        <a:latin typeface="Arial" pitchFamily="34" charset="0"/>
                        <a:cs typeface="Arial" pitchFamily="34" charset="0"/>
                      </a:endParaRPr>
                    </a:p>
                  </a:txBody>
                  <a:tcPr anchor="ctr">
                    <a:lnL w="12700" cap="flat" cmpd="sng" algn="ctr">
                      <a:noFill/>
                      <a:prstDash val="solid"/>
                      <a:round/>
                      <a:headEnd type="none" w="med" len="med"/>
                      <a:tailEnd type="none" w="med" len="med"/>
                    </a:lnL>
                    <a:lnR>
                      <a:noFill/>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zh-CN" sz="1200" baseline="0" dirty="0" smtClean="0">
                          <a:solidFill>
                            <a:schemeClr val="tx1"/>
                          </a:solidFill>
                          <a:latin typeface="Arial" pitchFamily="34" charset="0"/>
                          <a:cs typeface="Arial" pitchFamily="34" charset="0"/>
                        </a:rPr>
                        <a:t>22 nt deletion in exon 4 and intron 4 3’ SS </a:t>
                      </a:r>
                      <a:endParaRPr lang="zh-CN" altLang="en-US" sz="1200" dirty="0" smtClean="0">
                        <a:solidFill>
                          <a:schemeClr val="tx1"/>
                        </a:solidFill>
                        <a:latin typeface="Arial" pitchFamily="34" charset="0"/>
                        <a:cs typeface="Arial" pitchFamily="34" charset="0"/>
                      </a:endParaRPr>
                    </a:p>
                  </a:txBody>
                  <a:tcPr anchor="ctr">
                    <a:lnL>
                      <a:noFill/>
                    </a:lnL>
                    <a:lnR>
                      <a:noFill/>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pPr>
                      <a:r>
                        <a:rPr lang="en-US" altLang="zh-CN" sz="1200" dirty="0" smtClean="0">
                          <a:solidFill>
                            <a:schemeClr val="tx1"/>
                          </a:solidFill>
                          <a:latin typeface="Arial" pitchFamily="34" charset="0"/>
                          <a:cs typeface="Arial" pitchFamily="34" charset="0"/>
                        </a:rPr>
                        <a:t>CRISPR/Cas9</a:t>
                      </a:r>
                      <a:endParaRPr lang="zh-CN" altLang="en-US" sz="1200" dirty="0">
                        <a:solidFill>
                          <a:schemeClr val="tx1"/>
                        </a:solidFill>
                        <a:latin typeface="Arial" pitchFamily="34" charset="0"/>
                        <a:cs typeface="Arial" pitchFamily="34" charset="0"/>
                      </a:endParaRPr>
                    </a:p>
                  </a:txBody>
                  <a:tcPr anchor="ctr">
                    <a:lnL>
                      <a:noFill/>
                    </a:lnL>
                    <a:lnR>
                      <a:noFill/>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34841734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p14="http://schemas.microsoft.com/office/powerpoint/2010/main" val="1230451272"/>
              </p:ext>
            </p:extLst>
          </p:nvPr>
        </p:nvGraphicFramePr>
        <p:xfrm>
          <a:off x="2599266" y="1350434"/>
          <a:ext cx="4233334" cy="3657600"/>
        </p:xfrm>
        <a:graphic>
          <a:graphicData uri="http://schemas.openxmlformats.org/drawingml/2006/table">
            <a:tbl>
              <a:tblPr firstRow="1" bandRow="1">
                <a:tableStyleId>{9D7B26C5-4107-4FEC-AEDC-1716B250A1EF}</a:tableStyleId>
              </a:tblPr>
              <a:tblGrid>
                <a:gridCol w="1112435">
                  <a:extLst>
                    <a:ext uri="{9D8B030D-6E8A-4147-A177-3AD203B41FA5}">
                      <a16:colId xmlns="" xmlns:a16="http://schemas.microsoft.com/office/drawing/2014/main" val="20001"/>
                    </a:ext>
                  </a:extLst>
                </a:gridCol>
                <a:gridCol w="3120899">
                  <a:extLst>
                    <a:ext uri="{9D8B030D-6E8A-4147-A177-3AD203B41FA5}">
                      <a16:colId xmlns="" xmlns:a16="http://schemas.microsoft.com/office/drawing/2014/main" val="20002"/>
                    </a:ext>
                  </a:extLst>
                </a:gridCol>
              </a:tblGrid>
              <a:tr h="214005">
                <a:tc>
                  <a:txBody>
                    <a:bodyPr/>
                    <a:lstStyle/>
                    <a:p>
                      <a:pPr marL="0" indent="0" algn="l">
                        <a:lnSpc>
                          <a:spcPct val="100000"/>
                        </a:lnSpc>
                      </a:pPr>
                      <a:r>
                        <a:rPr lang="en-US" altLang="zh-CN" sz="1200" u="none" dirty="0" smtClean="0">
                          <a:solidFill>
                            <a:schemeClr val="tx1"/>
                          </a:solidFill>
                          <a:latin typeface="Arial" pitchFamily="34" charset="0"/>
                          <a:cs typeface="Arial" pitchFamily="34" charset="0"/>
                        </a:rPr>
                        <a:t>Promoter</a:t>
                      </a:r>
                      <a:endParaRPr lang="zh-CN" altLang="en-US" sz="1200" u="none" dirty="0">
                        <a:solidFill>
                          <a:schemeClr val="tx1"/>
                        </a:solidFill>
                        <a:latin typeface="Arial" pitchFamily="34" charset="0"/>
                        <a:cs typeface="Arial" pitchFamily="34" charset="0"/>
                      </a:endParaRPr>
                    </a:p>
                  </a:txBody>
                  <a:tcPr anchor="ctr">
                    <a:lnR w="12700" cap="flat" cmpd="sng" algn="ctr">
                      <a:no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pPr algn="l">
                        <a:lnSpc>
                          <a:spcPct val="100000"/>
                        </a:lnSpc>
                      </a:pPr>
                      <a:r>
                        <a:rPr lang="en-US" altLang="zh-CN" sz="1200" u="none" dirty="0" smtClean="0">
                          <a:solidFill>
                            <a:schemeClr val="tx1"/>
                          </a:solidFill>
                          <a:latin typeface="Arial" pitchFamily="34" charset="0"/>
                          <a:cs typeface="Arial" pitchFamily="34" charset="0"/>
                        </a:rPr>
                        <a:t>Expression</a:t>
                      </a:r>
                      <a:endParaRPr lang="zh-CN" altLang="en-US" sz="1200" u="none" dirty="0">
                        <a:solidFill>
                          <a:schemeClr val="tx1"/>
                        </a:solidFill>
                        <a:latin typeface="Arial" pitchFamily="34" charset="0"/>
                        <a:cs typeface="Arial" pitchFamily="34" charset="0"/>
                      </a:endParaRPr>
                    </a:p>
                  </a:txBody>
                  <a:tcPr anchor="ctr">
                    <a:lnL w="12700" cap="flat" cmpd="sng" algn="ctr">
                      <a:noFill/>
                      <a:prstDash val="solid"/>
                      <a:round/>
                      <a:headEnd type="none" w="med" len="med"/>
                      <a:tailEnd type="none" w="med" len="med"/>
                    </a:lnL>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extLst>
                  <a:ext uri="{0D108BD9-81ED-4DB2-BD59-A6C34878D82A}">
                    <a16:rowId xmlns="" xmlns:a16="http://schemas.microsoft.com/office/drawing/2014/main" val="10000"/>
                  </a:ext>
                </a:extLst>
              </a:tr>
              <a:tr h="207918">
                <a:tc>
                  <a:txBody>
                    <a:bodyPr/>
                    <a:lstStyle/>
                    <a:p>
                      <a:pPr algn="l">
                        <a:lnSpc>
                          <a:spcPct val="100000"/>
                        </a:lnSpc>
                      </a:pPr>
                      <a:r>
                        <a:rPr lang="en-US" altLang="zh-CN" sz="1200" b="0" i="1" u="none" dirty="0" smtClean="0">
                          <a:solidFill>
                            <a:schemeClr val="tx1"/>
                          </a:solidFill>
                          <a:latin typeface="Arial" pitchFamily="34" charset="0"/>
                          <a:cs typeface="Arial" pitchFamily="34" charset="0"/>
                        </a:rPr>
                        <a:t>nmr-1</a:t>
                      </a:r>
                      <a:endParaRPr lang="zh-CN" altLang="en-US" sz="1200" b="0" i="1" u="none" dirty="0">
                        <a:solidFill>
                          <a:schemeClr val="tx1"/>
                        </a:solidFill>
                        <a:latin typeface="Arial" pitchFamily="34" charset="0"/>
                        <a:cs typeface="Arial" pitchFamily="34" charset="0"/>
                      </a:endParaRPr>
                    </a:p>
                  </a:txBody>
                  <a:tcPr anchor="ctr">
                    <a:lnL>
                      <a:noFill/>
                    </a:lnL>
                    <a:lnR w="12700" cap="flat" cmpd="sng" algn="ctr">
                      <a:no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pPr>
                      <a:r>
                        <a:rPr lang="en-US" altLang="zh-CN" sz="1200" b="1" u="none" dirty="0" smtClean="0">
                          <a:solidFill>
                            <a:schemeClr val="tx1"/>
                          </a:solidFill>
                          <a:latin typeface="Arial" pitchFamily="34" charset="0"/>
                          <a:cs typeface="Arial" pitchFamily="34" charset="0"/>
                        </a:rPr>
                        <a:t>AVA,</a:t>
                      </a:r>
                      <a:r>
                        <a:rPr lang="en-US" altLang="zh-CN" sz="1200" u="none" dirty="0" smtClean="0">
                          <a:solidFill>
                            <a:schemeClr val="tx1"/>
                          </a:solidFill>
                          <a:latin typeface="Arial" pitchFamily="34" charset="0"/>
                          <a:cs typeface="Arial" pitchFamily="34" charset="0"/>
                        </a:rPr>
                        <a:t> AVD, </a:t>
                      </a:r>
                      <a:r>
                        <a:rPr lang="en-US" altLang="zh-CN" sz="1200" b="1" u="none" dirty="0" smtClean="0">
                          <a:solidFill>
                            <a:schemeClr val="tx1"/>
                          </a:solidFill>
                          <a:latin typeface="Arial" pitchFamily="34" charset="0"/>
                          <a:cs typeface="Arial" pitchFamily="34" charset="0"/>
                        </a:rPr>
                        <a:t>AVE</a:t>
                      </a:r>
                      <a:r>
                        <a:rPr lang="en-US" altLang="zh-CN" sz="1200" u="none" dirty="0" smtClean="0">
                          <a:solidFill>
                            <a:schemeClr val="tx1"/>
                          </a:solidFill>
                          <a:latin typeface="Arial" pitchFamily="34" charset="0"/>
                          <a:cs typeface="Arial" pitchFamily="34" charset="0"/>
                        </a:rPr>
                        <a:t>, </a:t>
                      </a:r>
                      <a:r>
                        <a:rPr lang="en-US" altLang="zh-CN" sz="1200" b="1" u="none" dirty="0" smtClean="0">
                          <a:solidFill>
                            <a:schemeClr val="tx1"/>
                          </a:solidFill>
                          <a:latin typeface="Arial" pitchFamily="34" charset="0"/>
                          <a:cs typeface="Arial" pitchFamily="34" charset="0"/>
                        </a:rPr>
                        <a:t>AVG</a:t>
                      </a:r>
                      <a:r>
                        <a:rPr lang="en-US" altLang="zh-CN" sz="1200" u="none" dirty="0" smtClean="0">
                          <a:solidFill>
                            <a:schemeClr val="tx1"/>
                          </a:solidFill>
                          <a:latin typeface="Arial" pitchFamily="34" charset="0"/>
                          <a:cs typeface="Arial" pitchFamily="34" charset="0"/>
                        </a:rPr>
                        <a:t>, PVC,</a:t>
                      </a:r>
                      <a:r>
                        <a:rPr lang="en-US" altLang="zh-CN" sz="1200" u="none" baseline="0" dirty="0" smtClean="0">
                          <a:solidFill>
                            <a:schemeClr val="tx1"/>
                          </a:solidFill>
                          <a:latin typeface="Arial" pitchFamily="34" charset="0"/>
                          <a:cs typeface="Arial" pitchFamily="34" charset="0"/>
                        </a:rPr>
                        <a:t> RIM, </a:t>
                      </a:r>
                      <a:r>
                        <a:rPr lang="en-US" altLang="zh-CN" sz="1200" u="none" baseline="0" dirty="0" smtClean="0">
                          <a:solidFill>
                            <a:srgbClr val="FF0000"/>
                          </a:solidFill>
                          <a:latin typeface="Arial" pitchFamily="34" charset="0"/>
                          <a:cs typeface="Arial" pitchFamily="34" charset="0"/>
                        </a:rPr>
                        <a:t>RIH?</a:t>
                      </a:r>
                      <a:endParaRPr lang="zh-CN" altLang="en-US" sz="1200" u="none" dirty="0">
                        <a:solidFill>
                          <a:srgbClr val="FF0000"/>
                        </a:solidFill>
                        <a:latin typeface="Arial" pitchFamily="34" charset="0"/>
                        <a:cs typeface="Arial" pitchFamily="34" charset="0"/>
                      </a:endParaRPr>
                    </a:p>
                  </a:txBody>
                  <a:tcPr anchor="ctr">
                    <a:lnL w="12700" cap="flat" cmpd="sng" algn="ctr">
                      <a:noFill/>
                      <a:prstDash val="solid"/>
                      <a:round/>
                      <a:headEnd type="none" w="med" len="med"/>
                      <a:tailEnd type="none" w="med" len="med"/>
                    </a:lnL>
                    <a:lnR>
                      <a:noFill/>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r>
              <a:tr h="207918">
                <a:tc>
                  <a:txBody>
                    <a:bodyPr/>
                    <a:lstStyle/>
                    <a:p>
                      <a:pPr algn="l">
                        <a:lnSpc>
                          <a:spcPct val="100000"/>
                        </a:lnSpc>
                      </a:pPr>
                      <a:r>
                        <a:rPr lang="en-US" altLang="zh-CN" sz="1200" i="1" u="none" dirty="0" smtClean="0">
                          <a:solidFill>
                            <a:schemeClr val="tx1"/>
                          </a:solidFill>
                          <a:latin typeface="Arial" pitchFamily="34" charset="0"/>
                          <a:cs typeface="Arial" pitchFamily="34" charset="0"/>
                        </a:rPr>
                        <a:t>mgl-1</a:t>
                      </a:r>
                      <a:endParaRPr lang="zh-CN" altLang="en-US" sz="1200" i="1" u="none" dirty="0">
                        <a:solidFill>
                          <a:schemeClr val="tx1"/>
                        </a:solidFill>
                        <a:latin typeface="Arial" pitchFamily="34" charset="0"/>
                        <a:cs typeface="Arial" pitchFamily="34" charset="0"/>
                      </a:endParaRPr>
                    </a:p>
                  </a:txBody>
                  <a:tcPr anchor="ctr">
                    <a:lnL>
                      <a:noFill/>
                    </a:lnL>
                    <a:lnR w="12700" cap="flat" cmpd="sng" algn="ctr">
                      <a:no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en-US" altLang="zh-CN" sz="1200" u="none" dirty="0" smtClean="0">
                          <a:solidFill>
                            <a:schemeClr val="tx1"/>
                          </a:solidFill>
                          <a:latin typeface="Arial" panose="020B0604020202020204" pitchFamily="34" charset="0"/>
                          <a:ea typeface="Arial" panose="020B0604020202020204" pitchFamily="34" charset="0"/>
                          <a:cs typeface="Arial" panose="020B0604020202020204" pitchFamily="34" charset="0"/>
                        </a:rPr>
                        <a:t>AIA, AIY, NSM, RMD, </a:t>
                      </a:r>
                      <a:r>
                        <a:rPr kumimoji="1" lang="en-US" altLang="zh-CN" sz="1200" u="none" dirty="0" smtClean="0">
                          <a:solidFill>
                            <a:srgbClr val="FF0000"/>
                          </a:solidFill>
                          <a:latin typeface="Arial" panose="020B0604020202020204" pitchFamily="34" charset="0"/>
                          <a:ea typeface="Arial" panose="020B0604020202020204" pitchFamily="34" charset="0"/>
                          <a:cs typeface="Arial" panose="020B0604020202020204" pitchFamily="34" charset="0"/>
                        </a:rPr>
                        <a:t>I3, I4</a:t>
                      </a:r>
                    </a:p>
                  </a:txBody>
                  <a:tcPr anchor="ctr">
                    <a:lnL w="12700" cap="flat" cmpd="sng" algn="ctr">
                      <a:noFill/>
                      <a:prstDash val="solid"/>
                      <a:round/>
                      <a:headEnd type="none" w="med" len="med"/>
                      <a:tailEnd type="none" w="med" len="med"/>
                    </a:lnL>
                    <a:lnR>
                      <a:noFill/>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r>
              <a:tr h="224871">
                <a:tc>
                  <a:txBody>
                    <a:bodyPr/>
                    <a:lstStyle/>
                    <a:p>
                      <a:pPr algn="l">
                        <a:lnSpc>
                          <a:spcPct val="100000"/>
                        </a:lnSpc>
                      </a:pPr>
                      <a:r>
                        <a:rPr lang="en-US" altLang="zh-CN" sz="1200" i="1" u="none" strike="noStrike" dirty="0" smtClean="0">
                          <a:solidFill>
                            <a:schemeClr val="tx1"/>
                          </a:solidFill>
                          <a:latin typeface="Arial" pitchFamily="34" charset="0"/>
                          <a:cs typeface="Arial" pitchFamily="34" charset="0"/>
                        </a:rPr>
                        <a:t>glr-1</a:t>
                      </a:r>
                      <a:endParaRPr lang="zh-CN" altLang="en-US" sz="1200" i="1" u="none" strike="noStrike" dirty="0">
                        <a:solidFill>
                          <a:schemeClr val="tx1"/>
                        </a:solidFill>
                        <a:latin typeface="Arial" pitchFamily="34" charset="0"/>
                        <a:cs typeface="Arial" pitchFamily="34" charset="0"/>
                      </a:endParaRPr>
                    </a:p>
                  </a:txBody>
                  <a:tcPr anchor="ctr">
                    <a:lnL>
                      <a:noFill/>
                    </a:lnL>
                    <a:lnR w="12700" cap="flat" cmpd="sng" algn="ctr">
                      <a:no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pPr>
                      <a:r>
                        <a:rPr lang="en-US" altLang="zh-CN" sz="1200" b="1" i="0" u="none" strike="noStrike" kern="1200" dirty="0" smtClean="0">
                          <a:solidFill>
                            <a:schemeClr val="tx1"/>
                          </a:solidFill>
                          <a:effectLst/>
                          <a:latin typeface="Arial" pitchFamily="34" charset="0"/>
                          <a:ea typeface="+mn-ea"/>
                          <a:cs typeface="Arial" pitchFamily="34" charset="0"/>
                        </a:rPr>
                        <a:t>AVA</a:t>
                      </a:r>
                      <a:r>
                        <a:rPr lang="en-US" altLang="zh-CN" sz="1200" b="0" i="0" u="none" strike="noStrike" kern="1200" dirty="0" smtClean="0">
                          <a:solidFill>
                            <a:schemeClr val="tx1"/>
                          </a:solidFill>
                          <a:effectLst/>
                          <a:latin typeface="Arial" pitchFamily="34" charset="0"/>
                          <a:ea typeface="+mn-ea"/>
                          <a:cs typeface="Arial" pitchFamily="34" charset="0"/>
                        </a:rPr>
                        <a:t>, AVB, AVD</a:t>
                      </a:r>
                      <a:r>
                        <a:rPr lang="en-US" altLang="zh-CN" sz="1200" b="1" i="0" u="none" strike="noStrike" kern="1200" dirty="0" smtClean="0">
                          <a:solidFill>
                            <a:schemeClr val="tx1"/>
                          </a:solidFill>
                          <a:effectLst/>
                          <a:latin typeface="Arial" pitchFamily="34" charset="0"/>
                          <a:ea typeface="+mn-ea"/>
                          <a:cs typeface="Arial" pitchFamily="34" charset="0"/>
                        </a:rPr>
                        <a:t>, AVE</a:t>
                      </a:r>
                      <a:r>
                        <a:rPr lang="en-US" altLang="zh-CN" sz="1200" b="0" i="0" u="none" strike="noStrike" kern="1200" dirty="0" smtClean="0">
                          <a:solidFill>
                            <a:schemeClr val="tx1"/>
                          </a:solidFill>
                          <a:effectLst/>
                          <a:latin typeface="Arial" pitchFamily="34" charset="0"/>
                          <a:ea typeface="+mn-ea"/>
                          <a:cs typeface="Arial" pitchFamily="34" charset="0"/>
                        </a:rPr>
                        <a:t>, PVC, AIB, RMD, RIM, SMD, </a:t>
                      </a:r>
                      <a:r>
                        <a:rPr lang="en-US" altLang="zh-CN" sz="1200" b="1" i="0" u="none" strike="noStrike" kern="1200" dirty="0" smtClean="0">
                          <a:solidFill>
                            <a:schemeClr val="tx1"/>
                          </a:solidFill>
                          <a:effectLst/>
                          <a:latin typeface="Arial" pitchFamily="34" charset="0"/>
                          <a:ea typeface="+mn-ea"/>
                          <a:cs typeface="Arial" pitchFamily="34" charset="0"/>
                        </a:rPr>
                        <a:t>AVG</a:t>
                      </a:r>
                      <a:r>
                        <a:rPr lang="en-US" altLang="zh-CN" sz="1200" b="0" i="0" u="none" strike="noStrike" kern="1200" dirty="0" smtClean="0">
                          <a:solidFill>
                            <a:schemeClr val="tx1"/>
                          </a:solidFill>
                          <a:effectLst/>
                          <a:latin typeface="Arial" pitchFamily="34" charset="0"/>
                          <a:ea typeface="+mn-ea"/>
                          <a:cs typeface="Arial" pitchFamily="34" charset="0"/>
                        </a:rPr>
                        <a:t>, PVQ, URY</a:t>
                      </a:r>
                      <a:endParaRPr lang="zh-CN" altLang="en-US" sz="1200" u="none" strike="noStrike" dirty="0">
                        <a:solidFill>
                          <a:schemeClr val="tx1"/>
                        </a:solidFill>
                        <a:latin typeface="Arial" pitchFamily="34" charset="0"/>
                        <a:cs typeface="Arial" pitchFamily="34" charset="0"/>
                      </a:endParaRPr>
                    </a:p>
                  </a:txBody>
                  <a:tcPr anchor="ctr">
                    <a:lnL w="12700" cap="flat" cmpd="sng" algn="ctr">
                      <a:noFill/>
                      <a:prstDash val="solid"/>
                      <a:round/>
                      <a:headEnd type="none" w="med" len="med"/>
                      <a:tailEnd type="none" w="med" len="med"/>
                    </a:lnL>
                    <a:lnR>
                      <a:noFill/>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r>
              <a:tr h="224871">
                <a:tc>
                  <a:txBody>
                    <a:bodyPr/>
                    <a:lstStyle/>
                    <a:p>
                      <a:pPr algn="l">
                        <a:lnSpc>
                          <a:spcPct val="100000"/>
                        </a:lnSpc>
                      </a:pPr>
                      <a:r>
                        <a:rPr lang="en-US" altLang="zh-CN" sz="1200" i="1" u="none" dirty="0" smtClean="0">
                          <a:solidFill>
                            <a:schemeClr val="tx1"/>
                          </a:solidFill>
                          <a:latin typeface="Arial" pitchFamily="34" charset="0"/>
                          <a:cs typeface="Arial" pitchFamily="34" charset="0"/>
                        </a:rPr>
                        <a:t>flp-1</a:t>
                      </a:r>
                      <a:endParaRPr lang="zh-CN" altLang="en-US" sz="1200" i="1" u="none" dirty="0">
                        <a:solidFill>
                          <a:schemeClr val="tx1"/>
                        </a:solidFill>
                        <a:latin typeface="Arial" pitchFamily="34" charset="0"/>
                        <a:cs typeface="Arial" pitchFamily="34" charset="0"/>
                      </a:endParaRPr>
                    </a:p>
                  </a:txBody>
                  <a:tcPr anchor="ctr">
                    <a:lnL>
                      <a:noFill/>
                    </a:lnL>
                    <a:lnR w="12700" cap="flat" cmpd="sng" algn="ctr">
                      <a:no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it-IT" altLang="zh-CN" sz="1200" b="1" u="none" dirty="0" smtClean="0">
                          <a:solidFill>
                            <a:schemeClr val="tx1"/>
                          </a:solidFill>
                          <a:latin typeface="Arial" pitchFamily="34" charset="0"/>
                          <a:cs typeface="Arial" pitchFamily="34" charset="0"/>
                        </a:rPr>
                        <a:t>AVA, AVE</a:t>
                      </a:r>
                      <a:r>
                        <a:rPr lang="it-IT" altLang="zh-CN" sz="1200" b="0" u="none" dirty="0" smtClean="0">
                          <a:solidFill>
                            <a:schemeClr val="tx1"/>
                          </a:solidFill>
                          <a:latin typeface="Arial" pitchFamily="34" charset="0"/>
                          <a:cs typeface="Arial" pitchFamily="34" charset="0"/>
                        </a:rPr>
                        <a:t>, AVK, RIG, RMG, AIA, AIY, M5</a:t>
                      </a:r>
                      <a:endParaRPr lang="zh-CN" altLang="en-US" sz="1200" b="0" u="none" dirty="0" smtClean="0">
                        <a:solidFill>
                          <a:schemeClr val="tx1"/>
                        </a:solidFill>
                        <a:latin typeface="Arial" pitchFamily="34" charset="0"/>
                        <a:cs typeface="Arial" pitchFamily="34" charset="0"/>
                      </a:endParaRPr>
                    </a:p>
                  </a:txBody>
                  <a:tcPr anchor="ctr">
                    <a:lnL w="12700" cap="flat" cmpd="sng" algn="ctr">
                      <a:noFill/>
                      <a:prstDash val="solid"/>
                      <a:round/>
                      <a:headEnd type="none" w="med" len="med"/>
                      <a:tailEnd type="none" w="med" len="med"/>
                    </a:lnL>
                    <a:lnR>
                      <a:noFill/>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r>
              <a:tr h="22487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zh-CN" sz="1200" b="0" i="1" u="none" dirty="0" smtClean="0">
                          <a:solidFill>
                            <a:schemeClr val="tx1"/>
                          </a:solidFill>
                          <a:latin typeface="Arial" pitchFamily="34" charset="0"/>
                          <a:cs typeface="Arial" pitchFamily="34" charset="0"/>
                        </a:rPr>
                        <a:t>flp-18</a:t>
                      </a:r>
                      <a:endParaRPr lang="zh-CN" altLang="en-US" sz="1200" b="0" i="1" u="none" dirty="0">
                        <a:solidFill>
                          <a:schemeClr val="tx1"/>
                        </a:solidFill>
                        <a:latin typeface="Arial" pitchFamily="34" charset="0"/>
                        <a:cs typeface="Arial" pitchFamily="34" charset="0"/>
                      </a:endParaRPr>
                    </a:p>
                  </a:txBody>
                  <a:tcPr anchor="ctr">
                    <a:lnL>
                      <a:noFill/>
                    </a:lnL>
                    <a:lnR w="12700" cap="flat" cmpd="sng" algn="ctr">
                      <a:no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en-US" altLang="zh-CN" sz="1200" b="1" u="none" dirty="0" smtClean="0">
                          <a:solidFill>
                            <a:schemeClr val="tx1"/>
                          </a:solidFill>
                          <a:latin typeface="Arial" panose="020B0604020202020204" pitchFamily="34" charset="0"/>
                          <a:ea typeface="Arial" panose="020B0604020202020204" pitchFamily="34" charset="0"/>
                          <a:cs typeface="Arial" panose="020B0604020202020204" pitchFamily="34" charset="0"/>
                        </a:rPr>
                        <a:t>AVA, </a:t>
                      </a:r>
                      <a:r>
                        <a:rPr kumimoji="1" lang="en-US" altLang="zh-CN" sz="1200" b="0" u="none" dirty="0" smtClean="0">
                          <a:solidFill>
                            <a:schemeClr val="tx1"/>
                          </a:solidFill>
                          <a:latin typeface="Arial" panose="020B0604020202020204" pitchFamily="34" charset="0"/>
                          <a:ea typeface="Arial" panose="020B0604020202020204" pitchFamily="34" charset="0"/>
                          <a:cs typeface="Arial" panose="020B0604020202020204" pitchFamily="34" charset="0"/>
                        </a:rPr>
                        <a:t>AIY, RIG, RIM</a:t>
                      </a:r>
                      <a:endParaRPr lang="zh-CN" altLang="en-US" sz="1200" b="0" u="none" dirty="0">
                        <a:solidFill>
                          <a:schemeClr val="tx1"/>
                        </a:solidFill>
                        <a:latin typeface="Arial" pitchFamily="34" charset="0"/>
                        <a:cs typeface="Arial" pitchFamily="34" charset="0"/>
                      </a:endParaRPr>
                    </a:p>
                  </a:txBody>
                  <a:tcPr anchor="ctr">
                    <a:lnL w="12700" cap="flat" cmpd="sng" algn="ctr">
                      <a:noFill/>
                      <a:prstDash val="solid"/>
                      <a:round/>
                      <a:headEnd type="none" w="med" len="med"/>
                      <a:tailEnd type="none" w="med" len="med"/>
                    </a:lnL>
                    <a:lnR>
                      <a:noFill/>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266403">
                <a:tc>
                  <a:txBody>
                    <a:bodyPr/>
                    <a:lstStyle/>
                    <a:p>
                      <a:pPr algn="l">
                        <a:lnSpc>
                          <a:spcPct val="100000"/>
                        </a:lnSpc>
                      </a:pPr>
                      <a:r>
                        <a:rPr lang="en-US" altLang="zh-CN" sz="1200" i="1" u="none" dirty="0" smtClean="0">
                          <a:solidFill>
                            <a:schemeClr val="tx1"/>
                          </a:solidFill>
                          <a:latin typeface="Arial" pitchFamily="34" charset="0"/>
                          <a:cs typeface="Arial" pitchFamily="34" charset="0"/>
                        </a:rPr>
                        <a:t>unc-7b</a:t>
                      </a:r>
                      <a:endParaRPr lang="zh-CN" altLang="en-US" sz="1200" i="1" u="none" dirty="0">
                        <a:solidFill>
                          <a:schemeClr val="tx1"/>
                        </a:solidFill>
                        <a:latin typeface="Arial" pitchFamily="34" charset="0"/>
                        <a:cs typeface="Arial" pitchFamily="34" charset="0"/>
                      </a:endParaRPr>
                    </a:p>
                  </a:txBody>
                  <a:tcPr anchor="ctr">
                    <a:lnL>
                      <a:noFill/>
                    </a:lnL>
                    <a:lnR w="12700" cap="flat" cmpd="sng" algn="ctr">
                      <a:no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zh-CN" sz="1200" b="0" i="0" u="none" kern="1200" dirty="0" smtClean="0">
                          <a:solidFill>
                            <a:schemeClr val="tx1"/>
                          </a:solidFill>
                          <a:effectLst/>
                          <a:latin typeface="Arial" pitchFamily="34" charset="0"/>
                          <a:ea typeface="+mn-ea"/>
                          <a:cs typeface="Arial" pitchFamily="34" charset="0"/>
                        </a:rPr>
                        <a:t>AVD, </a:t>
                      </a:r>
                      <a:r>
                        <a:rPr lang="en-US" altLang="zh-CN" sz="1200" b="1" i="0" u="none" kern="1200" dirty="0" smtClean="0">
                          <a:solidFill>
                            <a:schemeClr val="tx1"/>
                          </a:solidFill>
                          <a:effectLst/>
                          <a:latin typeface="Arial" pitchFamily="34" charset="0"/>
                          <a:ea typeface="+mn-ea"/>
                          <a:cs typeface="Arial" pitchFamily="34" charset="0"/>
                        </a:rPr>
                        <a:t>AVG</a:t>
                      </a:r>
                      <a:r>
                        <a:rPr lang="en-US" altLang="zh-CN" sz="1200" b="0" i="0" u="none" kern="1200" dirty="0" smtClean="0">
                          <a:solidFill>
                            <a:schemeClr val="tx1"/>
                          </a:solidFill>
                          <a:effectLst/>
                          <a:latin typeface="Arial" pitchFamily="34" charset="0"/>
                          <a:ea typeface="+mn-ea"/>
                          <a:cs typeface="Arial" pitchFamily="34" charset="0"/>
                        </a:rPr>
                        <a:t>, AVJ, AVK, DVA, DVC, IL1, PVP, RIC, RIF, RMD, SIB, SMD, URA</a:t>
                      </a:r>
                      <a:endParaRPr kumimoji="1" lang="en-US" altLang="zh-CN" sz="1200" u="none" dirty="0" smtClean="0">
                        <a:latin typeface="Arial" panose="020B0604020202020204" pitchFamily="34" charset="0"/>
                        <a:ea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a:noFill/>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r>
              <a:tr h="266403">
                <a:tc>
                  <a:txBody>
                    <a:bodyPr/>
                    <a:lstStyle/>
                    <a:p>
                      <a:pPr algn="l">
                        <a:lnSpc>
                          <a:spcPct val="100000"/>
                        </a:lnSpc>
                      </a:pPr>
                      <a:r>
                        <a:rPr lang="en-US" altLang="zh-CN" sz="1200" b="0" i="1" u="none" dirty="0" smtClean="0">
                          <a:solidFill>
                            <a:schemeClr val="tx1"/>
                          </a:solidFill>
                          <a:latin typeface="Arial" pitchFamily="34" charset="0"/>
                          <a:cs typeface="Arial" pitchFamily="34" charset="0"/>
                        </a:rPr>
                        <a:t>sra-11</a:t>
                      </a:r>
                      <a:endParaRPr lang="zh-CN" altLang="en-US" sz="1200" b="0" i="1" u="none" dirty="0">
                        <a:solidFill>
                          <a:schemeClr val="tx1"/>
                        </a:solidFill>
                        <a:latin typeface="Arial" pitchFamily="34" charset="0"/>
                        <a:cs typeface="Arial" pitchFamily="34" charset="0"/>
                      </a:endParaRPr>
                    </a:p>
                  </a:txBody>
                  <a:tcPr anchor="ctr">
                    <a:lnL>
                      <a:noFill/>
                    </a:lnL>
                    <a:lnR w="12700" cap="flat" cmpd="sng" algn="ctr">
                      <a:no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pPr>
                      <a:r>
                        <a:rPr lang="en-US" altLang="zh-CN" sz="1200" u="none" dirty="0" smtClean="0">
                          <a:solidFill>
                            <a:schemeClr val="tx1"/>
                          </a:solidFill>
                          <a:latin typeface="Arial" pitchFamily="34" charset="0"/>
                          <a:cs typeface="Arial" pitchFamily="34" charset="0"/>
                        </a:rPr>
                        <a:t>AIA, AIY,</a:t>
                      </a:r>
                      <a:r>
                        <a:rPr lang="en-US" altLang="zh-CN" sz="1200" u="none" baseline="0" dirty="0" smtClean="0">
                          <a:solidFill>
                            <a:schemeClr val="tx1"/>
                          </a:solidFill>
                          <a:latin typeface="Arial" pitchFamily="34" charset="0"/>
                          <a:cs typeface="Arial" pitchFamily="34" charset="0"/>
                        </a:rPr>
                        <a:t> AVB, PVT, RIF, RIG</a:t>
                      </a:r>
                      <a:endParaRPr lang="zh-CN" altLang="en-US" sz="1200" u="none" dirty="0">
                        <a:solidFill>
                          <a:schemeClr val="tx1"/>
                        </a:solidFill>
                        <a:latin typeface="Arial" pitchFamily="34" charset="0"/>
                        <a:cs typeface="Arial" pitchFamily="34" charset="0"/>
                      </a:endParaRPr>
                    </a:p>
                  </a:txBody>
                  <a:tcPr anchor="ctr">
                    <a:lnL w="12700" cap="flat" cmpd="sng" algn="ctr">
                      <a:noFill/>
                      <a:prstDash val="solid"/>
                      <a:round/>
                      <a:headEnd type="none" w="med" len="med"/>
                      <a:tailEnd type="none" w="med" len="med"/>
                    </a:lnL>
                    <a:lnR>
                      <a:noFill/>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r>
              <a:tr h="266403">
                <a:tc>
                  <a:txBody>
                    <a:bodyPr/>
                    <a:lstStyle/>
                    <a:p>
                      <a:pPr algn="l">
                        <a:lnSpc>
                          <a:spcPct val="100000"/>
                        </a:lnSpc>
                      </a:pPr>
                      <a:r>
                        <a:rPr lang="en-US" altLang="zh-CN" sz="1200" i="1" u="none" dirty="0" smtClean="0">
                          <a:solidFill>
                            <a:schemeClr val="tx1"/>
                          </a:solidFill>
                          <a:latin typeface="Arial" pitchFamily="34" charset="0"/>
                          <a:cs typeface="Arial" pitchFamily="34" charset="0"/>
                        </a:rPr>
                        <a:t>unc-119</a:t>
                      </a:r>
                      <a:endParaRPr lang="zh-CN" altLang="en-US" sz="1200" i="1" u="none" dirty="0">
                        <a:solidFill>
                          <a:schemeClr val="tx1"/>
                        </a:solidFill>
                        <a:latin typeface="Arial" pitchFamily="34" charset="0"/>
                        <a:cs typeface="Arial" pitchFamily="34" charset="0"/>
                      </a:endParaRPr>
                    </a:p>
                  </a:txBody>
                  <a:tcPr anchor="ctr">
                    <a:lnL>
                      <a:noFill/>
                    </a:lnL>
                    <a:lnR w="12700" cap="flat" cmpd="sng" algn="ctr">
                      <a:no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pPr>
                      <a:r>
                        <a:rPr lang="en-US" altLang="zh-CN" sz="1200" u="none" dirty="0" smtClean="0">
                          <a:solidFill>
                            <a:schemeClr val="tx1"/>
                          </a:solidFill>
                          <a:latin typeface="Arial" pitchFamily="34" charset="0"/>
                          <a:cs typeface="Arial" pitchFamily="34" charset="0"/>
                        </a:rPr>
                        <a:t>Pan-neuronal</a:t>
                      </a:r>
                      <a:endParaRPr lang="zh-CN" altLang="en-US" sz="1200" u="none" dirty="0">
                        <a:solidFill>
                          <a:schemeClr val="tx1"/>
                        </a:solidFill>
                        <a:latin typeface="Arial" pitchFamily="34" charset="0"/>
                        <a:cs typeface="Arial" pitchFamily="34" charset="0"/>
                      </a:endParaRPr>
                    </a:p>
                  </a:txBody>
                  <a:tcPr anchor="ctr">
                    <a:lnL w="12700" cap="flat" cmpd="sng" algn="ctr">
                      <a:noFill/>
                      <a:prstDash val="solid"/>
                      <a:round/>
                      <a:headEnd type="none" w="med" len="med"/>
                      <a:tailEnd type="none" w="med" len="med"/>
                    </a:lnL>
                    <a:lnR>
                      <a:noFill/>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r>
              <a:tr h="266403">
                <a:tc>
                  <a:txBody>
                    <a:bodyPr/>
                    <a:lstStyle/>
                    <a:p>
                      <a:pPr algn="l">
                        <a:lnSpc>
                          <a:spcPct val="100000"/>
                        </a:lnSpc>
                      </a:pPr>
                      <a:r>
                        <a:rPr lang="en-US" altLang="zh-CN" sz="1200" b="0" i="1" u="none" dirty="0" smtClean="0">
                          <a:solidFill>
                            <a:schemeClr val="tx1"/>
                          </a:solidFill>
                          <a:latin typeface="Arial" pitchFamily="34" charset="0"/>
                          <a:cs typeface="Arial" pitchFamily="34" charset="0"/>
                        </a:rPr>
                        <a:t>ssu-1</a:t>
                      </a:r>
                      <a:endParaRPr lang="zh-CN" altLang="en-US" sz="1200" b="0" i="0" u="none" dirty="0">
                        <a:solidFill>
                          <a:schemeClr val="tx1"/>
                        </a:solidFill>
                        <a:latin typeface="Arial" pitchFamily="34" charset="0"/>
                        <a:cs typeface="Arial" pitchFamily="34" charset="0"/>
                      </a:endParaRPr>
                    </a:p>
                  </a:txBody>
                  <a:tcPr anchor="ctr">
                    <a:lnL>
                      <a:noFill/>
                    </a:lnL>
                    <a:lnR w="12700" cap="flat" cmpd="sng" algn="ctr">
                      <a:no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pPr>
                      <a:r>
                        <a:rPr lang="en-US" altLang="zh-CN" sz="1200" u="none" dirty="0" smtClean="0">
                          <a:solidFill>
                            <a:schemeClr val="tx1"/>
                          </a:solidFill>
                          <a:latin typeface="Arial" pitchFamily="34" charset="0"/>
                          <a:cs typeface="Arial" pitchFamily="34" charset="0"/>
                        </a:rPr>
                        <a:t>ASJ</a:t>
                      </a:r>
                      <a:endParaRPr lang="zh-CN" altLang="en-US" sz="1200" u="none" dirty="0">
                        <a:solidFill>
                          <a:schemeClr val="tx1"/>
                        </a:solidFill>
                        <a:latin typeface="Arial" pitchFamily="34" charset="0"/>
                        <a:cs typeface="Arial" pitchFamily="34" charset="0"/>
                      </a:endParaRPr>
                    </a:p>
                  </a:txBody>
                  <a:tcPr anchor="ctr">
                    <a:lnL w="12700" cap="flat" cmpd="sng" algn="ctr">
                      <a:noFill/>
                      <a:prstDash val="solid"/>
                      <a:round/>
                      <a:headEnd type="none" w="med" len="med"/>
                      <a:tailEnd type="none" w="med" len="med"/>
                    </a:lnL>
                    <a:lnR>
                      <a:noFill/>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r>
              <a:tr h="266403">
                <a:tc>
                  <a:txBody>
                    <a:bodyPr/>
                    <a:lstStyle/>
                    <a:p>
                      <a:pPr algn="l">
                        <a:lnSpc>
                          <a:spcPct val="100000"/>
                        </a:lnSpc>
                      </a:pPr>
                      <a:r>
                        <a:rPr lang="en-US" altLang="zh-CN" sz="1200" i="1" u="none" dirty="0" smtClean="0">
                          <a:solidFill>
                            <a:schemeClr val="tx1"/>
                          </a:solidFill>
                          <a:latin typeface="Arial" pitchFamily="34" charset="0"/>
                          <a:cs typeface="Arial" pitchFamily="34" charset="0"/>
                        </a:rPr>
                        <a:t>sra-6</a:t>
                      </a:r>
                      <a:endParaRPr lang="zh-CN" altLang="en-US" sz="1200" i="1" u="none" dirty="0">
                        <a:solidFill>
                          <a:schemeClr val="tx1"/>
                        </a:solidFill>
                        <a:latin typeface="Arial" pitchFamily="34" charset="0"/>
                        <a:cs typeface="Arial" pitchFamily="34" charset="0"/>
                      </a:endParaRPr>
                    </a:p>
                  </a:txBody>
                  <a:tcPr anchor="ctr">
                    <a:lnL>
                      <a:noFill/>
                    </a:lnL>
                    <a:lnR w="12700" cap="flat" cmpd="sng" algn="ctr">
                      <a:no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pPr>
                      <a:r>
                        <a:rPr lang="en-US" altLang="zh-CN" sz="1200" u="none" dirty="0" smtClean="0">
                          <a:solidFill>
                            <a:schemeClr val="tx1"/>
                          </a:solidFill>
                          <a:latin typeface="Arial" pitchFamily="34" charset="0"/>
                          <a:cs typeface="Arial" pitchFamily="34" charset="0"/>
                        </a:rPr>
                        <a:t>ASH,</a:t>
                      </a:r>
                      <a:r>
                        <a:rPr lang="en-US" altLang="zh-CN" sz="1200" u="none" baseline="0" dirty="0" smtClean="0">
                          <a:solidFill>
                            <a:schemeClr val="tx1"/>
                          </a:solidFill>
                          <a:latin typeface="Arial" pitchFamily="34" charset="0"/>
                          <a:cs typeface="Arial" pitchFamily="34" charset="0"/>
                        </a:rPr>
                        <a:t> ASI, PVQ</a:t>
                      </a:r>
                      <a:endParaRPr lang="zh-CN" altLang="en-US" sz="1200" u="none" dirty="0">
                        <a:solidFill>
                          <a:schemeClr val="tx1"/>
                        </a:solidFill>
                        <a:latin typeface="Arial" pitchFamily="34" charset="0"/>
                        <a:cs typeface="Arial" pitchFamily="34" charset="0"/>
                      </a:endParaRPr>
                    </a:p>
                  </a:txBody>
                  <a:tcPr anchor="ctr">
                    <a:lnL w="12700" cap="flat" cmpd="sng" algn="ctr">
                      <a:noFill/>
                      <a:prstDash val="solid"/>
                      <a:round/>
                      <a:headEnd type="none" w="med" len="med"/>
                      <a:tailEnd type="none" w="med" len="med"/>
                    </a:lnL>
                    <a:lnR>
                      <a:noFill/>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r>
              <a:tr h="266403">
                <a:tc>
                  <a:txBody>
                    <a:bodyPr/>
                    <a:lstStyle/>
                    <a:p>
                      <a:pPr algn="l">
                        <a:lnSpc>
                          <a:spcPct val="100000"/>
                        </a:lnSpc>
                      </a:pPr>
                      <a:r>
                        <a:rPr lang="en-US" altLang="zh-CN" sz="1200" i="1" u="none" dirty="0" smtClean="0">
                          <a:solidFill>
                            <a:schemeClr val="tx1"/>
                          </a:solidFill>
                          <a:latin typeface="Arial" pitchFamily="34" charset="0"/>
                          <a:cs typeface="Arial" pitchFamily="34" charset="0"/>
                        </a:rPr>
                        <a:t>glr-3</a:t>
                      </a:r>
                      <a:endParaRPr lang="zh-CN" altLang="en-US" sz="1200" i="1" u="none" dirty="0">
                        <a:solidFill>
                          <a:schemeClr val="tx1"/>
                        </a:solidFill>
                        <a:latin typeface="Arial" pitchFamily="34" charset="0"/>
                        <a:cs typeface="Arial" pitchFamily="34" charset="0"/>
                      </a:endParaRPr>
                    </a:p>
                  </a:txBody>
                  <a:tcPr anchor="ctr">
                    <a:lnL>
                      <a:noFill/>
                    </a:lnL>
                    <a:lnR w="12700" cap="flat" cmpd="sng" algn="ctr">
                      <a:no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pPr>
                      <a:r>
                        <a:rPr lang="en-US" altLang="zh-CN" sz="1200" u="none" dirty="0" smtClean="0">
                          <a:solidFill>
                            <a:schemeClr val="tx1"/>
                          </a:solidFill>
                          <a:latin typeface="Arial" pitchFamily="34" charset="0"/>
                          <a:cs typeface="Arial" pitchFamily="34" charset="0"/>
                        </a:rPr>
                        <a:t>RIA</a:t>
                      </a:r>
                      <a:endParaRPr lang="zh-CN" altLang="en-US" sz="1200" u="none" dirty="0">
                        <a:solidFill>
                          <a:schemeClr val="tx1"/>
                        </a:solidFill>
                        <a:latin typeface="Arial" pitchFamily="34" charset="0"/>
                        <a:cs typeface="Arial" pitchFamily="34" charset="0"/>
                      </a:endParaRPr>
                    </a:p>
                  </a:txBody>
                  <a:tcPr anchor="ctr">
                    <a:lnL w="12700" cap="flat" cmpd="sng" algn="ctr">
                      <a:noFill/>
                      <a:prstDash val="solid"/>
                      <a:round/>
                      <a:headEnd type="none" w="med" len="med"/>
                      <a:tailEnd type="none" w="med" len="med"/>
                    </a:lnL>
                    <a:lnR>
                      <a:noFill/>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138349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extLst>
              <p:ext uri="{D42A27DB-BD31-4B8C-83A1-F6EECF244321}">
                <p14:modId xmlns:p14="http://schemas.microsoft.com/office/powerpoint/2010/main" val="2398830118"/>
              </p:ext>
            </p:extLst>
          </p:nvPr>
        </p:nvGraphicFramePr>
        <p:xfrm>
          <a:off x="1828800" y="1710338"/>
          <a:ext cx="5473610" cy="2321280"/>
        </p:xfrm>
        <a:graphic>
          <a:graphicData uri="http://schemas.openxmlformats.org/drawingml/2006/table">
            <a:tbl>
              <a:tblPr firstRow="1" bandRow="1">
                <a:tableStyleId>{9D7B26C5-4107-4FEC-AEDC-1716B250A1EF}</a:tableStyleId>
              </a:tblPr>
              <a:tblGrid>
                <a:gridCol w="1323975"/>
                <a:gridCol w="2406560"/>
                <a:gridCol w="1114425"/>
                <a:gridCol w="628650"/>
              </a:tblGrid>
              <a:tr h="259177">
                <a:tc>
                  <a:txBody>
                    <a:bodyPr/>
                    <a:lstStyle/>
                    <a:p>
                      <a:pPr algn="ctr"/>
                      <a:r>
                        <a:rPr lang="en-US" altLang="zh-CN" sz="1200" b="0" u="none" dirty="0" err="1" smtClean="0">
                          <a:solidFill>
                            <a:schemeClr val="tx1"/>
                          </a:solidFill>
                          <a:latin typeface="Arial" pitchFamily="34" charset="0"/>
                          <a:cs typeface="Arial" pitchFamily="34" charset="0"/>
                        </a:rPr>
                        <a:t>sgRNA</a:t>
                      </a:r>
                      <a:r>
                        <a:rPr lang="en-US" altLang="zh-CN" sz="1200" b="0" u="none" dirty="0" smtClean="0">
                          <a:solidFill>
                            <a:schemeClr val="tx1"/>
                          </a:solidFill>
                          <a:latin typeface="Arial" pitchFamily="34" charset="0"/>
                          <a:cs typeface="Arial" pitchFamily="34" charset="0"/>
                        </a:rPr>
                        <a:t> target</a:t>
                      </a:r>
                      <a:endParaRPr lang="zh-CN" altLang="en-US" sz="1200" b="0" u="none" dirty="0">
                        <a:solidFill>
                          <a:schemeClr val="tx1"/>
                        </a:solidFill>
                        <a:latin typeface="Arial" pitchFamily="34" charset="0"/>
                        <a:cs typeface="Arial" pitchFamily="34" charset="0"/>
                      </a:endParaRPr>
                    </a:p>
                  </a:txBody>
                  <a:tcPr marL="108000" marR="108000" marT="36000" marB="108000" anchor="b">
                    <a:noFill/>
                  </a:tcPr>
                </a:tc>
                <a:tc>
                  <a:txBody>
                    <a:bodyPr/>
                    <a:lstStyle/>
                    <a:p>
                      <a:pPr algn="ctr"/>
                      <a:r>
                        <a:rPr lang="en-US" altLang="zh-CN" sz="1200" b="0" u="none" dirty="0" smtClean="0">
                          <a:solidFill>
                            <a:schemeClr val="tx1"/>
                          </a:solidFill>
                          <a:latin typeface="Arial" pitchFamily="34" charset="0"/>
                          <a:cs typeface="Arial" pitchFamily="34" charset="0"/>
                        </a:rPr>
                        <a:t>Target sequence</a:t>
                      </a:r>
                      <a:endParaRPr lang="zh-CN" altLang="en-US" sz="1200" b="0" u="none" dirty="0">
                        <a:solidFill>
                          <a:schemeClr val="tx1"/>
                        </a:solidFill>
                        <a:latin typeface="Arial" pitchFamily="34" charset="0"/>
                        <a:cs typeface="Arial" pitchFamily="34" charset="0"/>
                      </a:endParaRPr>
                    </a:p>
                  </a:txBody>
                  <a:tcPr marL="108000" marR="108000" marT="36000" marB="108000" anchor="b">
                    <a:noFill/>
                  </a:tcPr>
                </a:tc>
                <a:tc>
                  <a:txBody>
                    <a:bodyPr/>
                    <a:lstStyle/>
                    <a:p>
                      <a:pPr algn="ctr"/>
                      <a:r>
                        <a:rPr lang="en-US" altLang="zh-CN" sz="1200" b="0" kern="1200" dirty="0" smtClean="0">
                          <a:solidFill>
                            <a:schemeClr val="tx1"/>
                          </a:solidFill>
                          <a:effectLst/>
                          <a:latin typeface="Arial" pitchFamily="34" charset="0"/>
                          <a:cs typeface="Arial" pitchFamily="34" charset="0"/>
                        </a:rPr>
                        <a:t>Nucleotides</a:t>
                      </a:r>
                      <a:endParaRPr lang="zh-CN" altLang="en-US" sz="1200" b="0" u="none" dirty="0">
                        <a:solidFill>
                          <a:schemeClr val="tx1"/>
                        </a:solidFill>
                        <a:latin typeface="Arial" pitchFamily="34" charset="0"/>
                        <a:cs typeface="Arial" pitchFamily="34" charset="0"/>
                      </a:endParaRPr>
                    </a:p>
                  </a:txBody>
                  <a:tcPr marL="108000" marR="108000" marT="36000" marB="108000" anchor="b">
                    <a:noFill/>
                  </a:tcPr>
                </a:tc>
                <a:tc>
                  <a:txBody>
                    <a:bodyPr/>
                    <a:lstStyle/>
                    <a:p>
                      <a:pPr algn="ctr"/>
                      <a:r>
                        <a:rPr lang="en-US" altLang="zh-CN" sz="1200" b="0" u="none" dirty="0" smtClean="0">
                          <a:solidFill>
                            <a:schemeClr val="tx1"/>
                          </a:solidFill>
                          <a:latin typeface="Arial" pitchFamily="34" charset="0"/>
                          <a:cs typeface="Arial" pitchFamily="34" charset="0"/>
                        </a:rPr>
                        <a:t>Exon</a:t>
                      </a:r>
                      <a:endParaRPr lang="zh-CN" altLang="en-US" sz="1200" b="0" u="none" dirty="0">
                        <a:solidFill>
                          <a:schemeClr val="tx1"/>
                        </a:solidFill>
                        <a:latin typeface="Arial" pitchFamily="34" charset="0"/>
                        <a:cs typeface="Arial" pitchFamily="34" charset="0"/>
                      </a:endParaRPr>
                    </a:p>
                  </a:txBody>
                  <a:tcPr marL="108000" marR="108000" marT="36000" marB="108000" anchor="b">
                    <a:noFill/>
                  </a:tcPr>
                </a:tc>
              </a:tr>
              <a:tr h="322136">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altLang="zh-CN" sz="1200" b="0" i="1" u="none" dirty="0" smtClean="0">
                          <a:solidFill>
                            <a:schemeClr val="tx1"/>
                          </a:solidFill>
                          <a:latin typeface="Arial" pitchFamily="34" charset="0"/>
                          <a:cs typeface="Arial" pitchFamily="34" charset="0"/>
                        </a:rPr>
                        <a:t>nlf-1</a:t>
                      </a:r>
                      <a:endParaRPr lang="zh-CN" altLang="en-US" sz="1200" b="0" i="1" u="none" dirty="0" smtClean="0">
                        <a:solidFill>
                          <a:schemeClr val="tx1"/>
                        </a:solidFill>
                        <a:latin typeface="Arial" pitchFamily="34" charset="0"/>
                        <a:cs typeface="Arial" pitchFamily="34" charset="0"/>
                      </a:endParaRPr>
                    </a:p>
                  </a:txBody>
                  <a:tcPr marL="108000" marR="108000" marT="108000" marB="108000" anchor="ctr">
                    <a:lnB w="12700" cap="flat" cmpd="sng" algn="ctr">
                      <a:solidFill>
                        <a:schemeClr val="tx1"/>
                      </a:solidFill>
                      <a:prstDash val="solid"/>
                      <a:round/>
                      <a:headEnd type="none" w="med" len="med"/>
                      <a:tailEnd type="none" w="med" len="med"/>
                    </a:lnB>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zh-CN" sz="1200" b="0" kern="1200" dirty="0" smtClean="0">
                          <a:solidFill>
                            <a:schemeClr val="tx1"/>
                          </a:solidFill>
                          <a:effectLst/>
                          <a:latin typeface="Arial" pitchFamily="34" charset="0"/>
                          <a:ea typeface="+mn-ea"/>
                          <a:cs typeface="Arial" pitchFamily="34" charset="0"/>
                        </a:rPr>
                        <a:t>GGTGTACATCGTGTTTCCGG</a:t>
                      </a:r>
                      <a:endParaRPr lang="zh-CN" altLang="zh-CN" sz="1200" b="0" kern="1200" dirty="0" smtClean="0">
                        <a:solidFill>
                          <a:schemeClr val="tx1"/>
                        </a:solidFill>
                        <a:effectLst/>
                        <a:latin typeface="Arial" pitchFamily="34" charset="0"/>
                        <a:ea typeface="+mn-ea"/>
                        <a:cs typeface="Arial" pitchFamily="34" charset="0"/>
                      </a:endParaRPr>
                    </a:p>
                  </a:txBody>
                  <a:tcPr marL="108000" marR="108000" marT="108000" marB="108000" anchor="ctr">
                    <a:lnB w="12700" cap="flat" cmpd="sng" algn="ctr">
                      <a:solidFill>
                        <a:schemeClr val="tx1"/>
                      </a:solidFill>
                      <a:prstDash val="solid"/>
                      <a:round/>
                      <a:headEnd type="none" w="med" len="med"/>
                      <a:tailEnd type="none" w="med" len="med"/>
                    </a:lnB>
                    <a:noFill/>
                  </a:tcPr>
                </a:tc>
                <a:tc>
                  <a:txBody>
                    <a:bodyPr/>
                    <a:lstStyle/>
                    <a:p>
                      <a:pPr algn="ctr"/>
                      <a:r>
                        <a:rPr lang="en-US" altLang="zh-CN" sz="1200" b="0" u="none" dirty="0" smtClean="0">
                          <a:solidFill>
                            <a:schemeClr val="tx1"/>
                          </a:solidFill>
                          <a:latin typeface="Arial" pitchFamily="34" charset="0"/>
                          <a:cs typeface="Arial" pitchFamily="34" charset="0"/>
                        </a:rPr>
                        <a:t>1153~1172</a:t>
                      </a:r>
                      <a:endParaRPr lang="zh-CN" altLang="en-US" sz="1200" b="0" u="none" dirty="0">
                        <a:solidFill>
                          <a:schemeClr val="tx1"/>
                        </a:solidFill>
                        <a:latin typeface="Arial" pitchFamily="34" charset="0"/>
                        <a:cs typeface="Arial" pitchFamily="34" charset="0"/>
                      </a:endParaRPr>
                    </a:p>
                  </a:txBody>
                  <a:tcPr marL="108000" marR="108000" marT="108000" marB="108000" anchor="ctr">
                    <a:lnB w="12700" cap="flat" cmpd="sng" algn="ctr">
                      <a:solidFill>
                        <a:schemeClr val="tx1"/>
                      </a:solidFill>
                      <a:prstDash val="solid"/>
                      <a:round/>
                      <a:headEnd type="none" w="med" len="med"/>
                      <a:tailEnd type="none" w="med" len="med"/>
                    </a:lnB>
                    <a:noFill/>
                  </a:tcPr>
                </a:tc>
                <a:tc>
                  <a:txBody>
                    <a:bodyPr/>
                    <a:lstStyle/>
                    <a:p>
                      <a:pPr algn="ctr"/>
                      <a:r>
                        <a:rPr lang="en-US" altLang="zh-CN" sz="1200" b="0" u="none" dirty="0" smtClean="0">
                          <a:solidFill>
                            <a:schemeClr val="tx1"/>
                          </a:solidFill>
                          <a:latin typeface="Arial" pitchFamily="34" charset="0"/>
                          <a:cs typeface="Arial" pitchFamily="34" charset="0"/>
                        </a:rPr>
                        <a:t>4</a:t>
                      </a:r>
                      <a:endParaRPr lang="zh-CN" altLang="en-US" sz="1200" b="0" u="none" dirty="0">
                        <a:solidFill>
                          <a:schemeClr val="tx1"/>
                        </a:solidFill>
                        <a:latin typeface="Arial" pitchFamily="34" charset="0"/>
                        <a:cs typeface="Arial" pitchFamily="34" charset="0"/>
                      </a:endParaRPr>
                    </a:p>
                  </a:txBody>
                  <a:tcPr marL="108000" marR="108000" marT="108000" marB="108000" anchor="ctr">
                    <a:lnB w="12700" cap="flat" cmpd="sng" algn="ctr">
                      <a:solidFill>
                        <a:schemeClr val="tx1"/>
                      </a:solidFill>
                      <a:prstDash val="solid"/>
                      <a:round/>
                      <a:headEnd type="none" w="med" len="med"/>
                      <a:tailEnd type="none" w="med" len="med"/>
                    </a:lnB>
                    <a:noFill/>
                  </a:tcPr>
                </a:tc>
              </a:tr>
              <a:tr h="32213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b="0" i="1" u="none" dirty="0" smtClean="0">
                          <a:solidFill>
                            <a:schemeClr val="tx1"/>
                          </a:solidFill>
                          <a:latin typeface="Arial" pitchFamily="34" charset="0"/>
                          <a:cs typeface="Arial" pitchFamily="34" charset="0"/>
                        </a:rPr>
                        <a:t>unc-80a #1</a:t>
                      </a:r>
                      <a:endParaRPr lang="zh-CN" altLang="en-US" sz="1200" b="0" i="1" u="none" dirty="0" smtClean="0">
                        <a:solidFill>
                          <a:schemeClr val="tx1"/>
                        </a:solidFill>
                        <a:latin typeface="Arial" pitchFamily="34" charset="0"/>
                        <a:cs typeface="Arial" pitchFamily="34" charset="0"/>
                      </a:endParaRPr>
                    </a:p>
                  </a:txBody>
                  <a:tcPr marL="108000" marR="108000" marT="108000" marB="10800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sz="1200" b="0" kern="1200" dirty="0" smtClean="0">
                          <a:solidFill>
                            <a:schemeClr val="tx1"/>
                          </a:solidFill>
                          <a:effectLst/>
                          <a:latin typeface="Arial" pitchFamily="34" charset="0"/>
                          <a:ea typeface="+mn-ea"/>
                          <a:cs typeface="Arial" pitchFamily="34" charset="0"/>
                        </a:rPr>
                        <a:t>CCAACCTGATGTTTGGTGTT</a:t>
                      </a:r>
                      <a:endParaRPr lang="zh-CN" altLang="zh-CN" sz="1200" b="0" kern="1200" dirty="0">
                        <a:solidFill>
                          <a:schemeClr val="tx1"/>
                        </a:solidFill>
                        <a:effectLst/>
                        <a:latin typeface="Arial" pitchFamily="34" charset="0"/>
                        <a:ea typeface="+mn-ea"/>
                        <a:cs typeface="Arial" pitchFamily="34" charset="0"/>
                      </a:endParaRPr>
                    </a:p>
                  </a:txBody>
                  <a:tcPr marL="108000" marR="108000" marT="108000" marB="10800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z="1200" b="0" u="none" dirty="0" smtClean="0">
                          <a:solidFill>
                            <a:schemeClr val="tx1"/>
                          </a:solidFill>
                          <a:latin typeface="Arial" pitchFamily="34" charset="0"/>
                          <a:cs typeface="Arial" pitchFamily="34" charset="0"/>
                        </a:rPr>
                        <a:t>3129~3148</a:t>
                      </a:r>
                      <a:endParaRPr lang="zh-CN" altLang="en-US" sz="1200" b="0" u="none" dirty="0">
                        <a:solidFill>
                          <a:schemeClr val="tx1"/>
                        </a:solidFill>
                        <a:latin typeface="Arial" pitchFamily="34" charset="0"/>
                        <a:cs typeface="Arial" pitchFamily="34" charset="0"/>
                      </a:endParaRPr>
                    </a:p>
                  </a:txBody>
                  <a:tcPr marL="108000" marR="108000" marT="108000" marB="10800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z="1200" b="0" u="none" dirty="0" smtClean="0">
                          <a:solidFill>
                            <a:schemeClr val="tx1"/>
                          </a:solidFill>
                          <a:latin typeface="Arial" pitchFamily="34" charset="0"/>
                          <a:cs typeface="Arial" pitchFamily="34" charset="0"/>
                        </a:rPr>
                        <a:t>6</a:t>
                      </a:r>
                      <a:endParaRPr lang="zh-CN" altLang="en-US" sz="1200" b="0" u="none" dirty="0">
                        <a:solidFill>
                          <a:schemeClr val="tx1"/>
                        </a:solidFill>
                        <a:latin typeface="Arial" pitchFamily="34" charset="0"/>
                        <a:cs typeface="Arial" pitchFamily="34" charset="0"/>
                      </a:endParaRPr>
                    </a:p>
                  </a:txBody>
                  <a:tcPr marL="108000" marR="108000" marT="108000" marB="10800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22136">
                <a:tc>
                  <a:txBody>
                    <a:bodyPr/>
                    <a:lstStyle/>
                    <a:p>
                      <a:pPr algn="ctr"/>
                      <a:r>
                        <a:rPr lang="en-US" altLang="zh-CN" sz="1200" b="0" i="1" u="none" dirty="0" smtClean="0">
                          <a:solidFill>
                            <a:schemeClr val="tx1"/>
                          </a:solidFill>
                          <a:latin typeface="Arial" pitchFamily="34" charset="0"/>
                          <a:cs typeface="Arial" pitchFamily="34" charset="0"/>
                        </a:rPr>
                        <a:t>unc-80a #2</a:t>
                      </a:r>
                      <a:endParaRPr lang="zh-CN" altLang="en-US" sz="1200" b="0" i="1" u="none" dirty="0">
                        <a:solidFill>
                          <a:schemeClr val="tx1"/>
                        </a:solidFill>
                        <a:latin typeface="Arial" pitchFamily="34" charset="0"/>
                        <a:cs typeface="Arial" pitchFamily="34" charset="0"/>
                      </a:endParaRPr>
                    </a:p>
                  </a:txBody>
                  <a:tcPr marL="108000" marR="108000" marT="108000" marB="10800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sz="1200" b="0" kern="1200" dirty="0" smtClean="0">
                          <a:solidFill>
                            <a:schemeClr val="tx1"/>
                          </a:solidFill>
                          <a:effectLst/>
                          <a:latin typeface="Arial" pitchFamily="34" charset="0"/>
                          <a:ea typeface="+mn-ea"/>
                          <a:cs typeface="Arial" pitchFamily="34" charset="0"/>
                        </a:rPr>
                        <a:t>CCACCGAAACCTCCACGAAC</a:t>
                      </a:r>
                      <a:endParaRPr lang="zh-CN" altLang="zh-CN" sz="1200" b="0" kern="1200" dirty="0">
                        <a:solidFill>
                          <a:schemeClr val="tx1"/>
                        </a:solidFill>
                        <a:effectLst/>
                        <a:latin typeface="Arial" pitchFamily="34" charset="0"/>
                        <a:ea typeface="+mn-ea"/>
                        <a:cs typeface="Arial" pitchFamily="34" charset="0"/>
                      </a:endParaRPr>
                    </a:p>
                  </a:txBody>
                  <a:tcPr marL="108000" marR="108000" marT="108000" marB="10800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z="1200" b="0" u="none" dirty="0" smtClean="0">
                          <a:solidFill>
                            <a:schemeClr val="tx1"/>
                          </a:solidFill>
                          <a:latin typeface="Arial" pitchFamily="34" charset="0"/>
                          <a:cs typeface="Arial" pitchFamily="34" charset="0"/>
                        </a:rPr>
                        <a:t>3289~3308</a:t>
                      </a:r>
                      <a:endParaRPr lang="zh-CN" altLang="en-US" sz="1200" b="0" u="none" dirty="0">
                        <a:solidFill>
                          <a:schemeClr val="tx1"/>
                        </a:solidFill>
                        <a:latin typeface="Arial" pitchFamily="34" charset="0"/>
                        <a:cs typeface="Arial" pitchFamily="34" charset="0"/>
                      </a:endParaRPr>
                    </a:p>
                  </a:txBody>
                  <a:tcPr marL="108000" marR="108000" marT="108000" marB="10800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z="1200" b="0" u="none" dirty="0" smtClean="0">
                          <a:solidFill>
                            <a:schemeClr val="tx1"/>
                          </a:solidFill>
                          <a:latin typeface="Arial" pitchFamily="34" charset="0"/>
                          <a:cs typeface="Arial" pitchFamily="34" charset="0"/>
                        </a:rPr>
                        <a:t>6</a:t>
                      </a:r>
                      <a:endParaRPr lang="zh-CN" altLang="en-US" sz="1200" b="0" u="none" dirty="0">
                        <a:solidFill>
                          <a:schemeClr val="tx1"/>
                        </a:solidFill>
                        <a:latin typeface="Arial" pitchFamily="34" charset="0"/>
                        <a:cs typeface="Arial" pitchFamily="34" charset="0"/>
                      </a:endParaRPr>
                    </a:p>
                  </a:txBody>
                  <a:tcPr marL="108000" marR="108000" marT="108000" marB="10800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2213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b="0" i="1" u="none" dirty="0" smtClean="0">
                          <a:solidFill>
                            <a:schemeClr val="tx1"/>
                          </a:solidFill>
                          <a:latin typeface="Arial" pitchFamily="34" charset="0"/>
                          <a:cs typeface="Arial" pitchFamily="34" charset="0"/>
                        </a:rPr>
                        <a:t>unc-79a #1</a:t>
                      </a:r>
                      <a:endParaRPr lang="zh-CN" altLang="en-US" sz="1200" b="0" i="1" u="none" dirty="0" smtClean="0">
                        <a:solidFill>
                          <a:schemeClr val="tx1"/>
                        </a:solidFill>
                        <a:latin typeface="Arial" pitchFamily="34" charset="0"/>
                        <a:cs typeface="Arial" pitchFamily="34" charset="0"/>
                      </a:endParaRPr>
                    </a:p>
                  </a:txBody>
                  <a:tcPr marL="108000" marR="108000" marT="108000" marB="10800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sz="1200" b="0" kern="1200" dirty="0" smtClean="0">
                          <a:solidFill>
                            <a:schemeClr val="tx1"/>
                          </a:solidFill>
                          <a:effectLst/>
                          <a:latin typeface="Arial" pitchFamily="34" charset="0"/>
                          <a:ea typeface="+mn-ea"/>
                          <a:cs typeface="Arial" pitchFamily="34" charset="0"/>
                        </a:rPr>
                        <a:t>CCGTCGACGAGGATCCAAAC</a:t>
                      </a:r>
                      <a:endParaRPr lang="zh-CN" altLang="zh-CN" sz="1200" b="0" kern="1200" dirty="0">
                        <a:solidFill>
                          <a:schemeClr val="tx1"/>
                        </a:solidFill>
                        <a:effectLst/>
                        <a:latin typeface="Arial" pitchFamily="34" charset="0"/>
                        <a:ea typeface="+mn-ea"/>
                        <a:cs typeface="Arial" pitchFamily="34" charset="0"/>
                      </a:endParaRPr>
                    </a:p>
                  </a:txBody>
                  <a:tcPr marL="108000" marR="108000" marT="108000" marB="10800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z="1200" b="0" u="none" dirty="0" smtClean="0">
                          <a:solidFill>
                            <a:schemeClr val="tx1"/>
                          </a:solidFill>
                          <a:latin typeface="Arial" pitchFamily="34" charset="0"/>
                          <a:cs typeface="Arial" pitchFamily="34" charset="0"/>
                        </a:rPr>
                        <a:t>7200~7219</a:t>
                      </a:r>
                      <a:endParaRPr lang="zh-CN" altLang="en-US" sz="1200" b="0" u="none" dirty="0">
                        <a:solidFill>
                          <a:schemeClr val="tx1"/>
                        </a:solidFill>
                        <a:latin typeface="Arial" pitchFamily="34" charset="0"/>
                        <a:cs typeface="Arial" pitchFamily="34" charset="0"/>
                      </a:endParaRPr>
                    </a:p>
                  </a:txBody>
                  <a:tcPr marL="108000" marR="108000" marT="108000" marB="10800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z="1200" b="0" u="none" dirty="0" smtClean="0">
                          <a:solidFill>
                            <a:schemeClr val="tx1"/>
                          </a:solidFill>
                          <a:latin typeface="Arial" pitchFamily="34" charset="0"/>
                          <a:cs typeface="Arial" pitchFamily="34" charset="0"/>
                        </a:rPr>
                        <a:t>11</a:t>
                      </a:r>
                      <a:endParaRPr lang="zh-CN" altLang="en-US" sz="1200" b="0" u="none" dirty="0">
                        <a:solidFill>
                          <a:schemeClr val="tx1"/>
                        </a:solidFill>
                        <a:latin typeface="Arial" pitchFamily="34" charset="0"/>
                        <a:cs typeface="Arial" pitchFamily="34" charset="0"/>
                      </a:endParaRPr>
                    </a:p>
                  </a:txBody>
                  <a:tcPr marL="108000" marR="108000" marT="108000" marB="10800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22136">
                <a:tc>
                  <a:txBody>
                    <a:bodyPr/>
                    <a:lstStyle/>
                    <a:p>
                      <a:pPr algn="ctr"/>
                      <a:r>
                        <a:rPr lang="en-US" altLang="zh-CN" sz="1200" b="0" i="1" u="none" dirty="0" smtClean="0">
                          <a:solidFill>
                            <a:schemeClr val="tx1"/>
                          </a:solidFill>
                          <a:latin typeface="Arial" pitchFamily="34" charset="0"/>
                          <a:cs typeface="Arial" pitchFamily="34" charset="0"/>
                        </a:rPr>
                        <a:t>unc-79a #2</a:t>
                      </a:r>
                      <a:endParaRPr lang="zh-CN" altLang="en-US" sz="1200" b="0" i="1" u="none" dirty="0">
                        <a:solidFill>
                          <a:schemeClr val="tx1"/>
                        </a:solidFill>
                        <a:latin typeface="Arial" pitchFamily="34" charset="0"/>
                        <a:cs typeface="Arial" pitchFamily="34" charset="0"/>
                      </a:endParaRPr>
                    </a:p>
                  </a:txBody>
                  <a:tcPr marL="108000" marR="108000" marT="108000" marB="10800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sz="1200" b="0" kern="1200" dirty="0" smtClean="0">
                          <a:solidFill>
                            <a:schemeClr val="tx1"/>
                          </a:solidFill>
                          <a:effectLst/>
                          <a:latin typeface="Arial" pitchFamily="34" charset="0"/>
                          <a:ea typeface="+mn-ea"/>
                          <a:cs typeface="Arial" pitchFamily="34" charset="0"/>
                        </a:rPr>
                        <a:t>CCATCTGATTTTTGGGTGAC</a:t>
                      </a:r>
                      <a:endParaRPr lang="zh-CN" altLang="zh-CN" sz="1200" b="0" kern="1200" dirty="0">
                        <a:solidFill>
                          <a:schemeClr val="tx1"/>
                        </a:solidFill>
                        <a:effectLst/>
                        <a:latin typeface="Arial" pitchFamily="34" charset="0"/>
                        <a:ea typeface="+mn-ea"/>
                        <a:cs typeface="Arial" pitchFamily="34" charset="0"/>
                      </a:endParaRPr>
                    </a:p>
                  </a:txBody>
                  <a:tcPr marL="108000" marR="108000" marT="108000" marB="10800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z="1200" b="0" u="none" dirty="0" smtClean="0">
                          <a:solidFill>
                            <a:schemeClr val="tx1"/>
                          </a:solidFill>
                          <a:latin typeface="Arial" pitchFamily="34" charset="0"/>
                          <a:cs typeface="Arial" pitchFamily="34" charset="0"/>
                        </a:rPr>
                        <a:t>7577~7596</a:t>
                      </a:r>
                      <a:endParaRPr lang="zh-CN" altLang="en-US" sz="1200" b="0" u="none" dirty="0">
                        <a:solidFill>
                          <a:schemeClr val="tx1"/>
                        </a:solidFill>
                        <a:latin typeface="Arial" pitchFamily="34" charset="0"/>
                        <a:cs typeface="Arial" pitchFamily="34" charset="0"/>
                      </a:endParaRPr>
                    </a:p>
                  </a:txBody>
                  <a:tcPr marL="108000" marR="108000" marT="108000" marB="10800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z="1200" b="0" u="none" dirty="0" smtClean="0">
                          <a:solidFill>
                            <a:schemeClr val="tx1"/>
                          </a:solidFill>
                          <a:latin typeface="Arial" pitchFamily="34" charset="0"/>
                          <a:cs typeface="Arial" pitchFamily="34" charset="0"/>
                        </a:rPr>
                        <a:t>11</a:t>
                      </a:r>
                      <a:endParaRPr lang="zh-CN" altLang="en-US" sz="1200" b="0" u="none" dirty="0">
                        <a:solidFill>
                          <a:schemeClr val="tx1"/>
                        </a:solidFill>
                        <a:latin typeface="Arial" pitchFamily="34" charset="0"/>
                        <a:cs typeface="Arial" pitchFamily="34" charset="0"/>
                      </a:endParaRPr>
                    </a:p>
                  </a:txBody>
                  <a:tcPr marL="108000" marR="108000" marT="108000" marB="10800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8576823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extLst>
              <p:ext uri="{D42A27DB-BD31-4B8C-83A1-F6EECF244321}">
                <p14:modId xmlns:p14="http://schemas.microsoft.com/office/powerpoint/2010/main" val="3273128579"/>
              </p:ext>
            </p:extLst>
          </p:nvPr>
        </p:nvGraphicFramePr>
        <p:xfrm>
          <a:off x="723900" y="925895"/>
          <a:ext cx="7688580" cy="5286578"/>
        </p:xfrm>
        <a:graphic>
          <a:graphicData uri="http://schemas.openxmlformats.org/drawingml/2006/table">
            <a:tbl>
              <a:tblPr firstRow="1" bandRow="1">
                <a:tableStyleId>{9D7B26C5-4107-4FEC-AEDC-1716B250A1EF}</a:tableStyleId>
              </a:tblPr>
              <a:tblGrid>
                <a:gridCol w="1056085"/>
                <a:gridCol w="3075048"/>
                <a:gridCol w="3557447"/>
              </a:tblGrid>
              <a:tr h="24029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zh-CN" altLang="en-US" sz="900" dirty="0" smtClean="0">
                        <a:solidFill>
                          <a:schemeClr val="tx1"/>
                        </a:solidFill>
                        <a:latin typeface="Arial" pitchFamily="34" charset="0"/>
                        <a:cs typeface="Arial" pitchFamily="34" charset="0"/>
                      </a:endParaRPr>
                    </a:p>
                  </a:txBody>
                  <a:tcPr marL="0" marT="0" anchor="ctr"/>
                </a:tc>
                <a:tc>
                  <a:txBody>
                    <a:bodyPr/>
                    <a:lstStyle/>
                    <a:p>
                      <a:pPr algn="l"/>
                      <a:r>
                        <a:rPr lang="en-US" altLang="zh-CN" sz="900" dirty="0" smtClean="0">
                          <a:solidFill>
                            <a:schemeClr val="tx1"/>
                          </a:solidFill>
                          <a:latin typeface="Arial" pitchFamily="34" charset="0"/>
                          <a:cs typeface="Arial" pitchFamily="34" charset="0"/>
                        </a:rPr>
                        <a:t>Forward primers</a:t>
                      </a:r>
                      <a:endParaRPr lang="zh-CN" altLang="en-US" sz="900" dirty="0">
                        <a:solidFill>
                          <a:schemeClr val="tx1"/>
                        </a:solidFill>
                        <a:latin typeface="Arial" pitchFamily="34" charset="0"/>
                        <a:cs typeface="Arial" pitchFamily="34" charset="0"/>
                      </a:endParaRPr>
                    </a:p>
                  </a:txBody>
                  <a:tcPr marL="0" marR="0" marT="0" marB="0" anchor="ctr">
                    <a:lnB w="12700" cap="flat" cmpd="sng" algn="ctr">
                      <a:solidFill>
                        <a:schemeClr val="tx1"/>
                      </a:solidFill>
                      <a:prstDash val="solid"/>
                      <a:round/>
                      <a:headEnd type="none" w="med" len="med"/>
                      <a:tailEnd type="none" w="med" len="med"/>
                    </a:lnB>
                  </a:tcPr>
                </a:tc>
                <a:tc>
                  <a:txBody>
                    <a:bodyPr/>
                    <a:lstStyle/>
                    <a:p>
                      <a:pPr algn="l"/>
                      <a:r>
                        <a:rPr lang="en-US" altLang="zh-CN" sz="900" dirty="0" smtClean="0">
                          <a:solidFill>
                            <a:schemeClr val="tx1"/>
                          </a:solidFill>
                          <a:latin typeface="Arial" pitchFamily="34" charset="0"/>
                          <a:cs typeface="Arial" pitchFamily="34" charset="0"/>
                        </a:rPr>
                        <a:t>Reverse primers</a:t>
                      </a:r>
                      <a:endParaRPr lang="zh-CN" altLang="en-US" sz="900" dirty="0">
                        <a:solidFill>
                          <a:schemeClr val="tx1"/>
                        </a:solidFill>
                        <a:latin typeface="Arial" pitchFamily="34" charset="0"/>
                        <a:cs typeface="Arial" pitchFamily="34" charset="0"/>
                      </a:endParaRPr>
                    </a:p>
                  </a:txBody>
                  <a:tcPr marL="0" marR="0" marT="0" marB="0" anchor="ctr">
                    <a:lnB w="12700" cap="flat" cmpd="sng" algn="ctr">
                      <a:solidFill>
                        <a:schemeClr val="tx1"/>
                      </a:solidFill>
                      <a:prstDash val="solid"/>
                      <a:round/>
                      <a:headEnd type="none" w="med" len="med"/>
                      <a:tailEnd type="none" w="med" len="med"/>
                    </a:lnB>
                  </a:tcPr>
                </a:tc>
              </a:tr>
              <a:tr h="24029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zh-CN" sz="900" b="0" i="1" u="none" strike="noStrike" dirty="0" smtClean="0">
                          <a:solidFill>
                            <a:schemeClr val="tx1"/>
                          </a:solidFill>
                          <a:effectLst/>
                          <a:latin typeface="Arial" pitchFamily="34" charset="0"/>
                          <a:cs typeface="Arial" pitchFamily="34" charset="0"/>
                        </a:rPr>
                        <a:t>P</a:t>
                      </a:r>
                      <a:r>
                        <a:rPr lang="en-US" altLang="zh-CN" sz="900" b="0" i="1" u="none" strike="noStrike" baseline="-25000" dirty="0" smtClean="0">
                          <a:solidFill>
                            <a:schemeClr val="tx1"/>
                          </a:solidFill>
                          <a:effectLst/>
                          <a:latin typeface="Arial" pitchFamily="34" charset="0"/>
                          <a:cs typeface="Arial" pitchFamily="34" charset="0"/>
                        </a:rPr>
                        <a:t>L</a:t>
                      </a:r>
                      <a:r>
                        <a:rPr lang="en-US" altLang="zh-CN" sz="900" b="0" i="1" u="none" strike="noStrike" dirty="0" smtClean="0">
                          <a:solidFill>
                            <a:schemeClr val="tx1"/>
                          </a:solidFill>
                          <a:effectLst/>
                          <a:latin typeface="Arial" pitchFamily="34" charset="0"/>
                          <a:cs typeface="Arial" pitchFamily="34" charset="0"/>
                        </a:rPr>
                        <a:t>unc-79a::gDNA</a:t>
                      </a:r>
                      <a:endParaRPr lang="ru-RU" altLang="zh-CN" sz="900" b="0" i="1" u="none" strike="noStrike" dirty="0" smtClean="0">
                        <a:solidFill>
                          <a:schemeClr val="tx1"/>
                        </a:solidFill>
                        <a:effectLst/>
                        <a:latin typeface="Arial" pitchFamily="34" charset="0"/>
                        <a:cs typeface="Arial" pitchFamily="34" charset="0"/>
                      </a:endParaRPr>
                    </a:p>
                  </a:txBody>
                  <a:tcPr marL="0" marR="12700" marT="0" marB="0" anchor="ctr">
                    <a:lnR>
                      <a:noFill/>
                    </a:lnR>
                    <a:noFill/>
                  </a:tcPr>
                </a:tc>
                <a:tc>
                  <a:txBody>
                    <a:bodyPr/>
                    <a:lstStyle/>
                    <a:p>
                      <a:pPr algn="l"/>
                      <a:r>
                        <a:rPr lang="en-US" altLang="zh-CN" sz="900" u="none" kern="1200" dirty="0" smtClean="0">
                          <a:solidFill>
                            <a:schemeClr val="tx1"/>
                          </a:solidFill>
                          <a:effectLst/>
                          <a:latin typeface="Arial" pitchFamily="34" charset="0"/>
                          <a:ea typeface="+mn-ea"/>
                          <a:cs typeface="Arial" pitchFamily="34" charset="0"/>
                        </a:rPr>
                        <a:t>AAGAAGCTGGAGCCAAAGACC</a:t>
                      </a:r>
                      <a:endParaRPr lang="zh-CN" altLang="en-US" sz="900" b="0" u="none" dirty="0">
                        <a:solidFill>
                          <a:schemeClr val="tx1"/>
                        </a:solidFill>
                        <a:latin typeface="Arial" pitchFamily="34" charset="0"/>
                        <a:cs typeface="Arial" pitchFamily="34" charset="0"/>
                      </a:endParaRPr>
                    </a:p>
                  </a:txBody>
                  <a:tcPr marL="0" marR="0" marT="0"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l"/>
                      <a:r>
                        <a:rPr lang="en-US" altLang="zh-CN" sz="900" u="none" kern="1200" dirty="0" smtClean="0">
                          <a:solidFill>
                            <a:schemeClr val="tx1"/>
                          </a:solidFill>
                          <a:effectLst/>
                          <a:latin typeface="Arial" pitchFamily="34" charset="0"/>
                          <a:ea typeface="+mn-ea"/>
                          <a:cs typeface="Arial" pitchFamily="34" charset="0"/>
                        </a:rPr>
                        <a:t>TGAAGTTGTGCAAACCCTGTCC</a:t>
                      </a:r>
                      <a:endParaRPr lang="zh-CN" altLang="en-US" sz="900" b="0" u="none" dirty="0">
                        <a:solidFill>
                          <a:schemeClr val="tx1"/>
                        </a:solidFill>
                        <a:latin typeface="Arial" pitchFamily="34" charset="0"/>
                        <a:cs typeface="Arial" pitchFamily="34" charset="0"/>
                      </a:endParaRP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029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zh-CN" sz="900" b="0" i="1" u="none" strike="noStrike" dirty="0" smtClean="0">
                          <a:solidFill>
                            <a:schemeClr val="tx1"/>
                          </a:solidFill>
                          <a:effectLst/>
                          <a:latin typeface="Arial" pitchFamily="34" charset="0"/>
                          <a:cs typeface="Arial" pitchFamily="34" charset="0"/>
                        </a:rPr>
                        <a:t>P</a:t>
                      </a:r>
                      <a:r>
                        <a:rPr lang="en-US" altLang="zh-CN" sz="900" b="0" i="1" u="none" strike="noStrike" baseline="-25000" dirty="0" smtClean="0">
                          <a:solidFill>
                            <a:schemeClr val="tx1"/>
                          </a:solidFill>
                          <a:effectLst/>
                          <a:latin typeface="Arial" pitchFamily="34" charset="0"/>
                          <a:cs typeface="Arial" pitchFamily="34" charset="0"/>
                        </a:rPr>
                        <a:t>S</a:t>
                      </a:r>
                      <a:r>
                        <a:rPr lang="en-US" altLang="zh-CN" sz="900" b="0" i="1" u="none" strike="noStrike" dirty="0" smtClean="0">
                          <a:solidFill>
                            <a:schemeClr val="tx1"/>
                          </a:solidFill>
                          <a:effectLst/>
                          <a:latin typeface="Arial" pitchFamily="34" charset="0"/>
                          <a:cs typeface="Arial" pitchFamily="34" charset="0"/>
                        </a:rPr>
                        <a:t>unc-79a::gDNA</a:t>
                      </a:r>
                      <a:endParaRPr lang="ru-RU" altLang="zh-CN" sz="900" b="0" i="1" u="none" strike="noStrike" dirty="0" smtClean="0">
                        <a:solidFill>
                          <a:schemeClr val="tx1"/>
                        </a:solidFill>
                        <a:effectLst/>
                        <a:latin typeface="Arial" pitchFamily="34" charset="0"/>
                        <a:cs typeface="Arial" pitchFamily="34" charset="0"/>
                      </a:endParaRPr>
                    </a:p>
                  </a:txBody>
                  <a:tcPr marL="0" marR="12700" marT="0" marB="0" anchor="ctr">
                    <a:noFill/>
                  </a:tcPr>
                </a:tc>
                <a:tc>
                  <a:txBody>
                    <a:bodyPr/>
                    <a:lstStyle/>
                    <a:p>
                      <a:pPr algn="l"/>
                      <a:r>
                        <a:rPr lang="en-US" altLang="zh-CN" sz="900" b="0" kern="1200" dirty="0" smtClean="0">
                          <a:solidFill>
                            <a:schemeClr val="tx1"/>
                          </a:solidFill>
                          <a:effectLst/>
                          <a:latin typeface="Arial" pitchFamily="34" charset="0"/>
                          <a:ea typeface="+mn-ea"/>
                          <a:cs typeface="Arial" pitchFamily="34" charset="0"/>
                        </a:rPr>
                        <a:t>AGAGACGTTGAATACTTTCACAGC</a:t>
                      </a:r>
                      <a:endParaRPr lang="zh-CN" altLang="en-US" sz="900" b="0" dirty="0">
                        <a:solidFill>
                          <a:schemeClr val="tx1"/>
                        </a:solidFill>
                        <a:latin typeface="Arial" pitchFamily="34" charset="0"/>
                        <a:cs typeface="Arial" pitchFamily="34" charset="0"/>
                      </a:endParaRPr>
                    </a:p>
                  </a:txBody>
                  <a:tcPr marL="0" marR="0" marT="0" marB="0" anchor="ctr">
                    <a:lnT>
                      <a:noFill/>
                    </a:lnT>
                    <a:noFill/>
                  </a:tcPr>
                </a:tc>
                <a:tc>
                  <a:txBody>
                    <a:bodyPr/>
                    <a:lstStyle/>
                    <a:p>
                      <a:pPr algn="l"/>
                      <a:r>
                        <a:rPr lang="en-US" altLang="zh-CN" sz="900" b="0" kern="1200" dirty="0" smtClean="0">
                          <a:solidFill>
                            <a:schemeClr val="tx1"/>
                          </a:solidFill>
                          <a:effectLst/>
                          <a:latin typeface="Arial" pitchFamily="34" charset="0"/>
                          <a:ea typeface="+mn-ea"/>
                          <a:cs typeface="Arial" pitchFamily="34" charset="0"/>
                        </a:rPr>
                        <a:t>TTAGACAGTGTAGTAGGGCGAGG</a:t>
                      </a:r>
                      <a:endParaRPr lang="zh-CN" altLang="en-US" sz="900" b="0" dirty="0">
                        <a:solidFill>
                          <a:schemeClr val="tx1"/>
                        </a:solidFill>
                        <a:latin typeface="Arial" pitchFamily="34" charset="0"/>
                        <a:cs typeface="Arial" pitchFamily="34" charset="0"/>
                      </a:endParaRPr>
                    </a:p>
                  </a:txBody>
                  <a:tcPr marL="0" marR="0" marT="0" marB="0" anchor="ctr">
                    <a:lnT w="12700" cap="flat" cmpd="sng" algn="ctr">
                      <a:noFill/>
                      <a:prstDash val="solid"/>
                      <a:round/>
                      <a:headEnd type="none" w="med" len="med"/>
                      <a:tailEnd type="none" w="med" len="med"/>
                    </a:lnT>
                    <a:noFill/>
                  </a:tcPr>
                </a:tc>
              </a:tr>
              <a:tr h="24029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zh-CN" sz="900" b="0" i="1" u="none" strike="noStrike" dirty="0" smtClean="0">
                          <a:solidFill>
                            <a:schemeClr val="tx1"/>
                          </a:solidFill>
                          <a:effectLst/>
                          <a:latin typeface="Arial" pitchFamily="34" charset="0"/>
                          <a:cs typeface="Arial" pitchFamily="34" charset="0"/>
                        </a:rPr>
                        <a:t>Punc-79b::gDNA</a:t>
                      </a:r>
                      <a:endParaRPr lang="ru-RU" altLang="zh-CN" sz="900" b="0" i="1" u="none" strike="noStrike" dirty="0" smtClean="0">
                        <a:solidFill>
                          <a:schemeClr val="tx1"/>
                        </a:solidFill>
                        <a:effectLst/>
                        <a:latin typeface="Arial" pitchFamily="34" charset="0"/>
                        <a:cs typeface="Arial" pitchFamily="34" charset="0"/>
                      </a:endParaRPr>
                    </a:p>
                  </a:txBody>
                  <a:tcPr marL="0" marR="12700" marT="0" marB="0" anchor="ctr">
                    <a:noFill/>
                  </a:tcPr>
                </a:tc>
                <a:tc>
                  <a:txBody>
                    <a:bodyPr/>
                    <a:lstStyle/>
                    <a:p>
                      <a:r>
                        <a:rPr lang="en-US" altLang="zh-CN" sz="900" kern="1200" dirty="0" smtClean="0">
                          <a:solidFill>
                            <a:schemeClr val="tx1"/>
                          </a:solidFill>
                          <a:effectLst/>
                          <a:latin typeface="Arial" pitchFamily="34" charset="0"/>
                          <a:ea typeface="+mn-ea"/>
                          <a:cs typeface="Arial" pitchFamily="34" charset="0"/>
                        </a:rPr>
                        <a:t>AGACAACGAATGGCGACAACACG</a:t>
                      </a:r>
                      <a:endParaRPr lang="zh-CN" altLang="zh-CN" sz="900" kern="1200" dirty="0">
                        <a:solidFill>
                          <a:schemeClr val="tx1"/>
                        </a:solidFill>
                        <a:effectLst/>
                        <a:latin typeface="Arial" pitchFamily="34" charset="0"/>
                        <a:ea typeface="+mn-ea"/>
                        <a:cs typeface="Arial" pitchFamily="34" charset="0"/>
                      </a:endParaRPr>
                    </a:p>
                  </a:txBody>
                  <a:tcPr marL="0" marR="0" marT="0" marB="0" anchor="c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zh-CN" sz="900" b="0" kern="1200" dirty="0" smtClean="0">
                          <a:solidFill>
                            <a:schemeClr val="tx1"/>
                          </a:solidFill>
                          <a:effectLst/>
                          <a:latin typeface="Arial" pitchFamily="34" charset="0"/>
                          <a:ea typeface="+mn-ea"/>
                          <a:cs typeface="Arial" pitchFamily="34" charset="0"/>
                        </a:rPr>
                        <a:t>TTAGACAGTGTAGTAGGGCGAGG</a:t>
                      </a:r>
                      <a:endParaRPr lang="zh-CN" altLang="en-US" sz="900" b="0" dirty="0" smtClean="0">
                        <a:solidFill>
                          <a:schemeClr val="tx1"/>
                        </a:solidFill>
                        <a:latin typeface="Arial" pitchFamily="34" charset="0"/>
                        <a:cs typeface="Arial" pitchFamily="34" charset="0"/>
                      </a:endParaRPr>
                    </a:p>
                  </a:txBody>
                  <a:tcPr marL="0" marR="0" marT="0" marB="0" anchor="ctr">
                    <a:noFill/>
                  </a:tcPr>
                </a:tc>
              </a:tr>
              <a:tr h="24029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zh-CN" sz="900" b="0" i="1" u="none" strike="noStrike" dirty="0" smtClean="0">
                          <a:solidFill>
                            <a:schemeClr val="tx1"/>
                          </a:solidFill>
                          <a:effectLst/>
                          <a:latin typeface="Arial" pitchFamily="34" charset="0"/>
                          <a:cs typeface="Arial" pitchFamily="34" charset="0"/>
                        </a:rPr>
                        <a:t>Punc-80::gDNA</a:t>
                      </a:r>
                      <a:endParaRPr lang="ru-RU" altLang="zh-CN" sz="900" b="0" i="1" u="none" strike="noStrike" dirty="0" smtClean="0">
                        <a:solidFill>
                          <a:schemeClr val="tx1"/>
                        </a:solidFill>
                        <a:effectLst/>
                        <a:latin typeface="Arial" pitchFamily="34" charset="0"/>
                        <a:cs typeface="Arial" pitchFamily="34" charset="0"/>
                      </a:endParaRPr>
                    </a:p>
                  </a:txBody>
                  <a:tcPr marL="0" marR="12700" marT="0" marB="0" anchor="c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zh-CN" sz="900" b="0" kern="1200" dirty="0" smtClean="0">
                          <a:solidFill>
                            <a:schemeClr val="tx1"/>
                          </a:solidFill>
                          <a:effectLst/>
                          <a:latin typeface="Arial" pitchFamily="34" charset="0"/>
                          <a:ea typeface="+mn-ea"/>
                          <a:cs typeface="Arial" pitchFamily="34" charset="0"/>
                        </a:rPr>
                        <a:t>ATGTAGGTGACTTTCCGAGCTGC</a:t>
                      </a:r>
                      <a:endParaRPr lang="zh-CN" altLang="en-US" sz="900" b="0" dirty="0">
                        <a:solidFill>
                          <a:schemeClr val="tx1"/>
                        </a:solidFill>
                        <a:latin typeface="Arial" pitchFamily="34" charset="0"/>
                        <a:cs typeface="Arial" pitchFamily="34" charset="0"/>
                      </a:endParaRPr>
                    </a:p>
                  </a:txBody>
                  <a:tcPr marL="0" marR="0" marT="0" marB="0" anchor="ctr">
                    <a:noFill/>
                  </a:tcPr>
                </a:tc>
                <a:tc>
                  <a:txBody>
                    <a:bodyPr/>
                    <a:lstStyle/>
                    <a:p>
                      <a:pPr algn="l"/>
                      <a:r>
                        <a:rPr lang="en-US" altLang="zh-CN" sz="900" b="0" dirty="0" smtClean="0">
                          <a:solidFill>
                            <a:schemeClr val="tx1"/>
                          </a:solidFill>
                          <a:latin typeface="Arial" pitchFamily="34" charset="0"/>
                          <a:cs typeface="Arial" pitchFamily="34" charset="0"/>
                        </a:rPr>
                        <a:t>TAGACCAATTGATGTTGTTCTG</a:t>
                      </a:r>
                      <a:endParaRPr lang="zh-CN" altLang="en-US" sz="900" b="0" dirty="0">
                        <a:solidFill>
                          <a:schemeClr val="tx1"/>
                        </a:solidFill>
                        <a:latin typeface="Arial" pitchFamily="34" charset="0"/>
                        <a:cs typeface="Arial" pitchFamily="34" charset="0"/>
                      </a:endParaRPr>
                    </a:p>
                  </a:txBody>
                  <a:tcPr marL="0" marR="0" marT="0" marB="0" anchor="ctr">
                    <a:noFill/>
                  </a:tcPr>
                </a:tc>
              </a:tr>
              <a:tr h="240299">
                <a:tc>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en-US" altLang="zh-CN" sz="900" b="0" i="1" u="none" strike="noStrike" dirty="0" smtClean="0">
                          <a:solidFill>
                            <a:schemeClr val="tx1"/>
                          </a:solidFill>
                          <a:effectLst/>
                          <a:latin typeface="Arial" pitchFamily="34" charset="0"/>
                          <a:cs typeface="Arial" pitchFamily="34" charset="0"/>
                        </a:rPr>
                        <a:t>Pnca-1::gDNA</a:t>
                      </a:r>
                      <a:endParaRPr lang="ru-RU" altLang="zh-CN" sz="900" b="0" i="1" u="none" strike="noStrike" dirty="0" smtClean="0">
                        <a:solidFill>
                          <a:schemeClr val="tx1"/>
                        </a:solidFill>
                        <a:effectLst/>
                        <a:latin typeface="Arial" pitchFamily="34" charset="0"/>
                        <a:cs typeface="Arial" pitchFamily="34" charset="0"/>
                      </a:endParaRPr>
                    </a:p>
                  </a:txBody>
                  <a:tcPr marL="0" marR="12700" marT="0" marB="0" anchor="ctr">
                    <a:lnB w="12700" cap="flat" cmpd="sng" algn="ctr">
                      <a:noFill/>
                      <a:prstDash val="solid"/>
                      <a:round/>
                      <a:headEnd type="none" w="med" len="med"/>
                      <a:tailEnd type="none" w="med" len="med"/>
                    </a:lnB>
                    <a:noFill/>
                  </a:tcPr>
                </a:tc>
                <a:tc>
                  <a:txBody>
                    <a:bodyPr/>
                    <a:lstStyle/>
                    <a:p>
                      <a:pPr algn="l"/>
                      <a:r>
                        <a:rPr lang="en-US" altLang="zh-CN" sz="900" b="0" kern="1200" dirty="0" smtClean="0">
                          <a:solidFill>
                            <a:schemeClr val="tx1"/>
                          </a:solidFill>
                          <a:effectLst/>
                          <a:latin typeface="Arial" pitchFamily="34" charset="0"/>
                          <a:ea typeface="+mn-ea"/>
                          <a:cs typeface="Arial" pitchFamily="34" charset="0"/>
                        </a:rPr>
                        <a:t>TTGATCCGTCTTGACTGCTTGTC</a:t>
                      </a:r>
                      <a:endParaRPr lang="zh-CN" altLang="en-US" sz="900" b="0" dirty="0">
                        <a:solidFill>
                          <a:schemeClr val="tx1"/>
                        </a:solidFill>
                        <a:latin typeface="Arial" pitchFamily="34" charset="0"/>
                        <a:cs typeface="Arial" pitchFamily="34" charset="0"/>
                      </a:endParaRPr>
                    </a:p>
                  </a:txBody>
                  <a:tcPr marL="0" marR="0" marT="0" marB="0" anchor="ctr">
                    <a:lnB w="12700" cap="flat" cmpd="sng" algn="ctr">
                      <a:noFill/>
                      <a:prstDash val="solid"/>
                      <a:round/>
                      <a:headEnd type="none" w="med" len="med"/>
                      <a:tailEnd type="none" w="med" len="med"/>
                    </a:lnB>
                    <a:noFill/>
                  </a:tcPr>
                </a:tc>
                <a:tc>
                  <a:txBody>
                    <a:bodyPr/>
                    <a:lstStyle/>
                    <a:p>
                      <a:pPr algn="l"/>
                      <a:r>
                        <a:rPr lang="en-US" altLang="zh-CN" sz="900" b="0" kern="1200" dirty="0" smtClean="0">
                          <a:solidFill>
                            <a:schemeClr val="tx1"/>
                          </a:solidFill>
                          <a:effectLst/>
                          <a:latin typeface="Arial" pitchFamily="34" charset="0"/>
                          <a:ea typeface="+mn-ea"/>
                          <a:cs typeface="Arial" pitchFamily="34" charset="0"/>
                        </a:rPr>
                        <a:t>AGATGTGTCTCTGCGTCTCCTC</a:t>
                      </a:r>
                      <a:endParaRPr lang="zh-CN" altLang="en-US" sz="900" b="0" dirty="0">
                        <a:solidFill>
                          <a:schemeClr val="tx1"/>
                        </a:solidFill>
                        <a:latin typeface="Arial" pitchFamily="34" charset="0"/>
                        <a:cs typeface="Arial" pitchFamily="34" charset="0"/>
                      </a:endParaRPr>
                    </a:p>
                  </a:txBody>
                  <a:tcPr marL="0" marR="0" marT="0" marB="0" anchor="ctr">
                    <a:lnB w="12700" cap="flat" cmpd="sng" algn="ctr">
                      <a:noFill/>
                      <a:prstDash val="solid"/>
                      <a:round/>
                      <a:headEnd type="none" w="med" len="med"/>
                      <a:tailEnd type="none" w="med" len="med"/>
                    </a:lnB>
                    <a:noFill/>
                  </a:tcPr>
                </a:tc>
              </a:tr>
              <a:tr h="240299">
                <a:tc>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en-US" altLang="zh-CN" sz="900" b="0" i="1" u="none" strike="noStrike" dirty="0" smtClean="0">
                          <a:solidFill>
                            <a:schemeClr val="tx1"/>
                          </a:solidFill>
                          <a:effectLst/>
                          <a:latin typeface="Arial" pitchFamily="34" charset="0"/>
                          <a:cs typeface="Arial" pitchFamily="34" charset="0"/>
                        </a:rPr>
                        <a:t>Pnca-2::gDNA</a:t>
                      </a:r>
                      <a:endParaRPr lang="ru-RU" altLang="zh-CN" sz="900" b="0" i="1" u="none" strike="noStrike" dirty="0" smtClean="0">
                        <a:solidFill>
                          <a:schemeClr val="tx1"/>
                        </a:solidFill>
                        <a:effectLst/>
                        <a:latin typeface="Arial" pitchFamily="34" charset="0"/>
                        <a:cs typeface="Arial" pitchFamily="34" charset="0"/>
                      </a:endParaRPr>
                    </a:p>
                  </a:txBody>
                  <a:tcPr marL="0" marR="12700"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l"/>
                      <a:r>
                        <a:rPr lang="en-US" altLang="zh-CN" sz="900" b="0" kern="1200" dirty="0" smtClean="0">
                          <a:solidFill>
                            <a:schemeClr val="tx1"/>
                          </a:solidFill>
                          <a:effectLst/>
                          <a:latin typeface="Arial" pitchFamily="34" charset="0"/>
                          <a:ea typeface="+mn-ea"/>
                          <a:cs typeface="Arial" pitchFamily="34" charset="0"/>
                        </a:rPr>
                        <a:t>AACTAACTCTTGTGTAGCTGTAGG</a:t>
                      </a:r>
                      <a:endParaRPr lang="zh-CN" altLang="en-US" sz="900" b="0" dirty="0">
                        <a:solidFill>
                          <a:schemeClr val="tx1"/>
                        </a:solidFill>
                        <a:latin typeface="Arial" pitchFamily="34" charset="0"/>
                        <a:cs typeface="Arial" pitchFamily="34" charset="0"/>
                      </a:endParaRPr>
                    </a:p>
                  </a:txBody>
                  <a:tcPr marL="0" marR="0"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l"/>
                      <a:r>
                        <a:rPr lang="en-US" altLang="zh-CN" sz="900" b="0" kern="1200" dirty="0" smtClean="0">
                          <a:solidFill>
                            <a:schemeClr val="tx1"/>
                          </a:solidFill>
                          <a:effectLst/>
                          <a:latin typeface="Arial" pitchFamily="34" charset="0"/>
                          <a:ea typeface="+mn-ea"/>
                          <a:cs typeface="Arial" pitchFamily="34" charset="0"/>
                        </a:rPr>
                        <a:t>TGGTTCTGGACTGCGAAAAGG</a:t>
                      </a:r>
                      <a:endParaRPr lang="zh-CN" altLang="en-US" sz="900" b="0" dirty="0">
                        <a:solidFill>
                          <a:schemeClr val="tx1"/>
                        </a:solidFill>
                        <a:latin typeface="Arial" pitchFamily="34" charset="0"/>
                        <a:cs typeface="Arial" pitchFamily="34" charset="0"/>
                      </a:endParaRPr>
                    </a:p>
                  </a:txBody>
                  <a:tcPr marL="0" marR="0"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r h="24029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zh-CN" sz="900" b="0" i="1" u="none" strike="noStrike" dirty="0" smtClean="0">
                          <a:solidFill>
                            <a:schemeClr val="tx1"/>
                          </a:solidFill>
                          <a:effectLst/>
                          <a:latin typeface="Arial" pitchFamily="34" charset="0"/>
                          <a:cs typeface="Arial" pitchFamily="34" charset="0"/>
                        </a:rPr>
                        <a:t>P</a:t>
                      </a:r>
                      <a:r>
                        <a:rPr lang="en-US" altLang="zh-CN" sz="900" b="0" i="1" u="none" strike="noStrike" baseline="-25000" dirty="0" smtClean="0">
                          <a:solidFill>
                            <a:schemeClr val="tx1"/>
                          </a:solidFill>
                          <a:effectLst/>
                          <a:latin typeface="Arial" pitchFamily="34" charset="0"/>
                          <a:cs typeface="Arial" pitchFamily="34" charset="0"/>
                        </a:rPr>
                        <a:t>L</a:t>
                      </a:r>
                      <a:r>
                        <a:rPr lang="en-US" altLang="zh-CN" sz="900" b="0" i="1" u="none" strike="noStrike" dirty="0" smtClean="0">
                          <a:solidFill>
                            <a:schemeClr val="tx1"/>
                          </a:solidFill>
                          <a:effectLst/>
                          <a:latin typeface="Arial" pitchFamily="34" charset="0"/>
                          <a:cs typeface="Arial" pitchFamily="34" charset="0"/>
                        </a:rPr>
                        <a:t>unc-79a</a:t>
                      </a:r>
                      <a:endParaRPr lang="ru-RU" altLang="zh-CN" sz="900" b="0" i="1" u="none" strike="noStrike" dirty="0" smtClean="0">
                        <a:solidFill>
                          <a:schemeClr val="tx1"/>
                        </a:solidFill>
                        <a:effectLst/>
                        <a:latin typeface="Arial" pitchFamily="34" charset="0"/>
                        <a:cs typeface="Arial" pitchFamily="34" charset="0"/>
                      </a:endParaRPr>
                    </a:p>
                  </a:txBody>
                  <a:tcPr marL="0" marR="12700" marT="0" marB="0" anchor="ctr">
                    <a:lnT w="12700" cap="flat" cmpd="sng" algn="ctr">
                      <a:noFill/>
                      <a:prstDash val="solid"/>
                      <a:round/>
                      <a:headEnd type="none" w="med" len="med"/>
                      <a:tailEnd type="none" w="med" len="med"/>
                    </a:lnT>
                    <a:lnB>
                      <a:noFill/>
                    </a:lnB>
                    <a:noFill/>
                  </a:tcPr>
                </a:tc>
                <a:tc>
                  <a:txBody>
                    <a:bodyPr/>
                    <a:lstStyle/>
                    <a:p>
                      <a:pPr algn="l"/>
                      <a:r>
                        <a:rPr lang="en-US" altLang="zh-CN" sz="900" kern="1200" dirty="0" smtClean="0">
                          <a:solidFill>
                            <a:schemeClr val="tx1"/>
                          </a:solidFill>
                          <a:effectLst/>
                          <a:latin typeface="Arial" pitchFamily="34" charset="0"/>
                          <a:ea typeface="+mn-ea"/>
                          <a:cs typeface="Arial" pitchFamily="34" charset="0"/>
                        </a:rPr>
                        <a:t>ATGCCTGCAGGAAGAAGCTGGAGCCAAAGACC</a:t>
                      </a:r>
                      <a:endParaRPr lang="zh-CN" altLang="en-US" sz="900" b="0" dirty="0">
                        <a:solidFill>
                          <a:schemeClr val="tx1"/>
                        </a:solidFill>
                        <a:latin typeface="Arial" pitchFamily="34" charset="0"/>
                        <a:cs typeface="Arial" pitchFamily="34" charset="0"/>
                      </a:endParaRPr>
                    </a:p>
                  </a:txBody>
                  <a:tcPr marL="0" marR="0" marT="0" marB="0" anchor="ctr">
                    <a:lnT w="12700" cap="flat" cmpd="sng" algn="ctr">
                      <a:noFill/>
                      <a:prstDash val="solid"/>
                      <a:round/>
                      <a:headEnd type="none" w="med" len="med"/>
                      <a:tailEnd type="none" w="med" len="med"/>
                    </a:lnT>
                    <a:lnB>
                      <a:noFill/>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900" b="0" kern="1200" dirty="0" smtClean="0">
                          <a:solidFill>
                            <a:schemeClr val="tx1"/>
                          </a:solidFill>
                          <a:effectLst/>
                          <a:latin typeface="Arial" pitchFamily="34" charset="0"/>
                          <a:ea typeface="+mn-ea"/>
                          <a:cs typeface="Arial" pitchFamily="34" charset="0"/>
                        </a:rPr>
                        <a:t>TCCCCCCGGGATTCGTTGTCTTCTTCGTCCTC</a:t>
                      </a:r>
                      <a:endParaRPr lang="zh-CN" altLang="en-US" sz="900" b="0" dirty="0" smtClean="0">
                        <a:solidFill>
                          <a:schemeClr val="tx1"/>
                        </a:solidFill>
                        <a:latin typeface="Arial" pitchFamily="34" charset="0"/>
                        <a:cs typeface="Arial" pitchFamily="34" charset="0"/>
                      </a:endParaRPr>
                    </a:p>
                  </a:txBody>
                  <a:tcPr marL="0" marR="0" marT="0" marB="0" anchor="ctr">
                    <a:lnT w="12700" cap="flat" cmpd="sng" algn="ctr">
                      <a:noFill/>
                      <a:prstDash val="solid"/>
                      <a:round/>
                      <a:headEnd type="none" w="med" len="med"/>
                      <a:tailEnd type="none" w="med" len="med"/>
                    </a:lnT>
                    <a:lnB>
                      <a:noFill/>
                    </a:lnB>
                    <a:noFill/>
                  </a:tcPr>
                </a:tc>
              </a:tr>
              <a:tr h="24029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zh-CN" sz="900" b="0" i="1" u="none" strike="noStrike" dirty="0" smtClean="0">
                          <a:solidFill>
                            <a:schemeClr val="tx1"/>
                          </a:solidFill>
                          <a:effectLst/>
                          <a:latin typeface="Arial" pitchFamily="34" charset="0"/>
                          <a:cs typeface="Arial" pitchFamily="34" charset="0"/>
                        </a:rPr>
                        <a:t>P</a:t>
                      </a:r>
                      <a:r>
                        <a:rPr lang="en-US" altLang="zh-CN" sz="900" b="0" i="1" u="none" strike="noStrike" baseline="-25000" dirty="0" smtClean="0">
                          <a:solidFill>
                            <a:schemeClr val="tx1"/>
                          </a:solidFill>
                          <a:effectLst/>
                          <a:latin typeface="Arial" pitchFamily="34" charset="0"/>
                          <a:cs typeface="Arial" pitchFamily="34" charset="0"/>
                        </a:rPr>
                        <a:t>S</a:t>
                      </a:r>
                      <a:r>
                        <a:rPr lang="en-US" altLang="zh-CN" sz="900" b="0" i="1" u="none" strike="noStrike" dirty="0" smtClean="0">
                          <a:solidFill>
                            <a:schemeClr val="tx1"/>
                          </a:solidFill>
                          <a:effectLst/>
                          <a:latin typeface="Arial" pitchFamily="34" charset="0"/>
                          <a:cs typeface="Arial" pitchFamily="34" charset="0"/>
                        </a:rPr>
                        <a:t>unc-79a</a:t>
                      </a:r>
                      <a:endParaRPr lang="ru-RU" altLang="zh-CN" sz="900" b="0" i="1" u="none" strike="noStrike" dirty="0" smtClean="0">
                        <a:solidFill>
                          <a:schemeClr val="tx1"/>
                        </a:solidFill>
                        <a:effectLst/>
                        <a:latin typeface="Arial" pitchFamily="34" charset="0"/>
                        <a:cs typeface="Arial" pitchFamily="34" charset="0"/>
                      </a:endParaRPr>
                    </a:p>
                  </a:txBody>
                  <a:tcPr marL="0" marR="12700" marT="0" marB="0" anchor="ctr">
                    <a:lnT w="12700" cap="flat" cmpd="sng" algn="ctr">
                      <a:noFill/>
                      <a:prstDash val="solid"/>
                      <a:round/>
                      <a:headEnd type="none" w="med" len="med"/>
                      <a:tailEnd type="none" w="med" len="med"/>
                    </a:lnT>
                    <a:noFill/>
                  </a:tcPr>
                </a:tc>
                <a:tc>
                  <a:txBody>
                    <a:bodyPr/>
                    <a:lstStyle/>
                    <a:p>
                      <a:pPr algn="l"/>
                      <a:r>
                        <a:rPr lang="en-US" altLang="zh-CN" sz="900" b="0" kern="1200" dirty="0" smtClean="0">
                          <a:solidFill>
                            <a:schemeClr val="tx1"/>
                          </a:solidFill>
                          <a:effectLst/>
                          <a:latin typeface="Arial" pitchFamily="34" charset="0"/>
                          <a:ea typeface="+mn-ea"/>
                          <a:cs typeface="Arial" pitchFamily="34" charset="0"/>
                        </a:rPr>
                        <a:t>CATGCATGCAGAGACGTTGAATACTTTCACAGC</a:t>
                      </a:r>
                      <a:endParaRPr lang="zh-CN" altLang="en-US" sz="900" b="0" dirty="0">
                        <a:solidFill>
                          <a:schemeClr val="tx1"/>
                        </a:solidFill>
                        <a:latin typeface="Arial" pitchFamily="34" charset="0"/>
                        <a:cs typeface="Arial" pitchFamily="34" charset="0"/>
                      </a:endParaRPr>
                    </a:p>
                  </a:txBody>
                  <a:tcPr marL="0" marR="0" marT="0" marB="0" anchor="ctr">
                    <a:lnT w="12700" cap="flat" cmpd="sng" algn="ctr">
                      <a:noFill/>
                      <a:prstDash val="solid"/>
                      <a:round/>
                      <a:headEnd type="none" w="med" len="med"/>
                      <a:tailEnd type="none" w="med" len="med"/>
                    </a:lnT>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900" b="0" kern="1200" dirty="0" smtClean="0">
                          <a:solidFill>
                            <a:schemeClr val="tx1"/>
                          </a:solidFill>
                          <a:effectLst/>
                          <a:latin typeface="Arial" pitchFamily="34" charset="0"/>
                          <a:ea typeface="+mn-ea"/>
                          <a:cs typeface="Arial" pitchFamily="34" charset="0"/>
                        </a:rPr>
                        <a:t>TCCCCCCGGGATTCGTTGTCTTCTTCGTCCTC</a:t>
                      </a:r>
                      <a:endParaRPr lang="zh-CN" altLang="en-US" sz="900" b="0" dirty="0" smtClean="0">
                        <a:solidFill>
                          <a:schemeClr val="tx1"/>
                        </a:solidFill>
                        <a:latin typeface="Arial" pitchFamily="34" charset="0"/>
                        <a:cs typeface="Arial" pitchFamily="34" charset="0"/>
                      </a:endParaRPr>
                    </a:p>
                  </a:txBody>
                  <a:tcPr marL="0" marR="0" marT="0" marB="0" anchor="ctr">
                    <a:lnT w="12700" cap="flat" cmpd="sng" algn="ctr">
                      <a:noFill/>
                      <a:prstDash val="solid"/>
                      <a:round/>
                      <a:headEnd type="none" w="med" len="med"/>
                      <a:tailEnd type="none" w="med" len="med"/>
                    </a:lnT>
                    <a:noFill/>
                  </a:tcPr>
                </a:tc>
              </a:tr>
              <a:tr h="24029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altLang="zh-CN" sz="900" b="0" i="1" u="none" strike="noStrike" dirty="0" smtClean="0">
                          <a:solidFill>
                            <a:schemeClr val="tx1"/>
                          </a:solidFill>
                          <a:effectLst/>
                          <a:latin typeface="Arial" pitchFamily="34" charset="0"/>
                          <a:cs typeface="Arial" pitchFamily="34" charset="0"/>
                        </a:rPr>
                        <a:t>Punc-80</a:t>
                      </a:r>
                    </a:p>
                  </a:txBody>
                  <a:tcPr marL="0" marR="12700" marT="0" marB="0" anchor="c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zh-CN" sz="900" b="0" kern="1200" dirty="0" smtClean="0">
                          <a:solidFill>
                            <a:schemeClr val="tx1"/>
                          </a:solidFill>
                          <a:effectLst/>
                          <a:latin typeface="Arial" pitchFamily="34" charset="0"/>
                          <a:ea typeface="+mn-ea"/>
                          <a:cs typeface="Arial" pitchFamily="34" charset="0"/>
                        </a:rPr>
                        <a:t>CATGCATGCATGTAGGTGACTTTCCGAGCTGC</a:t>
                      </a:r>
                      <a:endParaRPr lang="zh-CN" altLang="en-US" sz="900" b="0" dirty="0">
                        <a:solidFill>
                          <a:schemeClr val="tx1"/>
                        </a:solidFill>
                        <a:latin typeface="Arial" pitchFamily="34" charset="0"/>
                        <a:cs typeface="Arial" pitchFamily="34" charset="0"/>
                      </a:endParaRPr>
                    </a:p>
                  </a:txBody>
                  <a:tcPr marL="0" marR="0" marT="0" marB="0" anchor="c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900" b="0" kern="1200" dirty="0" smtClean="0">
                          <a:solidFill>
                            <a:schemeClr val="tx1"/>
                          </a:solidFill>
                          <a:effectLst/>
                          <a:latin typeface="Arial" pitchFamily="34" charset="0"/>
                          <a:ea typeface="+mn-ea"/>
                          <a:cs typeface="Arial" pitchFamily="34" charset="0"/>
                        </a:rPr>
                        <a:t>TCCCCCCGGGAAGAAGAAGTTGGACAGTGCCTG</a:t>
                      </a:r>
                      <a:endParaRPr lang="zh-CN" altLang="en-US" sz="900" b="0" dirty="0" smtClean="0">
                        <a:solidFill>
                          <a:schemeClr val="tx1"/>
                        </a:solidFill>
                        <a:latin typeface="Arial" pitchFamily="34" charset="0"/>
                        <a:cs typeface="Arial" pitchFamily="34" charset="0"/>
                      </a:endParaRPr>
                    </a:p>
                  </a:txBody>
                  <a:tcPr marL="0" marR="0" marT="0" marB="0" anchor="ctr">
                    <a:noFill/>
                  </a:tcPr>
                </a:tc>
              </a:tr>
              <a:tr h="240299">
                <a:tc>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en-US" altLang="zh-CN" sz="900" b="0" i="1" u="none" strike="noStrike" dirty="0" smtClean="0">
                          <a:solidFill>
                            <a:schemeClr val="tx1"/>
                          </a:solidFill>
                          <a:effectLst/>
                          <a:latin typeface="Arial" pitchFamily="34" charset="0"/>
                          <a:cs typeface="Arial" pitchFamily="34" charset="0"/>
                        </a:rPr>
                        <a:t>Pnlf-1</a:t>
                      </a:r>
                      <a:endParaRPr lang="tr-TR" altLang="zh-CN" sz="900" b="0" i="1" u="none" strike="noStrike" dirty="0" smtClean="0">
                        <a:solidFill>
                          <a:schemeClr val="tx1"/>
                        </a:solidFill>
                        <a:effectLst/>
                        <a:latin typeface="Arial" pitchFamily="34" charset="0"/>
                        <a:cs typeface="Arial" pitchFamily="34" charset="0"/>
                      </a:endParaRPr>
                    </a:p>
                  </a:txBody>
                  <a:tcPr marL="0" marR="12700" marT="0" marB="0" anchor="ctr">
                    <a:noFill/>
                  </a:tcPr>
                </a:tc>
                <a:tc>
                  <a:txBody>
                    <a:bodyPr/>
                    <a:lstStyle/>
                    <a:p>
                      <a:pPr algn="l"/>
                      <a:r>
                        <a:rPr lang="en-US" altLang="zh-CN" sz="900" b="0" kern="1200" dirty="0" smtClean="0">
                          <a:solidFill>
                            <a:schemeClr val="tx1"/>
                          </a:solidFill>
                          <a:effectLst/>
                          <a:latin typeface="Arial" pitchFamily="34" charset="0"/>
                          <a:ea typeface="+mn-ea"/>
                          <a:cs typeface="Arial" pitchFamily="34" charset="0"/>
                        </a:rPr>
                        <a:t>ACCCCTGCAGGAAGTCTTTCACATCAGACAATC</a:t>
                      </a:r>
                      <a:endParaRPr lang="zh-CN" altLang="en-US" sz="900" b="0" dirty="0">
                        <a:solidFill>
                          <a:schemeClr val="tx1"/>
                        </a:solidFill>
                        <a:latin typeface="Arial" pitchFamily="34" charset="0"/>
                        <a:cs typeface="Arial" pitchFamily="34" charset="0"/>
                      </a:endParaRPr>
                    </a:p>
                  </a:txBody>
                  <a:tcPr marL="0" marR="0" marT="0" marB="0" anchor="c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900" b="0" kern="1200" dirty="0" smtClean="0">
                          <a:solidFill>
                            <a:schemeClr val="tx1"/>
                          </a:solidFill>
                          <a:effectLst/>
                          <a:latin typeface="Arial" pitchFamily="34" charset="0"/>
                          <a:ea typeface="+mn-ea"/>
                          <a:cs typeface="Arial" pitchFamily="34" charset="0"/>
                        </a:rPr>
                        <a:t>TCCCCCCGGGACTTCGGAGCACATCTAACTAC</a:t>
                      </a:r>
                      <a:endParaRPr lang="zh-CN" altLang="en-US" sz="900" b="0" dirty="0" smtClean="0">
                        <a:solidFill>
                          <a:schemeClr val="tx1"/>
                        </a:solidFill>
                        <a:latin typeface="Arial" pitchFamily="34" charset="0"/>
                        <a:cs typeface="Arial" pitchFamily="34" charset="0"/>
                      </a:endParaRPr>
                    </a:p>
                  </a:txBody>
                  <a:tcPr marL="0" marR="0" marT="0" marB="0" anchor="ctr">
                    <a:noFill/>
                  </a:tcPr>
                </a:tc>
              </a:tr>
              <a:tr h="240299">
                <a:tc>
                  <a:txBody>
                    <a:bodyPr/>
                    <a:lstStyle/>
                    <a:p>
                      <a:pPr algn="l" fontAlgn="ctr"/>
                      <a:r>
                        <a:rPr lang="it-IT" sz="900" b="0" i="1" u="none" strike="noStrike" dirty="0" smtClean="0">
                          <a:solidFill>
                            <a:schemeClr val="tx1"/>
                          </a:solidFill>
                          <a:effectLst/>
                          <a:latin typeface="Arial" pitchFamily="34" charset="0"/>
                          <a:cs typeface="Arial" pitchFamily="34" charset="0"/>
                        </a:rPr>
                        <a:t>Pssu-1</a:t>
                      </a:r>
                    </a:p>
                  </a:txBody>
                  <a:tcPr marL="0" marR="12700" marT="0" marB="0" anchor="ctr">
                    <a:noFill/>
                  </a:tcPr>
                </a:tc>
                <a:tc>
                  <a:txBody>
                    <a:bodyPr/>
                    <a:lstStyle/>
                    <a:p>
                      <a:pPr algn="l"/>
                      <a:r>
                        <a:rPr lang="en-US" altLang="zh-CN" sz="900" b="0" kern="1200" dirty="0" smtClean="0">
                          <a:solidFill>
                            <a:schemeClr val="tx1"/>
                          </a:solidFill>
                          <a:effectLst/>
                          <a:latin typeface="Arial" pitchFamily="34" charset="0"/>
                          <a:ea typeface="+mn-ea"/>
                          <a:cs typeface="Arial" pitchFamily="34" charset="0"/>
                        </a:rPr>
                        <a:t>CATGCATGC</a:t>
                      </a:r>
                      <a:r>
                        <a:rPr lang="en-US" altLang="zh-CN" sz="900" b="0" dirty="0" smtClean="0">
                          <a:solidFill>
                            <a:schemeClr val="tx1"/>
                          </a:solidFill>
                          <a:latin typeface="Arial" pitchFamily="34" charset="0"/>
                          <a:cs typeface="Arial" pitchFamily="34" charset="0"/>
                        </a:rPr>
                        <a:t>CAAGCTCAAGTTGGAAAAAGCTG</a:t>
                      </a:r>
                      <a:endParaRPr lang="zh-CN" altLang="en-US" sz="900" b="0" dirty="0">
                        <a:solidFill>
                          <a:schemeClr val="tx1"/>
                        </a:solidFill>
                        <a:latin typeface="Arial" pitchFamily="34" charset="0"/>
                        <a:cs typeface="Arial" pitchFamily="34" charset="0"/>
                      </a:endParaRPr>
                    </a:p>
                  </a:txBody>
                  <a:tcPr marL="0" marR="0" marT="0" marB="0" anchor="ctr">
                    <a:noFill/>
                  </a:tcPr>
                </a:tc>
                <a:tc>
                  <a:txBody>
                    <a:bodyPr/>
                    <a:lstStyle/>
                    <a:p>
                      <a:pPr algn="l"/>
                      <a:r>
                        <a:rPr lang="en-US" altLang="zh-CN" sz="900" b="0" kern="1200" dirty="0" smtClean="0">
                          <a:solidFill>
                            <a:schemeClr val="tx1"/>
                          </a:solidFill>
                          <a:effectLst/>
                          <a:latin typeface="Arial" pitchFamily="34" charset="0"/>
                          <a:ea typeface="+mn-ea"/>
                          <a:cs typeface="Arial" pitchFamily="34" charset="0"/>
                        </a:rPr>
                        <a:t>TCCCCCCGGG</a:t>
                      </a:r>
                      <a:r>
                        <a:rPr lang="en-US" altLang="zh-CN" sz="900" b="0" dirty="0" smtClean="0">
                          <a:solidFill>
                            <a:schemeClr val="tx1"/>
                          </a:solidFill>
                          <a:latin typeface="Arial" pitchFamily="34" charset="0"/>
                          <a:cs typeface="Arial" pitchFamily="34" charset="0"/>
                        </a:rPr>
                        <a:t>CGGTGGGGTCCGGGTGTC</a:t>
                      </a:r>
                      <a:endParaRPr lang="zh-CN" altLang="en-US" sz="900" b="0" dirty="0">
                        <a:solidFill>
                          <a:schemeClr val="tx1"/>
                        </a:solidFill>
                        <a:latin typeface="Arial" pitchFamily="34" charset="0"/>
                        <a:cs typeface="Arial" pitchFamily="34" charset="0"/>
                      </a:endParaRPr>
                    </a:p>
                  </a:txBody>
                  <a:tcPr marL="0" marR="0" marT="0" marB="0" anchor="ctr">
                    <a:noFill/>
                  </a:tcPr>
                </a:tc>
              </a:tr>
              <a:tr h="240299">
                <a:tc>
                  <a:txBody>
                    <a:bodyPr/>
                    <a:lstStyle/>
                    <a:p>
                      <a:pPr algn="l" fontAlgn="ctr"/>
                      <a:r>
                        <a:rPr lang="it-IT" sz="900" b="0" i="1" u="none" strike="noStrike" dirty="0" smtClean="0">
                          <a:solidFill>
                            <a:schemeClr val="tx1"/>
                          </a:solidFill>
                          <a:effectLst/>
                          <a:latin typeface="Arial" pitchFamily="34" charset="0"/>
                          <a:cs typeface="Arial" pitchFamily="34" charset="0"/>
                        </a:rPr>
                        <a:t>Psra-6</a:t>
                      </a:r>
                    </a:p>
                  </a:txBody>
                  <a:tcPr marL="0" marR="12700" marT="0" marB="0" anchor="ctr">
                    <a:noFill/>
                  </a:tcPr>
                </a:tc>
                <a:tc>
                  <a:txBody>
                    <a:bodyPr/>
                    <a:lstStyle/>
                    <a:p>
                      <a:pPr algn="l"/>
                      <a:r>
                        <a:rPr lang="en-US" altLang="zh-CN" sz="900" b="0" kern="1200" dirty="0" smtClean="0">
                          <a:solidFill>
                            <a:schemeClr val="tx1"/>
                          </a:solidFill>
                          <a:effectLst/>
                          <a:latin typeface="Arial" pitchFamily="34" charset="0"/>
                          <a:ea typeface="+mn-ea"/>
                          <a:cs typeface="Arial" pitchFamily="34" charset="0"/>
                        </a:rPr>
                        <a:t>ATGCCTGCAGGTAGAGGCATGTGCAGGTTGCC</a:t>
                      </a:r>
                      <a:endParaRPr lang="zh-CN" altLang="en-US" sz="900" b="0" dirty="0">
                        <a:solidFill>
                          <a:schemeClr val="tx1"/>
                        </a:solidFill>
                        <a:latin typeface="Arial" pitchFamily="34" charset="0"/>
                        <a:cs typeface="Arial" pitchFamily="34" charset="0"/>
                      </a:endParaRPr>
                    </a:p>
                  </a:txBody>
                  <a:tcPr marL="0" marR="0" marT="0" marB="0" anchor="c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900" b="0" kern="1200" dirty="0" smtClean="0">
                          <a:solidFill>
                            <a:schemeClr val="tx1"/>
                          </a:solidFill>
                          <a:effectLst/>
                          <a:latin typeface="Arial" pitchFamily="34" charset="0"/>
                          <a:ea typeface="+mn-ea"/>
                          <a:cs typeface="Arial" pitchFamily="34" charset="0"/>
                        </a:rPr>
                        <a:t>TCCCCCCGGGAACATCTGGAGCAGCACAAC</a:t>
                      </a:r>
                      <a:endParaRPr lang="zh-CN" altLang="en-US" sz="900" b="0" dirty="0" smtClean="0">
                        <a:solidFill>
                          <a:schemeClr val="tx1"/>
                        </a:solidFill>
                        <a:latin typeface="Arial" pitchFamily="34" charset="0"/>
                        <a:cs typeface="Arial" pitchFamily="34" charset="0"/>
                      </a:endParaRPr>
                    </a:p>
                  </a:txBody>
                  <a:tcPr marL="0" marR="0" marT="0" marB="0" anchor="ctr">
                    <a:noFill/>
                  </a:tcPr>
                </a:tc>
              </a:tr>
              <a:tr h="24029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zh-CN" sz="900" b="0" i="1" u="none" strike="noStrike" dirty="0" smtClean="0">
                          <a:solidFill>
                            <a:schemeClr val="tx1"/>
                          </a:solidFill>
                          <a:effectLst/>
                          <a:latin typeface="Arial" pitchFamily="34" charset="0"/>
                          <a:cs typeface="Arial" pitchFamily="34" charset="0"/>
                        </a:rPr>
                        <a:t>Pglr-3</a:t>
                      </a:r>
                      <a:endParaRPr lang="ru-RU" altLang="zh-CN" sz="900" b="0" i="1" u="none" strike="noStrike" dirty="0" smtClean="0">
                        <a:solidFill>
                          <a:schemeClr val="tx1"/>
                        </a:solidFill>
                        <a:effectLst/>
                        <a:latin typeface="Arial" pitchFamily="34" charset="0"/>
                        <a:cs typeface="Arial" pitchFamily="34" charset="0"/>
                      </a:endParaRPr>
                    </a:p>
                  </a:txBody>
                  <a:tcPr marL="0" marR="12700" marT="0" marB="0" anchor="ctr">
                    <a:noFill/>
                  </a:tcPr>
                </a:tc>
                <a:tc>
                  <a:txBody>
                    <a:bodyPr/>
                    <a:lstStyle/>
                    <a:p>
                      <a:pPr algn="l"/>
                      <a:r>
                        <a:rPr lang="en-US" altLang="zh-CN" sz="900" b="0" kern="1200" dirty="0" smtClean="0">
                          <a:solidFill>
                            <a:schemeClr val="tx1"/>
                          </a:solidFill>
                          <a:effectLst/>
                          <a:latin typeface="Arial" pitchFamily="34" charset="0"/>
                          <a:ea typeface="+mn-ea"/>
                          <a:cs typeface="Arial" pitchFamily="34" charset="0"/>
                        </a:rPr>
                        <a:t>CATGCATGCATGCCATGACTCGTCGGTGAGTG</a:t>
                      </a:r>
                      <a:endParaRPr lang="zh-CN" altLang="en-US" sz="900" b="0" dirty="0">
                        <a:solidFill>
                          <a:schemeClr val="tx1"/>
                        </a:solidFill>
                        <a:latin typeface="Arial" pitchFamily="34" charset="0"/>
                        <a:cs typeface="Arial" pitchFamily="34" charset="0"/>
                      </a:endParaRPr>
                    </a:p>
                  </a:txBody>
                  <a:tcPr marL="0" marR="0" marT="0" marB="0" anchor="c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900" b="0" kern="1200" dirty="0" smtClean="0">
                          <a:solidFill>
                            <a:schemeClr val="tx1"/>
                          </a:solidFill>
                          <a:effectLst/>
                          <a:latin typeface="Arial" pitchFamily="34" charset="0"/>
                          <a:ea typeface="+mn-ea"/>
                          <a:cs typeface="Arial" pitchFamily="34" charset="0"/>
                        </a:rPr>
                        <a:t>CGGGGTACCAGCGATGAGAGTTTTGGCAATCC</a:t>
                      </a:r>
                      <a:endParaRPr lang="zh-CN" altLang="en-US" sz="900" b="0" dirty="0" smtClean="0">
                        <a:solidFill>
                          <a:schemeClr val="tx1"/>
                        </a:solidFill>
                        <a:latin typeface="Arial" pitchFamily="34" charset="0"/>
                        <a:cs typeface="Arial" pitchFamily="34" charset="0"/>
                      </a:endParaRPr>
                    </a:p>
                  </a:txBody>
                  <a:tcPr marL="0" marR="0" marT="0" marB="0" anchor="ctr">
                    <a:noFill/>
                  </a:tcPr>
                </a:tc>
              </a:tr>
              <a:tr h="240299">
                <a:tc>
                  <a:txBody>
                    <a:bodyPr/>
                    <a:lstStyle/>
                    <a:p>
                      <a:r>
                        <a:rPr lang="en-US" altLang="zh-CN" sz="900" b="0" i="1" u="none" strike="noStrike" dirty="0" smtClean="0">
                          <a:solidFill>
                            <a:schemeClr val="tx1"/>
                          </a:solidFill>
                          <a:effectLst/>
                          <a:latin typeface="Arial" pitchFamily="34" charset="0"/>
                          <a:cs typeface="Arial" pitchFamily="34" charset="0"/>
                        </a:rPr>
                        <a:t>Pnmr-1</a:t>
                      </a:r>
                      <a:endParaRPr lang="ru-RU" altLang="zh-CN" sz="900" b="0" i="1" u="none" strike="noStrike" dirty="0" smtClean="0">
                        <a:solidFill>
                          <a:schemeClr val="tx1"/>
                        </a:solidFill>
                        <a:effectLst/>
                        <a:latin typeface="Arial" pitchFamily="34" charset="0"/>
                        <a:cs typeface="Arial" pitchFamily="34" charset="0"/>
                      </a:endParaRPr>
                    </a:p>
                  </a:txBody>
                  <a:tcPr marL="0" marR="12700" marT="0" marB="0" anchor="c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zh-CN" sz="900" b="0" kern="1200" dirty="0" smtClean="0">
                          <a:solidFill>
                            <a:schemeClr val="tx1"/>
                          </a:solidFill>
                          <a:effectLst/>
                          <a:latin typeface="Arial" pitchFamily="34" charset="0"/>
                          <a:ea typeface="+mn-ea"/>
                          <a:cs typeface="Arial" pitchFamily="34" charset="0"/>
                        </a:rPr>
                        <a:t>CATGCATGCTAGGTCAGCGACAAAAGACAGG</a:t>
                      </a:r>
                      <a:endParaRPr lang="zh-CN" altLang="zh-CN" sz="900" b="0" kern="1200" dirty="0" smtClean="0">
                        <a:solidFill>
                          <a:schemeClr val="tx1"/>
                        </a:solidFill>
                        <a:effectLst/>
                        <a:latin typeface="Arial" pitchFamily="34" charset="0"/>
                        <a:ea typeface="+mn-ea"/>
                        <a:cs typeface="Arial" pitchFamily="34" charset="0"/>
                      </a:endParaRPr>
                    </a:p>
                  </a:txBody>
                  <a:tcPr marL="0" marR="0" marT="0" marB="0" anchor="c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900" b="0" kern="1200" dirty="0" smtClean="0">
                          <a:solidFill>
                            <a:schemeClr val="tx1"/>
                          </a:solidFill>
                          <a:effectLst/>
                          <a:latin typeface="Arial" pitchFamily="34" charset="0"/>
                          <a:ea typeface="+mn-ea"/>
                          <a:cs typeface="Arial" pitchFamily="34" charset="0"/>
                        </a:rPr>
                        <a:t>TCCCCCCGGGATCTGTAACAAAACTAAAGTTTGTCGTG</a:t>
                      </a:r>
                      <a:endParaRPr lang="ru-RU" altLang="zh-CN" sz="900" b="0" i="1" u="none" strike="noStrike" dirty="0" smtClean="0">
                        <a:solidFill>
                          <a:schemeClr val="tx1"/>
                        </a:solidFill>
                        <a:effectLst/>
                        <a:latin typeface="Arial" pitchFamily="34" charset="0"/>
                        <a:cs typeface="Arial" pitchFamily="34" charset="0"/>
                      </a:endParaRPr>
                    </a:p>
                  </a:txBody>
                  <a:tcPr marL="0" marR="0" marT="0" marB="0" anchor="ctr">
                    <a:noFill/>
                  </a:tcPr>
                </a:tc>
              </a:tr>
              <a:tr h="240299">
                <a:tc>
                  <a:txBody>
                    <a:bodyPr/>
                    <a:lstStyle/>
                    <a:p>
                      <a:r>
                        <a:rPr lang="en-US" altLang="zh-CN" sz="900" b="0" i="1" u="none" strike="noStrike" dirty="0" smtClean="0">
                          <a:solidFill>
                            <a:schemeClr val="tx1"/>
                          </a:solidFill>
                          <a:effectLst/>
                          <a:latin typeface="Arial" pitchFamily="34" charset="0"/>
                          <a:cs typeface="Arial" pitchFamily="34" charset="0"/>
                        </a:rPr>
                        <a:t>Pmgl-1</a:t>
                      </a:r>
                      <a:endParaRPr lang="ru-RU" altLang="zh-CN" sz="900" b="0" i="1" u="none" strike="noStrike" dirty="0" smtClean="0">
                        <a:solidFill>
                          <a:schemeClr val="tx1"/>
                        </a:solidFill>
                        <a:effectLst/>
                        <a:latin typeface="Arial" pitchFamily="34" charset="0"/>
                        <a:cs typeface="Arial" pitchFamily="34" charset="0"/>
                      </a:endParaRPr>
                    </a:p>
                  </a:txBody>
                  <a:tcPr marL="0" marR="12700" marT="0" marB="0" anchor="c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zh-CN" sz="900" b="0" kern="1200" dirty="0" smtClean="0">
                          <a:solidFill>
                            <a:schemeClr val="tx1"/>
                          </a:solidFill>
                          <a:effectLst/>
                          <a:latin typeface="Arial" pitchFamily="34" charset="0"/>
                          <a:ea typeface="+mn-ea"/>
                          <a:cs typeface="Arial" pitchFamily="34" charset="0"/>
                        </a:rPr>
                        <a:t>ATGCCTGCAGGTCGATTCTCTCAGTCTGTTGTTGG</a:t>
                      </a:r>
                      <a:endParaRPr lang="zh-CN" altLang="zh-CN" sz="900" b="0" kern="1200" dirty="0" smtClean="0">
                        <a:solidFill>
                          <a:schemeClr val="tx1"/>
                        </a:solidFill>
                        <a:effectLst/>
                        <a:latin typeface="Arial" pitchFamily="34" charset="0"/>
                        <a:ea typeface="+mn-ea"/>
                        <a:cs typeface="Arial" pitchFamily="34" charset="0"/>
                      </a:endParaRPr>
                    </a:p>
                  </a:txBody>
                  <a:tcPr marL="0" marR="0" marT="0" marB="0" anchor="c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900" b="0" kern="1200" dirty="0" smtClean="0">
                          <a:solidFill>
                            <a:schemeClr val="tx1"/>
                          </a:solidFill>
                          <a:effectLst/>
                          <a:latin typeface="Arial" pitchFamily="34" charset="0"/>
                          <a:ea typeface="+mn-ea"/>
                          <a:cs typeface="Arial" pitchFamily="34" charset="0"/>
                        </a:rPr>
                        <a:t>TCCCCCCGGGGAATGTGATTTTTGTTAAAGAAGTGAATACTG</a:t>
                      </a:r>
                      <a:endParaRPr lang="ru-RU" altLang="zh-CN" sz="900" b="0" i="1" u="none" strike="noStrike" dirty="0" smtClean="0">
                        <a:solidFill>
                          <a:schemeClr val="tx1"/>
                        </a:solidFill>
                        <a:effectLst/>
                        <a:latin typeface="Arial" pitchFamily="34" charset="0"/>
                        <a:cs typeface="Arial" pitchFamily="34" charset="0"/>
                      </a:endParaRPr>
                    </a:p>
                  </a:txBody>
                  <a:tcPr marL="0" marR="0" marT="0" marB="0" anchor="ctr">
                    <a:noFill/>
                  </a:tcPr>
                </a:tc>
              </a:tr>
              <a:tr h="240299">
                <a:tc>
                  <a:txBody>
                    <a:bodyPr/>
                    <a:lstStyle/>
                    <a:p>
                      <a:pPr algn="l" fontAlgn="ctr"/>
                      <a:r>
                        <a:rPr lang="it-IT" sz="900" b="0" i="1" u="none" strike="noStrike" dirty="0" smtClean="0">
                          <a:solidFill>
                            <a:schemeClr val="tx1"/>
                          </a:solidFill>
                          <a:effectLst/>
                          <a:latin typeface="Arial" pitchFamily="34" charset="0"/>
                          <a:cs typeface="Arial" pitchFamily="34" charset="0"/>
                        </a:rPr>
                        <a:t>Punc-119</a:t>
                      </a:r>
                      <a:endParaRPr lang="it-IT" sz="900" b="0" i="1" u="none" strike="noStrike" dirty="0">
                        <a:solidFill>
                          <a:schemeClr val="tx1"/>
                        </a:solidFill>
                        <a:effectLst/>
                        <a:latin typeface="Arial" pitchFamily="34" charset="0"/>
                        <a:cs typeface="Arial" pitchFamily="34" charset="0"/>
                      </a:endParaRPr>
                    </a:p>
                  </a:txBody>
                  <a:tcPr marL="0" marR="12700" marT="0" marB="0" anchor="ctr">
                    <a:noFill/>
                  </a:tcPr>
                </a:tc>
                <a:tc>
                  <a:txBody>
                    <a:bodyPr/>
                    <a:lstStyle/>
                    <a:p>
                      <a:pPr algn="l"/>
                      <a:r>
                        <a:rPr lang="en-US" altLang="zh-CN" sz="900" b="0" kern="1200" dirty="0" smtClean="0">
                          <a:solidFill>
                            <a:schemeClr val="tx1"/>
                          </a:solidFill>
                          <a:effectLst/>
                          <a:latin typeface="Arial" pitchFamily="34" charset="0"/>
                          <a:ea typeface="+mn-ea"/>
                          <a:cs typeface="Arial" pitchFamily="34" charset="0"/>
                        </a:rPr>
                        <a:t>ATGCCTGCAGG</a:t>
                      </a:r>
                      <a:r>
                        <a:rPr lang="en-US" altLang="zh-CN" sz="900" b="0" dirty="0" smtClean="0">
                          <a:solidFill>
                            <a:schemeClr val="tx1"/>
                          </a:solidFill>
                          <a:latin typeface="Arial" pitchFamily="34" charset="0"/>
                          <a:cs typeface="Arial" pitchFamily="34" charset="0"/>
                        </a:rPr>
                        <a:t>CAGTAAAAGAAGTAGAATTTTATAG</a:t>
                      </a:r>
                      <a:endParaRPr lang="zh-CN" altLang="en-US" sz="900" b="0" dirty="0">
                        <a:solidFill>
                          <a:schemeClr val="tx1"/>
                        </a:solidFill>
                        <a:latin typeface="Arial" pitchFamily="34" charset="0"/>
                        <a:cs typeface="Arial" pitchFamily="34" charset="0"/>
                      </a:endParaRPr>
                    </a:p>
                  </a:txBody>
                  <a:tcPr marL="0" marR="0" marT="0" marB="0" anchor="c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900" b="0" kern="1200" dirty="0" smtClean="0">
                          <a:solidFill>
                            <a:schemeClr val="tx1"/>
                          </a:solidFill>
                          <a:effectLst/>
                          <a:latin typeface="Arial" pitchFamily="34" charset="0"/>
                          <a:ea typeface="+mn-ea"/>
                          <a:cs typeface="Arial" pitchFamily="34" charset="0"/>
                        </a:rPr>
                        <a:t>TCCCCCCGGG</a:t>
                      </a:r>
                      <a:r>
                        <a:rPr lang="en-US" altLang="zh-CN" sz="900" b="0" dirty="0" smtClean="0">
                          <a:solidFill>
                            <a:schemeClr val="tx1"/>
                          </a:solidFill>
                          <a:latin typeface="Arial" pitchFamily="34" charset="0"/>
                          <a:cs typeface="Arial" pitchFamily="34" charset="0"/>
                        </a:rPr>
                        <a:t>TTGTTGTTGTTGCTCTGCCTTC</a:t>
                      </a:r>
                      <a:endParaRPr lang="zh-CN" altLang="en-US" sz="900" b="0" dirty="0" smtClean="0">
                        <a:solidFill>
                          <a:schemeClr val="tx1"/>
                        </a:solidFill>
                        <a:latin typeface="Arial" pitchFamily="34" charset="0"/>
                        <a:cs typeface="Arial" pitchFamily="34" charset="0"/>
                      </a:endParaRPr>
                    </a:p>
                  </a:txBody>
                  <a:tcPr marL="0" marR="0" marT="0" marB="0" anchor="ctr">
                    <a:noFill/>
                  </a:tcPr>
                </a:tc>
              </a:tr>
              <a:tr h="240299">
                <a:tc>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it-IT" altLang="zh-CN" sz="900" b="0" i="1" u="none" strike="noStrike" dirty="0" smtClean="0">
                          <a:solidFill>
                            <a:schemeClr val="tx1"/>
                          </a:solidFill>
                          <a:effectLst/>
                          <a:latin typeface="Arial" pitchFamily="34" charset="0"/>
                          <a:cs typeface="Arial" pitchFamily="34" charset="0"/>
                        </a:rPr>
                        <a:t>Psra-11</a:t>
                      </a:r>
                    </a:p>
                  </a:txBody>
                  <a:tcPr marL="0" marR="12700" marT="0" marB="0" anchor="ctr">
                    <a:noFill/>
                  </a:tcPr>
                </a:tc>
                <a:tc>
                  <a:txBody>
                    <a:bodyPr/>
                    <a:lstStyle/>
                    <a:p>
                      <a:pPr algn="l"/>
                      <a:r>
                        <a:rPr lang="en-US" altLang="zh-CN" sz="900" b="0" kern="1200" dirty="0" smtClean="0">
                          <a:solidFill>
                            <a:schemeClr val="tx1"/>
                          </a:solidFill>
                          <a:effectLst/>
                          <a:latin typeface="Arial" pitchFamily="34" charset="0"/>
                          <a:ea typeface="+mn-ea"/>
                          <a:cs typeface="Arial" pitchFamily="34" charset="0"/>
                        </a:rPr>
                        <a:t>CATGCATGCTGTGCTCCCGCTTCTTGTC</a:t>
                      </a:r>
                      <a:endParaRPr lang="zh-CN" altLang="en-US" sz="900" b="0" dirty="0">
                        <a:solidFill>
                          <a:schemeClr val="tx1"/>
                        </a:solidFill>
                        <a:latin typeface="Arial" pitchFamily="34" charset="0"/>
                        <a:cs typeface="Arial" pitchFamily="34" charset="0"/>
                      </a:endParaRPr>
                    </a:p>
                  </a:txBody>
                  <a:tcPr marL="0" marR="0" marT="0" marB="0" anchor="c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900" b="0" kern="1200" dirty="0" smtClean="0">
                          <a:solidFill>
                            <a:schemeClr val="tx1"/>
                          </a:solidFill>
                          <a:effectLst/>
                          <a:latin typeface="Arial" pitchFamily="34" charset="0"/>
                          <a:ea typeface="+mn-ea"/>
                          <a:cs typeface="Arial" pitchFamily="34" charset="0"/>
                        </a:rPr>
                        <a:t>TCCCCCCGGGAGTAGTCGCTATTATTAGATTGAGG</a:t>
                      </a:r>
                      <a:endParaRPr lang="zh-CN" altLang="en-US" sz="900" b="0" dirty="0" smtClean="0">
                        <a:solidFill>
                          <a:schemeClr val="tx1"/>
                        </a:solidFill>
                        <a:latin typeface="Arial" pitchFamily="34" charset="0"/>
                        <a:cs typeface="Arial" pitchFamily="34" charset="0"/>
                      </a:endParaRPr>
                    </a:p>
                  </a:txBody>
                  <a:tcPr marL="0" marR="0" marT="0" marB="0" anchor="ctr">
                    <a:noFill/>
                  </a:tcPr>
                </a:tc>
              </a:tr>
              <a:tr h="240299">
                <a:tc>
                  <a:txBody>
                    <a:bodyPr/>
                    <a:lstStyle/>
                    <a:p>
                      <a:pPr algn="l" fontAlgn="ctr"/>
                      <a:r>
                        <a:rPr lang="en-US" sz="900" b="0" i="1" u="none" strike="noStrike" dirty="0" smtClean="0">
                          <a:solidFill>
                            <a:schemeClr val="tx1"/>
                          </a:solidFill>
                          <a:effectLst/>
                          <a:latin typeface="Arial" pitchFamily="34" charset="0"/>
                          <a:cs typeface="Arial" pitchFamily="34" charset="0"/>
                        </a:rPr>
                        <a:t>Pflp-18</a:t>
                      </a:r>
                      <a:endParaRPr lang="hr-HR" sz="900" b="0" i="1" u="none" strike="noStrike" dirty="0">
                        <a:solidFill>
                          <a:schemeClr val="tx1"/>
                        </a:solidFill>
                        <a:effectLst/>
                        <a:latin typeface="Arial" pitchFamily="34" charset="0"/>
                        <a:cs typeface="Arial" pitchFamily="34" charset="0"/>
                      </a:endParaRPr>
                    </a:p>
                  </a:txBody>
                  <a:tcPr marL="0" marR="12700" marT="0" marB="0" anchor="ctr">
                    <a:lnB w="12700" cap="flat" cmpd="sng" algn="ctr">
                      <a:noFill/>
                      <a:prstDash val="solid"/>
                      <a:round/>
                      <a:headEnd type="none" w="med" len="med"/>
                      <a:tailEnd type="none" w="med" len="med"/>
                    </a:lnB>
                    <a:noFill/>
                  </a:tcPr>
                </a:tc>
                <a:tc>
                  <a:txBody>
                    <a:bodyPr/>
                    <a:lstStyle/>
                    <a:p>
                      <a:pPr algn="l"/>
                      <a:r>
                        <a:rPr lang="en-US" altLang="zh-CN" sz="900" b="0" kern="1200" dirty="0" smtClean="0">
                          <a:solidFill>
                            <a:schemeClr val="tx1"/>
                          </a:solidFill>
                          <a:effectLst/>
                          <a:latin typeface="Arial" pitchFamily="34" charset="0"/>
                          <a:ea typeface="+mn-ea"/>
                          <a:cs typeface="Arial" pitchFamily="34" charset="0"/>
                        </a:rPr>
                        <a:t>CATGCATGC</a:t>
                      </a:r>
                      <a:r>
                        <a:rPr lang="en-US" altLang="zh-CN" sz="900" b="0" dirty="0" smtClean="0">
                          <a:solidFill>
                            <a:schemeClr val="tx1"/>
                          </a:solidFill>
                          <a:latin typeface="Arial" pitchFamily="34" charset="0"/>
                          <a:cs typeface="Arial" pitchFamily="34" charset="0"/>
                        </a:rPr>
                        <a:t>AGATGCATGAAACTCCGTCG</a:t>
                      </a:r>
                      <a:endParaRPr lang="zh-CN" altLang="en-US" sz="900" b="0" dirty="0">
                        <a:solidFill>
                          <a:schemeClr val="tx1"/>
                        </a:solidFill>
                        <a:latin typeface="Arial" pitchFamily="34" charset="0"/>
                        <a:cs typeface="Arial" pitchFamily="34" charset="0"/>
                      </a:endParaRPr>
                    </a:p>
                  </a:txBody>
                  <a:tcPr marL="0" marR="0" marT="0" marB="0" anchor="ctr">
                    <a:lnB w="12700" cap="flat" cmpd="sng" algn="ctr">
                      <a:noFill/>
                      <a:prstDash val="solid"/>
                      <a:round/>
                      <a:headEnd type="none" w="med" len="med"/>
                      <a:tailEnd type="none" w="med" len="med"/>
                    </a:lnB>
                    <a:noFill/>
                  </a:tcPr>
                </a:tc>
                <a:tc>
                  <a:txBody>
                    <a:bodyPr/>
                    <a:lstStyle/>
                    <a:p>
                      <a:pPr algn="l"/>
                      <a:r>
                        <a:rPr lang="en-US" altLang="zh-CN" sz="900" b="0" kern="1200" dirty="0" smtClean="0">
                          <a:solidFill>
                            <a:schemeClr val="tx1"/>
                          </a:solidFill>
                          <a:effectLst/>
                          <a:latin typeface="Arial" pitchFamily="34" charset="0"/>
                          <a:ea typeface="+mn-ea"/>
                          <a:cs typeface="Arial" pitchFamily="34" charset="0"/>
                        </a:rPr>
                        <a:t>TCCCCCCGGG</a:t>
                      </a:r>
                      <a:r>
                        <a:rPr lang="en-US" altLang="zh-CN" sz="900" b="0" dirty="0" smtClean="0">
                          <a:solidFill>
                            <a:schemeClr val="tx1"/>
                          </a:solidFill>
                          <a:latin typeface="Arial" pitchFamily="34" charset="0"/>
                          <a:cs typeface="Arial" pitchFamily="34" charset="0"/>
                        </a:rPr>
                        <a:t>CCACCGTTGCATGTCTAACC</a:t>
                      </a:r>
                      <a:endParaRPr lang="zh-CN" altLang="en-US" sz="900" b="0" dirty="0">
                        <a:solidFill>
                          <a:schemeClr val="tx1"/>
                        </a:solidFill>
                        <a:latin typeface="Arial" pitchFamily="34" charset="0"/>
                        <a:cs typeface="Arial" pitchFamily="34" charset="0"/>
                      </a:endParaRPr>
                    </a:p>
                  </a:txBody>
                  <a:tcPr marL="0" marR="0" marT="0" marB="0" anchor="ctr">
                    <a:lnB w="12700" cap="flat" cmpd="sng" algn="ctr">
                      <a:noFill/>
                      <a:prstDash val="solid"/>
                      <a:round/>
                      <a:headEnd type="none" w="med" len="med"/>
                      <a:tailEnd type="none" w="med" len="med"/>
                    </a:lnB>
                    <a:noFill/>
                  </a:tcPr>
                </a:tc>
              </a:tr>
              <a:tr h="24029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zh-CN" sz="900" b="0" i="1" u="none" strike="noStrike" dirty="0" smtClean="0">
                          <a:solidFill>
                            <a:schemeClr val="tx1"/>
                          </a:solidFill>
                          <a:effectLst/>
                          <a:latin typeface="Arial" pitchFamily="34" charset="0"/>
                          <a:cs typeface="Arial" pitchFamily="34" charset="0"/>
                        </a:rPr>
                        <a:t>Pflp-1</a:t>
                      </a:r>
                      <a:endParaRPr lang="ro-RO" altLang="zh-CN" sz="900" b="0" i="1" u="none" strike="noStrike" dirty="0" smtClean="0">
                        <a:solidFill>
                          <a:schemeClr val="tx1"/>
                        </a:solidFill>
                        <a:effectLst/>
                        <a:latin typeface="Arial" pitchFamily="34" charset="0"/>
                        <a:cs typeface="Arial" pitchFamily="34" charset="0"/>
                      </a:endParaRPr>
                    </a:p>
                  </a:txBody>
                  <a:tcPr marL="0" marR="12700"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l"/>
                      <a:r>
                        <a:rPr lang="en-US" altLang="zh-CN" sz="900" b="0" kern="1200" dirty="0" smtClean="0">
                          <a:solidFill>
                            <a:schemeClr val="tx1"/>
                          </a:solidFill>
                          <a:effectLst/>
                          <a:latin typeface="Arial" pitchFamily="34" charset="0"/>
                          <a:ea typeface="+mn-ea"/>
                          <a:cs typeface="Arial" pitchFamily="34" charset="0"/>
                        </a:rPr>
                        <a:t>ATGCTGCAGGTTGAGATCTGAAATGCTTTCCCTG</a:t>
                      </a:r>
                      <a:endParaRPr lang="zh-CN" altLang="en-US" sz="900" b="0" dirty="0">
                        <a:solidFill>
                          <a:schemeClr val="tx1"/>
                        </a:solidFill>
                        <a:latin typeface="Arial" pitchFamily="34" charset="0"/>
                        <a:cs typeface="Arial" pitchFamily="34" charset="0"/>
                      </a:endParaRPr>
                    </a:p>
                  </a:txBody>
                  <a:tcPr marL="0" marR="0"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l"/>
                      <a:r>
                        <a:rPr lang="en-US" altLang="zh-CN" sz="900" b="0" kern="1200" dirty="0" smtClean="0">
                          <a:solidFill>
                            <a:schemeClr val="tx1"/>
                          </a:solidFill>
                          <a:effectLst/>
                          <a:latin typeface="Arial" pitchFamily="34" charset="0"/>
                          <a:ea typeface="+mn-ea"/>
                          <a:cs typeface="Arial" pitchFamily="34" charset="0"/>
                        </a:rPr>
                        <a:t>TCCCCCCGGGGATAAAGTGAAGAAAACCAATGAAGATG</a:t>
                      </a:r>
                      <a:endParaRPr lang="zh-CN" altLang="en-US" sz="900" b="0" dirty="0">
                        <a:solidFill>
                          <a:schemeClr val="tx1"/>
                        </a:solidFill>
                        <a:latin typeface="Arial" pitchFamily="34" charset="0"/>
                        <a:cs typeface="Arial" pitchFamily="34" charset="0"/>
                      </a:endParaRPr>
                    </a:p>
                  </a:txBody>
                  <a:tcPr marL="0" marR="0"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r h="240299">
                <a:tc>
                  <a:txBody>
                    <a:bodyPr/>
                    <a:lstStyle/>
                    <a:p>
                      <a:r>
                        <a:rPr lang="en-US" altLang="zh-CN" sz="900" b="0" i="1" u="none" strike="noStrike" dirty="0" smtClean="0">
                          <a:solidFill>
                            <a:schemeClr val="tx1"/>
                          </a:solidFill>
                          <a:effectLst/>
                          <a:latin typeface="Arial" pitchFamily="34" charset="0"/>
                          <a:cs typeface="Arial" pitchFamily="34" charset="0"/>
                        </a:rPr>
                        <a:t>Punc-7b</a:t>
                      </a:r>
                      <a:endParaRPr lang="tr-TR" altLang="zh-CN" sz="900" b="0" i="1" u="none" strike="noStrike" dirty="0" smtClean="0">
                        <a:solidFill>
                          <a:schemeClr val="tx1"/>
                        </a:solidFill>
                        <a:effectLst/>
                        <a:latin typeface="Arial" pitchFamily="34" charset="0"/>
                        <a:cs typeface="Arial" pitchFamily="34" charset="0"/>
                      </a:endParaRPr>
                    </a:p>
                  </a:txBody>
                  <a:tcPr marL="0" marR="12700" marT="0" marB="0" anchor="ctr">
                    <a:lnT w="12700" cap="flat" cmpd="sng" algn="ctr">
                      <a:noFill/>
                      <a:prstDash val="solid"/>
                      <a:round/>
                      <a:headEnd type="none" w="med" len="med"/>
                      <a:tailEnd type="none" w="med" len="med"/>
                    </a:lnT>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zh-CN" sz="900" b="0" kern="1200" dirty="0" smtClean="0">
                          <a:solidFill>
                            <a:schemeClr val="tx1"/>
                          </a:solidFill>
                          <a:effectLst/>
                          <a:latin typeface="Arial" pitchFamily="34" charset="0"/>
                          <a:ea typeface="+mn-ea"/>
                          <a:cs typeface="Arial" pitchFamily="34" charset="0"/>
                        </a:rPr>
                        <a:t>ATGCCTGCAGGAACCAGCAGGGCGCTGACTAG</a:t>
                      </a:r>
                      <a:endParaRPr lang="zh-CN" altLang="zh-CN" sz="900" b="0" kern="1200" dirty="0" smtClean="0">
                        <a:solidFill>
                          <a:schemeClr val="tx1"/>
                        </a:solidFill>
                        <a:effectLst/>
                        <a:latin typeface="Arial" pitchFamily="34" charset="0"/>
                        <a:ea typeface="+mn-ea"/>
                        <a:cs typeface="Arial" pitchFamily="34" charset="0"/>
                      </a:endParaRPr>
                    </a:p>
                  </a:txBody>
                  <a:tcPr marL="0" marR="0" marT="0" marB="0" anchor="ctr">
                    <a:lnT w="12700" cap="flat" cmpd="sng" algn="ctr">
                      <a:noFill/>
                      <a:prstDash val="solid"/>
                      <a:round/>
                      <a:headEnd type="none" w="med" len="med"/>
                      <a:tailEnd type="none" w="med" len="med"/>
                    </a:lnT>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zh-CN" sz="900" b="0" kern="1200" dirty="0" smtClean="0">
                          <a:solidFill>
                            <a:schemeClr val="tx1"/>
                          </a:solidFill>
                          <a:effectLst/>
                          <a:latin typeface="Arial" pitchFamily="34" charset="0"/>
                          <a:ea typeface="+mn-ea"/>
                          <a:cs typeface="Arial" pitchFamily="34" charset="0"/>
                        </a:rPr>
                        <a:t>TCCCCCCGGGACATCCGTCTAAACTTGCACGTTG</a:t>
                      </a:r>
                      <a:endParaRPr lang="tr-TR" altLang="zh-CN" sz="900" b="0" i="1" u="none" strike="noStrike" dirty="0" smtClean="0">
                        <a:solidFill>
                          <a:schemeClr val="tx1"/>
                        </a:solidFill>
                        <a:effectLst/>
                        <a:latin typeface="Arial" pitchFamily="34" charset="0"/>
                        <a:cs typeface="Arial" pitchFamily="34" charset="0"/>
                      </a:endParaRPr>
                    </a:p>
                  </a:txBody>
                  <a:tcPr marL="0" marR="0" marT="0" marB="0" anchor="ctr">
                    <a:lnT w="12700" cap="flat" cmpd="sng" algn="ctr">
                      <a:noFill/>
                      <a:prstDash val="solid"/>
                      <a:round/>
                      <a:headEnd type="none" w="med" len="med"/>
                      <a:tailEnd type="none" w="med" len="med"/>
                    </a:lnT>
                    <a:noFill/>
                  </a:tcPr>
                </a:tc>
              </a:tr>
              <a:tr h="240299">
                <a:tc>
                  <a:txBody>
                    <a:bodyPr/>
                    <a:lstStyle/>
                    <a:p>
                      <a:r>
                        <a:rPr lang="it-IT" altLang="zh-CN" sz="900" b="0" i="1" u="none" strike="noStrike" dirty="0" smtClean="0">
                          <a:solidFill>
                            <a:schemeClr val="tx1"/>
                          </a:solidFill>
                          <a:effectLst/>
                          <a:latin typeface="Arial" pitchFamily="34" charset="0"/>
                          <a:cs typeface="Arial" pitchFamily="34" charset="0"/>
                        </a:rPr>
                        <a:t>Pglr-1</a:t>
                      </a:r>
                    </a:p>
                  </a:txBody>
                  <a:tcPr marL="0" marR="12700" marT="0" marB="0" anchor="c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zh-CN" sz="900" b="0" kern="1200" dirty="0" smtClean="0">
                          <a:solidFill>
                            <a:schemeClr val="tx1"/>
                          </a:solidFill>
                          <a:effectLst/>
                          <a:latin typeface="Arial" pitchFamily="34" charset="0"/>
                          <a:ea typeface="+mn-ea"/>
                          <a:cs typeface="Arial" pitchFamily="34" charset="0"/>
                        </a:rPr>
                        <a:t>ATGCCTGCAGGTTGGATGGTGGCTTGGATACC</a:t>
                      </a:r>
                      <a:endParaRPr lang="zh-CN" altLang="zh-CN" sz="900" b="0" kern="1200" dirty="0" smtClean="0">
                        <a:solidFill>
                          <a:schemeClr val="tx1"/>
                        </a:solidFill>
                        <a:effectLst/>
                        <a:latin typeface="Arial" pitchFamily="34" charset="0"/>
                        <a:ea typeface="+mn-ea"/>
                        <a:cs typeface="Arial" pitchFamily="34" charset="0"/>
                      </a:endParaRPr>
                    </a:p>
                  </a:txBody>
                  <a:tcPr marL="0" marR="0" marT="0" marB="0" anchor="c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zh-CN" sz="900" b="0" kern="1200" dirty="0" smtClean="0">
                          <a:solidFill>
                            <a:schemeClr val="tx1"/>
                          </a:solidFill>
                          <a:effectLst/>
                          <a:latin typeface="Arial" pitchFamily="34" charset="0"/>
                          <a:ea typeface="+mn-ea"/>
                          <a:cs typeface="Arial" pitchFamily="34" charset="0"/>
                        </a:rPr>
                        <a:t>TCCCCCCGGGTGTGAATGTGTCAGATTGGGTGC</a:t>
                      </a:r>
                      <a:endParaRPr lang="it-IT" altLang="zh-CN" sz="900" b="0" i="1" u="none" strike="noStrike" dirty="0" smtClean="0">
                        <a:solidFill>
                          <a:schemeClr val="tx1"/>
                        </a:solidFill>
                        <a:effectLst/>
                        <a:latin typeface="Arial" pitchFamily="34" charset="0"/>
                        <a:cs typeface="Arial" pitchFamily="34" charset="0"/>
                      </a:endParaRPr>
                    </a:p>
                  </a:txBody>
                  <a:tcPr marL="0" marR="0" marT="0" marB="0" anchor="ctr">
                    <a:noFill/>
                  </a:tcPr>
                </a:tc>
              </a:tr>
            </a:tbl>
          </a:graphicData>
        </a:graphic>
      </p:graphicFrame>
    </p:spTree>
    <p:extLst>
      <p:ext uri="{BB962C8B-B14F-4D97-AF65-F5344CB8AC3E}">
        <p14:creationId xmlns:p14="http://schemas.microsoft.com/office/powerpoint/2010/main" val="32512384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5047" y="3376957"/>
            <a:ext cx="9076184" cy="3242444"/>
            <a:chOff x="5047" y="3376957"/>
            <a:chExt cx="9076184" cy="3242444"/>
          </a:xfrm>
        </p:grpSpPr>
        <p:pic>
          <p:nvPicPr>
            <p:cNvPr id="1027" name="Picture 3" descr="C:\Users\1\Desktop\mutants.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43" y="3505200"/>
              <a:ext cx="8729775" cy="2876045"/>
            </a:xfrm>
            <a:prstGeom prst="rect">
              <a:avLst/>
            </a:prstGeom>
            <a:noFill/>
            <a:extLst>
              <a:ext uri="{909E8E84-426E-40DD-AFC4-6F175D3DCCD1}">
                <a14:hiddenFill xmlns:a14="http://schemas.microsoft.com/office/drawing/2010/main">
                  <a:solidFill>
                    <a:srgbClr val="FFFFFF"/>
                  </a:solidFill>
                </a14:hiddenFill>
              </a:ext>
            </a:extLst>
          </p:spPr>
        </p:pic>
        <p:sp>
          <p:nvSpPr>
            <p:cNvPr id="66" name="TextBox 65"/>
            <p:cNvSpPr txBox="1"/>
            <p:nvPr/>
          </p:nvSpPr>
          <p:spPr>
            <a:xfrm>
              <a:off x="5164" y="3376957"/>
              <a:ext cx="370614" cy="400110"/>
            </a:xfrm>
            <a:prstGeom prst="rect">
              <a:avLst/>
            </a:prstGeom>
            <a:noFill/>
          </p:spPr>
          <p:txBody>
            <a:bodyPr wrap="none" rtlCol="0">
              <a:spAutoFit/>
            </a:bodyPr>
            <a:lstStyle/>
            <a:p>
              <a:r>
                <a:rPr lang="en-US" sz="2000" dirty="0">
                  <a:latin typeface="Arial"/>
                  <a:cs typeface="Arial"/>
                </a:rPr>
                <a:t>C</a:t>
              </a:r>
            </a:p>
          </p:txBody>
        </p:sp>
        <p:sp>
          <p:nvSpPr>
            <p:cNvPr id="10" name="TextBox 9"/>
            <p:cNvSpPr txBox="1"/>
            <p:nvPr/>
          </p:nvSpPr>
          <p:spPr>
            <a:xfrm>
              <a:off x="8404385" y="3661564"/>
              <a:ext cx="662197" cy="261307"/>
            </a:xfrm>
            <a:prstGeom prst="rect">
              <a:avLst/>
            </a:prstGeom>
            <a:noFill/>
          </p:spPr>
          <p:txBody>
            <a:bodyPr wrap="square" rtlCol="0">
              <a:spAutoFit/>
            </a:bodyPr>
            <a:lstStyle/>
            <a:p>
              <a:r>
                <a:rPr lang="en-US" altLang="zh-CN" sz="1600" dirty="0">
                  <a:latin typeface="Arial" panose="020B0604020202020204" pitchFamily="34" charset="0"/>
                  <a:cs typeface="Arial" panose="020B0604020202020204" pitchFamily="34" charset="0"/>
                </a:rPr>
                <a:t>1.0</a:t>
              </a:r>
              <a:endParaRPr lang="zh-CN" altLang="en-US" sz="1600" dirty="0">
                <a:latin typeface="Arial" panose="020B0604020202020204" pitchFamily="34" charset="0"/>
                <a:cs typeface="Arial" panose="020B0604020202020204" pitchFamily="34" charset="0"/>
              </a:endParaRPr>
            </a:p>
          </p:txBody>
        </p:sp>
        <p:sp>
          <p:nvSpPr>
            <p:cNvPr id="11" name="TextBox 10"/>
            <p:cNvSpPr txBox="1"/>
            <p:nvPr/>
          </p:nvSpPr>
          <p:spPr>
            <a:xfrm>
              <a:off x="8404385" y="4063878"/>
              <a:ext cx="662197" cy="261307"/>
            </a:xfrm>
            <a:prstGeom prst="rect">
              <a:avLst/>
            </a:prstGeom>
            <a:noFill/>
          </p:spPr>
          <p:txBody>
            <a:bodyPr wrap="square" rtlCol="0">
              <a:spAutoFit/>
            </a:bodyPr>
            <a:lstStyle/>
            <a:p>
              <a:r>
                <a:rPr lang="en-US" altLang="zh-CN" sz="1600" dirty="0">
                  <a:latin typeface="Arial" panose="020B0604020202020204" pitchFamily="34" charset="0"/>
                  <a:cs typeface="Arial" panose="020B0604020202020204" pitchFamily="34" charset="0"/>
                </a:rPr>
                <a:t>0.8</a:t>
              </a:r>
              <a:endParaRPr lang="zh-CN" altLang="en-US" sz="1600" dirty="0">
                <a:latin typeface="Arial" panose="020B0604020202020204" pitchFamily="34" charset="0"/>
                <a:cs typeface="Arial" panose="020B0604020202020204" pitchFamily="34" charset="0"/>
              </a:endParaRPr>
            </a:p>
          </p:txBody>
        </p:sp>
        <p:sp>
          <p:nvSpPr>
            <p:cNvPr id="12" name="TextBox 11"/>
            <p:cNvSpPr txBox="1"/>
            <p:nvPr/>
          </p:nvSpPr>
          <p:spPr>
            <a:xfrm>
              <a:off x="8404385" y="4466193"/>
              <a:ext cx="662197" cy="261307"/>
            </a:xfrm>
            <a:prstGeom prst="rect">
              <a:avLst/>
            </a:prstGeom>
            <a:noFill/>
          </p:spPr>
          <p:txBody>
            <a:bodyPr wrap="square" rtlCol="0">
              <a:spAutoFit/>
            </a:bodyPr>
            <a:lstStyle/>
            <a:p>
              <a:r>
                <a:rPr lang="en-US" altLang="zh-CN" sz="1600" dirty="0">
                  <a:latin typeface="Arial" panose="020B0604020202020204" pitchFamily="34" charset="0"/>
                  <a:cs typeface="Arial" panose="020B0604020202020204" pitchFamily="34" charset="0"/>
                </a:rPr>
                <a:t>0.6</a:t>
              </a:r>
              <a:endParaRPr lang="zh-CN" altLang="en-US" sz="1600" dirty="0">
                <a:latin typeface="Arial" panose="020B0604020202020204" pitchFamily="34" charset="0"/>
                <a:cs typeface="Arial" panose="020B0604020202020204" pitchFamily="34" charset="0"/>
              </a:endParaRPr>
            </a:p>
          </p:txBody>
        </p:sp>
        <p:sp>
          <p:nvSpPr>
            <p:cNvPr id="13" name="TextBox 12"/>
            <p:cNvSpPr txBox="1"/>
            <p:nvPr/>
          </p:nvSpPr>
          <p:spPr>
            <a:xfrm>
              <a:off x="8404385" y="4868507"/>
              <a:ext cx="662197" cy="261307"/>
            </a:xfrm>
            <a:prstGeom prst="rect">
              <a:avLst/>
            </a:prstGeom>
            <a:noFill/>
          </p:spPr>
          <p:txBody>
            <a:bodyPr wrap="square" rtlCol="0">
              <a:spAutoFit/>
            </a:bodyPr>
            <a:lstStyle/>
            <a:p>
              <a:r>
                <a:rPr lang="en-US" altLang="zh-CN" sz="1600" dirty="0">
                  <a:latin typeface="Arial" panose="020B0604020202020204" pitchFamily="34" charset="0"/>
                  <a:cs typeface="Arial" panose="020B0604020202020204" pitchFamily="34" charset="0"/>
                </a:rPr>
                <a:t>0.4</a:t>
              </a:r>
              <a:endParaRPr lang="zh-CN" altLang="en-US" sz="1600" dirty="0">
                <a:latin typeface="Arial" panose="020B0604020202020204" pitchFamily="34" charset="0"/>
                <a:cs typeface="Arial" panose="020B0604020202020204" pitchFamily="34" charset="0"/>
              </a:endParaRPr>
            </a:p>
          </p:txBody>
        </p:sp>
        <p:sp>
          <p:nvSpPr>
            <p:cNvPr id="14" name="TextBox 13"/>
            <p:cNvSpPr txBox="1"/>
            <p:nvPr/>
          </p:nvSpPr>
          <p:spPr>
            <a:xfrm>
              <a:off x="8404385" y="5270821"/>
              <a:ext cx="662197" cy="261307"/>
            </a:xfrm>
            <a:prstGeom prst="rect">
              <a:avLst/>
            </a:prstGeom>
            <a:noFill/>
          </p:spPr>
          <p:txBody>
            <a:bodyPr wrap="square" rtlCol="0">
              <a:spAutoFit/>
            </a:bodyPr>
            <a:lstStyle/>
            <a:p>
              <a:r>
                <a:rPr lang="en-US" altLang="zh-CN" sz="1600" dirty="0">
                  <a:latin typeface="Arial" panose="020B0604020202020204" pitchFamily="34" charset="0"/>
                  <a:cs typeface="Arial" panose="020B0604020202020204" pitchFamily="34" charset="0"/>
                </a:rPr>
                <a:t>0.2</a:t>
              </a:r>
              <a:endParaRPr lang="zh-CN" altLang="en-US" sz="1600" dirty="0">
                <a:latin typeface="Arial" panose="020B0604020202020204" pitchFamily="34" charset="0"/>
                <a:cs typeface="Arial" panose="020B0604020202020204" pitchFamily="34" charset="0"/>
              </a:endParaRPr>
            </a:p>
          </p:txBody>
        </p:sp>
        <p:sp>
          <p:nvSpPr>
            <p:cNvPr id="15" name="TextBox 14"/>
            <p:cNvSpPr txBox="1"/>
            <p:nvPr/>
          </p:nvSpPr>
          <p:spPr>
            <a:xfrm>
              <a:off x="8404385" y="5673135"/>
              <a:ext cx="662197" cy="261307"/>
            </a:xfrm>
            <a:prstGeom prst="rect">
              <a:avLst/>
            </a:prstGeom>
            <a:noFill/>
          </p:spPr>
          <p:txBody>
            <a:bodyPr wrap="square" rtlCol="0">
              <a:spAutoFit/>
            </a:bodyPr>
            <a:lstStyle/>
            <a:p>
              <a:r>
                <a:rPr lang="en-US" altLang="zh-CN" sz="1600" dirty="0">
                  <a:latin typeface="Arial" panose="020B0604020202020204" pitchFamily="34" charset="0"/>
                  <a:cs typeface="Arial" panose="020B0604020202020204" pitchFamily="34" charset="0"/>
                </a:rPr>
                <a:t>0.0</a:t>
              </a:r>
              <a:endParaRPr lang="zh-CN" altLang="en-US" sz="1600" dirty="0">
                <a:latin typeface="Arial" panose="020B0604020202020204" pitchFamily="34" charset="0"/>
                <a:cs typeface="Arial" panose="020B0604020202020204" pitchFamily="34" charset="0"/>
              </a:endParaRPr>
            </a:p>
          </p:txBody>
        </p:sp>
        <p:sp>
          <p:nvSpPr>
            <p:cNvPr id="16" name="TextBox 15"/>
            <p:cNvSpPr txBox="1"/>
            <p:nvPr/>
          </p:nvSpPr>
          <p:spPr>
            <a:xfrm>
              <a:off x="8402899" y="6075451"/>
              <a:ext cx="662197" cy="261307"/>
            </a:xfrm>
            <a:prstGeom prst="rect">
              <a:avLst/>
            </a:prstGeom>
            <a:noFill/>
          </p:spPr>
          <p:txBody>
            <a:bodyPr wrap="square" rtlCol="0">
              <a:spAutoFit/>
            </a:bodyPr>
            <a:lstStyle/>
            <a:p>
              <a:r>
                <a:rPr lang="en-US" altLang="zh-CN" sz="1600" dirty="0" smtClean="0">
                  <a:latin typeface="Arial" panose="020B0604020202020204" pitchFamily="34" charset="0"/>
                  <a:cs typeface="Arial" panose="020B0604020202020204" pitchFamily="34" charset="0"/>
                </a:rPr>
                <a:t>-0.2</a:t>
              </a:r>
              <a:endParaRPr lang="zh-CN" altLang="en-US" sz="1600" dirty="0">
                <a:latin typeface="Arial" panose="020B0604020202020204" pitchFamily="34" charset="0"/>
                <a:cs typeface="Arial" panose="020B0604020202020204" pitchFamily="34" charset="0"/>
              </a:endParaRPr>
            </a:p>
          </p:txBody>
        </p:sp>
        <p:sp>
          <p:nvSpPr>
            <p:cNvPr id="17" name="文本框 12"/>
            <p:cNvSpPr txBox="1"/>
            <p:nvPr/>
          </p:nvSpPr>
          <p:spPr>
            <a:xfrm>
              <a:off x="538752" y="5862134"/>
              <a:ext cx="560680" cy="246221"/>
            </a:xfrm>
            <a:prstGeom prst="rect">
              <a:avLst/>
            </a:prstGeom>
            <a:noFill/>
          </p:spPr>
          <p:txBody>
            <a:bodyPr wrap="square" rtlCol="0">
              <a:spAutoFit/>
            </a:bodyPr>
            <a:lstStyle/>
            <a:p>
              <a:pPr algn="r"/>
              <a:r>
                <a:rPr kumimoji="1" lang="en-US" altLang="zh-CN" sz="1000" dirty="0" smtClean="0">
                  <a:latin typeface="Arial" panose="020B0604020202020204" pitchFamily="34" charset="0"/>
                  <a:ea typeface="Arial" panose="020B0604020202020204" pitchFamily="34" charset="0"/>
                  <a:cs typeface="Arial" panose="020B0604020202020204" pitchFamily="34" charset="0"/>
                </a:rPr>
                <a:t>WT</a:t>
              </a:r>
              <a:endParaRPr lang="zh-CN" altLang="en-US" sz="1000" i="1" dirty="0">
                <a:latin typeface="Arial" panose="020B0604020202020204" pitchFamily="34" charset="0"/>
                <a:ea typeface="Arial" panose="020B0604020202020204" pitchFamily="34" charset="0"/>
                <a:cs typeface="Arial" panose="020B0604020202020204" pitchFamily="34" charset="0"/>
              </a:endParaRPr>
            </a:p>
          </p:txBody>
        </p:sp>
        <p:sp>
          <p:nvSpPr>
            <p:cNvPr id="18" name="文本框 25"/>
            <p:cNvSpPr txBox="1"/>
            <p:nvPr/>
          </p:nvSpPr>
          <p:spPr>
            <a:xfrm rot="19113477">
              <a:off x="341632" y="6242813"/>
              <a:ext cx="1475963" cy="246221"/>
            </a:xfrm>
            <a:prstGeom prst="rect">
              <a:avLst/>
            </a:prstGeom>
            <a:noFill/>
          </p:spPr>
          <p:txBody>
            <a:bodyPr wrap="square" rtlCol="0">
              <a:spAutoFit/>
            </a:bodyPr>
            <a:lstStyle/>
            <a:p>
              <a:pPr algn="r"/>
              <a:r>
                <a:rPr lang="en-US" altLang="zh-CN" sz="1000" i="1" dirty="0">
                  <a:latin typeface="Arial" panose="020B0604020202020204" pitchFamily="34" charset="0"/>
                  <a:ea typeface="Arial" panose="020B0604020202020204" pitchFamily="34" charset="0"/>
                  <a:cs typeface="Arial" panose="020B0604020202020204" pitchFamily="34" charset="0"/>
                  <a:sym typeface="+mn-ea"/>
                </a:rPr>
                <a:t>nca-1(gk9</a:t>
              </a:r>
              <a:r>
                <a:rPr lang="en-US" altLang="zh-CN" sz="1000" i="1" dirty="0" smtClean="0">
                  <a:latin typeface="Arial" panose="020B0604020202020204" pitchFamily="34" charset="0"/>
                  <a:ea typeface="Arial" panose="020B0604020202020204" pitchFamily="34" charset="0"/>
                  <a:cs typeface="Arial" panose="020B0604020202020204" pitchFamily="34" charset="0"/>
                  <a:sym typeface="+mn-ea"/>
                </a:rPr>
                <a:t>)</a:t>
              </a:r>
              <a:endParaRPr lang="zh-CN" altLang="en-US" sz="1000" i="1" dirty="0">
                <a:latin typeface="Arial" panose="020B0604020202020204" pitchFamily="34" charset="0"/>
                <a:ea typeface="Arial" panose="020B0604020202020204" pitchFamily="34" charset="0"/>
                <a:cs typeface="Arial" panose="020B0604020202020204" pitchFamily="34" charset="0"/>
              </a:endParaRPr>
            </a:p>
          </p:txBody>
        </p:sp>
        <p:sp>
          <p:nvSpPr>
            <p:cNvPr id="19" name="文本框 26"/>
            <p:cNvSpPr txBox="1"/>
            <p:nvPr/>
          </p:nvSpPr>
          <p:spPr>
            <a:xfrm rot="19113477">
              <a:off x="949142" y="6242813"/>
              <a:ext cx="1475963" cy="246221"/>
            </a:xfrm>
            <a:prstGeom prst="rect">
              <a:avLst/>
            </a:prstGeom>
            <a:noFill/>
          </p:spPr>
          <p:txBody>
            <a:bodyPr wrap="square" rtlCol="0">
              <a:spAutoFit/>
            </a:bodyPr>
            <a:lstStyle/>
            <a:p>
              <a:pPr algn="r"/>
              <a:r>
                <a:rPr lang="en-US" altLang="zh-CN" sz="1000" i="1" dirty="0">
                  <a:latin typeface="Arial" panose="020B0604020202020204" pitchFamily="34" charset="0"/>
                  <a:ea typeface="Arial" panose="020B0604020202020204" pitchFamily="34" charset="0"/>
                  <a:cs typeface="Arial" panose="020B0604020202020204" pitchFamily="34" charset="0"/>
                  <a:sym typeface="+mn-ea"/>
                </a:rPr>
                <a:t>nca-2(gk5</a:t>
              </a:r>
              <a:r>
                <a:rPr lang="en-US" altLang="zh-CN" sz="1000" i="1" dirty="0" smtClean="0">
                  <a:latin typeface="Arial" panose="020B0604020202020204" pitchFamily="34" charset="0"/>
                  <a:ea typeface="Arial" panose="020B0604020202020204" pitchFamily="34" charset="0"/>
                  <a:cs typeface="Arial" panose="020B0604020202020204" pitchFamily="34" charset="0"/>
                  <a:sym typeface="+mn-ea"/>
                </a:rPr>
                <a:t>)</a:t>
              </a:r>
              <a:endParaRPr lang="zh-CN" altLang="en-US" sz="1000" i="1" dirty="0">
                <a:latin typeface="Arial" panose="020B0604020202020204" pitchFamily="34" charset="0"/>
                <a:ea typeface="Arial" panose="020B0604020202020204" pitchFamily="34" charset="0"/>
                <a:cs typeface="Arial" panose="020B0604020202020204" pitchFamily="34" charset="0"/>
              </a:endParaRPr>
            </a:p>
          </p:txBody>
        </p:sp>
        <p:sp>
          <p:nvSpPr>
            <p:cNvPr id="20" name="文本框 28"/>
            <p:cNvSpPr txBox="1"/>
            <p:nvPr/>
          </p:nvSpPr>
          <p:spPr>
            <a:xfrm rot="19113477">
              <a:off x="2268937" y="6252338"/>
              <a:ext cx="1475963" cy="246221"/>
            </a:xfrm>
            <a:prstGeom prst="rect">
              <a:avLst/>
            </a:prstGeom>
            <a:noFill/>
          </p:spPr>
          <p:txBody>
            <a:bodyPr wrap="square" rtlCol="0">
              <a:spAutoFit/>
            </a:bodyPr>
            <a:lstStyle/>
            <a:p>
              <a:pPr algn="r"/>
              <a:r>
                <a:rPr lang="en-US" altLang="zh-CN" sz="1000" i="1" dirty="0" smtClean="0">
                  <a:latin typeface="Arial" panose="020B0604020202020204" pitchFamily="34" charset="0"/>
                  <a:ea typeface="Arial" panose="020B0604020202020204" pitchFamily="34" charset="0"/>
                  <a:cs typeface="Arial" panose="020B0604020202020204" pitchFamily="34" charset="0"/>
                  <a:sym typeface="+mn-ea"/>
                </a:rPr>
                <a:t>unc-79(mac383)</a:t>
              </a:r>
              <a:endParaRPr lang="zh-CN" altLang="en-US" sz="1000" i="1" dirty="0">
                <a:latin typeface="Arial" panose="020B0604020202020204" pitchFamily="34" charset="0"/>
                <a:ea typeface="Arial" panose="020B0604020202020204" pitchFamily="34" charset="0"/>
                <a:cs typeface="Arial" panose="020B0604020202020204" pitchFamily="34" charset="0"/>
              </a:endParaRPr>
            </a:p>
          </p:txBody>
        </p:sp>
        <p:sp>
          <p:nvSpPr>
            <p:cNvPr id="21" name="文本框 29"/>
            <p:cNvSpPr txBox="1"/>
            <p:nvPr/>
          </p:nvSpPr>
          <p:spPr>
            <a:xfrm rot="19113477">
              <a:off x="2857397" y="6242813"/>
              <a:ext cx="1475963" cy="246221"/>
            </a:xfrm>
            <a:prstGeom prst="rect">
              <a:avLst/>
            </a:prstGeom>
            <a:noFill/>
          </p:spPr>
          <p:txBody>
            <a:bodyPr wrap="square" rtlCol="0">
              <a:spAutoFit/>
            </a:bodyPr>
            <a:lstStyle/>
            <a:p>
              <a:pPr algn="r"/>
              <a:r>
                <a:rPr lang="en-US" altLang="zh-CN" sz="1000" i="1" dirty="0" smtClean="0">
                  <a:latin typeface="Arial" panose="020B0604020202020204" pitchFamily="34" charset="0"/>
                  <a:ea typeface="Arial" panose="020B0604020202020204" pitchFamily="34" charset="0"/>
                  <a:cs typeface="Arial" panose="020B0604020202020204" pitchFamily="34" charset="0"/>
                  <a:sym typeface="+mn-ea"/>
                </a:rPr>
                <a:t>unc-80(mac379)</a:t>
              </a:r>
              <a:endParaRPr lang="zh-CN" altLang="en-US" sz="1000" i="1" dirty="0">
                <a:latin typeface="Arial" panose="020B0604020202020204" pitchFamily="34" charset="0"/>
                <a:ea typeface="Arial" panose="020B0604020202020204" pitchFamily="34" charset="0"/>
                <a:cs typeface="Arial" panose="020B0604020202020204" pitchFamily="34" charset="0"/>
              </a:endParaRPr>
            </a:p>
          </p:txBody>
        </p:sp>
        <p:sp>
          <p:nvSpPr>
            <p:cNvPr id="22" name="文本框 30"/>
            <p:cNvSpPr txBox="1"/>
            <p:nvPr/>
          </p:nvSpPr>
          <p:spPr>
            <a:xfrm rot="19113477">
              <a:off x="1594752" y="6219291"/>
              <a:ext cx="1475963" cy="400110"/>
            </a:xfrm>
            <a:prstGeom prst="rect">
              <a:avLst/>
            </a:prstGeom>
            <a:noFill/>
          </p:spPr>
          <p:txBody>
            <a:bodyPr wrap="square" rtlCol="0">
              <a:spAutoFit/>
            </a:bodyPr>
            <a:lstStyle/>
            <a:p>
              <a:pPr algn="r"/>
              <a:r>
                <a:rPr lang="en-US" altLang="zh-CN" sz="1000" i="1" dirty="0">
                  <a:latin typeface="Arial" panose="020B0604020202020204" pitchFamily="34" charset="0"/>
                  <a:cs typeface="Arial" panose="020B0604020202020204" pitchFamily="34" charset="0"/>
                </a:rPr>
                <a:t>nca-2(gk5); </a:t>
              </a:r>
              <a:endParaRPr lang="en-US" altLang="zh-CN" sz="1000" i="1" dirty="0" smtClean="0">
                <a:latin typeface="Arial" panose="020B0604020202020204" pitchFamily="34" charset="0"/>
                <a:cs typeface="Arial" panose="020B0604020202020204" pitchFamily="34" charset="0"/>
              </a:endParaRPr>
            </a:p>
            <a:p>
              <a:pPr algn="r"/>
              <a:r>
                <a:rPr lang="en-US" altLang="zh-CN" sz="1000" i="1" dirty="0" smtClean="0">
                  <a:latin typeface="Arial" panose="020B0604020202020204" pitchFamily="34" charset="0"/>
                  <a:cs typeface="Arial" panose="020B0604020202020204" pitchFamily="34" charset="0"/>
                </a:rPr>
                <a:t>nca</a:t>
              </a:r>
              <a:r>
                <a:rPr lang="en-US" altLang="zh-CN" sz="1000" i="1" dirty="0">
                  <a:latin typeface="Arial" panose="020B0604020202020204" pitchFamily="34" charset="0"/>
                  <a:cs typeface="Arial" panose="020B0604020202020204" pitchFamily="34" charset="0"/>
                </a:rPr>
                <a:t>-1(gk9)</a:t>
              </a:r>
              <a:endParaRPr lang="zh-CN" altLang="en-US" sz="1000" i="1" dirty="0">
                <a:latin typeface="Arial" panose="020B0604020202020204" pitchFamily="34" charset="0"/>
                <a:cs typeface="Arial" panose="020B0604020202020204" pitchFamily="34" charset="0"/>
              </a:endParaRPr>
            </a:p>
          </p:txBody>
        </p:sp>
        <p:sp>
          <p:nvSpPr>
            <p:cNvPr id="23" name="文本框 31"/>
            <p:cNvSpPr txBox="1"/>
            <p:nvPr/>
          </p:nvSpPr>
          <p:spPr>
            <a:xfrm rot="19113477">
              <a:off x="3986692" y="6200240"/>
              <a:ext cx="1475963" cy="400110"/>
            </a:xfrm>
            <a:prstGeom prst="rect">
              <a:avLst/>
            </a:prstGeom>
            <a:noFill/>
          </p:spPr>
          <p:txBody>
            <a:bodyPr wrap="square" rtlCol="0">
              <a:spAutoFit/>
            </a:bodyPr>
            <a:lstStyle/>
            <a:p>
              <a:pPr algn="r"/>
              <a:r>
                <a:rPr lang="en-US" altLang="zh-CN" sz="1000" i="1" dirty="0">
                  <a:latin typeface="Arial" panose="020B0604020202020204" pitchFamily="34" charset="0"/>
                  <a:ea typeface="Arial" panose="020B0604020202020204" pitchFamily="34" charset="0"/>
                  <a:cs typeface="Arial" panose="020B0604020202020204" pitchFamily="34" charset="0"/>
                  <a:sym typeface="+mn-ea"/>
                </a:rPr>
                <a:t>unc-79(mac383); </a:t>
              </a:r>
              <a:endParaRPr lang="en-US" altLang="zh-CN" sz="1000" i="1" dirty="0" smtClean="0">
                <a:latin typeface="Arial" panose="020B0604020202020204" pitchFamily="34" charset="0"/>
                <a:ea typeface="Arial" panose="020B0604020202020204" pitchFamily="34" charset="0"/>
                <a:cs typeface="Arial" panose="020B0604020202020204" pitchFamily="34" charset="0"/>
                <a:sym typeface="+mn-ea"/>
              </a:endParaRPr>
            </a:p>
            <a:p>
              <a:pPr algn="r"/>
              <a:r>
                <a:rPr lang="en-US" altLang="zh-CN" sz="1000" i="1" dirty="0" smtClean="0">
                  <a:latin typeface="Arial" panose="020B0604020202020204" pitchFamily="34" charset="0"/>
                  <a:ea typeface="Arial" panose="020B0604020202020204" pitchFamily="34" charset="0"/>
                  <a:cs typeface="Arial" panose="020B0604020202020204" pitchFamily="34" charset="0"/>
                  <a:sym typeface="+mn-ea"/>
                </a:rPr>
                <a:t>nca</a:t>
              </a:r>
              <a:r>
                <a:rPr lang="en-US" altLang="zh-CN" sz="1000" i="1" dirty="0">
                  <a:latin typeface="Arial" panose="020B0604020202020204" pitchFamily="34" charset="0"/>
                  <a:ea typeface="Arial" panose="020B0604020202020204" pitchFamily="34" charset="0"/>
                  <a:cs typeface="Arial" panose="020B0604020202020204" pitchFamily="34" charset="0"/>
                  <a:sym typeface="+mn-ea"/>
                </a:rPr>
                <a:t>-1(</a:t>
              </a:r>
              <a:r>
                <a:rPr lang="en-US" altLang="zh-CN" sz="1000" i="1" dirty="0" smtClean="0">
                  <a:latin typeface="Arial" panose="020B0604020202020204" pitchFamily="34" charset="0"/>
                  <a:ea typeface="Arial" panose="020B0604020202020204" pitchFamily="34" charset="0"/>
                  <a:cs typeface="Arial" panose="020B0604020202020204" pitchFamily="34" charset="0"/>
                  <a:sym typeface="+mn-ea"/>
                </a:rPr>
                <a:t>e625gf)</a:t>
              </a:r>
              <a:endParaRPr lang="zh-CN" altLang="en-US" sz="1000" i="1" dirty="0">
                <a:latin typeface="Arial" panose="020B0604020202020204" pitchFamily="34" charset="0"/>
                <a:ea typeface="Arial" panose="020B0604020202020204" pitchFamily="34" charset="0"/>
                <a:cs typeface="Arial" panose="020B0604020202020204" pitchFamily="34" charset="0"/>
              </a:endParaRPr>
            </a:p>
          </p:txBody>
        </p:sp>
        <p:sp>
          <p:nvSpPr>
            <p:cNvPr id="24" name="文本框 32"/>
            <p:cNvSpPr txBox="1"/>
            <p:nvPr/>
          </p:nvSpPr>
          <p:spPr>
            <a:xfrm rot="19113477">
              <a:off x="4594203" y="6181190"/>
              <a:ext cx="1475963" cy="400110"/>
            </a:xfrm>
            <a:prstGeom prst="rect">
              <a:avLst/>
            </a:prstGeom>
            <a:noFill/>
          </p:spPr>
          <p:txBody>
            <a:bodyPr wrap="square" rtlCol="0">
              <a:spAutoFit/>
            </a:bodyPr>
            <a:lstStyle/>
            <a:p>
              <a:pPr algn="r"/>
              <a:r>
                <a:rPr lang="en-US" altLang="zh-CN" sz="1000" i="1" dirty="0" smtClean="0">
                  <a:latin typeface="Arial" panose="020B0604020202020204" pitchFamily="34" charset="0"/>
                  <a:ea typeface="Arial" panose="020B0604020202020204" pitchFamily="34" charset="0"/>
                  <a:cs typeface="Arial" panose="020B0604020202020204" pitchFamily="34" charset="0"/>
                  <a:sym typeface="+mn-ea"/>
                </a:rPr>
                <a:t>nca-1(e625gf); </a:t>
              </a:r>
            </a:p>
            <a:p>
              <a:pPr algn="r"/>
              <a:r>
                <a:rPr lang="en-US" altLang="zh-CN" sz="1000" i="1" dirty="0" smtClean="0">
                  <a:latin typeface="Arial" panose="020B0604020202020204" pitchFamily="34" charset="0"/>
                  <a:ea typeface="Arial" panose="020B0604020202020204" pitchFamily="34" charset="0"/>
                  <a:cs typeface="Arial" panose="020B0604020202020204" pitchFamily="34" charset="0"/>
                  <a:sym typeface="+mn-ea"/>
                </a:rPr>
                <a:t>unc-80(mac379)</a:t>
              </a:r>
              <a:endParaRPr lang="zh-CN" altLang="en-US" sz="1000" i="1" dirty="0">
                <a:latin typeface="Arial" panose="020B0604020202020204" pitchFamily="34" charset="0"/>
                <a:ea typeface="Arial" panose="020B0604020202020204" pitchFamily="34" charset="0"/>
                <a:cs typeface="Arial" panose="020B0604020202020204" pitchFamily="34" charset="0"/>
              </a:endParaRPr>
            </a:p>
          </p:txBody>
        </p:sp>
        <p:sp>
          <p:nvSpPr>
            <p:cNvPr id="25" name="文本框 33"/>
            <p:cNvSpPr txBox="1"/>
            <p:nvPr/>
          </p:nvSpPr>
          <p:spPr>
            <a:xfrm rot="19113477">
              <a:off x="3369657" y="6200240"/>
              <a:ext cx="1475963" cy="400110"/>
            </a:xfrm>
            <a:prstGeom prst="rect">
              <a:avLst/>
            </a:prstGeom>
            <a:noFill/>
          </p:spPr>
          <p:txBody>
            <a:bodyPr wrap="square" rtlCol="0">
              <a:spAutoFit/>
            </a:bodyPr>
            <a:lstStyle/>
            <a:p>
              <a:pPr algn="r"/>
              <a:r>
                <a:rPr lang="en-US" altLang="zh-CN" sz="1000" i="1" dirty="0" smtClean="0">
                  <a:latin typeface="Arial" panose="020B0604020202020204" pitchFamily="34" charset="0"/>
                  <a:ea typeface="Arial" panose="020B0604020202020204" pitchFamily="34" charset="0"/>
                  <a:cs typeface="Arial" panose="020B0604020202020204" pitchFamily="34" charset="0"/>
                  <a:sym typeface="+mn-ea"/>
                </a:rPr>
                <a:t>unc-79(mac383);</a:t>
              </a:r>
            </a:p>
            <a:p>
              <a:pPr algn="r"/>
              <a:r>
                <a:rPr lang="en-US" altLang="zh-CN" sz="1000" i="1" dirty="0" smtClean="0">
                  <a:latin typeface="Arial" panose="020B0604020202020204" pitchFamily="34" charset="0"/>
                  <a:ea typeface="Arial" panose="020B0604020202020204" pitchFamily="34" charset="0"/>
                  <a:cs typeface="Arial" panose="020B0604020202020204" pitchFamily="34" charset="0"/>
                  <a:sym typeface="+mn-ea"/>
                </a:rPr>
                <a:t>unc-80(mac379</a:t>
              </a:r>
              <a:r>
                <a:rPr lang="en-US" altLang="zh-CN" sz="1000" i="1" dirty="0">
                  <a:latin typeface="Arial" panose="020B0604020202020204" pitchFamily="34" charset="0"/>
                  <a:ea typeface="Arial" panose="020B0604020202020204" pitchFamily="34" charset="0"/>
                  <a:cs typeface="Arial" panose="020B0604020202020204" pitchFamily="34" charset="0"/>
                  <a:sym typeface="+mn-ea"/>
                </a:rPr>
                <a:t>)</a:t>
              </a:r>
              <a:endParaRPr lang="zh-CN" altLang="en-US" sz="1000" i="1" dirty="0">
                <a:latin typeface="Arial" panose="020B0604020202020204" pitchFamily="34" charset="0"/>
                <a:ea typeface="Arial" panose="020B0604020202020204" pitchFamily="34" charset="0"/>
                <a:cs typeface="Arial" panose="020B0604020202020204" pitchFamily="34" charset="0"/>
              </a:endParaRPr>
            </a:p>
          </p:txBody>
        </p:sp>
        <p:sp>
          <p:nvSpPr>
            <p:cNvPr id="26" name="文本框 35"/>
            <p:cNvSpPr txBox="1"/>
            <p:nvPr/>
          </p:nvSpPr>
          <p:spPr>
            <a:xfrm rot="19113477">
              <a:off x="5201713" y="6223763"/>
              <a:ext cx="1475963" cy="246221"/>
            </a:xfrm>
            <a:prstGeom prst="rect">
              <a:avLst/>
            </a:prstGeom>
            <a:noFill/>
          </p:spPr>
          <p:txBody>
            <a:bodyPr wrap="square" rtlCol="0">
              <a:spAutoFit/>
            </a:bodyPr>
            <a:lstStyle/>
            <a:p>
              <a:pPr algn="r"/>
              <a:r>
                <a:rPr lang="en-US" altLang="zh-CN" sz="1000" i="1" dirty="0">
                  <a:latin typeface="Arial" panose="020B0604020202020204" pitchFamily="34" charset="0"/>
                  <a:ea typeface="Arial" panose="020B0604020202020204" pitchFamily="34" charset="0"/>
                  <a:cs typeface="Arial" panose="020B0604020202020204" pitchFamily="34" charset="0"/>
                  <a:sym typeface="+mn-ea"/>
                </a:rPr>
                <a:t>nlf-1(</a:t>
              </a:r>
              <a:r>
                <a:rPr lang="en-US" altLang="zh-CN" sz="1000" i="1" dirty="0" smtClean="0">
                  <a:latin typeface="Arial" panose="020B0604020202020204" pitchFamily="34" charset="0"/>
                  <a:ea typeface="Arial" panose="020B0604020202020204" pitchFamily="34" charset="0"/>
                  <a:cs typeface="Arial" panose="020B0604020202020204" pitchFamily="34" charset="0"/>
                  <a:sym typeface="+mn-ea"/>
                </a:rPr>
                <a:t>mac409)</a:t>
              </a:r>
              <a:endParaRPr lang="zh-CN" altLang="en-US" sz="1000" i="1" dirty="0">
                <a:latin typeface="Arial" panose="020B0604020202020204" pitchFamily="34" charset="0"/>
                <a:ea typeface="Arial" panose="020B0604020202020204" pitchFamily="34" charset="0"/>
                <a:cs typeface="Arial" panose="020B0604020202020204" pitchFamily="34" charset="0"/>
              </a:endParaRPr>
            </a:p>
          </p:txBody>
        </p:sp>
        <p:sp>
          <p:nvSpPr>
            <p:cNvPr id="27" name="文本框 36"/>
            <p:cNvSpPr txBox="1"/>
            <p:nvPr/>
          </p:nvSpPr>
          <p:spPr>
            <a:xfrm rot="19113477">
              <a:off x="7024239" y="6200240"/>
              <a:ext cx="1475963" cy="400110"/>
            </a:xfrm>
            <a:prstGeom prst="rect">
              <a:avLst/>
            </a:prstGeom>
            <a:noFill/>
          </p:spPr>
          <p:txBody>
            <a:bodyPr wrap="square" rtlCol="0">
              <a:spAutoFit/>
            </a:bodyPr>
            <a:lstStyle/>
            <a:p>
              <a:pPr algn="r"/>
              <a:r>
                <a:rPr lang="en-US" altLang="zh-CN" sz="1000" i="1" dirty="0">
                  <a:latin typeface="Arial" panose="020B0604020202020204" pitchFamily="34" charset="0"/>
                  <a:ea typeface="Arial" panose="020B0604020202020204" pitchFamily="34" charset="0"/>
                  <a:cs typeface="Arial" panose="020B0604020202020204" pitchFamily="34" charset="0"/>
                  <a:sym typeface="+mn-ea"/>
                </a:rPr>
                <a:t>nca-1(</a:t>
              </a:r>
              <a:r>
                <a:rPr lang="en-US" altLang="zh-CN" sz="1000" i="1" dirty="0" smtClean="0">
                  <a:latin typeface="Arial" panose="020B0604020202020204" pitchFamily="34" charset="0"/>
                  <a:ea typeface="Arial" panose="020B0604020202020204" pitchFamily="34" charset="0"/>
                  <a:cs typeface="Arial" panose="020B0604020202020204" pitchFamily="34" charset="0"/>
                  <a:sym typeface="+mn-ea"/>
                </a:rPr>
                <a:t>e625gf);</a:t>
              </a:r>
            </a:p>
            <a:p>
              <a:pPr algn="r"/>
              <a:r>
                <a:rPr lang="en-US" altLang="zh-CN" sz="1000" i="1" dirty="0" smtClean="0">
                  <a:latin typeface="Arial" panose="020B0604020202020204" pitchFamily="34" charset="0"/>
                  <a:ea typeface="Arial" panose="020B0604020202020204" pitchFamily="34" charset="0"/>
                  <a:cs typeface="Arial" panose="020B0604020202020204" pitchFamily="34" charset="0"/>
                  <a:sym typeface="+mn-ea"/>
                </a:rPr>
                <a:t>nlf</a:t>
              </a:r>
              <a:r>
                <a:rPr lang="en-US" altLang="zh-CN" sz="1000" i="1" dirty="0">
                  <a:latin typeface="Arial" panose="020B0604020202020204" pitchFamily="34" charset="0"/>
                  <a:ea typeface="Arial" panose="020B0604020202020204" pitchFamily="34" charset="0"/>
                  <a:cs typeface="Arial" panose="020B0604020202020204" pitchFamily="34" charset="0"/>
                  <a:sym typeface="+mn-ea"/>
                </a:rPr>
                <a:t>-1(mac409</a:t>
              </a:r>
              <a:r>
                <a:rPr lang="en-US" altLang="zh-CN" sz="1000" i="1" dirty="0" smtClean="0">
                  <a:latin typeface="Arial" panose="020B0604020202020204" pitchFamily="34" charset="0"/>
                  <a:ea typeface="Arial" panose="020B0604020202020204" pitchFamily="34" charset="0"/>
                  <a:cs typeface="Arial" panose="020B0604020202020204" pitchFamily="34" charset="0"/>
                  <a:sym typeface="+mn-ea"/>
                </a:rPr>
                <a:t>)</a:t>
              </a:r>
              <a:endParaRPr lang="zh-CN" altLang="en-US" sz="1000" i="1" dirty="0">
                <a:latin typeface="Arial" panose="020B0604020202020204" pitchFamily="34" charset="0"/>
                <a:ea typeface="Arial" panose="020B0604020202020204" pitchFamily="34" charset="0"/>
                <a:cs typeface="Arial" panose="020B0604020202020204" pitchFamily="34" charset="0"/>
              </a:endParaRPr>
            </a:p>
          </p:txBody>
        </p:sp>
        <p:sp>
          <p:nvSpPr>
            <p:cNvPr id="28" name="文本框 37"/>
            <p:cNvSpPr txBox="1"/>
            <p:nvPr/>
          </p:nvSpPr>
          <p:spPr>
            <a:xfrm rot="19113477">
              <a:off x="5809223" y="6200240"/>
              <a:ext cx="1475963" cy="400110"/>
            </a:xfrm>
            <a:prstGeom prst="rect">
              <a:avLst/>
            </a:prstGeom>
            <a:noFill/>
          </p:spPr>
          <p:txBody>
            <a:bodyPr wrap="square" rtlCol="0">
              <a:spAutoFit/>
            </a:bodyPr>
            <a:lstStyle/>
            <a:p>
              <a:pPr algn="r"/>
              <a:r>
                <a:rPr lang="en-US" altLang="zh-CN" sz="1000" i="1" dirty="0">
                  <a:latin typeface="Arial" panose="020B0604020202020204" pitchFamily="34" charset="0"/>
                  <a:ea typeface="Arial" panose="020B0604020202020204" pitchFamily="34" charset="0"/>
                  <a:cs typeface="Arial" panose="020B0604020202020204" pitchFamily="34" charset="0"/>
                  <a:sym typeface="+mn-ea"/>
                </a:rPr>
                <a:t>nca-1(gk9)</a:t>
              </a:r>
              <a:r>
                <a:rPr lang="en-US" altLang="zh-CN" sz="1000" i="1" dirty="0" smtClean="0">
                  <a:latin typeface="Arial" panose="020B0604020202020204" pitchFamily="34" charset="0"/>
                  <a:ea typeface="Arial" panose="020B0604020202020204" pitchFamily="34" charset="0"/>
                  <a:cs typeface="Arial" panose="020B0604020202020204" pitchFamily="34" charset="0"/>
                  <a:sym typeface="+mn-ea"/>
                </a:rPr>
                <a:t>;</a:t>
              </a:r>
            </a:p>
            <a:p>
              <a:pPr algn="r"/>
              <a:r>
                <a:rPr lang="en-US" altLang="zh-CN" sz="1000" i="1" dirty="0" smtClean="0">
                  <a:latin typeface="Arial" panose="020B0604020202020204" pitchFamily="34" charset="0"/>
                  <a:ea typeface="Arial" panose="020B0604020202020204" pitchFamily="34" charset="0"/>
                  <a:cs typeface="Arial" panose="020B0604020202020204" pitchFamily="34" charset="0"/>
                  <a:sym typeface="+mn-ea"/>
                </a:rPr>
                <a:t>nlf</a:t>
              </a:r>
              <a:r>
                <a:rPr lang="en-US" altLang="zh-CN" sz="1000" i="1" dirty="0">
                  <a:latin typeface="Arial" panose="020B0604020202020204" pitchFamily="34" charset="0"/>
                  <a:ea typeface="Arial" panose="020B0604020202020204" pitchFamily="34" charset="0"/>
                  <a:cs typeface="Arial" panose="020B0604020202020204" pitchFamily="34" charset="0"/>
                  <a:sym typeface="+mn-ea"/>
                </a:rPr>
                <a:t>-1(mac409</a:t>
              </a:r>
              <a:r>
                <a:rPr lang="en-US" altLang="zh-CN" sz="1000" i="1" dirty="0" smtClean="0">
                  <a:latin typeface="Arial" panose="020B0604020202020204" pitchFamily="34" charset="0"/>
                  <a:ea typeface="Arial" panose="020B0604020202020204" pitchFamily="34" charset="0"/>
                  <a:cs typeface="Arial" panose="020B0604020202020204" pitchFamily="34" charset="0"/>
                  <a:sym typeface="+mn-ea"/>
                </a:rPr>
                <a:t>)</a:t>
              </a:r>
              <a:endParaRPr lang="zh-CN" altLang="en-US" sz="1000" i="1" dirty="0">
                <a:latin typeface="Arial" panose="020B0604020202020204" pitchFamily="34" charset="0"/>
                <a:ea typeface="Arial" panose="020B0604020202020204" pitchFamily="34" charset="0"/>
                <a:cs typeface="Arial" panose="020B0604020202020204" pitchFamily="34" charset="0"/>
              </a:endParaRPr>
            </a:p>
          </p:txBody>
        </p:sp>
        <p:sp>
          <p:nvSpPr>
            <p:cNvPr id="29" name="文本框 38"/>
            <p:cNvSpPr txBox="1"/>
            <p:nvPr/>
          </p:nvSpPr>
          <p:spPr>
            <a:xfrm rot="19113477">
              <a:off x="6416733" y="6200240"/>
              <a:ext cx="1475963" cy="400110"/>
            </a:xfrm>
            <a:prstGeom prst="rect">
              <a:avLst/>
            </a:prstGeom>
            <a:noFill/>
          </p:spPr>
          <p:txBody>
            <a:bodyPr wrap="square" rtlCol="0">
              <a:spAutoFit/>
            </a:bodyPr>
            <a:lstStyle/>
            <a:p>
              <a:pPr algn="r"/>
              <a:r>
                <a:rPr lang="en-US" altLang="zh-CN" sz="1000" i="1" dirty="0">
                  <a:latin typeface="Arial" panose="020B0604020202020204" pitchFamily="34" charset="0"/>
                  <a:ea typeface="Arial" panose="020B0604020202020204" pitchFamily="34" charset="0"/>
                  <a:cs typeface="Arial" panose="020B0604020202020204" pitchFamily="34" charset="0"/>
                  <a:sym typeface="+mn-ea"/>
                </a:rPr>
                <a:t>nca-2(gk5)</a:t>
              </a:r>
              <a:r>
                <a:rPr lang="en-US" altLang="zh-CN" sz="1000" i="1" dirty="0" smtClean="0">
                  <a:latin typeface="Arial" panose="020B0604020202020204" pitchFamily="34" charset="0"/>
                  <a:ea typeface="Arial" panose="020B0604020202020204" pitchFamily="34" charset="0"/>
                  <a:cs typeface="Arial" panose="020B0604020202020204" pitchFamily="34" charset="0"/>
                  <a:sym typeface="+mn-ea"/>
                </a:rPr>
                <a:t>;</a:t>
              </a:r>
            </a:p>
            <a:p>
              <a:pPr algn="r"/>
              <a:r>
                <a:rPr lang="en-US" altLang="zh-CN" sz="1000" i="1" dirty="0" smtClean="0">
                  <a:latin typeface="Arial" panose="020B0604020202020204" pitchFamily="34" charset="0"/>
                  <a:ea typeface="Arial" panose="020B0604020202020204" pitchFamily="34" charset="0"/>
                  <a:cs typeface="Arial" panose="020B0604020202020204" pitchFamily="34" charset="0"/>
                  <a:sym typeface="+mn-ea"/>
                </a:rPr>
                <a:t>nlf</a:t>
              </a:r>
              <a:r>
                <a:rPr lang="en-US" altLang="zh-CN" sz="1000" i="1" dirty="0">
                  <a:latin typeface="Arial" panose="020B0604020202020204" pitchFamily="34" charset="0"/>
                  <a:ea typeface="Arial" panose="020B0604020202020204" pitchFamily="34" charset="0"/>
                  <a:cs typeface="Arial" panose="020B0604020202020204" pitchFamily="34" charset="0"/>
                  <a:sym typeface="+mn-ea"/>
                </a:rPr>
                <a:t>-1(mac409)</a:t>
              </a:r>
              <a:endParaRPr lang="zh-CN" altLang="en-US" sz="1000" i="1" dirty="0">
                <a:latin typeface="Arial" panose="020B0604020202020204" pitchFamily="34" charset="0"/>
                <a:ea typeface="Arial" panose="020B0604020202020204" pitchFamily="34" charset="0"/>
                <a:cs typeface="Arial" panose="020B0604020202020204" pitchFamily="34" charset="0"/>
              </a:endParaRPr>
            </a:p>
          </p:txBody>
        </p:sp>
        <p:sp>
          <p:nvSpPr>
            <p:cNvPr id="30" name="TextBox 29"/>
            <p:cNvSpPr txBox="1"/>
            <p:nvPr/>
          </p:nvSpPr>
          <p:spPr>
            <a:xfrm>
              <a:off x="81240" y="3661564"/>
              <a:ext cx="554756" cy="261307"/>
            </a:xfrm>
            <a:prstGeom prst="rect">
              <a:avLst/>
            </a:prstGeom>
            <a:noFill/>
          </p:spPr>
          <p:txBody>
            <a:bodyPr wrap="square" rtlCol="0">
              <a:spAutoFit/>
            </a:bodyPr>
            <a:lstStyle/>
            <a:p>
              <a:pPr algn="r"/>
              <a:r>
                <a:rPr lang="en-US" altLang="zh-CN" sz="1600" dirty="0" smtClean="0">
                  <a:latin typeface="Arial" panose="020B0604020202020204" pitchFamily="34" charset="0"/>
                  <a:cs typeface="Arial" panose="020B0604020202020204" pitchFamily="34" charset="0"/>
                </a:rPr>
                <a:t>60</a:t>
              </a:r>
              <a:endParaRPr lang="zh-CN" altLang="en-US" sz="1600" dirty="0">
                <a:latin typeface="Arial" panose="020B0604020202020204" pitchFamily="34" charset="0"/>
                <a:cs typeface="Arial" panose="020B0604020202020204" pitchFamily="34" charset="0"/>
              </a:endParaRPr>
            </a:p>
          </p:txBody>
        </p:sp>
        <p:sp>
          <p:nvSpPr>
            <p:cNvPr id="31" name="TextBox 30"/>
            <p:cNvSpPr txBox="1"/>
            <p:nvPr/>
          </p:nvSpPr>
          <p:spPr>
            <a:xfrm>
              <a:off x="81240" y="4063829"/>
              <a:ext cx="554756" cy="261307"/>
            </a:xfrm>
            <a:prstGeom prst="rect">
              <a:avLst/>
            </a:prstGeom>
            <a:noFill/>
          </p:spPr>
          <p:txBody>
            <a:bodyPr wrap="square" rtlCol="0">
              <a:spAutoFit/>
            </a:bodyPr>
            <a:lstStyle/>
            <a:p>
              <a:pPr algn="r"/>
              <a:r>
                <a:rPr lang="en-US" altLang="zh-CN" sz="1600" dirty="0" smtClean="0">
                  <a:latin typeface="Arial" panose="020B0604020202020204" pitchFamily="34" charset="0"/>
                  <a:cs typeface="Arial" panose="020B0604020202020204" pitchFamily="34" charset="0"/>
                </a:rPr>
                <a:t>48</a:t>
              </a:r>
              <a:endParaRPr lang="zh-CN" altLang="en-US" sz="1600" dirty="0">
                <a:latin typeface="Arial" panose="020B0604020202020204" pitchFamily="34" charset="0"/>
                <a:cs typeface="Arial" panose="020B0604020202020204" pitchFamily="34" charset="0"/>
              </a:endParaRPr>
            </a:p>
          </p:txBody>
        </p:sp>
        <p:sp>
          <p:nvSpPr>
            <p:cNvPr id="32" name="TextBox 31"/>
            <p:cNvSpPr txBox="1"/>
            <p:nvPr/>
          </p:nvSpPr>
          <p:spPr>
            <a:xfrm>
              <a:off x="81240" y="4466094"/>
              <a:ext cx="554756" cy="261307"/>
            </a:xfrm>
            <a:prstGeom prst="rect">
              <a:avLst/>
            </a:prstGeom>
            <a:noFill/>
          </p:spPr>
          <p:txBody>
            <a:bodyPr wrap="square" rtlCol="0">
              <a:spAutoFit/>
            </a:bodyPr>
            <a:lstStyle/>
            <a:p>
              <a:pPr algn="r"/>
              <a:r>
                <a:rPr lang="en-US" altLang="zh-CN" sz="1600" dirty="0" smtClean="0">
                  <a:latin typeface="Arial" panose="020B0604020202020204" pitchFamily="34" charset="0"/>
                  <a:cs typeface="Arial" panose="020B0604020202020204" pitchFamily="34" charset="0"/>
                </a:rPr>
                <a:t>36</a:t>
              </a:r>
              <a:endParaRPr lang="zh-CN" altLang="en-US" sz="1600" dirty="0">
                <a:latin typeface="Arial" panose="020B0604020202020204" pitchFamily="34" charset="0"/>
                <a:cs typeface="Arial" panose="020B0604020202020204" pitchFamily="34" charset="0"/>
              </a:endParaRPr>
            </a:p>
          </p:txBody>
        </p:sp>
        <p:sp>
          <p:nvSpPr>
            <p:cNvPr id="33" name="TextBox 32"/>
            <p:cNvSpPr txBox="1"/>
            <p:nvPr/>
          </p:nvSpPr>
          <p:spPr>
            <a:xfrm>
              <a:off x="81240" y="4868358"/>
              <a:ext cx="554756" cy="261307"/>
            </a:xfrm>
            <a:prstGeom prst="rect">
              <a:avLst/>
            </a:prstGeom>
            <a:noFill/>
          </p:spPr>
          <p:txBody>
            <a:bodyPr wrap="square" rtlCol="0">
              <a:spAutoFit/>
            </a:bodyPr>
            <a:lstStyle/>
            <a:p>
              <a:pPr algn="r"/>
              <a:r>
                <a:rPr lang="en-US" altLang="zh-CN" sz="1600" dirty="0" smtClean="0">
                  <a:latin typeface="Arial" panose="020B0604020202020204" pitchFamily="34" charset="0"/>
                  <a:cs typeface="Arial" panose="020B0604020202020204" pitchFamily="34" charset="0"/>
                </a:rPr>
                <a:t>24</a:t>
              </a:r>
              <a:endParaRPr lang="zh-CN" altLang="en-US" sz="1600" dirty="0">
                <a:latin typeface="Arial" panose="020B0604020202020204" pitchFamily="34" charset="0"/>
                <a:cs typeface="Arial" panose="020B0604020202020204" pitchFamily="34" charset="0"/>
              </a:endParaRPr>
            </a:p>
          </p:txBody>
        </p:sp>
        <p:sp>
          <p:nvSpPr>
            <p:cNvPr id="34" name="TextBox 33"/>
            <p:cNvSpPr txBox="1"/>
            <p:nvPr/>
          </p:nvSpPr>
          <p:spPr>
            <a:xfrm>
              <a:off x="81240" y="5270623"/>
              <a:ext cx="554756" cy="261307"/>
            </a:xfrm>
            <a:prstGeom prst="rect">
              <a:avLst/>
            </a:prstGeom>
            <a:noFill/>
          </p:spPr>
          <p:txBody>
            <a:bodyPr wrap="square" rtlCol="0">
              <a:spAutoFit/>
            </a:bodyPr>
            <a:lstStyle/>
            <a:p>
              <a:pPr algn="r"/>
              <a:r>
                <a:rPr lang="en-US" altLang="zh-CN" sz="1600" dirty="0" smtClean="0">
                  <a:latin typeface="Arial" panose="020B0604020202020204" pitchFamily="34" charset="0"/>
                  <a:cs typeface="Arial" panose="020B0604020202020204" pitchFamily="34" charset="0"/>
                </a:rPr>
                <a:t>12</a:t>
              </a:r>
              <a:endParaRPr lang="zh-CN" altLang="en-US" sz="1600" dirty="0">
                <a:latin typeface="Arial" panose="020B0604020202020204" pitchFamily="34" charset="0"/>
                <a:cs typeface="Arial" panose="020B0604020202020204" pitchFamily="34" charset="0"/>
              </a:endParaRPr>
            </a:p>
          </p:txBody>
        </p:sp>
        <p:sp>
          <p:nvSpPr>
            <p:cNvPr id="35" name="TextBox 34"/>
            <p:cNvSpPr txBox="1"/>
            <p:nvPr/>
          </p:nvSpPr>
          <p:spPr>
            <a:xfrm>
              <a:off x="81240" y="5672888"/>
              <a:ext cx="554756" cy="261307"/>
            </a:xfrm>
            <a:prstGeom prst="rect">
              <a:avLst/>
            </a:prstGeom>
            <a:noFill/>
          </p:spPr>
          <p:txBody>
            <a:bodyPr wrap="square" rtlCol="0">
              <a:spAutoFit/>
            </a:bodyPr>
            <a:lstStyle/>
            <a:p>
              <a:pPr algn="r"/>
              <a:r>
                <a:rPr lang="en-US" altLang="zh-CN" sz="1600" dirty="0" smtClean="0">
                  <a:latin typeface="Arial" panose="020B0604020202020204" pitchFamily="34" charset="0"/>
                  <a:cs typeface="Arial" panose="020B0604020202020204" pitchFamily="34" charset="0"/>
                </a:rPr>
                <a:t>0</a:t>
              </a:r>
              <a:endParaRPr lang="zh-CN" altLang="en-US" sz="1600" dirty="0">
                <a:latin typeface="Arial" panose="020B0604020202020204" pitchFamily="34" charset="0"/>
                <a:cs typeface="Arial" panose="020B0604020202020204" pitchFamily="34" charset="0"/>
              </a:endParaRPr>
            </a:p>
          </p:txBody>
        </p:sp>
        <p:sp>
          <p:nvSpPr>
            <p:cNvPr id="36" name="TextBox 35"/>
            <p:cNvSpPr txBox="1"/>
            <p:nvPr/>
          </p:nvSpPr>
          <p:spPr>
            <a:xfrm>
              <a:off x="79754" y="6075151"/>
              <a:ext cx="554756" cy="261307"/>
            </a:xfrm>
            <a:prstGeom prst="rect">
              <a:avLst/>
            </a:prstGeom>
            <a:noFill/>
          </p:spPr>
          <p:txBody>
            <a:bodyPr wrap="square" rtlCol="0">
              <a:spAutoFit/>
            </a:bodyPr>
            <a:lstStyle/>
            <a:p>
              <a:pPr algn="r"/>
              <a:r>
                <a:rPr lang="en-US" altLang="zh-CN" sz="1600" dirty="0" smtClean="0">
                  <a:latin typeface="Arial" panose="020B0604020202020204" pitchFamily="34" charset="0"/>
                  <a:cs typeface="Arial" panose="020B0604020202020204" pitchFamily="34" charset="0"/>
                </a:rPr>
                <a:t>-12</a:t>
              </a:r>
              <a:endParaRPr lang="zh-CN" altLang="en-US" sz="1600" dirty="0">
                <a:latin typeface="Arial" panose="020B0604020202020204" pitchFamily="34" charset="0"/>
                <a:cs typeface="Arial" panose="020B0604020202020204" pitchFamily="34" charset="0"/>
              </a:endParaRPr>
            </a:p>
          </p:txBody>
        </p:sp>
        <p:sp>
          <p:nvSpPr>
            <p:cNvPr id="4" name="TextBox 3"/>
            <p:cNvSpPr txBox="1"/>
            <p:nvPr/>
          </p:nvSpPr>
          <p:spPr>
            <a:xfrm>
              <a:off x="1200006" y="4317921"/>
              <a:ext cx="392609" cy="237552"/>
            </a:xfrm>
            <a:prstGeom prst="rect">
              <a:avLst/>
            </a:prstGeom>
            <a:noFill/>
          </p:spPr>
          <p:txBody>
            <a:bodyPr wrap="none" rtlCol="0">
              <a:spAutoFit/>
            </a:bodyPr>
            <a:lstStyle/>
            <a:p>
              <a:pPr algn="ctr"/>
              <a:r>
                <a:rPr lang="en-US" altLang="zh-CN" sz="1400" dirty="0" smtClean="0">
                  <a:latin typeface="Arial" pitchFamily="34" charset="0"/>
                  <a:cs typeface="Arial" pitchFamily="34" charset="0"/>
                </a:rPr>
                <a:t>***</a:t>
              </a:r>
              <a:endParaRPr lang="zh-CN" altLang="en-US" sz="1400" dirty="0">
                <a:latin typeface="Arial" pitchFamily="34" charset="0"/>
                <a:cs typeface="Arial" pitchFamily="34" charset="0"/>
              </a:endParaRPr>
            </a:p>
          </p:txBody>
        </p:sp>
        <p:sp>
          <p:nvSpPr>
            <p:cNvPr id="37" name="TextBox 36"/>
            <p:cNvSpPr txBox="1"/>
            <p:nvPr/>
          </p:nvSpPr>
          <p:spPr>
            <a:xfrm>
              <a:off x="1801460" y="4899720"/>
              <a:ext cx="392609" cy="237552"/>
            </a:xfrm>
            <a:prstGeom prst="rect">
              <a:avLst/>
            </a:prstGeom>
            <a:noFill/>
          </p:spPr>
          <p:txBody>
            <a:bodyPr wrap="none" rtlCol="0">
              <a:spAutoFit/>
            </a:bodyPr>
            <a:lstStyle/>
            <a:p>
              <a:pPr algn="ctr"/>
              <a:r>
                <a:rPr lang="en-US" altLang="zh-CN" sz="1400" dirty="0">
                  <a:latin typeface="Arial" pitchFamily="34" charset="0"/>
                  <a:cs typeface="Arial" pitchFamily="34" charset="0"/>
                </a:rPr>
                <a:t>***</a:t>
              </a:r>
              <a:endParaRPr lang="zh-CN" altLang="en-US" sz="1400" dirty="0">
                <a:latin typeface="Arial" pitchFamily="34" charset="0"/>
                <a:cs typeface="Arial" pitchFamily="34" charset="0"/>
              </a:endParaRPr>
            </a:p>
          </p:txBody>
        </p:sp>
        <p:sp>
          <p:nvSpPr>
            <p:cNvPr id="39" name="TextBox 38"/>
            <p:cNvSpPr txBox="1"/>
            <p:nvPr/>
          </p:nvSpPr>
          <p:spPr>
            <a:xfrm>
              <a:off x="2399836" y="5592657"/>
              <a:ext cx="392609" cy="237552"/>
            </a:xfrm>
            <a:prstGeom prst="rect">
              <a:avLst/>
            </a:prstGeom>
            <a:noFill/>
          </p:spPr>
          <p:txBody>
            <a:bodyPr wrap="none" rtlCol="0">
              <a:spAutoFit/>
            </a:bodyPr>
            <a:lstStyle/>
            <a:p>
              <a:pPr algn="ctr"/>
              <a:r>
                <a:rPr lang="en-US" altLang="zh-CN" sz="1400" dirty="0">
                  <a:latin typeface="Arial" pitchFamily="34" charset="0"/>
                  <a:cs typeface="Arial" pitchFamily="34" charset="0"/>
                </a:rPr>
                <a:t>***</a:t>
              </a:r>
              <a:endParaRPr lang="zh-CN" altLang="en-US" sz="1400" dirty="0">
                <a:latin typeface="Arial" pitchFamily="34" charset="0"/>
                <a:cs typeface="Arial" pitchFamily="34" charset="0"/>
              </a:endParaRPr>
            </a:p>
          </p:txBody>
        </p:sp>
        <p:sp>
          <p:nvSpPr>
            <p:cNvPr id="40" name="TextBox 39"/>
            <p:cNvSpPr txBox="1"/>
            <p:nvPr/>
          </p:nvSpPr>
          <p:spPr>
            <a:xfrm>
              <a:off x="3005599" y="5604419"/>
              <a:ext cx="392609" cy="237552"/>
            </a:xfrm>
            <a:prstGeom prst="rect">
              <a:avLst/>
            </a:prstGeom>
            <a:noFill/>
          </p:spPr>
          <p:txBody>
            <a:bodyPr wrap="none" rtlCol="0">
              <a:spAutoFit/>
            </a:bodyPr>
            <a:lstStyle/>
            <a:p>
              <a:pPr algn="ctr"/>
              <a:r>
                <a:rPr lang="en-US" altLang="zh-CN" sz="1400" dirty="0">
                  <a:latin typeface="Arial" pitchFamily="34" charset="0"/>
                  <a:cs typeface="Arial" pitchFamily="34" charset="0"/>
                </a:rPr>
                <a:t>***</a:t>
              </a:r>
              <a:endParaRPr lang="zh-CN" altLang="en-US" sz="1400" dirty="0">
                <a:latin typeface="Arial" pitchFamily="34" charset="0"/>
                <a:cs typeface="Arial" pitchFamily="34" charset="0"/>
              </a:endParaRPr>
            </a:p>
          </p:txBody>
        </p:sp>
        <p:sp>
          <p:nvSpPr>
            <p:cNvPr id="42" name="TextBox 41"/>
            <p:cNvSpPr txBox="1"/>
            <p:nvPr/>
          </p:nvSpPr>
          <p:spPr>
            <a:xfrm>
              <a:off x="3603975" y="5586776"/>
              <a:ext cx="392609" cy="237552"/>
            </a:xfrm>
            <a:prstGeom prst="rect">
              <a:avLst/>
            </a:prstGeom>
            <a:noFill/>
          </p:spPr>
          <p:txBody>
            <a:bodyPr wrap="none" rtlCol="0">
              <a:spAutoFit/>
            </a:bodyPr>
            <a:lstStyle/>
            <a:p>
              <a:pPr algn="ctr"/>
              <a:r>
                <a:rPr lang="en-US" altLang="zh-CN" sz="1400" dirty="0">
                  <a:latin typeface="Arial" pitchFamily="34" charset="0"/>
                  <a:cs typeface="Arial" pitchFamily="34" charset="0"/>
                </a:rPr>
                <a:t>***</a:t>
              </a:r>
              <a:endParaRPr lang="zh-CN" altLang="en-US" sz="1400" dirty="0">
                <a:latin typeface="Arial" pitchFamily="34" charset="0"/>
                <a:cs typeface="Arial" pitchFamily="34" charset="0"/>
              </a:endParaRPr>
            </a:p>
          </p:txBody>
        </p:sp>
        <p:sp>
          <p:nvSpPr>
            <p:cNvPr id="43" name="TextBox 42"/>
            <p:cNvSpPr txBox="1"/>
            <p:nvPr/>
          </p:nvSpPr>
          <p:spPr>
            <a:xfrm>
              <a:off x="4207070" y="5633827"/>
              <a:ext cx="392609" cy="237552"/>
            </a:xfrm>
            <a:prstGeom prst="rect">
              <a:avLst/>
            </a:prstGeom>
            <a:noFill/>
          </p:spPr>
          <p:txBody>
            <a:bodyPr wrap="none" rtlCol="0">
              <a:spAutoFit/>
            </a:bodyPr>
            <a:lstStyle/>
            <a:p>
              <a:pPr algn="ctr"/>
              <a:r>
                <a:rPr lang="en-US" altLang="zh-CN" sz="1400" dirty="0">
                  <a:latin typeface="Arial" pitchFamily="34" charset="0"/>
                  <a:cs typeface="Arial" pitchFamily="34" charset="0"/>
                </a:rPr>
                <a:t>***</a:t>
              </a:r>
              <a:endParaRPr lang="zh-CN" altLang="en-US" sz="1400" dirty="0">
                <a:latin typeface="Arial" pitchFamily="34" charset="0"/>
                <a:cs typeface="Arial" pitchFamily="34" charset="0"/>
              </a:endParaRPr>
            </a:p>
          </p:txBody>
        </p:sp>
        <p:sp>
          <p:nvSpPr>
            <p:cNvPr id="44" name="TextBox 43"/>
            <p:cNvSpPr txBox="1"/>
            <p:nvPr/>
          </p:nvSpPr>
          <p:spPr>
            <a:xfrm>
              <a:off x="4808114" y="5606625"/>
              <a:ext cx="392609" cy="237552"/>
            </a:xfrm>
            <a:prstGeom prst="rect">
              <a:avLst/>
            </a:prstGeom>
            <a:noFill/>
          </p:spPr>
          <p:txBody>
            <a:bodyPr wrap="none" rtlCol="0">
              <a:spAutoFit/>
            </a:bodyPr>
            <a:lstStyle/>
            <a:p>
              <a:pPr algn="ctr"/>
              <a:r>
                <a:rPr lang="en-US" altLang="zh-CN" sz="1400" dirty="0">
                  <a:latin typeface="Arial" pitchFamily="34" charset="0"/>
                  <a:cs typeface="Arial" pitchFamily="34" charset="0"/>
                </a:rPr>
                <a:t>***</a:t>
              </a:r>
              <a:endParaRPr lang="zh-CN" altLang="en-US" sz="1400" dirty="0">
                <a:latin typeface="Arial" pitchFamily="34" charset="0"/>
                <a:cs typeface="Arial" pitchFamily="34" charset="0"/>
              </a:endParaRPr>
            </a:p>
          </p:txBody>
        </p:sp>
        <p:sp>
          <p:nvSpPr>
            <p:cNvPr id="45" name="TextBox 44"/>
            <p:cNvSpPr txBox="1"/>
            <p:nvPr/>
          </p:nvSpPr>
          <p:spPr>
            <a:xfrm>
              <a:off x="5413877" y="5580895"/>
              <a:ext cx="392609" cy="237552"/>
            </a:xfrm>
            <a:prstGeom prst="rect">
              <a:avLst/>
            </a:prstGeom>
            <a:noFill/>
          </p:spPr>
          <p:txBody>
            <a:bodyPr wrap="none" rtlCol="0">
              <a:spAutoFit/>
            </a:bodyPr>
            <a:lstStyle/>
            <a:p>
              <a:pPr algn="ctr"/>
              <a:r>
                <a:rPr lang="en-US" altLang="zh-CN" sz="1400" dirty="0">
                  <a:latin typeface="Arial" pitchFamily="34" charset="0"/>
                  <a:cs typeface="Arial" pitchFamily="34" charset="0"/>
                </a:rPr>
                <a:t>***</a:t>
              </a:r>
              <a:endParaRPr lang="zh-CN" altLang="en-US" sz="1400" dirty="0">
                <a:latin typeface="Arial" pitchFamily="34" charset="0"/>
                <a:cs typeface="Arial" pitchFamily="34" charset="0"/>
              </a:endParaRPr>
            </a:p>
          </p:txBody>
        </p:sp>
        <p:sp>
          <p:nvSpPr>
            <p:cNvPr id="46" name="TextBox 45"/>
            <p:cNvSpPr txBox="1"/>
            <p:nvPr/>
          </p:nvSpPr>
          <p:spPr>
            <a:xfrm>
              <a:off x="6018604" y="4930268"/>
              <a:ext cx="392609" cy="237552"/>
            </a:xfrm>
            <a:prstGeom prst="rect">
              <a:avLst/>
            </a:prstGeom>
            <a:noFill/>
          </p:spPr>
          <p:txBody>
            <a:bodyPr wrap="none" rtlCol="0">
              <a:spAutoFit/>
            </a:bodyPr>
            <a:lstStyle/>
            <a:p>
              <a:pPr algn="ctr"/>
              <a:r>
                <a:rPr lang="en-US" altLang="zh-CN" sz="1400" dirty="0">
                  <a:latin typeface="Arial" pitchFamily="34" charset="0"/>
                  <a:cs typeface="Arial" pitchFamily="34" charset="0"/>
                </a:rPr>
                <a:t>***</a:t>
              </a:r>
              <a:endParaRPr lang="zh-CN" altLang="en-US" sz="1400" dirty="0">
                <a:latin typeface="Arial" pitchFamily="34" charset="0"/>
                <a:cs typeface="Arial" pitchFamily="34" charset="0"/>
              </a:endParaRPr>
            </a:p>
          </p:txBody>
        </p:sp>
        <p:sp>
          <p:nvSpPr>
            <p:cNvPr id="47" name="TextBox 46"/>
            <p:cNvSpPr txBox="1"/>
            <p:nvPr/>
          </p:nvSpPr>
          <p:spPr>
            <a:xfrm>
              <a:off x="6616980" y="5386810"/>
              <a:ext cx="392609" cy="237552"/>
            </a:xfrm>
            <a:prstGeom prst="rect">
              <a:avLst/>
            </a:prstGeom>
            <a:noFill/>
          </p:spPr>
          <p:txBody>
            <a:bodyPr wrap="none" rtlCol="0">
              <a:spAutoFit/>
            </a:bodyPr>
            <a:lstStyle/>
            <a:p>
              <a:pPr algn="ctr"/>
              <a:r>
                <a:rPr lang="en-US" altLang="zh-CN" sz="1400" dirty="0">
                  <a:latin typeface="Arial" pitchFamily="34" charset="0"/>
                  <a:cs typeface="Arial" pitchFamily="34" charset="0"/>
                </a:rPr>
                <a:t>***</a:t>
              </a:r>
              <a:endParaRPr lang="zh-CN" altLang="en-US" sz="1400" dirty="0">
                <a:latin typeface="Arial" pitchFamily="34" charset="0"/>
                <a:cs typeface="Arial" pitchFamily="34" charset="0"/>
              </a:endParaRPr>
            </a:p>
          </p:txBody>
        </p:sp>
        <p:sp>
          <p:nvSpPr>
            <p:cNvPr id="48" name="TextBox 47"/>
            <p:cNvSpPr txBox="1"/>
            <p:nvPr/>
          </p:nvSpPr>
          <p:spPr>
            <a:xfrm>
              <a:off x="7223779" y="5363284"/>
              <a:ext cx="392609" cy="237552"/>
            </a:xfrm>
            <a:prstGeom prst="rect">
              <a:avLst/>
            </a:prstGeom>
            <a:noFill/>
          </p:spPr>
          <p:txBody>
            <a:bodyPr wrap="none" rtlCol="0">
              <a:spAutoFit/>
            </a:bodyPr>
            <a:lstStyle/>
            <a:p>
              <a:pPr algn="ctr"/>
              <a:r>
                <a:rPr lang="en-US" altLang="zh-CN" sz="1400" dirty="0">
                  <a:latin typeface="Arial" pitchFamily="34" charset="0"/>
                  <a:cs typeface="Arial" pitchFamily="34" charset="0"/>
                </a:rPr>
                <a:t>***</a:t>
              </a:r>
              <a:endParaRPr lang="zh-CN" altLang="en-US" sz="1400" dirty="0">
                <a:latin typeface="Arial" pitchFamily="34" charset="0"/>
                <a:cs typeface="Arial" pitchFamily="34" charset="0"/>
              </a:endParaRPr>
            </a:p>
          </p:txBody>
        </p:sp>
        <p:sp>
          <p:nvSpPr>
            <p:cNvPr id="49" name="TextBox 48"/>
            <p:cNvSpPr txBox="1"/>
            <p:nvPr/>
          </p:nvSpPr>
          <p:spPr>
            <a:xfrm>
              <a:off x="7821118" y="4575181"/>
              <a:ext cx="392609" cy="237552"/>
            </a:xfrm>
            <a:prstGeom prst="rect">
              <a:avLst/>
            </a:prstGeom>
            <a:noFill/>
          </p:spPr>
          <p:txBody>
            <a:bodyPr wrap="none" rtlCol="0">
              <a:spAutoFit/>
            </a:bodyPr>
            <a:lstStyle/>
            <a:p>
              <a:pPr algn="ctr"/>
              <a:r>
                <a:rPr lang="en-US" altLang="zh-CN" sz="1400" dirty="0">
                  <a:latin typeface="Arial" pitchFamily="34" charset="0"/>
                  <a:cs typeface="Arial" pitchFamily="34" charset="0"/>
                </a:rPr>
                <a:t>***</a:t>
              </a:r>
              <a:endParaRPr lang="zh-CN" altLang="en-US" sz="1400" dirty="0">
                <a:latin typeface="Arial" pitchFamily="34" charset="0"/>
                <a:cs typeface="Arial" pitchFamily="34" charset="0"/>
              </a:endParaRPr>
            </a:p>
          </p:txBody>
        </p:sp>
        <p:cxnSp>
          <p:nvCxnSpPr>
            <p:cNvPr id="6" name="直接连接符 5"/>
            <p:cNvCxnSpPr/>
            <p:nvPr/>
          </p:nvCxnSpPr>
          <p:spPr>
            <a:xfrm>
              <a:off x="1390154" y="4135434"/>
              <a:ext cx="0" cy="230666"/>
            </a:xfrm>
            <a:prstGeom prst="line">
              <a:avLst/>
            </a:prstGeom>
            <a:ln/>
          </p:spPr>
          <p:style>
            <a:lnRef idx="1">
              <a:schemeClr val="dk1"/>
            </a:lnRef>
            <a:fillRef idx="0">
              <a:schemeClr val="dk1"/>
            </a:fillRef>
            <a:effectRef idx="0">
              <a:schemeClr val="dk1"/>
            </a:effectRef>
            <a:fontRef idx="minor">
              <a:schemeClr val="tx1"/>
            </a:fontRef>
          </p:style>
        </p:cxnSp>
        <p:cxnSp>
          <p:nvCxnSpPr>
            <p:cNvPr id="8" name="直接连接符 7"/>
            <p:cNvCxnSpPr/>
            <p:nvPr/>
          </p:nvCxnSpPr>
          <p:spPr>
            <a:xfrm>
              <a:off x="1389548" y="4139110"/>
              <a:ext cx="600295" cy="0"/>
            </a:xfrm>
            <a:prstGeom prst="line">
              <a:avLst/>
            </a:prstGeom>
          </p:spPr>
          <p:style>
            <a:lnRef idx="1">
              <a:schemeClr val="dk1"/>
            </a:lnRef>
            <a:fillRef idx="0">
              <a:schemeClr val="dk1"/>
            </a:fillRef>
            <a:effectRef idx="0">
              <a:schemeClr val="dk1"/>
            </a:effectRef>
            <a:fontRef idx="minor">
              <a:schemeClr val="tx1"/>
            </a:fontRef>
          </p:style>
        </p:cxnSp>
        <p:cxnSp>
          <p:nvCxnSpPr>
            <p:cNvPr id="52" name="直接连接符 51"/>
            <p:cNvCxnSpPr/>
            <p:nvPr/>
          </p:nvCxnSpPr>
          <p:spPr>
            <a:xfrm>
              <a:off x="1993189" y="4135434"/>
              <a:ext cx="0" cy="811241"/>
            </a:xfrm>
            <a:prstGeom prst="line">
              <a:avLst/>
            </a:prstGeom>
            <a:ln/>
          </p:spPr>
          <p:style>
            <a:lnRef idx="1">
              <a:schemeClr val="dk1"/>
            </a:lnRef>
            <a:fillRef idx="0">
              <a:schemeClr val="dk1"/>
            </a:fillRef>
            <a:effectRef idx="0">
              <a:schemeClr val="dk1"/>
            </a:effectRef>
            <a:fontRef idx="minor">
              <a:schemeClr val="tx1"/>
            </a:fontRef>
          </p:style>
        </p:cxnSp>
        <p:sp>
          <p:nvSpPr>
            <p:cNvPr id="55" name="TextBox 54"/>
            <p:cNvSpPr txBox="1"/>
            <p:nvPr/>
          </p:nvSpPr>
          <p:spPr>
            <a:xfrm>
              <a:off x="1498829" y="3963197"/>
              <a:ext cx="392609" cy="237552"/>
            </a:xfrm>
            <a:prstGeom prst="rect">
              <a:avLst/>
            </a:prstGeom>
            <a:noFill/>
          </p:spPr>
          <p:txBody>
            <a:bodyPr wrap="none" rtlCol="0">
              <a:spAutoFit/>
            </a:bodyPr>
            <a:lstStyle/>
            <a:p>
              <a:pPr algn="ctr"/>
              <a:r>
                <a:rPr lang="en-US" altLang="zh-CN" sz="1400" dirty="0">
                  <a:latin typeface="Arial" pitchFamily="34" charset="0"/>
                  <a:cs typeface="Arial" pitchFamily="34" charset="0"/>
                </a:rPr>
                <a:t>***</a:t>
              </a:r>
              <a:endParaRPr lang="zh-CN" altLang="en-US" sz="1400" dirty="0">
                <a:latin typeface="Arial" pitchFamily="34" charset="0"/>
                <a:cs typeface="Arial" pitchFamily="34" charset="0"/>
              </a:endParaRPr>
            </a:p>
          </p:txBody>
        </p:sp>
        <p:sp>
          <p:nvSpPr>
            <p:cNvPr id="56" name="TextBox 55"/>
            <p:cNvSpPr txBox="1"/>
            <p:nvPr/>
          </p:nvSpPr>
          <p:spPr>
            <a:xfrm>
              <a:off x="3241451" y="5510100"/>
              <a:ext cx="381491" cy="154409"/>
            </a:xfrm>
            <a:prstGeom prst="rect">
              <a:avLst/>
            </a:prstGeom>
            <a:noFill/>
          </p:spPr>
          <p:txBody>
            <a:bodyPr wrap="none" rtlCol="0">
              <a:spAutoFit/>
            </a:bodyPr>
            <a:lstStyle/>
            <a:p>
              <a:pPr algn="ctr"/>
              <a:r>
                <a:rPr lang="en-US" altLang="zh-CN" sz="700" dirty="0" smtClean="0">
                  <a:latin typeface="Arial" pitchFamily="34" charset="0"/>
                  <a:cs typeface="Arial" pitchFamily="34" charset="0"/>
                </a:rPr>
                <a:t># # #</a:t>
              </a:r>
              <a:endParaRPr lang="zh-CN" altLang="en-US" sz="700" dirty="0">
                <a:latin typeface="Arial" pitchFamily="34" charset="0"/>
                <a:cs typeface="Arial" pitchFamily="34" charset="0"/>
              </a:endParaRPr>
            </a:p>
          </p:txBody>
        </p:sp>
        <p:sp>
          <p:nvSpPr>
            <p:cNvPr id="57" name="TextBox 56"/>
            <p:cNvSpPr txBox="1"/>
            <p:nvPr/>
          </p:nvSpPr>
          <p:spPr>
            <a:xfrm>
              <a:off x="2631326" y="5648760"/>
              <a:ext cx="381491" cy="154409"/>
            </a:xfrm>
            <a:prstGeom prst="rect">
              <a:avLst/>
            </a:prstGeom>
            <a:noFill/>
          </p:spPr>
          <p:txBody>
            <a:bodyPr wrap="none" rtlCol="0">
              <a:spAutoFit/>
            </a:bodyPr>
            <a:lstStyle/>
            <a:p>
              <a:pPr algn="ctr"/>
              <a:r>
                <a:rPr lang="en-US" altLang="zh-CN" sz="700" dirty="0" smtClean="0">
                  <a:latin typeface="Arial" pitchFamily="34" charset="0"/>
                  <a:cs typeface="Arial" pitchFamily="34" charset="0"/>
                </a:rPr>
                <a:t># # #</a:t>
              </a:r>
              <a:endParaRPr lang="zh-CN" altLang="en-US" sz="700" dirty="0">
                <a:latin typeface="Arial" pitchFamily="34" charset="0"/>
                <a:cs typeface="Arial" pitchFamily="34" charset="0"/>
              </a:endParaRPr>
            </a:p>
          </p:txBody>
        </p:sp>
        <p:sp>
          <p:nvSpPr>
            <p:cNvPr id="58" name="TextBox 57"/>
            <p:cNvSpPr txBox="1"/>
            <p:nvPr/>
          </p:nvSpPr>
          <p:spPr>
            <a:xfrm>
              <a:off x="3841688" y="5345138"/>
              <a:ext cx="381491" cy="154409"/>
            </a:xfrm>
            <a:prstGeom prst="rect">
              <a:avLst/>
            </a:prstGeom>
            <a:noFill/>
          </p:spPr>
          <p:txBody>
            <a:bodyPr wrap="none" rtlCol="0">
              <a:spAutoFit/>
            </a:bodyPr>
            <a:lstStyle/>
            <a:p>
              <a:pPr algn="ctr"/>
              <a:r>
                <a:rPr lang="en-US" altLang="zh-CN" sz="700" dirty="0" smtClean="0">
                  <a:latin typeface="Arial" pitchFamily="34" charset="0"/>
                  <a:cs typeface="Arial" pitchFamily="34" charset="0"/>
                </a:rPr>
                <a:t># # #</a:t>
              </a:r>
              <a:endParaRPr lang="zh-CN" altLang="en-US" sz="700" dirty="0">
                <a:latin typeface="Arial" pitchFamily="34" charset="0"/>
                <a:cs typeface="Arial" pitchFamily="34" charset="0"/>
              </a:endParaRPr>
            </a:p>
          </p:txBody>
        </p:sp>
        <p:sp>
          <p:nvSpPr>
            <p:cNvPr id="59" name="TextBox 58"/>
            <p:cNvSpPr txBox="1"/>
            <p:nvPr/>
          </p:nvSpPr>
          <p:spPr>
            <a:xfrm>
              <a:off x="4443356" y="5570591"/>
              <a:ext cx="381491" cy="154409"/>
            </a:xfrm>
            <a:prstGeom prst="rect">
              <a:avLst/>
            </a:prstGeom>
            <a:noFill/>
          </p:spPr>
          <p:txBody>
            <a:bodyPr wrap="none" rtlCol="0">
              <a:spAutoFit/>
            </a:bodyPr>
            <a:lstStyle/>
            <a:p>
              <a:pPr algn="ctr"/>
              <a:r>
                <a:rPr lang="en-US" altLang="zh-CN" sz="700" dirty="0" smtClean="0">
                  <a:latin typeface="Arial" pitchFamily="34" charset="0"/>
                  <a:cs typeface="Arial" pitchFamily="34" charset="0"/>
                </a:rPr>
                <a:t># # #</a:t>
              </a:r>
              <a:endParaRPr lang="zh-CN" altLang="en-US" sz="700" dirty="0">
                <a:latin typeface="Arial" pitchFamily="34" charset="0"/>
                <a:cs typeface="Arial" pitchFamily="34" charset="0"/>
              </a:endParaRPr>
            </a:p>
          </p:txBody>
        </p:sp>
        <p:sp>
          <p:nvSpPr>
            <p:cNvPr id="60" name="TextBox 59"/>
            <p:cNvSpPr txBox="1"/>
            <p:nvPr/>
          </p:nvSpPr>
          <p:spPr>
            <a:xfrm>
              <a:off x="5046657" y="5339610"/>
              <a:ext cx="381491" cy="154409"/>
            </a:xfrm>
            <a:prstGeom prst="rect">
              <a:avLst/>
            </a:prstGeom>
            <a:noFill/>
          </p:spPr>
          <p:txBody>
            <a:bodyPr wrap="none" rtlCol="0">
              <a:spAutoFit/>
            </a:bodyPr>
            <a:lstStyle/>
            <a:p>
              <a:pPr algn="ctr"/>
              <a:r>
                <a:rPr lang="en-US" altLang="zh-CN" sz="700" dirty="0" smtClean="0">
                  <a:latin typeface="Arial" pitchFamily="34" charset="0"/>
                  <a:cs typeface="Arial" pitchFamily="34" charset="0"/>
                </a:rPr>
                <a:t># # #</a:t>
              </a:r>
              <a:endParaRPr lang="zh-CN" altLang="en-US" sz="700" dirty="0">
                <a:latin typeface="Arial" pitchFamily="34" charset="0"/>
                <a:cs typeface="Arial" pitchFamily="34" charset="0"/>
              </a:endParaRPr>
            </a:p>
          </p:txBody>
        </p:sp>
        <p:sp>
          <p:nvSpPr>
            <p:cNvPr id="61" name="TextBox 60"/>
            <p:cNvSpPr txBox="1"/>
            <p:nvPr/>
          </p:nvSpPr>
          <p:spPr>
            <a:xfrm>
              <a:off x="5647697" y="5491694"/>
              <a:ext cx="381491" cy="154409"/>
            </a:xfrm>
            <a:prstGeom prst="rect">
              <a:avLst/>
            </a:prstGeom>
            <a:noFill/>
          </p:spPr>
          <p:txBody>
            <a:bodyPr wrap="none" rtlCol="0">
              <a:spAutoFit/>
            </a:bodyPr>
            <a:lstStyle/>
            <a:p>
              <a:pPr algn="ctr"/>
              <a:r>
                <a:rPr lang="en-US" altLang="zh-CN" sz="700" dirty="0" smtClean="0">
                  <a:latin typeface="Arial" pitchFamily="34" charset="0"/>
                  <a:cs typeface="Arial" pitchFamily="34" charset="0"/>
                </a:rPr>
                <a:t># # #</a:t>
              </a:r>
              <a:endParaRPr lang="zh-CN" altLang="en-US" sz="700" dirty="0">
                <a:latin typeface="Arial" pitchFamily="34" charset="0"/>
                <a:cs typeface="Arial" pitchFamily="34" charset="0"/>
              </a:endParaRPr>
            </a:p>
          </p:txBody>
        </p:sp>
        <p:cxnSp>
          <p:nvCxnSpPr>
            <p:cNvPr id="63" name="直接连接符 62"/>
            <p:cNvCxnSpPr/>
            <p:nvPr/>
          </p:nvCxnSpPr>
          <p:spPr>
            <a:xfrm flipH="1">
              <a:off x="6205479" y="3946437"/>
              <a:ext cx="0" cy="1020775"/>
            </a:xfrm>
            <a:prstGeom prst="line">
              <a:avLst/>
            </a:prstGeom>
            <a:ln/>
          </p:spPr>
          <p:style>
            <a:lnRef idx="1">
              <a:schemeClr val="dk1"/>
            </a:lnRef>
            <a:fillRef idx="0">
              <a:schemeClr val="dk1"/>
            </a:fillRef>
            <a:effectRef idx="0">
              <a:schemeClr val="dk1"/>
            </a:effectRef>
            <a:fontRef idx="minor">
              <a:schemeClr val="tx1"/>
            </a:fontRef>
          </p:style>
        </p:cxnSp>
        <p:cxnSp>
          <p:nvCxnSpPr>
            <p:cNvPr id="64" name="直接连接符 63"/>
            <p:cNvCxnSpPr/>
            <p:nvPr/>
          </p:nvCxnSpPr>
          <p:spPr>
            <a:xfrm>
              <a:off x="6209331" y="4198136"/>
              <a:ext cx="593315" cy="0"/>
            </a:xfrm>
            <a:prstGeom prst="line">
              <a:avLst/>
            </a:prstGeom>
          </p:spPr>
          <p:style>
            <a:lnRef idx="1">
              <a:schemeClr val="dk1"/>
            </a:lnRef>
            <a:fillRef idx="0">
              <a:schemeClr val="dk1"/>
            </a:fillRef>
            <a:effectRef idx="0">
              <a:schemeClr val="dk1"/>
            </a:effectRef>
            <a:fontRef idx="minor">
              <a:schemeClr val="tx1"/>
            </a:fontRef>
          </p:style>
        </p:cxnSp>
        <p:cxnSp>
          <p:nvCxnSpPr>
            <p:cNvPr id="65" name="直接连接符 64"/>
            <p:cNvCxnSpPr/>
            <p:nvPr/>
          </p:nvCxnSpPr>
          <p:spPr>
            <a:xfrm>
              <a:off x="6806767" y="4198135"/>
              <a:ext cx="0" cy="1217249"/>
            </a:xfrm>
            <a:prstGeom prst="line">
              <a:avLst/>
            </a:prstGeom>
            <a:ln/>
          </p:spPr>
          <p:style>
            <a:lnRef idx="1">
              <a:schemeClr val="dk1"/>
            </a:lnRef>
            <a:fillRef idx="0">
              <a:schemeClr val="dk1"/>
            </a:fillRef>
            <a:effectRef idx="0">
              <a:schemeClr val="dk1"/>
            </a:effectRef>
            <a:fontRef idx="minor">
              <a:schemeClr val="tx1"/>
            </a:fontRef>
          </p:style>
        </p:cxnSp>
        <p:sp>
          <p:nvSpPr>
            <p:cNvPr id="68" name="TextBox 67"/>
            <p:cNvSpPr txBox="1"/>
            <p:nvPr/>
          </p:nvSpPr>
          <p:spPr>
            <a:xfrm>
              <a:off x="6306250" y="4037802"/>
              <a:ext cx="392609" cy="237552"/>
            </a:xfrm>
            <a:prstGeom prst="rect">
              <a:avLst/>
            </a:prstGeom>
            <a:noFill/>
          </p:spPr>
          <p:txBody>
            <a:bodyPr wrap="none" rtlCol="0">
              <a:spAutoFit/>
            </a:bodyPr>
            <a:lstStyle/>
            <a:p>
              <a:pPr algn="ctr"/>
              <a:r>
                <a:rPr lang="en-US" altLang="zh-CN" sz="1400" dirty="0">
                  <a:latin typeface="Arial" pitchFamily="34" charset="0"/>
                  <a:cs typeface="Arial" pitchFamily="34" charset="0"/>
                </a:rPr>
                <a:t>***</a:t>
              </a:r>
              <a:endParaRPr lang="zh-CN" altLang="en-US" sz="1400" dirty="0">
                <a:latin typeface="Arial" pitchFamily="34" charset="0"/>
                <a:cs typeface="Arial" pitchFamily="34" charset="0"/>
              </a:endParaRPr>
            </a:p>
          </p:txBody>
        </p:sp>
        <p:cxnSp>
          <p:nvCxnSpPr>
            <p:cNvPr id="71" name="直接连接符 70"/>
            <p:cNvCxnSpPr/>
            <p:nvPr/>
          </p:nvCxnSpPr>
          <p:spPr>
            <a:xfrm>
              <a:off x="6209306" y="4074385"/>
              <a:ext cx="1200591" cy="0"/>
            </a:xfrm>
            <a:prstGeom prst="line">
              <a:avLst/>
            </a:prstGeom>
          </p:spPr>
          <p:style>
            <a:lnRef idx="1">
              <a:schemeClr val="dk1"/>
            </a:lnRef>
            <a:fillRef idx="0">
              <a:schemeClr val="dk1"/>
            </a:fillRef>
            <a:effectRef idx="0">
              <a:schemeClr val="dk1"/>
            </a:effectRef>
            <a:fontRef idx="minor">
              <a:schemeClr val="tx1"/>
            </a:fontRef>
          </p:style>
        </p:cxnSp>
        <p:cxnSp>
          <p:nvCxnSpPr>
            <p:cNvPr id="72" name="直接连接符 71"/>
            <p:cNvCxnSpPr/>
            <p:nvPr/>
          </p:nvCxnSpPr>
          <p:spPr>
            <a:xfrm flipH="1">
              <a:off x="7410943" y="4074479"/>
              <a:ext cx="0" cy="1305942"/>
            </a:xfrm>
            <a:prstGeom prst="line">
              <a:avLst/>
            </a:prstGeom>
            <a:ln/>
          </p:spPr>
          <p:style>
            <a:lnRef idx="1">
              <a:schemeClr val="dk1"/>
            </a:lnRef>
            <a:fillRef idx="0">
              <a:schemeClr val="dk1"/>
            </a:fillRef>
            <a:effectRef idx="0">
              <a:schemeClr val="dk1"/>
            </a:effectRef>
            <a:fontRef idx="minor">
              <a:schemeClr val="tx1"/>
            </a:fontRef>
          </p:style>
        </p:cxnSp>
        <p:sp>
          <p:nvSpPr>
            <p:cNvPr id="77" name="TextBox 76"/>
            <p:cNvSpPr txBox="1"/>
            <p:nvPr/>
          </p:nvSpPr>
          <p:spPr>
            <a:xfrm>
              <a:off x="6692565" y="3914186"/>
              <a:ext cx="392609" cy="237552"/>
            </a:xfrm>
            <a:prstGeom prst="rect">
              <a:avLst/>
            </a:prstGeom>
            <a:noFill/>
          </p:spPr>
          <p:txBody>
            <a:bodyPr wrap="none" rtlCol="0">
              <a:spAutoFit/>
            </a:bodyPr>
            <a:lstStyle/>
            <a:p>
              <a:pPr algn="ctr"/>
              <a:r>
                <a:rPr lang="en-US" altLang="zh-CN" sz="1400" dirty="0">
                  <a:latin typeface="Arial" pitchFamily="34" charset="0"/>
                  <a:cs typeface="Arial" pitchFamily="34" charset="0"/>
                </a:rPr>
                <a:t>***</a:t>
              </a:r>
              <a:endParaRPr lang="zh-CN" altLang="en-US" sz="1400" dirty="0">
                <a:latin typeface="Arial" pitchFamily="34" charset="0"/>
                <a:cs typeface="Arial" pitchFamily="34" charset="0"/>
              </a:endParaRPr>
            </a:p>
          </p:txBody>
        </p:sp>
        <p:cxnSp>
          <p:nvCxnSpPr>
            <p:cNvPr id="78" name="直接连接符 77"/>
            <p:cNvCxnSpPr/>
            <p:nvPr/>
          </p:nvCxnSpPr>
          <p:spPr>
            <a:xfrm>
              <a:off x="8005164" y="3943892"/>
              <a:ext cx="0" cy="659479"/>
            </a:xfrm>
            <a:prstGeom prst="line">
              <a:avLst/>
            </a:prstGeom>
            <a:ln/>
          </p:spPr>
          <p:style>
            <a:lnRef idx="1">
              <a:schemeClr val="dk1"/>
            </a:lnRef>
            <a:fillRef idx="0">
              <a:schemeClr val="dk1"/>
            </a:fillRef>
            <a:effectRef idx="0">
              <a:schemeClr val="dk1"/>
            </a:effectRef>
            <a:fontRef idx="minor">
              <a:schemeClr val="tx1"/>
            </a:fontRef>
          </p:style>
        </p:cxnSp>
        <p:cxnSp>
          <p:nvCxnSpPr>
            <p:cNvPr id="80" name="直接连接符 79"/>
            <p:cNvCxnSpPr/>
            <p:nvPr/>
          </p:nvCxnSpPr>
          <p:spPr>
            <a:xfrm>
              <a:off x="6198533" y="3947567"/>
              <a:ext cx="1800886" cy="0"/>
            </a:xfrm>
            <a:prstGeom prst="line">
              <a:avLst/>
            </a:prstGeom>
          </p:spPr>
          <p:style>
            <a:lnRef idx="1">
              <a:schemeClr val="dk1"/>
            </a:lnRef>
            <a:fillRef idx="0">
              <a:schemeClr val="dk1"/>
            </a:fillRef>
            <a:effectRef idx="0">
              <a:schemeClr val="dk1"/>
            </a:effectRef>
            <a:fontRef idx="minor">
              <a:schemeClr val="tx1"/>
            </a:fontRef>
          </p:style>
        </p:cxnSp>
        <p:sp>
          <p:nvSpPr>
            <p:cNvPr id="83" name="TextBox 82"/>
            <p:cNvSpPr txBox="1"/>
            <p:nvPr/>
          </p:nvSpPr>
          <p:spPr>
            <a:xfrm>
              <a:off x="6925526" y="3777931"/>
              <a:ext cx="392609" cy="237552"/>
            </a:xfrm>
            <a:prstGeom prst="rect">
              <a:avLst/>
            </a:prstGeom>
            <a:noFill/>
          </p:spPr>
          <p:txBody>
            <a:bodyPr wrap="none" rtlCol="0">
              <a:spAutoFit/>
            </a:bodyPr>
            <a:lstStyle/>
            <a:p>
              <a:pPr algn="ctr"/>
              <a:r>
                <a:rPr lang="en-US" altLang="zh-CN" sz="1400" dirty="0">
                  <a:latin typeface="Arial" pitchFamily="34" charset="0"/>
                  <a:cs typeface="Arial" pitchFamily="34" charset="0"/>
                </a:rPr>
                <a:t>***</a:t>
              </a:r>
              <a:endParaRPr lang="zh-CN" altLang="en-US" sz="1400" dirty="0">
                <a:latin typeface="Arial" pitchFamily="34" charset="0"/>
                <a:cs typeface="Arial" pitchFamily="34" charset="0"/>
              </a:endParaRPr>
            </a:p>
          </p:txBody>
        </p:sp>
        <p:sp>
          <p:nvSpPr>
            <p:cNvPr id="67" name="TextBox 66"/>
            <p:cNvSpPr txBox="1"/>
            <p:nvPr/>
          </p:nvSpPr>
          <p:spPr>
            <a:xfrm>
              <a:off x="5047" y="3989216"/>
              <a:ext cx="400110" cy="1996519"/>
            </a:xfrm>
            <a:prstGeom prst="rect">
              <a:avLst/>
            </a:prstGeom>
            <a:noFill/>
          </p:spPr>
          <p:txBody>
            <a:bodyPr vert="vert270" wrap="square" rtlCol="0">
              <a:spAutoFit/>
            </a:bodyPr>
            <a:lstStyle/>
            <a:p>
              <a:pPr algn="ctr"/>
              <a:r>
                <a:rPr lang="en-US" altLang="zh-CN" sz="1400" dirty="0" smtClean="0">
                  <a:solidFill>
                    <a:srgbClr val="0000FF"/>
                  </a:solidFill>
                  <a:latin typeface="Arial" panose="020B0604020202020204" pitchFamily="34" charset="0"/>
                  <a:cs typeface="Arial" panose="020B0604020202020204" pitchFamily="34" charset="0"/>
                </a:rPr>
                <a:t>Body bends/min</a:t>
              </a:r>
              <a:endParaRPr lang="zh-CN" altLang="en-US" sz="1400" dirty="0">
                <a:solidFill>
                  <a:srgbClr val="0000FF"/>
                </a:solidFill>
                <a:latin typeface="Arial" panose="020B0604020202020204" pitchFamily="34" charset="0"/>
                <a:cs typeface="Arial" panose="020B0604020202020204" pitchFamily="34" charset="0"/>
              </a:endParaRPr>
            </a:p>
          </p:txBody>
        </p:sp>
        <p:sp>
          <p:nvSpPr>
            <p:cNvPr id="69" name="TextBox 68"/>
            <p:cNvSpPr txBox="1"/>
            <p:nvPr/>
          </p:nvSpPr>
          <p:spPr>
            <a:xfrm>
              <a:off x="8681121" y="3877943"/>
              <a:ext cx="400110" cy="2283233"/>
            </a:xfrm>
            <a:prstGeom prst="rect">
              <a:avLst/>
            </a:prstGeom>
            <a:noFill/>
          </p:spPr>
          <p:txBody>
            <a:bodyPr vert="vert270" wrap="square" rtlCol="0">
              <a:spAutoFit/>
            </a:bodyPr>
            <a:lstStyle/>
            <a:p>
              <a:pPr algn="ctr"/>
              <a:r>
                <a:rPr lang="en-US" altLang="zh-CN" sz="1400" dirty="0">
                  <a:solidFill>
                    <a:srgbClr val="FF0000"/>
                  </a:solidFill>
                  <a:latin typeface="Arial" panose="020B0604020202020204" pitchFamily="34" charset="0"/>
                  <a:cs typeface="Arial" panose="020B0604020202020204" pitchFamily="34" charset="0"/>
                </a:rPr>
                <a:t>MeSa avoidance index</a:t>
              </a:r>
              <a:endParaRPr lang="zh-CN" altLang="en-US" sz="1400" dirty="0">
                <a:solidFill>
                  <a:srgbClr val="FF0000"/>
                </a:solidFill>
                <a:latin typeface="Arial" panose="020B0604020202020204" pitchFamily="34" charset="0"/>
                <a:cs typeface="Arial" panose="020B0604020202020204" pitchFamily="34" charset="0"/>
              </a:endParaRPr>
            </a:p>
          </p:txBody>
        </p:sp>
      </p:grpSp>
      <p:grpSp>
        <p:nvGrpSpPr>
          <p:cNvPr id="2" name="Group 1"/>
          <p:cNvGrpSpPr/>
          <p:nvPr/>
        </p:nvGrpSpPr>
        <p:grpSpPr>
          <a:xfrm>
            <a:off x="2783635" y="159449"/>
            <a:ext cx="6296662" cy="3221086"/>
            <a:chOff x="-168581" y="-9425"/>
            <a:chExt cx="8369412" cy="3221086"/>
          </a:xfrm>
        </p:grpSpPr>
        <p:grpSp>
          <p:nvGrpSpPr>
            <p:cNvPr id="2057" name="组合 2056"/>
            <p:cNvGrpSpPr/>
            <p:nvPr/>
          </p:nvGrpSpPr>
          <p:grpSpPr>
            <a:xfrm>
              <a:off x="-168581" y="-9425"/>
              <a:ext cx="8369412" cy="3221086"/>
              <a:chOff x="-168581" y="-9425"/>
              <a:chExt cx="8369412" cy="3221086"/>
            </a:xfrm>
          </p:grpSpPr>
          <p:sp>
            <p:nvSpPr>
              <p:cNvPr id="139" name="TextBox 138"/>
              <p:cNvSpPr txBox="1"/>
              <p:nvPr/>
            </p:nvSpPr>
            <p:spPr>
              <a:xfrm>
                <a:off x="-163642" y="-9425"/>
                <a:ext cx="473439" cy="400110"/>
              </a:xfrm>
              <a:prstGeom prst="rect">
                <a:avLst/>
              </a:prstGeom>
              <a:noFill/>
            </p:spPr>
            <p:txBody>
              <a:bodyPr wrap="none" rtlCol="0">
                <a:spAutoFit/>
              </a:bodyPr>
              <a:lstStyle/>
              <a:p>
                <a:r>
                  <a:rPr lang="en-US" sz="2000" dirty="0" smtClean="0">
                    <a:latin typeface="Arial"/>
                    <a:cs typeface="Arial"/>
                  </a:rPr>
                  <a:t>B</a:t>
                </a:r>
                <a:endParaRPr lang="en-US" sz="2000" dirty="0">
                  <a:latin typeface="Arial"/>
                  <a:cs typeface="Arial"/>
                </a:endParaRPr>
              </a:p>
            </p:txBody>
          </p:sp>
          <p:grpSp>
            <p:nvGrpSpPr>
              <p:cNvPr id="2056" name="组合 2055"/>
              <p:cNvGrpSpPr/>
              <p:nvPr/>
            </p:nvGrpSpPr>
            <p:grpSpPr>
              <a:xfrm>
                <a:off x="-168581" y="82922"/>
                <a:ext cx="8369412" cy="3128739"/>
                <a:chOff x="-168581" y="82922"/>
                <a:chExt cx="8369412" cy="3128739"/>
              </a:xfrm>
            </p:grpSpPr>
            <p:pic>
              <p:nvPicPr>
                <p:cNvPr id="1026" name="Picture 2" descr="C:\Users\1\Desktop\rescue.t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998" y="82922"/>
                  <a:ext cx="7594801" cy="2913547"/>
                </a:xfrm>
                <a:prstGeom prst="rect">
                  <a:avLst/>
                </a:prstGeom>
                <a:noFill/>
                <a:extLst>
                  <a:ext uri="{909E8E84-426E-40DD-AFC4-6F175D3DCCD1}">
                    <a14:hiddenFill xmlns:a14="http://schemas.microsoft.com/office/drawing/2010/main">
                      <a:solidFill>
                        <a:srgbClr val="FFFFFF"/>
                      </a:solidFill>
                    </a14:hiddenFill>
                  </a:ext>
                </a:extLst>
              </p:spPr>
            </p:pic>
            <p:sp>
              <p:nvSpPr>
                <p:cNvPr id="110" name="TextBox 109"/>
                <p:cNvSpPr txBox="1"/>
                <p:nvPr/>
              </p:nvSpPr>
              <p:spPr>
                <a:xfrm>
                  <a:off x="7669012" y="518949"/>
                  <a:ext cx="531819" cy="2291137"/>
                </a:xfrm>
                <a:prstGeom prst="rect">
                  <a:avLst/>
                </a:prstGeom>
                <a:noFill/>
              </p:spPr>
              <p:txBody>
                <a:bodyPr vert="vert270" wrap="square" rtlCol="0">
                  <a:spAutoFit/>
                </a:bodyPr>
                <a:lstStyle/>
                <a:p>
                  <a:pPr algn="ctr"/>
                  <a:r>
                    <a:rPr lang="en-US" altLang="zh-CN" sz="1400" dirty="0">
                      <a:solidFill>
                        <a:srgbClr val="FF0000"/>
                      </a:solidFill>
                      <a:latin typeface="Arial" panose="020B0604020202020204" pitchFamily="34" charset="0"/>
                      <a:cs typeface="Arial" panose="020B0604020202020204" pitchFamily="34" charset="0"/>
                    </a:rPr>
                    <a:t>MeSa avoidance </a:t>
                  </a:r>
                  <a:r>
                    <a:rPr lang="en-US" altLang="zh-CN" sz="1400" dirty="0" smtClean="0">
                      <a:solidFill>
                        <a:srgbClr val="FF0000"/>
                      </a:solidFill>
                      <a:latin typeface="Arial" panose="020B0604020202020204" pitchFamily="34" charset="0"/>
                      <a:cs typeface="Arial" panose="020B0604020202020204" pitchFamily="34" charset="0"/>
                    </a:rPr>
                    <a:t>index</a:t>
                  </a:r>
                  <a:endParaRPr lang="zh-CN" altLang="en-US" sz="1400" dirty="0">
                    <a:solidFill>
                      <a:srgbClr val="FF0000"/>
                    </a:solidFill>
                    <a:latin typeface="Arial" panose="020B0604020202020204" pitchFamily="34" charset="0"/>
                    <a:cs typeface="Arial" panose="020B0604020202020204" pitchFamily="34" charset="0"/>
                  </a:endParaRPr>
                </a:p>
              </p:txBody>
            </p:sp>
            <p:sp>
              <p:nvSpPr>
                <p:cNvPr id="111" name="TextBox 110"/>
                <p:cNvSpPr txBox="1"/>
                <p:nvPr/>
              </p:nvSpPr>
              <p:spPr>
                <a:xfrm>
                  <a:off x="7301589" y="263593"/>
                  <a:ext cx="766678" cy="336340"/>
                </a:xfrm>
                <a:prstGeom prst="rect">
                  <a:avLst/>
                </a:prstGeom>
                <a:noFill/>
              </p:spPr>
              <p:txBody>
                <a:bodyPr wrap="square" rtlCol="0">
                  <a:spAutoFit/>
                </a:bodyPr>
                <a:lstStyle/>
                <a:p>
                  <a:r>
                    <a:rPr lang="en-US" altLang="zh-CN" sz="1600" dirty="0">
                      <a:latin typeface="Arial" panose="020B0604020202020204" pitchFamily="34" charset="0"/>
                      <a:cs typeface="Arial" panose="020B0604020202020204" pitchFamily="34" charset="0"/>
                    </a:rPr>
                    <a:t>1.0</a:t>
                  </a:r>
                  <a:endParaRPr lang="zh-CN" altLang="en-US" sz="1600" dirty="0">
                    <a:latin typeface="Arial" panose="020B0604020202020204" pitchFamily="34" charset="0"/>
                    <a:cs typeface="Arial" panose="020B0604020202020204" pitchFamily="34" charset="0"/>
                  </a:endParaRPr>
                </a:p>
              </p:txBody>
            </p:sp>
            <p:sp>
              <p:nvSpPr>
                <p:cNvPr id="112" name="TextBox 111"/>
                <p:cNvSpPr txBox="1"/>
                <p:nvPr/>
              </p:nvSpPr>
              <p:spPr>
                <a:xfrm>
                  <a:off x="7301589" y="666615"/>
                  <a:ext cx="766678" cy="336340"/>
                </a:xfrm>
                <a:prstGeom prst="rect">
                  <a:avLst/>
                </a:prstGeom>
                <a:noFill/>
              </p:spPr>
              <p:txBody>
                <a:bodyPr wrap="square" rtlCol="0">
                  <a:spAutoFit/>
                </a:bodyPr>
                <a:lstStyle/>
                <a:p>
                  <a:r>
                    <a:rPr lang="en-US" altLang="zh-CN" sz="1600" dirty="0">
                      <a:latin typeface="Arial" panose="020B0604020202020204" pitchFamily="34" charset="0"/>
                      <a:cs typeface="Arial" panose="020B0604020202020204" pitchFamily="34" charset="0"/>
                    </a:rPr>
                    <a:t>0.8</a:t>
                  </a:r>
                  <a:endParaRPr lang="zh-CN" altLang="en-US" sz="1600" dirty="0">
                    <a:latin typeface="Arial" panose="020B0604020202020204" pitchFamily="34" charset="0"/>
                    <a:cs typeface="Arial" panose="020B0604020202020204" pitchFamily="34" charset="0"/>
                  </a:endParaRPr>
                </a:p>
              </p:txBody>
            </p:sp>
            <p:sp>
              <p:nvSpPr>
                <p:cNvPr id="113" name="TextBox 112"/>
                <p:cNvSpPr txBox="1"/>
                <p:nvPr/>
              </p:nvSpPr>
              <p:spPr>
                <a:xfrm>
                  <a:off x="7301589" y="1069637"/>
                  <a:ext cx="766678" cy="336340"/>
                </a:xfrm>
                <a:prstGeom prst="rect">
                  <a:avLst/>
                </a:prstGeom>
                <a:noFill/>
              </p:spPr>
              <p:txBody>
                <a:bodyPr wrap="square" rtlCol="0">
                  <a:spAutoFit/>
                </a:bodyPr>
                <a:lstStyle/>
                <a:p>
                  <a:r>
                    <a:rPr lang="en-US" altLang="zh-CN" sz="1600" dirty="0">
                      <a:latin typeface="Arial" panose="020B0604020202020204" pitchFamily="34" charset="0"/>
                      <a:cs typeface="Arial" panose="020B0604020202020204" pitchFamily="34" charset="0"/>
                    </a:rPr>
                    <a:t>0.6</a:t>
                  </a:r>
                  <a:endParaRPr lang="zh-CN" altLang="en-US" sz="1600" dirty="0">
                    <a:latin typeface="Arial" panose="020B0604020202020204" pitchFamily="34" charset="0"/>
                    <a:cs typeface="Arial" panose="020B0604020202020204" pitchFamily="34" charset="0"/>
                  </a:endParaRPr>
                </a:p>
              </p:txBody>
            </p:sp>
            <p:sp>
              <p:nvSpPr>
                <p:cNvPr id="114" name="TextBox 113"/>
                <p:cNvSpPr txBox="1"/>
                <p:nvPr/>
              </p:nvSpPr>
              <p:spPr>
                <a:xfrm>
                  <a:off x="7301586" y="1472659"/>
                  <a:ext cx="766678" cy="336340"/>
                </a:xfrm>
                <a:prstGeom prst="rect">
                  <a:avLst/>
                </a:prstGeom>
                <a:noFill/>
              </p:spPr>
              <p:txBody>
                <a:bodyPr wrap="square" rtlCol="0">
                  <a:spAutoFit/>
                </a:bodyPr>
                <a:lstStyle/>
                <a:p>
                  <a:r>
                    <a:rPr lang="en-US" altLang="zh-CN" sz="1600" dirty="0">
                      <a:latin typeface="Arial" panose="020B0604020202020204" pitchFamily="34" charset="0"/>
                      <a:cs typeface="Arial" panose="020B0604020202020204" pitchFamily="34" charset="0"/>
                    </a:rPr>
                    <a:t>0.4</a:t>
                  </a:r>
                  <a:endParaRPr lang="zh-CN" altLang="en-US" sz="1600" dirty="0">
                    <a:latin typeface="Arial" panose="020B0604020202020204" pitchFamily="34" charset="0"/>
                    <a:cs typeface="Arial" panose="020B0604020202020204" pitchFamily="34" charset="0"/>
                  </a:endParaRPr>
                </a:p>
              </p:txBody>
            </p:sp>
            <p:sp>
              <p:nvSpPr>
                <p:cNvPr id="115" name="TextBox 114"/>
                <p:cNvSpPr txBox="1"/>
                <p:nvPr/>
              </p:nvSpPr>
              <p:spPr>
                <a:xfrm>
                  <a:off x="7301589" y="1875681"/>
                  <a:ext cx="766678" cy="336340"/>
                </a:xfrm>
                <a:prstGeom prst="rect">
                  <a:avLst/>
                </a:prstGeom>
                <a:noFill/>
              </p:spPr>
              <p:txBody>
                <a:bodyPr wrap="square" rtlCol="0">
                  <a:spAutoFit/>
                </a:bodyPr>
                <a:lstStyle/>
                <a:p>
                  <a:r>
                    <a:rPr lang="en-US" altLang="zh-CN" sz="1600" dirty="0">
                      <a:latin typeface="Arial" panose="020B0604020202020204" pitchFamily="34" charset="0"/>
                      <a:cs typeface="Arial" panose="020B0604020202020204" pitchFamily="34" charset="0"/>
                    </a:rPr>
                    <a:t>0.2</a:t>
                  </a:r>
                  <a:endParaRPr lang="zh-CN" altLang="en-US" sz="1600" dirty="0">
                    <a:latin typeface="Arial" panose="020B0604020202020204" pitchFamily="34" charset="0"/>
                    <a:cs typeface="Arial" panose="020B0604020202020204" pitchFamily="34" charset="0"/>
                  </a:endParaRPr>
                </a:p>
              </p:txBody>
            </p:sp>
            <p:sp>
              <p:nvSpPr>
                <p:cNvPr id="116" name="TextBox 115"/>
                <p:cNvSpPr txBox="1"/>
                <p:nvPr/>
              </p:nvSpPr>
              <p:spPr>
                <a:xfrm>
                  <a:off x="7301589" y="2278703"/>
                  <a:ext cx="766678" cy="336340"/>
                </a:xfrm>
                <a:prstGeom prst="rect">
                  <a:avLst/>
                </a:prstGeom>
                <a:noFill/>
              </p:spPr>
              <p:txBody>
                <a:bodyPr wrap="square" rtlCol="0">
                  <a:spAutoFit/>
                </a:bodyPr>
                <a:lstStyle/>
                <a:p>
                  <a:r>
                    <a:rPr lang="en-US" altLang="zh-CN" sz="1600" dirty="0">
                      <a:latin typeface="Arial" panose="020B0604020202020204" pitchFamily="34" charset="0"/>
                      <a:cs typeface="Arial" panose="020B0604020202020204" pitchFamily="34" charset="0"/>
                    </a:rPr>
                    <a:t>0.0</a:t>
                  </a:r>
                  <a:endParaRPr lang="zh-CN" altLang="en-US" sz="1600" dirty="0">
                    <a:latin typeface="Arial" panose="020B0604020202020204" pitchFamily="34" charset="0"/>
                    <a:cs typeface="Arial" panose="020B0604020202020204" pitchFamily="34" charset="0"/>
                  </a:endParaRPr>
                </a:p>
              </p:txBody>
            </p:sp>
            <p:sp>
              <p:nvSpPr>
                <p:cNvPr id="117" name="TextBox 116"/>
                <p:cNvSpPr txBox="1"/>
                <p:nvPr/>
              </p:nvSpPr>
              <p:spPr>
                <a:xfrm>
                  <a:off x="1562893" y="184800"/>
                  <a:ext cx="1767466" cy="253916"/>
                </a:xfrm>
                <a:prstGeom prst="rect">
                  <a:avLst/>
                </a:prstGeom>
                <a:noFill/>
              </p:spPr>
              <p:txBody>
                <a:bodyPr wrap="square" rtlCol="0">
                  <a:spAutoFit/>
                </a:bodyPr>
                <a:lstStyle/>
                <a:p>
                  <a:pPr algn="ctr"/>
                  <a:r>
                    <a:rPr lang="en-US" altLang="zh-CN" sz="1050" i="1" dirty="0" smtClean="0">
                      <a:latin typeface="Arial" pitchFamily="34" charset="0"/>
                      <a:cs typeface="Arial" pitchFamily="34" charset="0"/>
                    </a:rPr>
                    <a:t>unc-79(mac383</a:t>
                  </a:r>
                  <a:r>
                    <a:rPr lang="en-US" altLang="zh-CN" sz="1050" i="1" dirty="0">
                      <a:latin typeface="Arial" pitchFamily="34" charset="0"/>
                      <a:cs typeface="Arial" pitchFamily="34" charset="0"/>
                    </a:rPr>
                    <a:t>)</a:t>
                  </a:r>
                  <a:endParaRPr lang="zh-CN" altLang="en-US" sz="1050" i="1" dirty="0">
                    <a:latin typeface="Arial" pitchFamily="34" charset="0"/>
                    <a:cs typeface="Arial" pitchFamily="34" charset="0"/>
                  </a:endParaRPr>
                </a:p>
              </p:txBody>
            </p:sp>
            <p:sp>
              <p:nvSpPr>
                <p:cNvPr id="118" name="TextBox 117"/>
                <p:cNvSpPr txBox="1"/>
                <p:nvPr/>
              </p:nvSpPr>
              <p:spPr>
                <a:xfrm>
                  <a:off x="363238" y="2452216"/>
                  <a:ext cx="861644" cy="245346"/>
                </a:xfrm>
                <a:prstGeom prst="rect">
                  <a:avLst/>
                </a:prstGeom>
                <a:noFill/>
              </p:spPr>
              <p:txBody>
                <a:bodyPr wrap="square" rtlCol="0">
                  <a:spAutoFit/>
                </a:bodyPr>
                <a:lstStyle/>
                <a:p>
                  <a:pPr algn="r"/>
                  <a:r>
                    <a:rPr kumimoji="1" lang="en-US" altLang="zh-CN" sz="1000" dirty="0" smtClean="0">
                      <a:latin typeface="Arial" pitchFamily="34" charset="0"/>
                      <a:ea typeface="Arial" panose="020B0604020202020204" pitchFamily="34" charset="0"/>
                      <a:cs typeface="Arial" panose="020B0604020202020204" pitchFamily="34" charset="0"/>
                    </a:rPr>
                    <a:t>WT</a:t>
                  </a:r>
                  <a:endParaRPr lang="zh-CN" altLang="en-US" sz="1000" i="1" dirty="0">
                    <a:latin typeface="Arial" pitchFamily="34" charset="0"/>
                    <a:cs typeface="Arial" pitchFamily="34" charset="0"/>
                  </a:endParaRPr>
                </a:p>
              </p:txBody>
            </p:sp>
            <p:sp>
              <p:nvSpPr>
                <p:cNvPr id="119" name="TextBox 118"/>
                <p:cNvSpPr txBox="1"/>
                <p:nvPr/>
              </p:nvSpPr>
              <p:spPr>
                <a:xfrm rot="19099751">
                  <a:off x="1424489" y="2965440"/>
                  <a:ext cx="2382565" cy="246221"/>
                </a:xfrm>
                <a:prstGeom prst="rect">
                  <a:avLst/>
                </a:prstGeom>
                <a:noFill/>
              </p:spPr>
              <p:txBody>
                <a:bodyPr wrap="square" rtlCol="0">
                  <a:spAutoFit/>
                </a:bodyPr>
                <a:lstStyle/>
                <a:p>
                  <a:pPr algn="r"/>
                  <a:r>
                    <a:rPr lang="en-US" altLang="zh-CN" sz="1000" i="1" dirty="0" smtClean="0">
                      <a:latin typeface="Arial" pitchFamily="34" charset="0"/>
                      <a:cs typeface="Arial" pitchFamily="34" charset="0"/>
                    </a:rPr>
                    <a:t>Punc</a:t>
                  </a:r>
                  <a:r>
                    <a:rPr lang="en-US" altLang="zh-CN" sz="1000" i="1" dirty="0">
                      <a:latin typeface="Arial" pitchFamily="34" charset="0"/>
                      <a:cs typeface="Arial" pitchFamily="34" charset="0"/>
                    </a:rPr>
                    <a:t>-</a:t>
                  </a:r>
                  <a:r>
                    <a:rPr lang="en-US" altLang="zh-CN" sz="1000" i="1" dirty="0" smtClean="0">
                      <a:latin typeface="Arial" pitchFamily="34" charset="0"/>
                      <a:cs typeface="Arial" pitchFamily="34" charset="0"/>
                    </a:rPr>
                    <a:t>79b::unc-79b_gDNA</a:t>
                  </a:r>
                  <a:endParaRPr lang="en-US" altLang="zh-CN" sz="1000" i="1" dirty="0">
                    <a:latin typeface="Arial" pitchFamily="34" charset="0"/>
                    <a:cs typeface="Arial" pitchFamily="34" charset="0"/>
                  </a:endParaRPr>
                </a:p>
              </p:txBody>
            </p:sp>
            <p:sp>
              <p:nvSpPr>
                <p:cNvPr id="120" name="TextBox 119"/>
                <p:cNvSpPr txBox="1"/>
                <p:nvPr/>
              </p:nvSpPr>
              <p:spPr>
                <a:xfrm>
                  <a:off x="3499166" y="184800"/>
                  <a:ext cx="1527134" cy="253916"/>
                </a:xfrm>
                <a:prstGeom prst="rect">
                  <a:avLst/>
                </a:prstGeom>
                <a:noFill/>
              </p:spPr>
              <p:txBody>
                <a:bodyPr wrap="square" rtlCol="0">
                  <a:spAutoFit/>
                </a:bodyPr>
                <a:lstStyle/>
                <a:p>
                  <a:pPr algn="r"/>
                  <a:r>
                    <a:rPr lang="en-US" altLang="zh-CN" sz="1050" i="1" dirty="0" smtClean="0">
                      <a:latin typeface="Arial" pitchFamily="34" charset="0"/>
                      <a:cs typeface="Arial" pitchFamily="34" charset="0"/>
                    </a:rPr>
                    <a:t>unc-80(mac379)</a:t>
                  </a:r>
                  <a:endParaRPr lang="zh-CN" altLang="en-US" sz="1050" i="1" dirty="0">
                    <a:latin typeface="Arial" pitchFamily="34" charset="0"/>
                    <a:cs typeface="Arial" pitchFamily="34" charset="0"/>
                  </a:endParaRPr>
                </a:p>
              </p:txBody>
            </p:sp>
            <p:cxnSp>
              <p:nvCxnSpPr>
                <p:cNvPr id="121" name="直接连接符 120"/>
                <p:cNvCxnSpPr/>
                <p:nvPr/>
              </p:nvCxnSpPr>
              <p:spPr>
                <a:xfrm>
                  <a:off x="1402248" y="423699"/>
                  <a:ext cx="2110571" cy="0"/>
                </a:xfrm>
                <a:prstGeom prst="line">
                  <a:avLst/>
                </a:prstGeom>
              </p:spPr>
              <p:style>
                <a:lnRef idx="1">
                  <a:schemeClr val="dk1"/>
                </a:lnRef>
                <a:fillRef idx="0">
                  <a:schemeClr val="dk1"/>
                </a:fillRef>
                <a:effectRef idx="0">
                  <a:schemeClr val="dk1"/>
                </a:effectRef>
                <a:fontRef idx="minor">
                  <a:schemeClr val="tx1"/>
                </a:fontRef>
              </p:style>
            </p:cxnSp>
            <p:cxnSp>
              <p:nvCxnSpPr>
                <p:cNvPr id="122" name="直接连接符 121"/>
                <p:cNvCxnSpPr/>
                <p:nvPr/>
              </p:nvCxnSpPr>
              <p:spPr>
                <a:xfrm>
                  <a:off x="3694380" y="423699"/>
                  <a:ext cx="1124824" cy="0"/>
                </a:xfrm>
                <a:prstGeom prst="line">
                  <a:avLst/>
                </a:prstGeom>
              </p:spPr>
              <p:style>
                <a:lnRef idx="1">
                  <a:schemeClr val="dk1"/>
                </a:lnRef>
                <a:fillRef idx="0">
                  <a:schemeClr val="dk1"/>
                </a:fillRef>
                <a:effectRef idx="0">
                  <a:schemeClr val="dk1"/>
                </a:effectRef>
                <a:fontRef idx="minor">
                  <a:schemeClr val="tx1"/>
                </a:fontRef>
              </p:style>
            </p:cxnSp>
            <p:sp>
              <p:nvSpPr>
                <p:cNvPr id="123" name="TextBox 122"/>
                <p:cNvSpPr txBox="1"/>
                <p:nvPr/>
              </p:nvSpPr>
              <p:spPr>
                <a:xfrm rot="19099751">
                  <a:off x="2631675" y="2956814"/>
                  <a:ext cx="2373468" cy="246221"/>
                </a:xfrm>
                <a:prstGeom prst="rect">
                  <a:avLst/>
                </a:prstGeom>
                <a:noFill/>
              </p:spPr>
              <p:txBody>
                <a:bodyPr wrap="square" rtlCol="0">
                  <a:spAutoFit/>
                </a:bodyPr>
                <a:lstStyle/>
                <a:p>
                  <a:pPr algn="r"/>
                  <a:r>
                    <a:rPr kumimoji="1" lang="en-US" altLang="zh-CN" sz="1000" i="1" dirty="0" smtClean="0">
                      <a:latin typeface="Arial" pitchFamily="34" charset="0"/>
                      <a:cs typeface="Arial" pitchFamily="34" charset="0"/>
                    </a:rPr>
                    <a:t>Punc-80::unc-80_gDNA </a:t>
                  </a:r>
                  <a:endParaRPr kumimoji="1" lang="zh-CN" altLang="en-US" sz="1000" i="1" dirty="0">
                    <a:latin typeface="Arial" pitchFamily="34" charset="0"/>
                    <a:cs typeface="Arial" pitchFamily="34" charset="0"/>
                  </a:endParaRPr>
                </a:p>
              </p:txBody>
            </p:sp>
            <p:sp>
              <p:nvSpPr>
                <p:cNvPr id="124" name="TextBox 123"/>
                <p:cNvSpPr txBox="1"/>
                <p:nvPr/>
              </p:nvSpPr>
              <p:spPr>
                <a:xfrm rot="19099751">
                  <a:off x="189464" y="2955694"/>
                  <a:ext cx="2368986" cy="246221"/>
                </a:xfrm>
                <a:prstGeom prst="rect">
                  <a:avLst/>
                </a:prstGeom>
                <a:noFill/>
              </p:spPr>
              <p:txBody>
                <a:bodyPr wrap="square" rtlCol="0">
                  <a:spAutoFit/>
                </a:bodyPr>
                <a:lstStyle/>
                <a:p>
                  <a:pPr algn="r"/>
                  <a:r>
                    <a:rPr lang="en-US" altLang="zh-CN" sz="1000" i="1" dirty="0" smtClean="0">
                      <a:latin typeface="Arial" pitchFamily="34" charset="0"/>
                      <a:cs typeface="Arial" pitchFamily="34" charset="0"/>
                    </a:rPr>
                    <a:t>P</a:t>
                  </a:r>
                  <a:r>
                    <a:rPr lang="en-US" altLang="zh-CN" sz="1000" i="1" baseline="-25000" dirty="0">
                      <a:latin typeface="Arial" pitchFamily="34" charset="0"/>
                      <a:cs typeface="Arial" pitchFamily="34" charset="0"/>
                    </a:rPr>
                    <a:t>L</a:t>
                  </a:r>
                  <a:r>
                    <a:rPr lang="en-US" altLang="zh-CN" sz="1000" i="1" dirty="0" smtClean="0">
                      <a:latin typeface="Arial" pitchFamily="34" charset="0"/>
                      <a:cs typeface="Arial" pitchFamily="34" charset="0"/>
                    </a:rPr>
                    <a:t>unc-79a::unc-79a_gDNA</a:t>
                  </a:r>
                  <a:endParaRPr lang="en-US" altLang="zh-CN" sz="1000" i="1" dirty="0">
                    <a:latin typeface="Arial" pitchFamily="34" charset="0"/>
                    <a:cs typeface="Arial" pitchFamily="34" charset="0"/>
                  </a:endParaRPr>
                </a:p>
              </p:txBody>
            </p:sp>
            <p:sp>
              <p:nvSpPr>
                <p:cNvPr id="125" name="TextBox 124"/>
                <p:cNvSpPr txBox="1"/>
                <p:nvPr/>
              </p:nvSpPr>
              <p:spPr>
                <a:xfrm>
                  <a:off x="5065411" y="184800"/>
                  <a:ext cx="2115333" cy="253916"/>
                </a:xfrm>
                <a:prstGeom prst="rect">
                  <a:avLst/>
                </a:prstGeom>
                <a:noFill/>
              </p:spPr>
              <p:txBody>
                <a:bodyPr wrap="square" rtlCol="0">
                  <a:spAutoFit/>
                </a:bodyPr>
                <a:lstStyle/>
                <a:p>
                  <a:pPr algn="r"/>
                  <a:r>
                    <a:rPr lang="en-US" altLang="zh-CN" sz="1050" i="1" dirty="0">
                      <a:latin typeface="Arial" panose="020B0604020202020204" pitchFamily="34" charset="0"/>
                      <a:cs typeface="Arial" panose="020B0604020202020204" pitchFamily="34" charset="0"/>
                    </a:rPr>
                    <a:t>nca-2(gk5); nca-1(gk9)</a:t>
                  </a:r>
                  <a:endParaRPr lang="zh-CN" altLang="en-US" sz="1050" i="1" dirty="0">
                    <a:latin typeface="Arial" panose="020B0604020202020204" pitchFamily="34" charset="0"/>
                    <a:cs typeface="Arial" panose="020B0604020202020204" pitchFamily="34" charset="0"/>
                  </a:endParaRPr>
                </a:p>
              </p:txBody>
            </p:sp>
            <p:cxnSp>
              <p:nvCxnSpPr>
                <p:cNvPr id="126" name="直接连接符 125"/>
                <p:cNvCxnSpPr/>
                <p:nvPr/>
              </p:nvCxnSpPr>
              <p:spPr>
                <a:xfrm flipV="1">
                  <a:off x="4982305" y="423699"/>
                  <a:ext cx="2261206" cy="0"/>
                </a:xfrm>
                <a:prstGeom prst="line">
                  <a:avLst/>
                </a:prstGeom>
              </p:spPr>
              <p:style>
                <a:lnRef idx="1">
                  <a:schemeClr val="dk1"/>
                </a:lnRef>
                <a:fillRef idx="0">
                  <a:schemeClr val="dk1"/>
                </a:fillRef>
                <a:effectRef idx="0">
                  <a:schemeClr val="dk1"/>
                </a:effectRef>
                <a:fontRef idx="minor">
                  <a:schemeClr val="tx1"/>
                </a:fontRef>
              </p:style>
            </p:cxnSp>
            <p:sp>
              <p:nvSpPr>
                <p:cNvPr id="127" name="TextBox 126"/>
                <p:cNvSpPr txBox="1"/>
                <p:nvPr/>
              </p:nvSpPr>
              <p:spPr>
                <a:xfrm>
                  <a:off x="7299468" y="2681727"/>
                  <a:ext cx="766678" cy="336340"/>
                </a:xfrm>
                <a:prstGeom prst="rect">
                  <a:avLst/>
                </a:prstGeom>
                <a:noFill/>
              </p:spPr>
              <p:txBody>
                <a:bodyPr wrap="square" rtlCol="0">
                  <a:spAutoFit/>
                </a:bodyPr>
                <a:lstStyle/>
                <a:p>
                  <a:r>
                    <a:rPr lang="en-US" altLang="zh-CN" sz="1600" dirty="0" smtClean="0">
                      <a:latin typeface="Arial" panose="020B0604020202020204" pitchFamily="34" charset="0"/>
                      <a:cs typeface="Arial" panose="020B0604020202020204" pitchFamily="34" charset="0"/>
                    </a:rPr>
                    <a:t>-0.2</a:t>
                  </a:r>
                  <a:endParaRPr lang="zh-CN" altLang="en-US" sz="1600" dirty="0">
                    <a:latin typeface="Arial" panose="020B0604020202020204" pitchFamily="34" charset="0"/>
                    <a:cs typeface="Arial" panose="020B0604020202020204" pitchFamily="34" charset="0"/>
                  </a:endParaRPr>
                </a:p>
              </p:txBody>
            </p:sp>
            <p:sp>
              <p:nvSpPr>
                <p:cNvPr id="128" name="TextBox 127"/>
                <p:cNvSpPr txBox="1"/>
                <p:nvPr/>
              </p:nvSpPr>
              <p:spPr>
                <a:xfrm rot="19099751">
                  <a:off x="4266865" y="2839099"/>
                  <a:ext cx="1880097" cy="246221"/>
                </a:xfrm>
                <a:prstGeom prst="rect">
                  <a:avLst/>
                </a:prstGeom>
                <a:noFill/>
              </p:spPr>
              <p:txBody>
                <a:bodyPr wrap="square" rtlCol="0">
                  <a:spAutoFit/>
                </a:bodyPr>
                <a:lstStyle/>
                <a:p>
                  <a:pPr algn="r"/>
                  <a:r>
                    <a:rPr kumimoji="1" lang="en-US" altLang="zh-CN" sz="1000" i="1" dirty="0" smtClean="0">
                      <a:latin typeface="Arial" pitchFamily="34" charset="0"/>
                      <a:cs typeface="Arial" pitchFamily="34" charset="0"/>
                    </a:rPr>
                    <a:t>Pnca-1::nca-1_gDNA</a:t>
                  </a:r>
                  <a:endParaRPr kumimoji="1" lang="zh-CN" altLang="en-US" sz="1000" i="1" dirty="0">
                    <a:latin typeface="Arial" pitchFamily="34" charset="0"/>
                    <a:cs typeface="Arial" pitchFamily="34" charset="0"/>
                  </a:endParaRPr>
                </a:p>
              </p:txBody>
            </p:sp>
            <p:sp>
              <p:nvSpPr>
                <p:cNvPr id="129" name="TextBox 128"/>
                <p:cNvSpPr txBox="1"/>
                <p:nvPr/>
              </p:nvSpPr>
              <p:spPr>
                <a:xfrm rot="19099751">
                  <a:off x="4796217" y="2860614"/>
                  <a:ext cx="1963430" cy="246221"/>
                </a:xfrm>
                <a:prstGeom prst="rect">
                  <a:avLst/>
                </a:prstGeom>
                <a:noFill/>
              </p:spPr>
              <p:txBody>
                <a:bodyPr wrap="square" rtlCol="0">
                  <a:spAutoFit/>
                </a:bodyPr>
                <a:lstStyle/>
                <a:p>
                  <a:pPr algn="r"/>
                  <a:r>
                    <a:rPr kumimoji="1" lang="en-US" altLang="zh-CN" sz="1000" i="1" dirty="0" smtClean="0">
                      <a:latin typeface="Arial" pitchFamily="34" charset="0"/>
                      <a:cs typeface="Arial" pitchFamily="34" charset="0"/>
                    </a:rPr>
                    <a:t>Pnca-2::nca-2_gDNA</a:t>
                  </a:r>
                  <a:endParaRPr kumimoji="1" lang="zh-CN" altLang="en-US" sz="1000" i="1" dirty="0">
                    <a:latin typeface="Arial" pitchFamily="34" charset="0"/>
                    <a:cs typeface="Arial" pitchFamily="34" charset="0"/>
                  </a:endParaRPr>
                </a:p>
              </p:txBody>
            </p:sp>
            <p:sp>
              <p:nvSpPr>
                <p:cNvPr id="130" name="TextBox 129"/>
                <p:cNvSpPr txBox="1"/>
                <p:nvPr/>
              </p:nvSpPr>
              <p:spPr>
                <a:xfrm rot="19099751">
                  <a:off x="5589432" y="2787325"/>
                  <a:ext cx="1803828" cy="400110"/>
                </a:xfrm>
                <a:prstGeom prst="rect">
                  <a:avLst/>
                </a:prstGeom>
                <a:noFill/>
              </p:spPr>
              <p:txBody>
                <a:bodyPr wrap="square" rtlCol="0">
                  <a:spAutoFit/>
                </a:bodyPr>
                <a:lstStyle/>
                <a:p>
                  <a:pPr algn="r"/>
                  <a:r>
                    <a:rPr kumimoji="1" lang="en-US" altLang="zh-CN" sz="1000" i="1" dirty="0" smtClean="0">
                      <a:latin typeface="Arial" pitchFamily="34" charset="0"/>
                      <a:cs typeface="Arial" pitchFamily="34" charset="0"/>
                    </a:rPr>
                    <a:t>nca-1 </a:t>
                  </a:r>
                  <a:r>
                    <a:rPr kumimoji="1" lang="en-US" altLang="zh-CN" sz="1000" i="1" dirty="0" err="1" smtClean="0">
                      <a:latin typeface="Arial" pitchFamily="34" charset="0"/>
                      <a:cs typeface="Arial" pitchFamily="34" charset="0"/>
                    </a:rPr>
                    <a:t>Tg</a:t>
                  </a:r>
                  <a:r>
                    <a:rPr kumimoji="1" lang="en-US" altLang="zh-CN" sz="1000" i="1" dirty="0" smtClean="0">
                      <a:latin typeface="Arial" pitchFamily="34" charset="0"/>
                      <a:cs typeface="Arial" pitchFamily="34" charset="0"/>
                    </a:rPr>
                    <a:t> +</a:t>
                  </a:r>
                </a:p>
                <a:p>
                  <a:pPr algn="r"/>
                  <a:r>
                    <a:rPr kumimoji="1" lang="en-US" altLang="zh-CN" sz="1000" i="1" dirty="0" smtClean="0">
                      <a:latin typeface="Arial" pitchFamily="34" charset="0"/>
                      <a:cs typeface="Arial" pitchFamily="34" charset="0"/>
                    </a:rPr>
                    <a:t> nca-2 Tg</a:t>
                  </a:r>
                  <a:endParaRPr kumimoji="1" lang="zh-CN" altLang="en-US" sz="1000" i="1" dirty="0">
                    <a:latin typeface="Arial" pitchFamily="34" charset="0"/>
                    <a:cs typeface="Arial" pitchFamily="34" charset="0"/>
                  </a:endParaRPr>
                </a:p>
              </p:txBody>
            </p:sp>
            <p:sp>
              <p:nvSpPr>
                <p:cNvPr id="131" name="TextBox 130"/>
                <p:cNvSpPr txBox="1"/>
                <p:nvPr/>
              </p:nvSpPr>
              <p:spPr>
                <a:xfrm rot="19039178">
                  <a:off x="552185" y="2725266"/>
                  <a:ext cx="1295776" cy="245346"/>
                </a:xfrm>
                <a:prstGeom prst="rect">
                  <a:avLst/>
                </a:prstGeom>
                <a:noFill/>
              </p:spPr>
              <p:txBody>
                <a:bodyPr wrap="square" rtlCol="0">
                  <a:spAutoFit/>
                </a:bodyPr>
                <a:lstStyle/>
                <a:p>
                  <a:pPr algn="r"/>
                  <a:r>
                    <a:rPr kumimoji="1" lang="en-US" altLang="zh-CN" sz="1000" dirty="0" smtClean="0">
                      <a:latin typeface="Arial" pitchFamily="34" charset="0"/>
                      <a:ea typeface="Arial" panose="020B0604020202020204" pitchFamily="34" charset="0"/>
                      <a:cs typeface="Arial" panose="020B0604020202020204" pitchFamily="34" charset="0"/>
                    </a:rPr>
                    <a:t>No Tg</a:t>
                  </a:r>
                  <a:endParaRPr lang="zh-CN" altLang="en-US" sz="1000" i="1" dirty="0">
                    <a:latin typeface="Arial" pitchFamily="34" charset="0"/>
                    <a:cs typeface="Arial" pitchFamily="34" charset="0"/>
                  </a:endParaRPr>
                </a:p>
              </p:txBody>
            </p:sp>
            <p:sp>
              <p:nvSpPr>
                <p:cNvPr id="132" name="TextBox 131"/>
                <p:cNvSpPr txBox="1"/>
                <p:nvPr/>
              </p:nvSpPr>
              <p:spPr>
                <a:xfrm rot="19039178">
                  <a:off x="2612206" y="2787458"/>
                  <a:ext cx="1694957" cy="246221"/>
                </a:xfrm>
                <a:prstGeom prst="rect">
                  <a:avLst/>
                </a:prstGeom>
                <a:noFill/>
              </p:spPr>
              <p:txBody>
                <a:bodyPr wrap="square" rtlCol="0">
                  <a:spAutoFit/>
                </a:bodyPr>
                <a:lstStyle/>
                <a:p>
                  <a:pPr algn="r"/>
                  <a:r>
                    <a:rPr kumimoji="1" lang="en-US" altLang="zh-CN" sz="1000" dirty="0" smtClean="0">
                      <a:latin typeface="Arial" pitchFamily="34" charset="0"/>
                      <a:ea typeface="Arial" panose="020B0604020202020204" pitchFamily="34" charset="0"/>
                      <a:cs typeface="Arial" panose="020B0604020202020204" pitchFamily="34" charset="0"/>
                    </a:rPr>
                    <a:t>No Tg</a:t>
                  </a:r>
                  <a:endParaRPr lang="zh-CN" altLang="en-US" sz="1000" i="1" dirty="0">
                    <a:latin typeface="Arial" pitchFamily="34" charset="0"/>
                    <a:cs typeface="Arial" pitchFamily="34" charset="0"/>
                  </a:endParaRPr>
                </a:p>
              </p:txBody>
            </p:sp>
            <p:sp>
              <p:nvSpPr>
                <p:cNvPr id="133" name="TextBox 132"/>
                <p:cNvSpPr txBox="1"/>
                <p:nvPr/>
              </p:nvSpPr>
              <p:spPr>
                <a:xfrm rot="19039178">
                  <a:off x="3844265" y="2826882"/>
                  <a:ext cx="1650346" cy="246221"/>
                </a:xfrm>
                <a:prstGeom prst="rect">
                  <a:avLst/>
                </a:prstGeom>
                <a:noFill/>
              </p:spPr>
              <p:txBody>
                <a:bodyPr wrap="square" rtlCol="0">
                  <a:spAutoFit/>
                </a:bodyPr>
                <a:lstStyle/>
                <a:p>
                  <a:pPr algn="r"/>
                  <a:r>
                    <a:rPr kumimoji="1" lang="en-US" altLang="zh-CN" sz="1000" dirty="0" smtClean="0">
                      <a:latin typeface="Arial" pitchFamily="34" charset="0"/>
                      <a:ea typeface="Arial" panose="020B0604020202020204" pitchFamily="34" charset="0"/>
                      <a:cs typeface="Arial" panose="020B0604020202020204" pitchFamily="34" charset="0"/>
                    </a:rPr>
                    <a:t>No Tg</a:t>
                  </a:r>
                  <a:endParaRPr lang="zh-CN" altLang="en-US" sz="1000" i="1" dirty="0">
                    <a:latin typeface="Arial" pitchFamily="34" charset="0"/>
                    <a:cs typeface="Arial" pitchFamily="34" charset="0"/>
                  </a:endParaRPr>
                </a:p>
              </p:txBody>
            </p:sp>
            <p:sp>
              <p:nvSpPr>
                <p:cNvPr id="134" name="TextBox 133"/>
                <p:cNvSpPr txBox="1"/>
                <p:nvPr/>
              </p:nvSpPr>
              <p:spPr>
                <a:xfrm>
                  <a:off x="2671847" y="613138"/>
                  <a:ext cx="385042" cy="200055"/>
                </a:xfrm>
                <a:prstGeom prst="rect">
                  <a:avLst/>
                </a:prstGeom>
                <a:noFill/>
              </p:spPr>
              <p:txBody>
                <a:bodyPr wrap="none" rtlCol="0">
                  <a:spAutoFit/>
                </a:bodyPr>
                <a:lstStyle/>
                <a:p>
                  <a:pPr algn="ctr"/>
                  <a:r>
                    <a:rPr lang="en-US" altLang="zh-CN" sz="700" dirty="0">
                      <a:latin typeface="Arial" pitchFamily="34" charset="0"/>
                      <a:cs typeface="Arial" pitchFamily="34" charset="0"/>
                    </a:rPr>
                    <a:t># # </a:t>
                  </a:r>
                  <a:r>
                    <a:rPr lang="en-US" altLang="zh-CN" sz="700" dirty="0" smtClean="0">
                      <a:latin typeface="Arial" pitchFamily="34" charset="0"/>
                      <a:cs typeface="Arial" pitchFamily="34" charset="0"/>
                    </a:rPr>
                    <a:t>#</a:t>
                  </a:r>
                  <a:endParaRPr lang="zh-CN" altLang="en-US" sz="700" dirty="0">
                    <a:latin typeface="Arial" pitchFamily="34" charset="0"/>
                    <a:cs typeface="Arial" pitchFamily="34" charset="0"/>
                  </a:endParaRPr>
                </a:p>
              </p:txBody>
            </p:sp>
            <p:sp>
              <p:nvSpPr>
                <p:cNvPr id="135" name="TextBox 134"/>
                <p:cNvSpPr txBox="1"/>
                <p:nvPr/>
              </p:nvSpPr>
              <p:spPr>
                <a:xfrm>
                  <a:off x="4483039" y="540377"/>
                  <a:ext cx="385042" cy="200055"/>
                </a:xfrm>
                <a:prstGeom prst="rect">
                  <a:avLst/>
                </a:prstGeom>
                <a:noFill/>
              </p:spPr>
              <p:txBody>
                <a:bodyPr wrap="none" rtlCol="0">
                  <a:spAutoFit/>
                </a:bodyPr>
                <a:lstStyle/>
                <a:p>
                  <a:pPr algn="ctr"/>
                  <a:r>
                    <a:rPr lang="en-US" altLang="zh-CN" sz="700" dirty="0">
                      <a:latin typeface="Arial" pitchFamily="34" charset="0"/>
                      <a:cs typeface="Arial" pitchFamily="34" charset="0"/>
                    </a:rPr>
                    <a:t># # </a:t>
                  </a:r>
                  <a:r>
                    <a:rPr lang="en-US" altLang="zh-CN" sz="700" dirty="0" smtClean="0">
                      <a:latin typeface="Arial" pitchFamily="34" charset="0"/>
                      <a:cs typeface="Arial" pitchFamily="34" charset="0"/>
                    </a:rPr>
                    <a:t>#</a:t>
                  </a:r>
                  <a:endParaRPr lang="zh-CN" altLang="en-US" sz="700" dirty="0">
                    <a:latin typeface="Arial" pitchFamily="34" charset="0"/>
                    <a:cs typeface="Arial" pitchFamily="34" charset="0"/>
                  </a:endParaRPr>
                </a:p>
              </p:txBody>
            </p:sp>
            <p:sp>
              <p:nvSpPr>
                <p:cNvPr id="136" name="TextBox 135"/>
                <p:cNvSpPr txBox="1"/>
                <p:nvPr/>
              </p:nvSpPr>
              <p:spPr>
                <a:xfrm>
                  <a:off x="5684203" y="824738"/>
                  <a:ext cx="385042" cy="200055"/>
                </a:xfrm>
                <a:prstGeom prst="rect">
                  <a:avLst/>
                </a:prstGeom>
                <a:noFill/>
              </p:spPr>
              <p:txBody>
                <a:bodyPr wrap="none" rtlCol="0">
                  <a:spAutoFit/>
                </a:bodyPr>
                <a:lstStyle/>
                <a:p>
                  <a:pPr algn="ctr"/>
                  <a:r>
                    <a:rPr lang="en-US" altLang="zh-CN" sz="700" dirty="0">
                      <a:latin typeface="Arial" pitchFamily="34" charset="0"/>
                      <a:cs typeface="Arial" pitchFamily="34" charset="0"/>
                    </a:rPr>
                    <a:t># # </a:t>
                  </a:r>
                  <a:r>
                    <a:rPr lang="en-US" altLang="zh-CN" sz="700" dirty="0" smtClean="0">
                      <a:latin typeface="Arial" pitchFamily="34" charset="0"/>
                      <a:cs typeface="Arial" pitchFamily="34" charset="0"/>
                    </a:rPr>
                    <a:t>#</a:t>
                  </a:r>
                  <a:endParaRPr lang="zh-CN" altLang="en-US" sz="700" dirty="0">
                    <a:latin typeface="Arial" pitchFamily="34" charset="0"/>
                    <a:cs typeface="Arial" pitchFamily="34" charset="0"/>
                  </a:endParaRPr>
                </a:p>
              </p:txBody>
            </p:sp>
            <p:sp>
              <p:nvSpPr>
                <p:cNvPr id="137" name="TextBox 136"/>
                <p:cNvSpPr txBox="1"/>
                <p:nvPr/>
              </p:nvSpPr>
              <p:spPr>
                <a:xfrm>
                  <a:off x="6283347" y="556876"/>
                  <a:ext cx="385042" cy="200055"/>
                </a:xfrm>
                <a:prstGeom prst="rect">
                  <a:avLst/>
                </a:prstGeom>
                <a:noFill/>
              </p:spPr>
              <p:txBody>
                <a:bodyPr wrap="none" rtlCol="0">
                  <a:spAutoFit/>
                </a:bodyPr>
                <a:lstStyle/>
                <a:p>
                  <a:pPr algn="ctr"/>
                  <a:r>
                    <a:rPr lang="en-US" altLang="zh-CN" sz="700" dirty="0">
                      <a:latin typeface="Arial" pitchFamily="34" charset="0"/>
                      <a:cs typeface="Arial" pitchFamily="34" charset="0"/>
                    </a:rPr>
                    <a:t># # </a:t>
                  </a:r>
                  <a:r>
                    <a:rPr lang="en-US" altLang="zh-CN" sz="700" dirty="0" smtClean="0">
                      <a:latin typeface="Arial" pitchFamily="34" charset="0"/>
                      <a:cs typeface="Arial" pitchFamily="34" charset="0"/>
                    </a:rPr>
                    <a:t>#</a:t>
                  </a:r>
                  <a:endParaRPr lang="zh-CN" altLang="en-US" sz="700" dirty="0">
                    <a:latin typeface="Arial" pitchFamily="34" charset="0"/>
                    <a:cs typeface="Arial" pitchFamily="34" charset="0"/>
                  </a:endParaRPr>
                </a:p>
              </p:txBody>
            </p:sp>
            <p:sp>
              <p:nvSpPr>
                <p:cNvPr id="138" name="TextBox 137"/>
                <p:cNvSpPr txBox="1"/>
                <p:nvPr/>
              </p:nvSpPr>
              <p:spPr>
                <a:xfrm>
                  <a:off x="6896985" y="397283"/>
                  <a:ext cx="385042" cy="200055"/>
                </a:xfrm>
                <a:prstGeom prst="rect">
                  <a:avLst/>
                </a:prstGeom>
                <a:noFill/>
              </p:spPr>
              <p:txBody>
                <a:bodyPr wrap="none" rtlCol="0">
                  <a:spAutoFit/>
                </a:bodyPr>
                <a:lstStyle/>
                <a:p>
                  <a:pPr algn="ctr"/>
                  <a:r>
                    <a:rPr lang="en-US" altLang="zh-CN" sz="700" dirty="0">
                      <a:latin typeface="Arial" pitchFamily="34" charset="0"/>
                      <a:cs typeface="Arial" pitchFamily="34" charset="0"/>
                    </a:rPr>
                    <a:t># # </a:t>
                  </a:r>
                  <a:r>
                    <a:rPr lang="en-US" altLang="zh-CN" sz="700" dirty="0" smtClean="0">
                      <a:latin typeface="Arial" pitchFamily="34" charset="0"/>
                      <a:cs typeface="Arial" pitchFamily="34" charset="0"/>
                    </a:rPr>
                    <a:t>#</a:t>
                  </a:r>
                  <a:endParaRPr lang="zh-CN" altLang="en-US" sz="700" dirty="0">
                    <a:latin typeface="Arial" pitchFamily="34" charset="0"/>
                    <a:cs typeface="Arial" pitchFamily="34" charset="0"/>
                  </a:endParaRPr>
                </a:p>
              </p:txBody>
            </p:sp>
            <p:sp>
              <p:nvSpPr>
                <p:cNvPr id="104" name="TextBox 103"/>
                <p:cNvSpPr txBox="1"/>
                <p:nvPr/>
              </p:nvSpPr>
              <p:spPr>
                <a:xfrm rot="19099751">
                  <a:off x="811110" y="2954632"/>
                  <a:ext cx="2364740" cy="246221"/>
                </a:xfrm>
                <a:prstGeom prst="rect">
                  <a:avLst/>
                </a:prstGeom>
                <a:noFill/>
              </p:spPr>
              <p:txBody>
                <a:bodyPr wrap="square" rtlCol="0">
                  <a:spAutoFit/>
                </a:bodyPr>
                <a:lstStyle/>
                <a:p>
                  <a:pPr algn="r"/>
                  <a:r>
                    <a:rPr lang="en-US" altLang="zh-CN" sz="1000" i="1" dirty="0" smtClean="0">
                      <a:latin typeface="Arial" pitchFamily="34" charset="0"/>
                      <a:cs typeface="Arial" pitchFamily="34" charset="0"/>
                    </a:rPr>
                    <a:t>P</a:t>
                  </a:r>
                  <a:r>
                    <a:rPr lang="en-US" altLang="zh-CN" sz="1000" i="1" baseline="-25000" dirty="0">
                      <a:latin typeface="Arial" pitchFamily="34" charset="0"/>
                      <a:cs typeface="Arial" pitchFamily="34" charset="0"/>
                    </a:rPr>
                    <a:t>S</a:t>
                  </a:r>
                  <a:r>
                    <a:rPr lang="en-US" altLang="zh-CN" sz="1000" i="1" dirty="0" smtClean="0">
                      <a:latin typeface="Arial" pitchFamily="34" charset="0"/>
                      <a:cs typeface="Arial" pitchFamily="34" charset="0"/>
                    </a:rPr>
                    <a:t>unc-79a::unc-79a_gDNA</a:t>
                  </a:r>
                  <a:endParaRPr lang="en-US" altLang="zh-CN" sz="1000" i="1" dirty="0">
                    <a:latin typeface="Arial" pitchFamily="34" charset="0"/>
                    <a:cs typeface="Arial" pitchFamily="34" charset="0"/>
                  </a:endParaRPr>
                </a:p>
              </p:txBody>
            </p:sp>
            <p:sp>
              <p:nvSpPr>
                <p:cNvPr id="109" name="TextBox 108"/>
                <p:cNvSpPr txBox="1"/>
                <p:nvPr/>
              </p:nvSpPr>
              <p:spPr>
                <a:xfrm>
                  <a:off x="1741964" y="943338"/>
                  <a:ext cx="547347" cy="272607"/>
                </a:xfrm>
                <a:prstGeom prst="rect">
                  <a:avLst/>
                </a:prstGeom>
                <a:noFill/>
              </p:spPr>
              <p:txBody>
                <a:bodyPr wrap="none" rtlCol="0">
                  <a:spAutoFit/>
                </a:bodyPr>
                <a:lstStyle/>
                <a:p>
                  <a:pPr algn="ctr"/>
                  <a:r>
                    <a:rPr lang="en-US" altLang="zh-CN" sz="1400" dirty="0" smtClean="0">
                      <a:latin typeface="Arial" pitchFamily="34" charset="0"/>
                      <a:cs typeface="Arial" pitchFamily="34" charset="0"/>
                    </a:rPr>
                    <a:t>***</a:t>
                  </a:r>
                  <a:endParaRPr lang="zh-CN" altLang="en-US" sz="1400" dirty="0">
                    <a:latin typeface="Arial" pitchFamily="34" charset="0"/>
                    <a:cs typeface="Arial" pitchFamily="34" charset="0"/>
                  </a:endParaRPr>
                </a:p>
              </p:txBody>
            </p:sp>
            <p:sp>
              <p:nvSpPr>
                <p:cNvPr id="140" name="TextBox 139"/>
                <p:cNvSpPr txBox="1"/>
                <p:nvPr/>
              </p:nvSpPr>
              <p:spPr>
                <a:xfrm>
                  <a:off x="2065685" y="731336"/>
                  <a:ext cx="381491" cy="154409"/>
                </a:xfrm>
                <a:prstGeom prst="rect">
                  <a:avLst/>
                </a:prstGeom>
                <a:noFill/>
              </p:spPr>
              <p:txBody>
                <a:bodyPr wrap="none" rtlCol="0">
                  <a:spAutoFit/>
                </a:bodyPr>
                <a:lstStyle/>
                <a:p>
                  <a:pPr algn="ctr"/>
                  <a:r>
                    <a:rPr lang="en-US" altLang="zh-CN" sz="700" dirty="0" smtClean="0">
                      <a:latin typeface="Arial" pitchFamily="34" charset="0"/>
                      <a:cs typeface="Arial" pitchFamily="34" charset="0"/>
                    </a:rPr>
                    <a:t># # #</a:t>
                  </a:r>
                  <a:endParaRPr lang="zh-CN" altLang="en-US" sz="700" dirty="0">
                    <a:latin typeface="Arial" pitchFamily="34" charset="0"/>
                    <a:cs typeface="Arial" pitchFamily="34" charset="0"/>
                  </a:endParaRPr>
                </a:p>
              </p:txBody>
            </p:sp>
            <p:sp>
              <p:nvSpPr>
                <p:cNvPr id="141" name="TextBox 140"/>
                <p:cNvSpPr txBox="1"/>
                <p:nvPr/>
              </p:nvSpPr>
              <p:spPr>
                <a:xfrm>
                  <a:off x="4236462" y="1558721"/>
                  <a:ext cx="396263" cy="307777"/>
                </a:xfrm>
                <a:prstGeom prst="rect">
                  <a:avLst/>
                </a:prstGeom>
                <a:noFill/>
              </p:spPr>
              <p:txBody>
                <a:bodyPr wrap="none" rtlCol="0">
                  <a:spAutoFit/>
                </a:bodyPr>
                <a:lstStyle/>
                <a:p>
                  <a:pPr algn="ctr"/>
                  <a:r>
                    <a:rPr lang="en-US" altLang="zh-CN" sz="1400" dirty="0">
                      <a:latin typeface="Arial" pitchFamily="34" charset="0"/>
                      <a:cs typeface="Arial" pitchFamily="34" charset="0"/>
                    </a:rPr>
                    <a:t>***</a:t>
                  </a:r>
                  <a:endParaRPr lang="zh-CN" altLang="en-US" sz="1200" dirty="0">
                    <a:latin typeface="Arial" pitchFamily="34" charset="0"/>
                    <a:cs typeface="Arial" pitchFamily="34" charset="0"/>
                  </a:endParaRPr>
                </a:p>
              </p:txBody>
            </p:sp>
            <p:sp>
              <p:nvSpPr>
                <p:cNvPr id="142" name="TextBox 141"/>
                <p:cNvSpPr txBox="1"/>
                <p:nvPr/>
              </p:nvSpPr>
              <p:spPr>
                <a:xfrm>
                  <a:off x="5435569" y="1813790"/>
                  <a:ext cx="396263" cy="307777"/>
                </a:xfrm>
                <a:prstGeom prst="rect">
                  <a:avLst/>
                </a:prstGeom>
                <a:noFill/>
              </p:spPr>
              <p:txBody>
                <a:bodyPr wrap="none" rtlCol="0">
                  <a:spAutoFit/>
                </a:bodyPr>
                <a:lstStyle/>
                <a:p>
                  <a:pPr algn="ctr"/>
                  <a:r>
                    <a:rPr lang="en-US" altLang="zh-CN" sz="1400" dirty="0">
                      <a:latin typeface="Arial" pitchFamily="34" charset="0"/>
                      <a:cs typeface="Arial" pitchFamily="34" charset="0"/>
                    </a:rPr>
                    <a:t>***</a:t>
                  </a:r>
                  <a:endParaRPr lang="zh-CN" altLang="en-US" sz="1200" dirty="0">
                    <a:latin typeface="Arial" pitchFamily="34" charset="0"/>
                    <a:cs typeface="Arial" pitchFamily="34" charset="0"/>
                  </a:endParaRPr>
                </a:p>
              </p:txBody>
            </p:sp>
            <p:sp>
              <p:nvSpPr>
                <p:cNvPr id="143" name="TextBox 142"/>
                <p:cNvSpPr txBox="1"/>
                <p:nvPr/>
              </p:nvSpPr>
              <p:spPr>
                <a:xfrm>
                  <a:off x="6035234" y="1217311"/>
                  <a:ext cx="396263" cy="307777"/>
                </a:xfrm>
                <a:prstGeom prst="rect">
                  <a:avLst/>
                </a:prstGeom>
                <a:noFill/>
              </p:spPr>
              <p:txBody>
                <a:bodyPr wrap="none" rtlCol="0">
                  <a:spAutoFit/>
                </a:bodyPr>
                <a:lstStyle/>
                <a:p>
                  <a:pPr algn="ctr"/>
                  <a:r>
                    <a:rPr lang="en-US" altLang="zh-CN" sz="1400" dirty="0">
                      <a:latin typeface="Arial" pitchFamily="34" charset="0"/>
                      <a:cs typeface="Arial" pitchFamily="34" charset="0"/>
                    </a:rPr>
                    <a:t>***</a:t>
                  </a:r>
                  <a:endParaRPr lang="zh-CN" altLang="en-US" sz="1200" dirty="0">
                    <a:latin typeface="Arial" pitchFamily="34" charset="0"/>
                    <a:cs typeface="Arial" pitchFamily="34" charset="0"/>
                  </a:endParaRPr>
                </a:p>
              </p:txBody>
            </p:sp>
            <p:sp>
              <p:nvSpPr>
                <p:cNvPr id="145" name="TextBox 144"/>
                <p:cNvSpPr txBox="1"/>
                <p:nvPr/>
              </p:nvSpPr>
              <p:spPr>
                <a:xfrm>
                  <a:off x="6648451" y="831765"/>
                  <a:ext cx="396263" cy="307777"/>
                </a:xfrm>
                <a:prstGeom prst="rect">
                  <a:avLst/>
                </a:prstGeom>
                <a:noFill/>
              </p:spPr>
              <p:txBody>
                <a:bodyPr wrap="none" rtlCol="0">
                  <a:spAutoFit/>
                </a:bodyPr>
                <a:lstStyle/>
                <a:p>
                  <a:pPr algn="ctr"/>
                  <a:r>
                    <a:rPr lang="en-US" altLang="zh-CN" sz="1400" dirty="0">
                      <a:latin typeface="Arial" pitchFamily="34" charset="0"/>
                      <a:cs typeface="Arial" pitchFamily="34" charset="0"/>
                    </a:rPr>
                    <a:t>***</a:t>
                  </a:r>
                  <a:endParaRPr lang="zh-CN" altLang="en-US" sz="1200" dirty="0">
                    <a:latin typeface="Arial" pitchFamily="34" charset="0"/>
                    <a:cs typeface="Arial" pitchFamily="34" charset="0"/>
                  </a:endParaRPr>
                </a:p>
              </p:txBody>
            </p:sp>
            <p:sp>
              <p:nvSpPr>
                <p:cNvPr id="146" name="TextBox 145"/>
                <p:cNvSpPr txBox="1"/>
                <p:nvPr/>
              </p:nvSpPr>
              <p:spPr>
                <a:xfrm>
                  <a:off x="103976" y="261631"/>
                  <a:ext cx="554756" cy="261307"/>
                </a:xfrm>
                <a:prstGeom prst="rect">
                  <a:avLst/>
                </a:prstGeom>
                <a:noFill/>
              </p:spPr>
              <p:txBody>
                <a:bodyPr wrap="square" rtlCol="0">
                  <a:spAutoFit/>
                </a:bodyPr>
                <a:lstStyle/>
                <a:p>
                  <a:pPr algn="r"/>
                  <a:r>
                    <a:rPr lang="en-US" altLang="zh-CN" sz="1600" dirty="0" smtClean="0">
                      <a:latin typeface="Arial" panose="020B0604020202020204" pitchFamily="34" charset="0"/>
                      <a:cs typeface="Arial" panose="020B0604020202020204" pitchFamily="34" charset="0"/>
                    </a:rPr>
                    <a:t>60</a:t>
                  </a:r>
                  <a:endParaRPr lang="zh-CN" altLang="en-US" sz="1600" dirty="0">
                    <a:latin typeface="Arial" panose="020B0604020202020204" pitchFamily="34" charset="0"/>
                    <a:cs typeface="Arial" panose="020B0604020202020204" pitchFamily="34" charset="0"/>
                  </a:endParaRPr>
                </a:p>
              </p:txBody>
            </p:sp>
            <p:sp>
              <p:nvSpPr>
                <p:cNvPr id="147" name="TextBox 146"/>
                <p:cNvSpPr txBox="1"/>
                <p:nvPr/>
              </p:nvSpPr>
              <p:spPr>
                <a:xfrm>
                  <a:off x="103976" y="663896"/>
                  <a:ext cx="554756" cy="261307"/>
                </a:xfrm>
                <a:prstGeom prst="rect">
                  <a:avLst/>
                </a:prstGeom>
                <a:noFill/>
              </p:spPr>
              <p:txBody>
                <a:bodyPr wrap="square" rtlCol="0">
                  <a:spAutoFit/>
                </a:bodyPr>
                <a:lstStyle/>
                <a:p>
                  <a:pPr algn="r"/>
                  <a:r>
                    <a:rPr lang="en-US" altLang="zh-CN" sz="1600" dirty="0" smtClean="0">
                      <a:latin typeface="Arial" panose="020B0604020202020204" pitchFamily="34" charset="0"/>
                      <a:cs typeface="Arial" panose="020B0604020202020204" pitchFamily="34" charset="0"/>
                    </a:rPr>
                    <a:t>48</a:t>
                  </a:r>
                  <a:endParaRPr lang="zh-CN" altLang="en-US" sz="1600" dirty="0">
                    <a:latin typeface="Arial" panose="020B0604020202020204" pitchFamily="34" charset="0"/>
                    <a:cs typeface="Arial" panose="020B0604020202020204" pitchFamily="34" charset="0"/>
                  </a:endParaRPr>
                </a:p>
              </p:txBody>
            </p:sp>
            <p:sp>
              <p:nvSpPr>
                <p:cNvPr id="148" name="TextBox 147"/>
                <p:cNvSpPr txBox="1"/>
                <p:nvPr/>
              </p:nvSpPr>
              <p:spPr>
                <a:xfrm>
                  <a:off x="103976" y="1066161"/>
                  <a:ext cx="554756" cy="261307"/>
                </a:xfrm>
                <a:prstGeom prst="rect">
                  <a:avLst/>
                </a:prstGeom>
                <a:noFill/>
              </p:spPr>
              <p:txBody>
                <a:bodyPr wrap="square" rtlCol="0">
                  <a:spAutoFit/>
                </a:bodyPr>
                <a:lstStyle/>
                <a:p>
                  <a:pPr algn="r"/>
                  <a:r>
                    <a:rPr lang="en-US" altLang="zh-CN" sz="1600" dirty="0" smtClean="0">
                      <a:latin typeface="Arial" panose="020B0604020202020204" pitchFamily="34" charset="0"/>
                      <a:cs typeface="Arial" panose="020B0604020202020204" pitchFamily="34" charset="0"/>
                    </a:rPr>
                    <a:t>36</a:t>
                  </a:r>
                  <a:endParaRPr lang="zh-CN" altLang="en-US" sz="1600" dirty="0">
                    <a:latin typeface="Arial" panose="020B0604020202020204" pitchFamily="34" charset="0"/>
                    <a:cs typeface="Arial" panose="020B0604020202020204" pitchFamily="34" charset="0"/>
                  </a:endParaRPr>
                </a:p>
              </p:txBody>
            </p:sp>
            <p:sp>
              <p:nvSpPr>
                <p:cNvPr id="149" name="TextBox 148"/>
                <p:cNvSpPr txBox="1"/>
                <p:nvPr/>
              </p:nvSpPr>
              <p:spPr>
                <a:xfrm>
                  <a:off x="103976" y="1468425"/>
                  <a:ext cx="554756" cy="261307"/>
                </a:xfrm>
                <a:prstGeom prst="rect">
                  <a:avLst/>
                </a:prstGeom>
                <a:noFill/>
              </p:spPr>
              <p:txBody>
                <a:bodyPr wrap="square" rtlCol="0">
                  <a:spAutoFit/>
                </a:bodyPr>
                <a:lstStyle/>
                <a:p>
                  <a:pPr algn="r"/>
                  <a:r>
                    <a:rPr lang="en-US" altLang="zh-CN" sz="1600" dirty="0" smtClean="0">
                      <a:latin typeface="Arial" panose="020B0604020202020204" pitchFamily="34" charset="0"/>
                      <a:cs typeface="Arial" panose="020B0604020202020204" pitchFamily="34" charset="0"/>
                    </a:rPr>
                    <a:t>24</a:t>
                  </a:r>
                  <a:endParaRPr lang="zh-CN" altLang="en-US" sz="1600" dirty="0">
                    <a:latin typeface="Arial" panose="020B0604020202020204" pitchFamily="34" charset="0"/>
                    <a:cs typeface="Arial" panose="020B0604020202020204" pitchFamily="34" charset="0"/>
                  </a:endParaRPr>
                </a:p>
              </p:txBody>
            </p:sp>
            <p:sp>
              <p:nvSpPr>
                <p:cNvPr id="150" name="TextBox 149"/>
                <p:cNvSpPr txBox="1"/>
                <p:nvPr/>
              </p:nvSpPr>
              <p:spPr>
                <a:xfrm>
                  <a:off x="103976" y="1870690"/>
                  <a:ext cx="554756" cy="261307"/>
                </a:xfrm>
                <a:prstGeom prst="rect">
                  <a:avLst/>
                </a:prstGeom>
                <a:noFill/>
              </p:spPr>
              <p:txBody>
                <a:bodyPr wrap="square" rtlCol="0">
                  <a:spAutoFit/>
                </a:bodyPr>
                <a:lstStyle/>
                <a:p>
                  <a:pPr algn="r"/>
                  <a:r>
                    <a:rPr lang="en-US" altLang="zh-CN" sz="1600" dirty="0" smtClean="0">
                      <a:latin typeface="Arial" panose="020B0604020202020204" pitchFamily="34" charset="0"/>
                      <a:cs typeface="Arial" panose="020B0604020202020204" pitchFamily="34" charset="0"/>
                    </a:rPr>
                    <a:t>12</a:t>
                  </a:r>
                  <a:endParaRPr lang="zh-CN" altLang="en-US" sz="1600" dirty="0">
                    <a:latin typeface="Arial" panose="020B0604020202020204" pitchFamily="34" charset="0"/>
                    <a:cs typeface="Arial" panose="020B0604020202020204" pitchFamily="34" charset="0"/>
                  </a:endParaRPr>
                </a:p>
              </p:txBody>
            </p:sp>
            <p:sp>
              <p:nvSpPr>
                <p:cNvPr id="151" name="TextBox 150"/>
                <p:cNvSpPr txBox="1"/>
                <p:nvPr/>
              </p:nvSpPr>
              <p:spPr>
                <a:xfrm>
                  <a:off x="103976" y="2272955"/>
                  <a:ext cx="554756" cy="261307"/>
                </a:xfrm>
                <a:prstGeom prst="rect">
                  <a:avLst/>
                </a:prstGeom>
                <a:noFill/>
              </p:spPr>
              <p:txBody>
                <a:bodyPr wrap="square" rtlCol="0">
                  <a:spAutoFit/>
                </a:bodyPr>
                <a:lstStyle/>
                <a:p>
                  <a:pPr algn="r"/>
                  <a:r>
                    <a:rPr lang="en-US" altLang="zh-CN" sz="1600" dirty="0" smtClean="0">
                      <a:latin typeface="Arial" panose="020B0604020202020204" pitchFamily="34" charset="0"/>
                      <a:cs typeface="Arial" panose="020B0604020202020204" pitchFamily="34" charset="0"/>
                    </a:rPr>
                    <a:t>0</a:t>
                  </a:r>
                  <a:endParaRPr lang="zh-CN" altLang="en-US" sz="1600" dirty="0">
                    <a:latin typeface="Arial" panose="020B0604020202020204" pitchFamily="34" charset="0"/>
                    <a:cs typeface="Arial" panose="020B0604020202020204" pitchFamily="34" charset="0"/>
                  </a:endParaRPr>
                </a:p>
              </p:txBody>
            </p:sp>
            <p:sp>
              <p:nvSpPr>
                <p:cNvPr id="152" name="TextBox 151"/>
                <p:cNvSpPr txBox="1"/>
                <p:nvPr/>
              </p:nvSpPr>
              <p:spPr>
                <a:xfrm>
                  <a:off x="-112973" y="2675218"/>
                  <a:ext cx="770219" cy="338554"/>
                </a:xfrm>
                <a:prstGeom prst="rect">
                  <a:avLst/>
                </a:prstGeom>
                <a:noFill/>
              </p:spPr>
              <p:txBody>
                <a:bodyPr wrap="square" rtlCol="0">
                  <a:spAutoFit/>
                </a:bodyPr>
                <a:lstStyle/>
                <a:p>
                  <a:pPr algn="r"/>
                  <a:r>
                    <a:rPr lang="en-US" altLang="zh-CN" sz="1600" dirty="0" smtClean="0">
                      <a:latin typeface="Arial" panose="020B0604020202020204" pitchFamily="34" charset="0"/>
                      <a:cs typeface="Arial" panose="020B0604020202020204" pitchFamily="34" charset="0"/>
                    </a:rPr>
                    <a:t>-12</a:t>
                  </a:r>
                  <a:endParaRPr lang="zh-CN" altLang="en-US" sz="1600" dirty="0">
                    <a:latin typeface="Arial" panose="020B0604020202020204" pitchFamily="34" charset="0"/>
                    <a:cs typeface="Arial" panose="020B0604020202020204" pitchFamily="34" charset="0"/>
                  </a:endParaRPr>
                </a:p>
              </p:txBody>
            </p:sp>
            <p:sp>
              <p:nvSpPr>
                <p:cNvPr id="153" name="TextBox 152"/>
                <p:cNvSpPr txBox="1"/>
                <p:nvPr/>
              </p:nvSpPr>
              <p:spPr>
                <a:xfrm>
                  <a:off x="-168581" y="589283"/>
                  <a:ext cx="531819" cy="1996519"/>
                </a:xfrm>
                <a:prstGeom prst="rect">
                  <a:avLst/>
                </a:prstGeom>
                <a:noFill/>
              </p:spPr>
              <p:txBody>
                <a:bodyPr vert="vert270" wrap="square" rtlCol="0">
                  <a:spAutoFit/>
                </a:bodyPr>
                <a:lstStyle/>
                <a:p>
                  <a:pPr algn="ctr"/>
                  <a:r>
                    <a:rPr lang="en-US" altLang="zh-CN" sz="1400" dirty="0" smtClean="0">
                      <a:solidFill>
                        <a:srgbClr val="0000FF"/>
                      </a:solidFill>
                      <a:latin typeface="Arial" panose="020B0604020202020204" pitchFamily="34" charset="0"/>
                      <a:cs typeface="Arial" panose="020B0604020202020204" pitchFamily="34" charset="0"/>
                    </a:rPr>
                    <a:t>Body bends/min</a:t>
                  </a:r>
                  <a:endParaRPr lang="zh-CN" altLang="en-US" sz="1400" dirty="0">
                    <a:solidFill>
                      <a:srgbClr val="0000FF"/>
                    </a:solidFill>
                    <a:latin typeface="Arial" panose="020B0604020202020204" pitchFamily="34" charset="0"/>
                    <a:cs typeface="Arial" panose="020B0604020202020204" pitchFamily="34" charset="0"/>
                  </a:endParaRPr>
                </a:p>
              </p:txBody>
            </p:sp>
          </p:grpSp>
        </p:grpSp>
        <p:cxnSp>
          <p:nvCxnSpPr>
            <p:cNvPr id="144" name="直接连接符 120"/>
            <p:cNvCxnSpPr/>
            <p:nvPr/>
          </p:nvCxnSpPr>
          <p:spPr>
            <a:xfrm rot="5400000">
              <a:off x="1336413" y="490224"/>
              <a:ext cx="133049" cy="0"/>
            </a:xfrm>
            <a:prstGeom prst="line">
              <a:avLst/>
            </a:prstGeom>
          </p:spPr>
          <p:style>
            <a:lnRef idx="1">
              <a:schemeClr val="dk1"/>
            </a:lnRef>
            <a:fillRef idx="0">
              <a:schemeClr val="dk1"/>
            </a:fillRef>
            <a:effectRef idx="0">
              <a:schemeClr val="dk1"/>
            </a:effectRef>
            <a:fontRef idx="minor">
              <a:schemeClr val="tx1"/>
            </a:fontRef>
          </p:style>
        </p:cxnSp>
        <p:cxnSp>
          <p:nvCxnSpPr>
            <p:cNvPr id="154" name="直接连接符 120"/>
            <p:cNvCxnSpPr/>
            <p:nvPr/>
          </p:nvCxnSpPr>
          <p:spPr>
            <a:xfrm rot="5400000">
              <a:off x="3446295" y="488960"/>
              <a:ext cx="133049" cy="0"/>
            </a:xfrm>
            <a:prstGeom prst="line">
              <a:avLst/>
            </a:prstGeom>
          </p:spPr>
          <p:style>
            <a:lnRef idx="1">
              <a:schemeClr val="dk1"/>
            </a:lnRef>
            <a:fillRef idx="0">
              <a:schemeClr val="dk1"/>
            </a:fillRef>
            <a:effectRef idx="0">
              <a:schemeClr val="dk1"/>
            </a:effectRef>
            <a:fontRef idx="minor">
              <a:schemeClr val="tx1"/>
            </a:fontRef>
          </p:style>
        </p:cxnSp>
        <p:cxnSp>
          <p:nvCxnSpPr>
            <p:cNvPr id="155" name="直接连接符 120"/>
            <p:cNvCxnSpPr/>
            <p:nvPr/>
          </p:nvCxnSpPr>
          <p:spPr>
            <a:xfrm rot="5400000">
              <a:off x="3631714" y="486553"/>
              <a:ext cx="133049" cy="0"/>
            </a:xfrm>
            <a:prstGeom prst="line">
              <a:avLst/>
            </a:prstGeom>
          </p:spPr>
          <p:style>
            <a:lnRef idx="1">
              <a:schemeClr val="dk1"/>
            </a:lnRef>
            <a:fillRef idx="0">
              <a:schemeClr val="dk1"/>
            </a:fillRef>
            <a:effectRef idx="0">
              <a:schemeClr val="dk1"/>
            </a:effectRef>
            <a:fontRef idx="minor">
              <a:schemeClr val="tx1"/>
            </a:fontRef>
          </p:style>
        </p:cxnSp>
        <p:cxnSp>
          <p:nvCxnSpPr>
            <p:cNvPr id="156" name="直接连接符 120"/>
            <p:cNvCxnSpPr/>
            <p:nvPr/>
          </p:nvCxnSpPr>
          <p:spPr>
            <a:xfrm rot="5400000">
              <a:off x="4752680" y="486553"/>
              <a:ext cx="133049" cy="0"/>
            </a:xfrm>
            <a:prstGeom prst="line">
              <a:avLst/>
            </a:prstGeom>
          </p:spPr>
          <p:style>
            <a:lnRef idx="1">
              <a:schemeClr val="dk1"/>
            </a:lnRef>
            <a:fillRef idx="0">
              <a:schemeClr val="dk1"/>
            </a:fillRef>
            <a:effectRef idx="0">
              <a:schemeClr val="dk1"/>
            </a:effectRef>
            <a:fontRef idx="minor">
              <a:schemeClr val="tx1"/>
            </a:fontRef>
          </p:style>
        </p:cxnSp>
        <p:cxnSp>
          <p:nvCxnSpPr>
            <p:cNvPr id="157" name="直接连接符 120"/>
            <p:cNvCxnSpPr/>
            <p:nvPr/>
          </p:nvCxnSpPr>
          <p:spPr>
            <a:xfrm rot="5400000">
              <a:off x="4915781" y="486554"/>
              <a:ext cx="133049" cy="0"/>
            </a:xfrm>
            <a:prstGeom prst="line">
              <a:avLst/>
            </a:prstGeom>
          </p:spPr>
          <p:style>
            <a:lnRef idx="1">
              <a:schemeClr val="dk1"/>
            </a:lnRef>
            <a:fillRef idx="0">
              <a:schemeClr val="dk1"/>
            </a:fillRef>
            <a:effectRef idx="0">
              <a:schemeClr val="dk1"/>
            </a:effectRef>
            <a:fontRef idx="minor">
              <a:schemeClr val="tx1"/>
            </a:fontRef>
          </p:style>
        </p:cxnSp>
        <p:cxnSp>
          <p:nvCxnSpPr>
            <p:cNvPr id="158" name="直接连接符 120"/>
            <p:cNvCxnSpPr/>
            <p:nvPr/>
          </p:nvCxnSpPr>
          <p:spPr>
            <a:xfrm rot="5400000">
              <a:off x="7177169" y="486579"/>
              <a:ext cx="133049" cy="0"/>
            </a:xfrm>
            <a:prstGeom prst="line">
              <a:avLst/>
            </a:prstGeom>
          </p:spPr>
          <p:style>
            <a:lnRef idx="1">
              <a:schemeClr val="dk1"/>
            </a:lnRef>
            <a:fillRef idx="0">
              <a:schemeClr val="dk1"/>
            </a:fillRef>
            <a:effectRef idx="0">
              <a:schemeClr val="dk1"/>
            </a:effectRef>
            <a:fontRef idx="minor">
              <a:schemeClr val="tx1"/>
            </a:fontRef>
          </p:style>
        </p:cxnSp>
      </p:grpSp>
      <p:grpSp>
        <p:nvGrpSpPr>
          <p:cNvPr id="5" name="组合 4"/>
          <p:cNvGrpSpPr/>
          <p:nvPr/>
        </p:nvGrpSpPr>
        <p:grpSpPr>
          <a:xfrm>
            <a:off x="12377" y="149727"/>
            <a:ext cx="2768900" cy="2930826"/>
            <a:chOff x="12377" y="149727"/>
            <a:chExt cx="2768900" cy="2930826"/>
          </a:xfrm>
        </p:grpSpPr>
        <p:sp>
          <p:nvSpPr>
            <p:cNvPr id="250" name="TextBox 249"/>
            <p:cNvSpPr txBox="1"/>
            <p:nvPr/>
          </p:nvSpPr>
          <p:spPr>
            <a:xfrm>
              <a:off x="12377" y="149727"/>
              <a:ext cx="356188" cy="400110"/>
            </a:xfrm>
            <a:prstGeom prst="rect">
              <a:avLst/>
            </a:prstGeom>
            <a:noFill/>
          </p:spPr>
          <p:txBody>
            <a:bodyPr wrap="none" rtlCol="0">
              <a:spAutoFit/>
            </a:bodyPr>
            <a:lstStyle/>
            <a:p>
              <a:r>
                <a:rPr lang="en-US" sz="2000" dirty="0" smtClean="0">
                  <a:latin typeface="Arial"/>
                  <a:cs typeface="Arial"/>
                </a:rPr>
                <a:t>A</a:t>
              </a:r>
              <a:endParaRPr lang="en-US" sz="2000" dirty="0">
                <a:latin typeface="Arial"/>
                <a:cs typeface="Arial"/>
              </a:endParaRPr>
            </a:p>
          </p:txBody>
        </p:sp>
        <p:grpSp>
          <p:nvGrpSpPr>
            <p:cNvPr id="227" name="组合 226"/>
            <p:cNvGrpSpPr/>
            <p:nvPr/>
          </p:nvGrpSpPr>
          <p:grpSpPr>
            <a:xfrm>
              <a:off x="84676" y="555021"/>
              <a:ext cx="2696601" cy="2525532"/>
              <a:chOff x="317060" y="2165006"/>
              <a:chExt cx="2696601" cy="2525532"/>
            </a:xfrm>
          </p:grpSpPr>
          <p:pic>
            <p:nvPicPr>
              <p:cNvPr id="228" name="Picture 5" descr="C:\Users\1\Desktop\下载.png"/>
              <p:cNvPicPr>
                <a:picLocks noChangeAspect="1" noChangeArrowheads="1"/>
              </p:cNvPicPr>
              <p:nvPr/>
            </p:nvPicPr>
            <p:blipFill rotWithShape="1">
              <a:blip r:embed="rId5">
                <a:extLst>
                  <a:ext uri="{28A0092B-C50C-407E-A947-70E740481C1C}">
                    <a14:useLocalDpi xmlns:a14="http://schemas.microsoft.com/office/drawing/2010/main" val="0"/>
                  </a:ext>
                </a:extLst>
              </a:blip>
              <a:srcRect t="34563" b="9426"/>
              <a:stretch/>
            </p:blipFill>
            <p:spPr bwMode="auto">
              <a:xfrm>
                <a:off x="503548" y="2368591"/>
                <a:ext cx="2336799" cy="255024"/>
              </a:xfrm>
              <a:prstGeom prst="rect">
                <a:avLst/>
              </a:prstGeom>
              <a:noFill/>
              <a:extLst>
                <a:ext uri="{909E8E84-426E-40DD-AFC4-6F175D3DCCD1}">
                  <a14:hiddenFill xmlns:a14="http://schemas.microsoft.com/office/drawing/2010/main">
                    <a:solidFill>
                      <a:srgbClr val="FFFFFF"/>
                    </a:solidFill>
                  </a14:hiddenFill>
                </a:ext>
              </a:extLst>
            </p:spPr>
          </p:pic>
          <p:sp>
            <p:nvSpPr>
              <p:cNvPr id="229" name="TextBox 228"/>
              <p:cNvSpPr txBox="1"/>
              <p:nvPr/>
            </p:nvSpPr>
            <p:spPr>
              <a:xfrm>
                <a:off x="1200297" y="2165006"/>
                <a:ext cx="1698037" cy="246221"/>
              </a:xfrm>
              <a:prstGeom prst="rect">
                <a:avLst/>
              </a:prstGeom>
              <a:noFill/>
              <a:ln>
                <a:noFill/>
              </a:ln>
            </p:spPr>
            <p:txBody>
              <a:bodyPr wrap="none" rtlCol="0">
                <a:spAutoFit/>
              </a:bodyPr>
              <a:lstStyle/>
              <a:p>
                <a:r>
                  <a:rPr lang="en-US" altLang="zh-CN" sz="1000" i="1" dirty="0" smtClean="0">
                    <a:latin typeface="Arial" pitchFamily="34" charset="0"/>
                    <a:cs typeface="Arial" pitchFamily="34" charset="0"/>
                  </a:rPr>
                  <a:t>P</a:t>
                </a:r>
                <a:r>
                  <a:rPr lang="en-US" altLang="zh-CN" sz="1000" i="1" baseline="-25000" dirty="0" smtClean="0">
                    <a:latin typeface="Arial" pitchFamily="34" charset="0"/>
                    <a:cs typeface="Arial" pitchFamily="34" charset="0"/>
                  </a:rPr>
                  <a:t>L</a:t>
                </a:r>
                <a:r>
                  <a:rPr lang="en-US" altLang="zh-CN" sz="1000" i="1" dirty="0" smtClean="0">
                    <a:latin typeface="Arial" pitchFamily="34" charset="0"/>
                    <a:cs typeface="Arial" pitchFamily="34" charset="0"/>
                  </a:rPr>
                  <a:t>unc-79::unc-79a</a:t>
                </a:r>
                <a:r>
                  <a:rPr lang="en-US" altLang="zh-CN" sz="1000" i="1" dirty="0">
                    <a:latin typeface="Arial" pitchFamily="34" charset="0"/>
                    <a:cs typeface="Arial" pitchFamily="34" charset="0"/>
                  </a:rPr>
                  <a:t>_</a:t>
                </a:r>
                <a:r>
                  <a:rPr lang="en-US" altLang="zh-CN" sz="1000" i="1" dirty="0" smtClean="0">
                    <a:latin typeface="Arial" pitchFamily="34" charset="0"/>
                    <a:cs typeface="Arial" pitchFamily="34" charset="0"/>
                  </a:rPr>
                  <a:t>gDNA</a:t>
                </a:r>
                <a:endParaRPr lang="zh-CN" altLang="en-US" sz="1000" i="1" dirty="0">
                  <a:latin typeface="Arial" pitchFamily="34" charset="0"/>
                  <a:cs typeface="Arial" pitchFamily="34" charset="0"/>
                </a:endParaRPr>
              </a:p>
            </p:txBody>
          </p:sp>
          <p:cxnSp>
            <p:nvCxnSpPr>
              <p:cNvPr id="230" name="肘形连接符 229"/>
              <p:cNvCxnSpPr/>
              <p:nvPr/>
            </p:nvCxnSpPr>
            <p:spPr>
              <a:xfrm flipV="1">
                <a:off x="509748" y="2265457"/>
                <a:ext cx="311920" cy="108546"/>
              </a:xfrm>
              <a:prstGeom prst="bentConnector3">
                <a:avLst>
                  <a:gd name="adj1" fmla="val 1141"/>
                </a:avLst>
              </a:prstGeom>
              <a:ln w="6350">
                <a:tailEnd type="arrow"/>
              </a:ln>
            </p:spPr>
            <p:style>
              <a:lnRef idx="1">
                <a:schemeClr val="dk1"/>
              </a:lnRef>
              <a:fillRef idx="0">
                <a:schemeClr val="dk1"/>
              </a:fillRef>
              <a:effectRef idx="0">
                <a:schemeClr val="dk1"/>
              </a:effectRef>
              <a:fontRef idx="minor">
                <a:schemeClr val="tx1"/>
              </a:fontRef>
            </p:style>
          </p:cxnSp>
          <p:sp>
            <p:nvSpPr>
              <p:cNvPr id="232" name="TextBox 231"/>
              <p:cNvSpPr txBox="1"/>
              <p:nvPr/>
            </p:nvSpPr>
            <p:spPr>
              <a:xfrm>
                <a:off x="594959" y="2338269"/>
                <a:ext cx="380232" cy="215444"/>
              </a:xfrm>
              <a:prstGeom prst="rect">
                <a:avLst/>
              </a:prstGeom>
              <a:noFill/>
            </p:spPr>
            <p:txBody>
              <a:bodyPr wrap="none" rtlCol="0">
                <a:spAutoFit/>
              </a:bodyPr>
              <a:lstStyle/>
              <a:p>
                <a:r>
                  <a:rPr lang="en-US" altLang="zh-CN" sz="800" dirty="0" smtClean="0">
                    <a:latin typeface="Arial" pitchFamily="34" charset="0"/>
                    <a:cs typeface="Arial" pitchFamily="34" charset="0"/>
                  </a:rPr>
                  <a:t>5 kb</a:t>
                </a:r>
                <a:endParaRPr lang="zh-CN" altLang="en-US" sz="800" dirty="0">
                  <a:latin typeface="Arial" pitchFamily="34" charset="0"/>
                  <a:cs typeface="Arial" pitchFamily="34" charset="0"/>
                </a:endParaRPr>
              </a:p>
            </p:txBody>
          </p:sp>
          <p:sp>
            <p:nvSpPr>
              <p:cNvPr id="233" name="TextBox 232"/>
              <p:cNvSpPr txBox="1"/>
              <p:nvPr/>
            </p:nvSpPr>
            <p:spPr>
              <a:xfrm>
                <a:off x="1184329" y="2579447"/>
                <a:ext cx="1707513" cy="246221"/>
              </a:xfrm>
              <a:prstGeom prst="rect">
                <a:avLst/>
              </a:prstGeom>
              <a:noFill/>
              <a:ln>
                <a:noFill/>
              </a:ln>
            </p:spPr>
            <p:txBody>
              <a:bodyPr wrap="none" rtlCol="0">
                <a:spAutoFit/>
              </a:bodyPr>
              <a:lstStyle/>
              <a:p>
                <a:r>
                  <a:rPr lang="en-US" altLang="zh-CN" sz="1000" i="1" dirty="0" smtClean="0">
                    <a:latin typeface="Arial" pitchFamily="34" charset="0"/>
                    <a:cs typeface="Arial" pitchFamily="34" charset="0"/>
                  </a:rPr>
                  <a:t>P</a:t>
                </a:r>
                <a:r>
                  <a:rPr lang="en-US" altLang="zh-CN" sz="1000" i="1" baseline="-25000" dirty="0" smtClean="0">
                    <a:latin typeface="Arial" pitchFamily="34" charset="0"/>
                    <a:cs typeface="Arial" pitchFamily="34" charset="0"/>
                  </a:rPr>
                  <a:t>S</a:t>
                </a:r>
                <a:r>
                  <a:rPr lang="en-US" altLang="zh-CN" sz="1000" i="1" dirty="0" smtClean="0">
                    <a:latin typeface="Arial" pitchFamily="34" charset="0"/>
                    <a:cs typeface="Arial" pitchFamily="34" charset="0"/>
                  </a:rPr>
                  <a:t>unc-79::unc-79a</a:t>
                </a:r>
                <a:r>
                  <a:rPr lang="en-US" altLang="zh-CN" sz="1000" i="1" dirty="0">
                    <a:latin typeface="Arial" pitchFamily="34" charset="0"/>
                    <a:cs typeface="Arial" pitchFamily="34" charset="0"/>
                  </a:rPr>
                  <a:t>_</a:t>
                </a:r>
                <a:r>
                  <a:rPr lang="en-US" altLang="zh-CN" sz="1000" i="1" dirty="0" smtClean="0">
                    <a:latin typeface="Arial" pitchFamily="34" charset="0"/>
                    <a:cs typeface="Arial" pitchFamily="34" charset="0"/>
                  </a:rPr>
                  <a:t>gDNA</a:t>
                </a:r>
                <a:endParaRPr lang="zh-CN" altLang="en-US" sz="1000" i="1" dirty="0">
                  <a:latin typeface="Arial" pitchFamily="34" charset="0"/>
                  <a:cs typeface="Arial" pitchFamily="34" charset="0"/>
                </a:endParaRPr>
              </a:p>
            </p:txBody>
          </p:sp>
          <p:pic>
            <p:nvPicPr>
              <p:cNvPr id="234" name="Picture 6" descr="C:\Users\1\Desktop\下载 (1).png"/>
              <p:cNvPicPr>
                <a:picLocks noChangeAspect="1" noChangeArrowheads="1"/>
              </p:cNvPicPr>
              <p:nvPr/>
            </p:nvPicPr>
            <p:blipFill rotWithShape="1">
              <a:blip r:embed="rId6">
                <a:extLst>
                  <a:ext uri="{28A0092B-C50C-407E-A947-70E740481C1C}">
                    <a14:useLocalDpi xmlns:a14="http://schemas.microsoft.com/office/drawing/2010/main" val="0"/>
                  </a:ext>
                </a:extLst>
              </a:blip>
              <a:srcRect t="35246" b="8743"/>
              <a:stretch/>
            </p:blipFill>
            <p:spPr bwMode="auto">
              <a:xfrm>
                <a:off x="840716" y="2782680"/>
                <a:ext cx="1999632" cy="255024"/>
              </a:xfrm>
              <a:prstGeom prst="rect">
                <a:avLst/>
              </a:prstGeom>
              <a:noFill/>
              <a:extLst>
                <a:ext uri="{909E8E84-426E-40DD-AFC4-6F175D3DCCD1}">
                  <a14:hiddenFill xmlns:a14="http://schemas.microsoft.com/office/drawing/2010/main">
                    <a:solidFill>
                      <a:srgbClr val="FFFFFF"/>
                    </a:solidFill>
                  </a14:hiddenFill>
                </a:ext>
              </a:extLst>
            </p:spPr>
          </p:pic>
          <p:cxnSp>
            <p:nvCxnSpPr>
              <p:cNvPr id="235" name="肘形连接符 234"/>
              <p:cNvCxnSpPr/>
              <p:nvPr/>
            </p:nvCxnSpPr>
            <p:spPr>
              <a:xfrm flipV="1">
                <a:off x="844552" y="2676593"/>
                <a:ext cx="311920" cy="108546"/>
              </a:xfrm>
              <a:prstGeom prst="bentConnector3">
                <a:avLst>
                  <a:gd name="adj1" fmla="val 1141"/>
                </a:avLst>
              </a:prstGeom>
              <a:ln w="6350">
                <a:tailEnd type="arrow"/>
              </a:ln>
            </p:spPr>
            <p:style>
              <a:lnRef idx="1">
                <a:schemeClr val="dk1"/>
              </a:lnRef>
              <a:fillRef idx="0">
                <a:schemeClr val="dk1"/>
              </a:fillRef>
              <a:effectRef idx="0">
                <a:schemeClr val="dk1"/>
              </a:effectRef>
              <a:fontRef idx="minor">
                <a:schemeClr val="tx1"/>
              </a:fontRef>
            </p:style>
          </p:cxnSp>
          <p:sp>
            <p:nvSpPr>
              <p:cNvPr id="237" name="TextBox 236"/>
              <p:cNvSpPr txBox="1"/>
              <p:nvPr/>
            </p:nvSpPr>
            <p:spPr>
              <a:xfrm>
                <a:off x="773170" y="2750134"/>
                <a:ext cx="380232" cy="215444"/>
              </a:xfrm>
              <a:prstGeom prst="rect">
                <a:avLst/>
              </a:prstGeom>
              <a:noFill/>
            </p:spPr>
            <p:txBody>
              <a:bodyPr wrap="none" rtlCol="0">
                <a:spAutoFit/>
              </a:bodyPr>
              <a:lstStyle/>
              <a:p>
                <a:r>
                  <a:rPr lang="en-US" altLang="zh-CN" sz="800" dirty="0">
                    <a:latin typeface="Arial" pitchFamily="34" charset="0"/>
                    <a:cs typeface="Arial" pitchFamily="34" charset="0"/>
                  </a:rPr>
                  <a:t>2</a:t>
                </a:r>
                <a:r>
                  <a:rPr lang="en-US" altLang="zh-CN" sz="800" dirty="0" smtClean="0">
                    <a:latin typeface="Arial" pitchFamily="34" charset="0"/>
                    <a:cs typeface="Arial" pitchFamily="34" charset="0"/>
                  </a:rPr>
                  <a:t> kb</a:t>
                </a:r>
                <a:endParaRPr lang="zh-CN" altLang="en-US" sz="800" dirty="0">
                  <a:latin typeface="Arial" pitchFamily="34" charset="0"/>
                  <a:cs typeface="Arial" pitchFamily="34" charset="0"/>
                </a:endParaRPr>
              </a:p>
            </p:txBody>
          </p:sp>
          <p:sp>
            <p:nvSpPr>
              <p:cNvPr id="238" name="TextBox 237"/>
              <p:cNvSpPr txBox="1"/>
              <p:nvPr/>
            </p:nvSpPr>
            <p:spPr>
              <a:xfrm>
                <a:off x="1297646" y="2993536"/>
                <a:ext cx="1716015" cy="246221"/>
              </a:xfrm>
              <a:prstGeom prst="rect">
                <a:avLst/>
              </a:prstGeom>
              <a:noFill/>
              <a:ln>
                <a:noFill/>
              </a:ln>
            </p:spPr>
            <p:txBody>
              <a:bodyPr wrap="none" rtlCol="0">
                <a:spAutoFit/>
              </a:bodyPr>
              <a:lstStyle/>
              <a:p>
                <a:r>
                  <a:rPr lang="en-US" altLang="zh-CN" sz="1000" i="1" dirty="0" smtClean="0">
                    <a:latin typeface="Arial" pitchFamily="34" charset="0"/>
                    <a:cs typeface="Arial" pitchFamily="34" charset="0"/>
                  </a:rPr>
                  <a:t>Punc-79b::unc-79b</a:t>
                </a:r>
                <a:r>
                  <a:rPr lang="en-US" altLang="zh-CN" sz="1000" i="1" dirty="0">
                    <a:latin typeface="Arial" pitchFamily="34" charset="0"/>
                    <a:cs typeface="Arial" pitchFamily="34" charset="0"/>
                  </a:rPr>
                  <a:t>_</a:t>
                </a:r>
                <a:r>
                  <a:rPr lang="en-US" altLang="zh-CN" sz="1000" i="1" dirty="0" smtClean="0">
                    <a:latin typeface="Arial" pitchFamily="34" charset="0"/>
                    <a:cs typeface="Arial" pitchFamily="34" charset="0"/>
                  </a:rPr>
                  <a:t>gDNA</a:t>
                </a:r>
                <a:endParaRPr lang="zh-CN" altLang="en-US" sz="1000" i="1" dirty="0">
                  <a:latin typeface="Arial" pitchFamily="34" charset="0"/>
                  <a:cs typeface="Arial" pitchFamily="34" charset="0"/>
                </a:endParaRPr>
              </a:p>
            </p:txBody>
          </p:sp>
          <p:pic>
            <p:nvPicPr>
              <p:cNvPr id="239" name="Picture 7" descr="C:\Users\1\Desktop\下载 (2).png"/>
              <p:cNvPicPr>
                <a:picLocks noChangeAspect="1" noChangeArrowheads="1"/>
              </p:cNvPicPr>
              <p:nvPr/>
            </p:nvPicPr>
            <p:blipFill rotWithShape="1">
              <a:blip r:embed="rId7">
                <a:extLst>
                  <a:ext uri="{28A0092B-C50C-407E-A947-70E740481C1C}">
                    <a14:useLocalDpi xmlns:a14="http://schemas.microsoft.com/office/drawing/2010/main" val="0"/>
                  </a:ext>
                </a:extLst>
              </a:blip>
              <a:srcRect t="35246" b="8743"/>
              <a:stretch/>
            </p:blipFill>
            <p:spPr bwMode="auto">
              <a:xfrm>
                <a:off x="1059930" y="3196417"/>
                <a:ext cx="1780418" cy="255024"/>
              </a:xfrm>
              <a:prstGeom prst="rect">
                <a:avLst/>
              </a:prstGeom>
              <a:noFill/>
              <a:extLst>
                <a:ext uri="{909E8E84-426E-40DD-AFC4-6F175D3DCCD1}">
                  <a14:hiddenFill xmlns:a14="http://schemas.microsoft.com/office/drawing/2010/main">
                    <a:solidFill>
                      <a:srgbClr val="FFFFFF"/>
                    </a:solidFill>
                  </a14:hiddenFill>
                </a:ext>
              </a:extLst>
            </p:spPr>
          </p:pic>
          <p:cxnSp>
            <p:nvCxnSpPr>
              <p:cNvPr id="240" name="肘形连接符 239"/>
              <p:cNvCxnSpPr/>
              <p:nvPr/>
            </p:nvCxnSpPr>
            <p:spPr>
              <a:xfrm flipV="1">
                <a:off x="1065171" y="3090148"/>
                <a:ext cx="311920" cy="108546"/>
              </a:xfrm>
              <a:prstGeom prst="bentConnector3">
                <a:avLst>
                  <a:gd name="adj1" fmla="val 1141"/>
                </a:avLst>
              </a:prstGeom>
              <a:ln w="6350">
                <a:tailEnd type="arrow"/>
              </a:ln>
            </p:spPr>
            <p:style>
              <a:lnRef idx="1">
                <a:schemeClr val="dk1"/>
              </a:lnRef>
              <a:fillRef idx="0">
                <a:schemeClr val="dk1"/>
              </a:fillRef>
              <a:effectRef idx="0">
                <a:schemeClr val="dk1"/>
              </a:effectRef>
              <a:fontRef idx="minor">
                <a:schemeClr val="tx1"/>
              </a:fontRef>
            </p:style>
          </p:cxnSp>
          <p:sp>
            <p:nvSpPr>
              <p:cNvPr id="242" name="TextBox 241"/>
              <p:cNvSpPr txBox="1"/>
              <p:nvPr/>
            </p:nvSpPr>
            <p:spPr>
              <a:xfrm>
                <a:off x="1539479" y="3164777"/>
                <a:ext cx="437940" cy="215444"/>
              </a:xfrm>
              <a:prstGeom prst="rect">
                <a:avLst/>
              </a:prstGeom>
              <a:noFill/>
            </p:spPr>
            <p:txBody>
              <a:bodyPr wrap="none" rtlCol="0">
                <a:spAutoFit/>
              </a:bodyPr>
              <a:lstStyle/>
              <a:p>
                <a:r>
                  <a:rPr lang="en-US" altLang="zh-CN" sz="800" dirty="0" smtClean="0">
                    <a:latin typeface="Arial" pitchFamily="34" charset="0"/>
                    <a:cs typeface="Arial" pitchFamily="34" charset="0"/>
                  </a:rPr>
                  <a:t>12 kb</a:t>
                </a:r>
                <a:endParaRPr lang="zh-CN" altLang="en-US" sz="800" dirty="0">
                  <a:latin typeface="Arial" pitchFamily="34" charset="0"/>
                  <a:cs typeface="Arial" pitchFamily="34" charset="0"/>
                </a:endParaRPr>
              </a:p>
            </p:txBody>
          </p:sp>
          <p:sp>
            <p:nvSpPr>
              <p:cNvPr id="243" name="TextBox 242"/>
              <p:cNvSpPr txBox="1"/>
              <p:nvPr/>
            </p:nvSpPr>
            <p:spPr>
              <a:xfrm>
                <a:off x="1325393" y="3407273"/>
                <a:ext cx="1573373" cy="246221"/>
              </a:xfrm>
              <a:prstGeom prst="rect">
                <a:avLst/>
              </a:prstGeom>
              <a:noFill/>
              <a:ln>
                <a:noFill/>
              </a:ln>
            </p:spPr>
            <p:txBody>
              <a:bodyPr wrap="none" rtlCol="0">
                <a:spAutoFit/>
              </a:bodyPr>
              <a:lstStyle/>
              <a:p>
                <a:r>
                  <a:rPr lang="en-US" altLang="zh-CN" sz="1000" i="1" dirty="0" smtClean="0">
                    <a:latin typeface="Arial" pitchFamily="34" charset="0"/>
                    <a:cs typeface="Arial" pitchFamily="34" charset="0"/>
                  </a:rPr>
                  <a:t>Punc-80::unc-80</a:t>
                </a:r>
                <a:r>
                  <a:rPr lang="en-US" altLang="zh-CN" sz="1000" i="1" dirty="0">
                    <a:latin typeface="Arial" pitchFamily="34" charset="0"/>
                    <a:cs typeface="Arial" pitchFamily="34" charset="0"/>
                  </a:rPr>
                  <a:t>_</a:t>
                </a:r>
                <a:r>
                  <a:rPr lang="en-US" altLang="zh-CN" sz="1000" i="1" dirty="0" smtClean="0">
                    <a:latin typeface="Arial" pitchFamily="34" charset="0"/>
                    <a:cs typeface="Arial" pitchFamily="34" charset="0"/>
                  </a:rPr>
                  <a:t>gDNA</a:t>
                </a:r>
                <a:endParaRPr lang="zh-CN" altLang="en-US" sz="1000" i="1" dirty="0">
                  <a:latin typeface="Arial" pitchFamily="34" charset="0"/>
                  <a:cs typeface="Arial" pitchFamily="34" charset="0"/>
                </a:endParaRPr>
              </a:p>
            </p:txBody>
          </p:sp>
          <p:pic>
            <p:nvPicPr>
              <p:cNvPr id="244" name="Picture 8" descr="C:\Users\1\Desktop\下载 (3).png"/>
              <p:cNvPicPr>
                <a:picLocks noChangeAspect="1" noChangeArrowheads="1"/>
              </p:cNvPicPr>
              <p:nvPr/>
            </p:nvPicPr>
            <p:blipFill rotWithShape="1">
              <a:blip r:embed="rId8">
                <a:extLst>
                  <a:ext uri="{28A0092B-C50C-407E-A947-70E740481C1C}">
                    <a14:useLocalDpi xmlns:a14="http://schemas.microsoft.com/office/drawing/2010/main" val="0"/>
                  </a:ext>
                </a:extLst>
              </a:blip>
              <a:srcRect t="35246" b="8743"/>
              <a:stretch/>
            </p:blipFill>
            <p:spPr bwMode="auto">
              <a:xfrm>
                <a:off x="337108" y="3609802"/>
                <a:ext cx="2503240" cy="255024"/>
              </a:xfrm>
              <a:prstGeom prst="rect">
                <a:avLst/>
              </a:prstGeom>
              <a:noFill/>
              <a:extLst>
                <a:ext uri="{909E8E84-426E-40DD-AFC4-6F175D3DCCD1}">
                  <a14:hiddenFill xmlns:a14="http://schemas.microsoft.com/office/drawing/2010/main">
                    <a:solidFill>
                      <a:srgbClr val="FFFFFF"/>
                    </a:solidFill>
                  </a14:hiddenFill>
                </a:ext>
              </a:extLst>
            </p:spPr>
          </p:pic>
          <p:cxnSp>
            <p:nvCxnSpPr>
              <p:cNvPr id="245" name="肘形连接符 244"/>
              <p:cNvCxnSpPr/>
              <p:nvPr/>
            </p:nvCxnSpPr>
            <p:spPr>
              <a:xfrm flipV="1">
                <a:off x="343274" y="3502098"/>
                <a:ext cx="311920" cy="108546"/>
              </a:xfrm>
              <a:prstGeom prst="bentConnector3">
                <a:avLst>
                  <a:gd name="adj1" fmla="val 1141"/>
                </a:avLst>
              </a:prstGeom>
              <a:ln w="6350">
                <a:tailEnd type="arrow"/>
              </a:ln>
            </p:spPr>
            <p:style>
              <a:lnRef idx="1">
                <a:schemeClr val="dk1"/>
              </a:lnRef>
              <a:fillRef idx="0">
                <a:schemeClr val="dk1"/>
              </a:fillRef>
              <a:effectRef idx="0">
                <a:schemeClr val="dk1"/>
              </a:effectRef>
              <a:fontRef idx="minor">
                <a:schemeClr val="tx1"/>
              </a:fontRef>
            </p:style>
          </p:cxnSp>
          <p:sp>
            <p:nvSpPr>
              <p:cNvPr id="247" name="TextBox 246"/>
              <p:cNvSpPr txBox="1"/>
              <p:nvPr/>
            </p:nvSpPr>
            <p:spPr>
              <a:xfrm>
                <a:off x="317060" y="3579185"/>
                <a:ext cx="466794" cy="215444"/>
              </a:xfrm>
              <a:prstGeom prst="rect">
                <a:avLst/>
              </a:prstGeom>
              <a:noFill/>
            </p:spPr>
            <p:txBody>
              <a:bodyPr wrap="none" rtlCol="0">
                <a:spAutoFit/>
              </a:bodyPr>
              <a:lstStyle/>
              <a:p>
                <a:r>
                  <a:rPr lang="en-US" altLang="zh-CN" sz="800" dirty="0" smtClean="0">
                    <a:latin typeface="Arial" pitchFamily="34" charset="0"/>
                    <a:cs typeface="Arial" pitchFamily="34" charset="0"/>
                  </a:rPr>
                  <a:t>3.6 kb</a:t>
                </a:r>
                <a:endParaRPr lang="zh-CN" altLang="en-US" sz="800" dirty="0">
                  <a:latin typeface="Arial" pitchFamily="34" charset="0"/>
                  <a:cs typeface="Arial" pitchFamily="34" charset="0"/>
                </a:endParaRPr>
              </a:p>
            </p:txBody>
          </p:sp>
          <p:sp>
            <p:nvSpPr>
              <p:cNvPr id="248" name="TextBox 247"/>
              <p:cNvSpPr txBox="1"/>
              <p:nvPr/>
            </p:nvSpPr>
            <p:spPr>
              <a:xfrm>
                <a:off x="1454740" y="3820658"/>
                <a:ext cx="1430730" cy="246221"/>
              </a:xfrm>
              <a:prstGeom prst="rect">
                <a:avLst/>
              </a:prstGeom>
              <a:noFill/>
              <a:ln>
                <a:noFill/>
              </a:ln>
            </p:spPr>
            <p:txBody>
              <a:bodyPr wrap="none" rtlCol="0">
                <a:spAutoFit/>
              </a:bodyPr>
              <a:lstStyle/>
              <a:p>
                <a:r>
                  <a:rPr lang="en-US" altLang="zh-CN" sz="1000" i="1" dirty="0" smtClean="0">
                    <a:latin typeface="Arial" pitchFamily="34" charset="0"/>
                    <a:cs typeface="Arial" pitchFamily="34" charset="0"/>
                  </a:rPr>
                  <a:t>Pnca-1::nca-1</a:t>
                </a:r>
                <a:r>
                  <a:rPr lang="en-US" altLang="zh-CN" sz="1000" i="1" dirty="0">
                    <a:latin typeface="Arial" pitchFamily="34" charset="0"/>
                    <a:cs typeface="Arial" pitchFamily="34" charset="0"/>
                  </a:rPr>
                  <a:t>_</a:t>
                </a:r>
                <a:r>
                  <a:rPr lang="en-US" altLang="zh-CN" sz="1000" i="1" dirty="0" smtClean="0">
                    <a:latin typeface="Arial" pitchFamily="34" charset="0"/>
                    <a:cs typeface="Arial" pitchFamily="34" charset="0"/>
                  </a:rPr>
                  <a:t>gDNA</a:t>
                </a:r>
                <a:endParaRPr lang="zh-CN" altLang="en-US" sz="1000" i="1" dirty="0">
                  <a:latin typeface="Arial" pitchFamily="34" charset="0"/>
                  <a:cs typeface="Arial" pitchFamily="34" charset="0"/>
                </a:endParaRPr>
              </a:p>
            </p:txBody>
          </p:sp>
          <p:pic>
            <p:nvPicPr>
              <p:cNvPr id="249" name="Picture 9" descr="C:\Users\1\Desktop\下载 (4).png"/>
              <p:cNvPicPr>
                <a:picLocks noChangeAspect="1" noChangeArrowheads="1"/>
              </p:cNvPicPr>
              <p:nvPr/>
            </p:nvPicPr>
            <p:blipFill rotWithShape="1">
              <a:blip r:embed="rId9">
                <a:extLst>
                  <a:ext uri="{28A0092B-C50C-407E-A947-70E740481C1C}">
                    <a14:useLocalDpi xmlns:a14="http://schemas.microsoft.com/office/drawing/2010/main" val="0"/>
                  </a:ext>
                </a:extLst>
              </a:blip>
              <a:srcRect t="34563" b="9426"/>
              <a:stretch/>
            </p:blipFill>
            <p:spPr bwMode="auto">
              <a:xfrm>
                <a:off x="771136" y="4022835"/>
                <a:ext cx="2069211" cy="255024"/>
              </a:xfrm>
              <a:prstGeom prst="rect">
                <a:avLst/>
              </a:prstGeom>
              <a:noFill/>
              <a:extLst>
                <a:ext uri="{909E8E84-426E-40DD-AFC4-6F175D3DCCD1}">
                  <a14:hiddenFill xmlns:a14="http://schemas.microsoft.com/office/drawing/2010/main">
                    <a:solidFill>
                      <a:srgbClr val="FFFFFF"/>
                    </a:solidFill>
                  </a14:hiddenFill>
                </a:ext>
              </a:extLst>
            </p:spPr>
          </p:pic>
          <p:cxnSp>
            <p:nvCxnSpPr>
              <p:cNvPr id="251" name="肘形连接符 250"/>
              <p:cNvCxnSpPr/>
              <p:nvPr/>
            </p:nvCxnSpPr>
            <p:spPr>
              <a:xfrm flipV="1">
                <a:off x="776727" y="3920192"/>
                <a:ext cx="311920" cy="108546"/>
              </a:xfrm>
              <a:prstGeom prst="bentConnector3">
                <a:avLst>
                  <a:gd name="adj1" fmla="val 1141"/>
                </a:avLst>
              </a:prstGeom>
              <a:ln w="6350">
                <a:tailEnd type="arrow"/>
              </a:ln>
            </p:spPr>
            <p:style>
              <a:lnRef idx="1">
                <a:schemeClr val="dk1"/>
              </a:lnRef>
              <a:fillRef idx="0">
                <a:schemeClr val="dk1"/>
              </a:fillRef>
              <a:effectRef idx="0">
                <a:schemeClr val="dk1"/>
              </a:effectRef>
              <a:fontRef idx="minor">
                <a:schemeClr val="tx1"/>
              </a:fontRef>
            </p:style>
          </p:cxnSp>
          <p:sp>
            <p:nvSpPr>
              <p:cNvPr id="253" name="TextBox 252"/>
              <p:cNvSpPr txBox="1"/>
              <p:nvPr/>
            </p:nvSpPr>
            <p:spPr>
              <a:xfrm>
                <a:off x="724775" y="3994020"/>
                <a:ext cx="466794" cy="215444"/>
              </a:xfrm>
              <a:prstGeom prst="rect">
                <a:avLst/>
              </a:prstGeom>
              <a:noFill/>
            </p:spPr>
            <p:txBody>
              <a:bodyPr wrap="none" rtlCol="0">
                <a:spAutoFit/>
              </a:bodyPr>
              <a:lstStyle/>
              <a:p>
                <a:r>
                  <a:rPr lang="en-US" altLang="zh-CN" sz="800" dirty="0" smtClean="0">
                    <a:latin typeface="Arial" pitchFamily="34" charset="0"/>
                    <a:cs typeface="Arial" pitchFamily="34" charset="0"/>
                  </a:rPr>
                  <a:t>3.1 kb</a:t>
                </a:r>
                <a:endParaRPr lang="zh-CN" altLang="en-US" sz="800" dirty="0">
                  <a:latin typeface="Arial" pitchFamily="34" charset="0"/>
                  <a:cs typeface="Arial" pitchFamily="34" charset="0"/>
                </a:endParaRPr>
              </a:p>
            </p:txBody>
          </p:sp>
          <p:sp>
            <p:nvSpPr>
              <p:cNvPr id="254" name="TextBox 253"/>
              <p:cNvSpPr txBox="1"/>
              <p:nvPr/>
            </p:nvSpPr>
            <p:spPr>
              <a:xfrm>
                <a:off x="1448390" y="4233690"/>
                <a:ext cx="1430668" cy="246221"/>
              </a:xfrm>
              <a:prstGeom prst="rect">
                <a:avLst/>
              </a:prstGeom>
              <a:noFill/>
              <a:ln>
                <a:noFill/>
              </a:ln>
            </p:spPr>
            <p:txBody>
              <a:bodyPr wrap="none" rtlCol="0">
                <a:spAutoFit/>
              </a:bodyPr>
              <a:lstStyle/>
              <a:p>
                <a:r>
                  <a:rPr lang="en-US" altLang="zh-CN" sz="1000" i="1" dirty="0" smtClean="0">
                    <a:latin typeface="Arial" pitchFamily="34" charset="0"/>
                    <a:cs typeface="Arial" pitchFamily="34" charset="0"/>
                  </a:rPr>
                  <a:t>Pnca-2::nca-2::</a:t>
                </a:r>
                <a:r>
                  <a:rPr lang="en-US" altLang="zh-CN" sz="1000" i="1" dirty="0">
                    <a:latin typeface="Arial" pitchFamily="34" charset="0"/>
                    <a:cs typeface="Arial" pitchFamily="34" charset="0"/>
                  </a:rPr>
                  <a:t>gDNA</a:t>
                </a:r>
                <a:endParaRPr lang="zh-CN" altLang="en-US" sz="1000" i="1" dirty="0">
                  <a:latin typeface="Arial" pitchFamily="34" charset="0"/>
                  <a:cs typeface="Arial" pitchFamily="34" charset="0"/>
                </a:endParaRPr>
              </a:p>
            </p:txBody>
          </p:sp>
          <p:pic>
            <p:nvPicPr>
              <p:cNvPr id="255" name="Picture 10" descr="C:\Users\1\Desktop\下载 (5).png"/>
              <p:cNvPicPr>
                <a:picLocks noChangeAspect="1" noChangeArrowheads="1"/>
              </p:cNvPicPr>
              <p:nvPr/>
            </p:nvPicPr>
            <p:blipFill rotWithShape="1">
              <a:blip r:embed="rId10">
                <a:extLst>
                  <a:ext uri="{28A0092B-C50C-407E-A947-70E740481C1C}">
                    <a14:useLocalDpi xmlns:a14="http://schemas.microsoft.com/office/drawing/2010/main" val="0"/>
                  </a:ext>
                </a:extLst>
              </a:blip>
              <a:srcRect t="34563" b="9426"/>
              <a:stretch/>
            </p:blipFill>
            <p:spPr bwMode="auto">
              <a:xfrm>
                <a:off x="947776" y="4435514"/>
                <a:ext cx="1892571" cy="255024"/>
              </a:xfrm>
              <a:prstGeom prst="rect">
                <a:avLst/>
              </a:prstGeom>
              <a:noFill/>
              <a:extLst>
                <a:ext uri="{909E8E84-426E-40DD-AFC4-6F175D3DCCD1}">
                  <a14:hiddenFill xmlns:a14="http://schemas.microsoft.com/office/drawing/2010/main">
                    <a:solidFill>
                      <a:srgbClr val="FFFFFF"/>
                    </a:solidFill>
                  </a14:hiddenFill>
                </a:ext>
              </a:extLst>
            </p:spPr>
          </p:pic>
          <p:cxnSp>
            <p:nvCxnSpPr>
              <p:cNvPr id="256" name="肘形连接符 255"/>
              <p:cNvCxnSpPr/>
              <p:nvPr/>
            </p:nvCxnSpPr>
            <p:spPr>
              <a:xfrm flipV="1">
                <a:off x="951429" y="4332598"/>
                <a:ext cx="311920" cy="108546"/>
              </a:xfrm>
              <a:prstGeom prst="bentConnector3">
                <a:avLst>
                  <a:gd name="adj1" fmla="val 1141"/>
                </a:avLst>
              </a:prstGeom>
              <a:ln w="6350">
                <a:tailEnd type="arrow"/>
              </a:ln>
            </p:spPr>
            <p:style>
              <a:lnRef idx="1">
                <a:schemeClr val="dk1"/>
              </a:lnRef>
              <a:fillRef idx="0">
                <a:schemeClr val="dk1"/>
              </a:fillRef>
              <a:effectRef idx="0">
                <a:schemeClr val="dk1"/>
              </a:effectRef>
              <a:fontRef idx="minor">
                <a:schemeClr val="tx1"/>
              </a:fontRef>
            </p:style>
          </p:cxnSp>
          <p:sp>
            <p:nvSpPr>
              <p:cNvPr id="258" name="TextBox 257"/>
              <p:cNvSpPr txBox="1"/>
              <p:nvPr/>
            </p:nvSpPr>
            <p:spPr>
              <a:xfrm>
                <a:off x="898576" y="4407891"/>
                <a:ext cx="466794" cy="215444"/>
              </a:xfrm>
              <a:prstGeom prst="rect">
                <a:avLst/>
              </a:prstGeom>
              <a:noFill/>
            </p:spPr>
            <p:txBody>
              <a:bodyPr wrap="none" rtlCol="0">
                <a:spAutoFit/>
              </a:bodyPr>
              <a:lstStyle/>
              <a:p>
                <a:r>
                  <a:rPr lang="en-US" altLang="zh-CN" sz="800" dirty="0" smtClean="0">
                    <a:latin typeface="Arial" pitchFamily="34" charset="0"/>
                    <a:cs typeface="Arial" pitchFamily="34" charset="0"/>
                  </a:rPr>
                  <a:t>3.1 kb</a:t>
                </a:r>
                <a:endParaRPr lang="zh-CN" altLang="en-US" sz="800" dirty="0">
                  <a:latin typeface="Arial" pitchFamily="34" charset="0"/>
                  <a:cs typeface="Arial" pitchFamily="34" charset="0"/>
                </a:endParaRPr>
              </a:p>
            </p:txBody>
          </p:sp>
        </p:grpSp>
      </p:grpSp>
    </p:spTree>
    <p:extLst>
      <p:ext uri="{BB962C8B-B14F-4D97-AF65-F5344CB8AC3E}">
        <p14:creationId xmlns:p14="http://schemas.microsoft.com/office/powerpoint/2010/main" val="39644774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5801" y="-11449"/>
            <a:ext cx="9195224" cy="6869439"/>
            <a:chOff x="-35801" y="-11449"/>
            <a:chExt cx="9195224" cy="6869439"/>
          </a:xfrm>
        </p:grpSpPr>
        <p:pic>
          <p:nvPicPr>
            <p:cNvPr id="1028" name="Picture 4" descr="C:\Users\周木反\Desktop\图片16.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80" y="22420"/>
              <a:ext cx="9102254" cy="6819900"/>
            </a:xfrm>
            <a:prstGeom prst="rect">
              <a:avLst/>
            </a:prstGeom>
            <a:noFill/>
            <a:extLst>
              <a:ext uri="{909E8E84-426E-40DD-AFC4-6F175D3DCCD1}">
                <a14:hiddenFill xmlns:a14="http://schemas.microsoft.com/office/drawing/2010/main">
                  <a:solidFill>
                    <a:srgbClr val="FFFFFF"/>
                  </a:solidFill>
                </a14:hiddenFill>
              </a:ext>
            </a:extLst>
          </p:spPr>
        </p:pic>
        <p:sp>
          <p:nvSpPr>
            <p:cNvPr id="78" name="TextBox 77"/>
            <p:cNvSpPr txBox="1"/>
            <p:nvPr/>
          </p:nvSpPr>
          <p:spPr>
            <a:xfrm>
              <a:off x="8641262" y="6580051"/>
              <a:ext cx="506870" cy="246221"/>
            </a:xfrm>
            <a:prstGeom prst="rect">
              <a:avLst/>
            </a:prstGeom>
            <a:noFill/>
          </p:spPr>
          <p:txBody>
            <a:bodyPr wrap="none" rtlCol="0">
              <a:spAutoFit/>
            </a:bodyPr>
            <a:lstStyle/>
            <a:p>
              <a:r>
                <a:rPr lang="en-US" altLang="zh-CN" sz="1000" dirty="0">
                  <a:solidFill>
                    <a:schemeClr val="bg1"/>
                  </a:solidFill>
                  <a:latin typeface="Arial" pitchFamily="34" charset="0"/>
                  <a:cs typeface="Arial" pitchFamily="34" charset="0"/>
                </a:rPr>
                <a:t>10</a:t>
              </a:r>
              <a:r>
                <a:rPr lang="en-US" altLang="zh-CN" sz="100" dirty="0">
                  <a:solidFill>
                    <a:schemeClr val="bg1"/>
                  </a:solidFill>
                  <a:latin typeface="Arial" pitchFamily="34" charset="0"/>
                  <a:cs typeface="Arial" pitchFamily="34" charset="0"/>
                </a:rPr>
                <a:t> </a:t>
              </a:r>
              <a:r>
                <a:rPr lang="en-US" altLang="zh-CN" sz="1000" dirty="0">
                  <a:solidFill>
                    <a:schemeClr val="bg1"/>
                  </a:solidFill>
                  <a:latin typeface="Arial" panose="020B0604020202020204" pitchFamily="34" charset="0"/>
                  <a:cs typeface="Arial" pitchFamily="34" charset="0"/>
                </a:rPr>
                <a:t>μm</a:t>
              </a:r>
            </a:p>
          </p:txBody>
        </p:sp>
        <p:sp>
          <p:nvSpPr>
            <p:cNvPr id="57" name="TextBox 95"/>
            <p:cNvSpPr txBox="1"/>
            <p:nvPr/>
          </p:nvSpPr>
          <p:spPr>
            <a:xfrm>
              <a:off x="6043607" y="6540688"/>
              <a:ext cx="848360" cy="307777"/>
            </a:xfrm>
            <a:prstGeom prst="rect">
              <a:avLst/>
            </a:prstGeom>
            <a:noFill/>
          </p:spPr>
          <p:txBody>
            <a:bodyPr wrap="square" rtlCol="0">
              <a:spAutoFit/>
            </a:bodyPr>
            <a:lstStyle/>
            <a:p>
              <a:r>
                <a:rPr lang="en-US" altLang="zh-CN" sz="1400" dirty="0" smtClean="0">
                  <a:solidFill>
                    <a:schemeClr val="bg1"/>
                  </a:solidFill>
                  <a:latin typeface="Arial" pitchFamily="34" charset="0"/>
                  <a:cs typeface="Arial" pitchFamily="34" charset="0"/>
                </a:rPr>
                <a:t>Merged</a:t>
              </a:r>
              <a:endParaRPr lang="en-US" altLang="zh-CN" sz="1400" dirty="0">
                <a:solidFill>
                  <a:schemeClr val="bg1"/>
                </a:solidFill>
                <a:latin typeface="Arial" pitchFamily="34" charset="0"/>
                <a:cs typeface="Arial" pitchFamily="34" charset="0"/>
              </a:endParaRPr>
            </a:p>
          </p:txBody>
        </p:sp>
        <p:sp>
          <p:nvSpPr>
            <p:cNvPr id="59" name="TextBox 58"/>
            <p:cNvSpPr txBox="1"/>
            <p:nvPr/>
          </p:nvSpPr>
          <p:spPr>
            <a:xfrm>
              <a:off x="6984743" y="5466841"/>
              <a:ext cx="696310" cy="307777"/>
            </a:xfrm>
            <a:prstGeom prst="rect">
              <a:avLst/>
            </a:prstGeom>
            <a:noFill/>
          </p:spPr>
          <p:txBody>
            <a:bodyPr wrap="square" rtlCol="0">
              <a:spAutoFit/>
            </a:bodyPr>
            <a:lstStyle/>
            <a:p>
              <a:r>
                <a:rPr lang="en-US" altLang="zh-CN" sz="1400" dirty="0" smtClean="0">
                  <a:solidFill>
                    <a:schemeClr val="bg1"/>
                  </a:solidFill>
                  <a:latin typeface="Arial" pitchFamily="34" charset="0"/>
                  <a:cs typeface="Arial" pitchFamily="34" charset="0"/>
                </a:rPr>
                <a:t>NSM</a:t>
              </a:r>
              <a:endParaRPr lang="zh-CN" altLang="en-US" sz="1400" dirty="0">
                <a:solidFill>
                  <a:schemeClr val="bg1"/>
                </a:solidFill>
                <a:latin typeface="Arial" pitchFamily="34" charset="0"/>
                <a:cs typeface="Arial" pitchFamily="34" charset="0"/>
              </a:endParaRPr>
            </a:p>
          </p:txBody>
        </p:sp>
        <p:sp>
          <p:nvSpPr>
            <p:cNvPr id="21" name="TextBox 20"/>
            <p:cNvSpPr txBox="1"/>
            <p:nvPr/>
          </p:nvSpPr>
          <p:spPr>
            <a:xfrm>
              <a:off x="6484369" y="2225767"/>
              <a:ext cx="468624" cy="307777"/>
            </a:xfrm>
            <a:prstGeom prst="rect">
              <a:avLst/>
            </a:prstGeom>
            <a:noFill/>
          </p:spPr>
          <p:txBody>
            <a:bodyPr wrap="square" rtlCol="0">
              <a:spAutoFit/>
            </a:bodyPr>
            <a:lstStyle/>
            <a:p>
              <a:r>
                <a:rPr lang="en-US" altLang="zh-CN" sz="1400" dirty="0" smtClean="0">
                  <a:solidFill>
                    <a:schemeClr val="bg1"/>
                  </a:solidFill>
                  <a:latin typeface="Arial" pitchFamily="34" charset="0"/>
                  <a:cs typeface="Arial" pitchFamily="34" charset="0"/>
                </a:rPr>
                <a:t>I3</a:t>
              </a:r>
              <a:endParaRPr lang="zh-CN" altLang="en-US" sz="1400" dirty="0">
                <a:solidFill>
                  <a:schemeClr val="bg1"/>
                </a:solidFill>
                <a:latin typeface="Arial" pitchFamily="34" charset="0"/>
                <a:cs typeface="Arial" pitchFamily="34" charset="0"/>
              </a:endParaRPr>
            </a:p>
          </p:txBody>
        </p:sp>
        <p:sp>
          <p:nvSpPr>
            <p:cNvPr id="25" name="TextBox 24"/>
            <p:cNvSpPr txBox="1"/>
            <p:nvPr/>
          </p:nvSpPr>
          <p:spPr>
            <a:xfrm>
              <a:off x="8213564" y="2416373"/>
              <a:ext cx="683891" cy="307777"/>
            </a:xfrm>
            <a:prstGeom prst="rect">
              <a:avLst/>
            </a:prstGeom>
            <a:noFill/>
          </p:spPr>
          <p:txBody>
            <a:bodyPr wrap="square" rtlCol="0">
              <a:spAutoFit/>
            </a:bodyPr>
            <a:lstStyle/>
            <a:p>
              <a:r>
                <a:rPr lang="en-US" altLang="zh-CN" sz="1400" dirty="0" smtClean="0">
                  <a:solidFill>
                    <a:schemeClr val="bg1"/>
                  </a:solidFill>
                  <a:latin typeface="Arial" pitchFamily="34" charset="0"/>
                  <a:cs typeface="Arial" pitchFamily="34" charset="0"/>
                </a:rPr>
                <a:t>RMD</a:t>
              </a:r>
              <a:endParaRPr lang="zh-CN" altLang="en-US" sz="1400" dirty="0">
                <a:solidFill>
                  <a:schemeClr val="bg1"/>
                </a:solidFill>
                <a:latin typeface="Arial" pitchFamily="34" charset="0"/>
                <a:cs typeface="Arial" pitchFamily="34" charset="0"/>
              </a:endParaRPr>
            </a:p>
          </p:txBody>
        </p:sp>
        <p:sp>
          <p:nvSpPr>
            <p:cNvPr id="49" name="TextBox 48"/>
            <p:cNvSpPr txBox="1"/>
            <p:nvPr/>
          </p:nvSpPr>
          <p:spPr>
            <a:xfrm>
              <a:off x="8345519" y="3959767"/>
              <a:ext cx="559914" cy="307777"/>
            </a:xfrm>
            <a:prstGeom prst="rect">
              <a:avLst/>
            </a:prstGeom>
            <a:noFill/>
          </p:spPr>
          <p:txBody>
            <a:bodyPr wrap="square" rtlCol="0">
              <a:spAutoFit/>
            </a:bodyPr>
            <a:lstStyle/>
            <a:p>
              <a:r>
                <a:rPr lang="en-US" altLang="zh-CN" sz="1400" dirty="0" smtClean="0">
                  <a:solidFill>
                    <a:schemeClr val="bg1"/>
                  </a:solidFill>
                  <a:latin typeface="Arial" pitchFamily="34" charset="0"/>
                  <a:cs typeface="Arial" pitchFamily="34" charset="0"/>
                </a:rPr>
                <a:t>I4</a:t>
              </a:r>
              <a:endParaRPr lang="zh-CN" altLang="en-US" sz="1400" dirty="0">
                <a:solidFill>
                  <a:schemeClr val="bg1"/>
                </a:solidFill>
                <a:latin typeface="Arial" pitchFamily="34" charset="0"/>
                <a:cs typeface="Arial" pitchFamily="34" charset="0"/>
              </a:endParaRPr>
            </a:p>
          </p:txBody>
        </p:sp>
        <p:sp>
          <p:nvSpPr>
            <p:cNvPr id="55" name="TextBox 93"/>
            <p:cNvSpPr txBox="1"/>
            <p:nvPr/>
          </p:nvSpPr>
          <p:spPr>
            <a:xfrm>
              <a:off x="-35801" y="6550213"/>
              <a:ext cx="1837055" cy="307777"/>
            </a:xfrm>
            <a:prstGeom prst="rect">
              <a:avLst/>
            </a:prstGeom>
            <a:noFill/>
          </p:spPr>
          <p:txBody>
            <a:bodyPr wrap="square" rtlCol="0">
              <a:spAutoFit/>
            </a:bodyPr>
            <a:lstStyle/>
            <a:p>
              <a:r>
                <a:rPr lang="en-US" altLang="zh-CN" sz="1400" i="1" dirty="0" smtClean="0">
                  <a:solidFill>
                    <a:schemeClr val="bg1"/>
                  </a:solidFill>
                  <a:latin typeface="Arial" pitchFamily="34" charset="0"/>
                  <a:cs typeface="Arial" pitchFamily="34" charset="0"/>
                </a:rPr>
                <a:t>Punc-80::GFP</a:t>
              </a:r>
              <a:endParaRPr lang="en-US" altLang="zh-CN" sz="1400" i="1" dirty="0">
                <a:solidFill>
                  <a:schemeClr val="bg1"/>
                </a:solidFill>
                <a:latin typeface="Arial" panose="020B0604020202020204" pitchFamily="34" charset="0"/>
                <a:cs typeface="Arial" pitchFamily="34" charset="0"/>
              </a:endParaRPr>
            </a:p>
          </p:txBody>
        </p:sp>
        <p:sp>
          <p:nvSpPr>
            <p:cNvPr id="56" name="TextBox 94"/>
            <p:cNvSpPr txBox="1"/>
            <p:nvPr/>
          </p:nvSpPr>
          <p:spPr>
            <a:xfrm>
              <a:off x="3006401" y="6540688"/>
              <a:ext cx="2259330" cy="307777"/>
            </a:xfrm>
            <a:prstGeom prst="rect">
              <a:avLst/>
            </a:prstGeom>
            <a:noFill/>
          </p:spPr>
          <p:txBody>
            <a:bodyPr wrap="square" rtlCol="0">
              <a:spAutoFit/>
            </a:bodyPr>
            <a:lstStyle/>
            <a:p>
              <a:r>
                <a:rPr kumimoji="1" lang="en-US" altLang="zh-CN" sz="1400" i="1" dirty="0" smtClean="0">
                  <a:solidFill>
                    <a:schemeClr val="bg1"/>
                  </a:solidFill>
                  <a:latin typeface="Arial" pitchFamily="34" charset="0"/>
                  <a:ea typeface="Arial" pitchFamily="34" charset="0"/>
                  <a:cs typeface="Arial" pitchFamily="34" charset="0"/>
                </a:rPr>
                <a:t>Pmgl-1::mCherry</a:t>
              </a:r>
            </a:p>
          </p:txBody>
        </p:sp>
        <p:sp>
          <p:nvSpPr>
            <p:cNvPr id="66" name="TextBox 65"/>
            <p:cNvSpPr txBox="1"/>
            <p:nvPr/>
          </p:nvSpPr>
          <p:spPr>
            <a:xfrm>
              <a:off x="8639924" y="3155534"/>
              <a:ext cx="506870" cy="246221"/>
            </a:xfrm>
            <a:prstGeom prst="rect">
              <a:avLst/>
            </a:prstGeom>
            <a:noFill/>
          </p:spPr>
          <p:txBody>
            <a:bodyPr wrap="none" rtlCol="0">
              <a:spAutoFit/>
            </a:bodyPr>
            <a:lstStyle/>
            <a:p>
              <a:r>
                <a:rPr lang="en-US" altLang="zh-CN" sz="1000" dirty="0">
                  <a:solidFill>
                    <a:schemeClr val="bg1"/>
                  </a:solidFill>
                  <a:latin typeface="Arial" pitchFamily="34" charset="0"/>
                  <a:cs typeface="Arial" pitchFamily="34" charset="0"/>
                </a:rPr>
                <a:t>10</a:t>
              </a:r>
              <a:r>
                <a:rPr lang="en-US" altLang="zh-CN" sz="100" dirty="0">
                  <a:solidFill>
                    <a:schemeClr val="bg1"/>
                  </a:solidFill>
                  <a:latin typeface="Arial" pitchFamily="34" charset="0"/>
                  <a:cs typeface="Arial" pitchFamily="34" charset="0"/>
                </a:rPr>
                <a:t> </a:t>
              </a:r>
              <a:r>
                <a:rPr lang="en-US" altLang="zh-CN" sz="1000" dirty="0">
                  <a:solidFill>
                    <a:schemeClr val="bg1"/>
                  </a:solidFill>
                  <a:latin typeface="Arial" panose="020B0604020202020204" pitchFamily="34" charset="0"/>
                  <a:cs typeface="Arial" pitchFamily="34" charset="0"/>
                </a:rPr>
                <a:t>μm</a:t>
              </a:r>
            </a:p>
          </p:txBody>
        </p:sp>
        <p:sp>
          <p:nvSpPr>
            <p:cNvPr id="68" name="TextBox 67"/>
            <p:cNvSpPr txBox="1"/>
            <p:nvPr/>
          </p:nvSpPr>
          <p:spPr>
            <a:xfrm>
              <a:off x="5621705" y="3142650"/>
              <a:ext cx="506870" cy="246221"/>
            </a:xfrm>
            <a:prstGeom prst="rect">
              <a:avLst/>
            </a:prstGeom>
            <a:noFill/>
          </p:spPr>
          <p:txBody>
            <a:bodyPr wrap="none" rtlCol="0">
              <a:spAutoFit/>
            </a:bodyPr>
            <a:lstStyle/>
            <a:p>
              <a:r>
                <a:rPr lang="en-US" altLang="zh-CN" sz="1000" dirty="0">
                  <a:solidFill>
                    <a:schemeClr val="bg1"/>
                  </a:solidFill>
                  <a:latin typeface="Arial" pitchFamily="34" charset="0"/>
                  <a:cs typeface="Arial" pitchFamily="34" charset="0"/>
                </a:rPr>
                <a:t>10</a:t>
              </a:r>
              <a:r>
                <a:rPr lang="en-US" altLang="zh-CN" sz="100" dirty="0">
                  <a:solidFill>
                    <a:schemeClr val="bg1"/>
                  </a:solidFill>
                  <a:latin typeface="Arial" pitchFamily="34" charset="0"/>
                  <a:cs typeface="Arial" pitchFamily="34" charset="0"/>
                </a:rPr>
                <a:t> </a:t>
              </a:r>
              <a:r>
                <a:rPr lang="en-US" altLang="zh-CN" sz="1000" dirty="0">
                  <a:solidFill>
                    <a:schemeClr val="bg1"/>
                  </a:solidFill>
                  <a:latin typeface="Arial" panose="020B0604020202020204" pitchFamily="34" charset="0"/>
                  <a:cs typeface="Arial" pitchFamily="34" charset="0"/>
                </a:rPr>
                <a:t>μm</a:t>
              </a:r>
            </a:p>
          </p:txBody>
        </p:sp>
        <p:sp>
          <p:nvSpPr>
            <p:cNvPr id="70" name="TextBox 69"/>
            <p:cNvSpPr txBox="1"/>
            <p:nvPr/>
          </p:nvSpPr>
          <p:spPr>
            <a:xfrm>
              <a:off x="2564664" y="3146143"/>
              <a:ext cx="506870" cy="246221"/>
            </a:xfrm>
            <a:prstGeom prst="rect">
              <a:avLst/>
            </a:prstGeom>
            <a:noFill/>
          </p:spPr>
          <p:txBody>
            <a:bodyPr wrap="none" rtlCol="0">
              <a:spAutoFit/>
            </a:bodyPr>
            <a:lstStyle/>
            <a:p>
              <a:r>
                <a:rPr lang="en-US" altLang="zh-CN" sz="1000" dirty="0">
                  <a:solidFill>
                    <a:schemeClr val="bg1"/>
                  </a:solidFill>
                  <a:latin typeface="Arial" pitchFamily="34" charset="0"/>
                  <a:cs typeface="Arial" pitchFamily="34" charset="0"/>
                </a:rPr>
                <a:t>10</a:t>
              </a:r>
              <a:r>
                <a:rPr lang="en-US" altLang="zh-CN" sz="100" dirty="0">
                  <a:solidFill>
                    <a:schemeClr val="bg1"/>
                  </a:solidFill>
                  <a:latin typeface="Arial" pitchFamily="34" charset="0"/>
                  <a:cs typeface="Arial" pitchFamily="34" charset="0"/>
                </a:rPr>
                <a:t> </a:t>
              </a:r>
              <a:r>
                <a:rPr lang="en-US" altLang="zh-CN" sz="1000" dirty="0">
                  <a:solidFill>
                    <a:schemeClr val="bg1"/>
                  </a:solidFill>
                  <a:latin typeface="Arial" panose="020B0604020202020204" pitchFamily="34" charset="0"/>
                  <a:cs typeface="Arial" pitchFamily="34" charset="0"/>
                </a:rPr>
                <a:t>μm</a:t>
              </a:r>
            </a:p>
          </p:txBody>
        </p:sp>
        <p:sp>
          <p:nvSpPr>
            <p:cNvPr id="72" name="TextBox 71"/>
            <p:cNvSpPr txBox="1"/>
            <p:nvPr/>
          </p:nvSpPr>
          <p:spPr>
            <a:xfrm>
              <a:off x="8634394" y="4855907"/>
              <a:ext cx="506870" cy="246221"/>
            </a:xfrm>
            <a:prstGeom prst="rect">
              <a:avLst/>
            </a:prstGeom>
            <a:noFill/>
          </p:spPr>
          <p:txBody>
            <a:bodyPr wrap="none" rtlCol="0">
              <a:spAutoFit/>
            </a:bodyPr>
            <a:lstStyle/>
            <a:p>
              <a:r>
                <a:rPr lang="en-US" altLang="zh-CN" sz="1000" dirty="0">
                  <a:solidFill>
                    <a:schemeClr val="bg1"/>
                  </a:solidFill>
                  <a:latin typeface="Arial" pitchFamily="34" charset="0"/>
                  <a:cs typeface="Arial" pitchFamily="34" charset="0"/>
                </a:rPr>
                <a:t>10</a:t>
              </a:r>
              <a:r>
                <a:rPr lang="en-US" altLang="zh-CN" sz="100" dirty="0">
                  <a:solidFill>
                    <a:schemeClr val="bg1"/>
                  </a:solidFill>
                  <a:latin typeface="Arial" pitchFamily="34" charset="0"/>
                  <a:cs typeface="Arial" pitchFamily="34" charset="0"/>
                </a:rPr>
                <a:t> </a:t>
              </a:r>
              <a:r>
                <a:rPr lang="en-US" altLang="zh-CN" sz="1000" dirty="0">
                  <a:solidFill>
                    <a:schemeClr val="bg1"/>
                  </a:solidFill>
                  <a:latin typeface="Arial" panose="020B0604020202020204" pitchFamily="34" charset="0"/>
                  <a:cs typeface="Arial" pitchFamily="34" charset="0"/>
                </a:rPr>
                <a:t>μm</a:t>
              </a:r>
            </a:p>
          </p:txBody>
        </p:sp>
        <p:sp>
          <p:nvSpPr>
            <p:cNvPr id="74" name="TextBox 73"/>
            <p:cNvSpPr txBox="1"/>
            <p:nvPr/>
          </p:nvSpPr>
          <p:spPr>
            <a:xfrm>
              <a:off x="5616175" y="4852548"/>
              <a:ext cx="506870" cy="246221"/>
            </a:xfrm>
            <a:prstGeom prst="rect">
              <a:avLst/>
            </a:prstGeom>
            <a:noFill/>
          </p:spPr>
          <p:txBody>
            <a:bodyPr wrap="none" rtlCol="0">
              <a:spAutoFit/>
            </a:bodyPr>
            <a:lstStyle/>
            <a:p>
              <a:r>
                <a:rPr lang="en-US" altLang="zh-CN" sz="1000" dirty="0">
                  <a:solidFill>
                    <a:schemeClr val="bg1"/>
                  </a:solidFill>
                  <a:latin typeface="Arial" pitchFamily="34" charset="0"/>
                  <a:cs typeface="Arial" pitchFamily="34" charset="0"/>
                </a:rPr>
                <a:t>10</a:t>
              </a:r>
              <a:r>
                <a:rPr lang="en-US" altLang="zh-CN" sz="100" dirty="0">
                  <a:solidFill>
                    <a:schemeClr val="bg1"/>
                  </a:solidFill>
                  <a:latin typeface="Arial" pitchFamily="34" charset="0"/>
                  <a:cs typeface="Arial" pitchFamily="34" charset="0"/>
                </a:rPr>
                <a:t> </a:t>
              </a:r>
              <a:r>
                <a:rPr lang="en-US" altLang="zh-CN" sz="1000" dirty="0">
                  <a:solidFill>
                    <a:schemeClr val="bg1"/>
                  </a:solidFill>
                  <a:latin typeface="Arial" panose="020B0604020202020204" pitchFamily="34" charset="0"/>
                  <a:cs typeface="Arial" pitchFamily="34" charset="0"/>
                </a:rPr>
                <a:t>μm</a:t>
              </a:r>
            </a:p>
          </p:txBody>
        </p:sp>
        <p:sp>
          <p:nvSpPr>
            <p:cNvPr id="76" name="TextBox 75"/>
            <p:cNvSpPr txBox="1"/>
            <p:nvPr/>
          </p:nvSpPr>
          <p:spPr>
            <a:xfrm>
              <a:off x="2559134" y="4865566"/>
              <a:ext cx="506870" cy="246221"/>
            </a:xfrm>
            <a:prstGeom prst="rect">
              <a:avLst/>
            </a:prstGeom>
            <a:noFill/>
          </p:spPr>
          <p:txBody>
            <a:bodyPr wrap="none" rtlCol="0">
              <a:spAutoFit/>
            </a:bodyPr>
            <a:lstStyle/>
            <a:p>
              <a:r>
                <a:rPr lang="en-US" altLang="zh-CN" sz="1000" dirty="0">
                  <a:solidFill>
                    <a:schemeClr val="bg1"/>
                  </a:solidFill>
                  <a:latin typeface="Arial" pitchFamily="34" charset="0"/>
                  <a:cs typeface="Arial" pitchFamily="34" charset="0"/>
                </a:rPr>
                <a:t>10</a:t>
              </a:r>
              <a:r>
                <a:rPr lang="en-US" altLang="zh-CN" sz="100" dirty="0">
                  <a:solidFill>
                    <a:schemeClr val="bg1"/>
                  </a:solidFill>
                  <a:latin typeface="Arial" pitchFamily="34" charset="0"/>
                  <a:cs typeface="Arial" pitchFamily="34" charset="0"/>
                </a:rPr>
                <a:t> </a:t>
              </a:r>
              <a:r>
                <a:rPr lang="en-US" altLang="zh-CN" sz="1000" dirty="0">
                  <a:solidFill>
                    <a:schemeClr val="bg1"/>
                  </a:solidFill>
                  <a:latin typeface="Arial" panose="020B0604020202020204" pitchFamily="34" charset="0"/>
                  <a:cs typeface="Arial" pitchFamily="34" charset="0"/>
                </a:rPr>
                <a:t>μm</a:t>
              </a:r>
            </a:p>
          </p:txBody>
        </p:sp>
        <p:sp>
          <p:nvSpPr>
            <p:cNvPr id="80" name="TextBox 79"/>
            <p:cNvSpPr txBox="1"/>
            <p:nvPr/>
          </p:nvSpPr>
          <p:spPr>
            <a:xfrm>
              <a:off x="5623043" y="6576692"/>
              <a:ext cx="506870" cy="246221"/>
            </a:xfrm>
            <a:prstGeom prst="rect">
              <a:avLst/>
            </a:prstGeom>
            <a:noFill/>
          </p:spPr>
          <p:txBody>
            <a:bodyPr wrap="none" rtlCol="0">
              <a:spAutoFit/>
            </a:bodyPr>
            <a:lstStyle/>
            <a:p>
              <a:r>
                <a:rPr lang="en-US" altLang="zh-CN" sz="1000" dirty="0">
                  <a:solidFill>
                    <a:schemeClr val="bg1"/>
                  </a:solidFill>
                  <a:latin typeface="Arial" pitchFamily="34" charset="0"/>
                  <a:cs typeface="Arial" pitchFamily="34" charset="0"/>
                </a:rPr>
                <a:t>10</a:t>
              </a:r>
              <a:r>
                <a:rPr lang="en-US" altLang="zh-CN" sz="100" dirty="0">
                  <a:solidFill>
                    <a:schemeClr val="bg1"/>
                  </a:solidFill>
                  <a:latin typeface="Arial" pitchFamily="34" charset="0"/>
                  <a:cs typeface="Arial" pitchFamily="34" charset="0"/>
                </a:rPr>
                <a:t> </a:t>
              </a:r>
              <a:r>
                <a:rPr lang="en-US" altLang="zh-CN" sz="1000" dirty="0">
                  <a:solidFill>
                    <a:schemeClr val="bg1"/>
                  </a:solidFill>
                  <a:latin typeface="Arial" panose="020B0604020202020204" pitchFamily="34" charset="0"/>
                  <a:cs typeface="Arial" pitchFamily="34" charset="0"/>
                </a:rPr>
                <a:t>μm</a:t>
              </a:r>
            </a:p>
          </p:txBody>
        </p:sp>
        <p:sp>
          <p:nvSpPr>
            <p:cNvPr id="82" name="TextBox 81"/>
            <p:cNvSpPr txBox="1"/>
            <p:nvPr/>
          </p:nvSpPr>
          <p:spPr>
            <a:xfrm>
              <a:off x="2566002" y="6580185"/>
              <a:ext cx="506870" cy="246221"/>
            </a:xfrm>
            <a:prstGeom prst="rect">
              <a:avLst/>
            </a:prstGeom>
            <a:noFill/>
          </p:spPr>
          <p:txBody>
            <a:bodyPr wrap="none" rtlCol="0">
              <a:spAutoFit/>
            </a:bodyPr>
            <a:lstStyle/>
            <a:p>
              <a:r>
                <a:rPr lang="en-US" altLang="zh-CN" sz="1000" dirty="0">
                  <a:solidFill>
                    <a:schemeClr val="bg1"/>
                  </a:solidFill>
                  <a:latin typeface="Arial" pitchFamily="34" charset="0"/>
                  <a:cs typeface="Arial" pitchFamily="34" charset="0"/>
                </a:rPr>
                <a:t>10</a:t>
              </a:r>
              <a:r>
                <a:rPr lang="en-US" altLang="zh-CN" sz="100" dirty="0">
                  <a:solidFill>
                    <a:schemeClr val="bg1"/>
                  </a:solidFill>
                  <a:latin typeface="Arial" pitchFamily="34" charset="0"/>
                  <a:cs typeface="Arial" pitchFamily="34" charset="0"/>
                </a:rPr>
                <a:t> </a:t>
              </a:r>
              <a:r>
                <a:rPr lang="en-US" altLang="zh-CN" sz="1000" dirty="0">
                  <a:solidFill>
                    <a:schemeClr val="bg1"/>
                  </a:solidFill>
                  <a:latin typeface="Arial" panose="020B0604020202020204" pitchFamily="34" charset="0"/>
                  <a:cs typeface="Arial" pitchFamily="34" charset="0"/>
                </a:rPr>
                <a:t>μm</a:t>
              </a:r>
            </a:p>
          </p:txBody>
        </p:sp>
        <p:sp>
          <p:nvSpPr>
            <p:cNvPr id="83" name="TextBox 93"/>
            <p:cNvSpPr txBox="1"/>
            <p:nvPr/>
          </p:nvSpPr>
          <p:spPr>
            <a:xfrm>
              <a:off x="-35251" y="4831546"/>
              <a:ext cx="1837055" cy="307777"/>
            </a:xfrm>
            <a:prstGeom prst="rect">
              <a:avLst/>
            </a:prstGeom>
            <a:noFill/>
          </p:spPr>
          <p:txBody>
            <a:bodyPr wrap="square" rtlCol="0">
              <a:spAutoFit/>
            </a:bodyPr>
            <a:lstStyle/>
            <a:p>
              <a:r>
                <a:rPr lang="en-US" altLang="zh-CN" sz="1400" i="1" dirty="0" smtClean="0">
                  <a:solidFill>
                    <a:schemeClr val="bg1"/>
                  </a:solidFill>
                  <a:latin typeface="Arial" pitchFamily="34" charset="0"/>
                  <a:cs typeface="Arial" pitchFamily="34" charset="0"/>
                </a:rPr>
                <a:t>Punc-80::GFP</a:t>
              </a:r>
              <a:endParaRPr lang="en-US" altLang="zh-CN" sz="1400" i="1" dirty="0">
                <a:solidFill>
                  <a:schemeClr val="bg1"/>
                </a:solidFill>
                <a:latin typeface="Arial" panose="020B0604020202020204" pitchFamily="34" charset="0"/>
                <a:cs typeface="Arial" pitchFamily="34" charset="0"/>
              </a:endParaRPr>
            </a:p>
          </p:txBody>
        </p:sp>
        <p:sp>
          <p:nvSpPr>
            <p:cNvPr id="92" name="TextBox 94"/>
            <p:cNvSpPr txBox="1"/>
            <p:nvPr/>
          </p:nvSpPr>
          <p:spPr>
            <a:xfrm>
              <a:off x="3006951" y="4822021"/>
              <a:ext cx="2259330" cy="307777"/>
            </a:xfrm>
            <a:prstGeom prst="rect">
              <a:avLst/>
            </a:prstGeom>
            <a:noFill/>
          </p:spPr>
          <p:txBody>
            <a:bodyPr wrap="square" rtlCol="0">
              <a:spAutoFit/>
            </a:bodyPr>
            <a:lstStyle/>
            <a:p>
              <a:r>
                <a:rPr kumimoji="1" lang="en-US" altLang="zh-CN" sz="1400" i="1" dirty="0" smtClean="0">
                  <a:solidFill>
                    <a:schemeClr val="bg1"/>
                  </a:solidFill>
                  <a:latin typeface="Arial" pitchFamily="34" charset="0"/>
                  <a:ea typeface="Arial" pitchFamily="34" charset="0"/>
                  <a:cs typeface="Arial" pitchFamily="34" charset="0"/>
                </a:rPr>
                <a:t>Pmgl-1::mCherry</a:t>
              </a:r>
            </a:p>
          </p:txBody>
        </p:sp>
        <p:sp>
          <p:nvSpPr>
            <p:cNvPr id="93" name="TextBox 95"/>
            <p:cNvSpPr txBox="1"/>
            <p:nvPr/>
          </p:nvSpPr>
          <p:spPr>
            <a:xfrm>
              <a:off x="6044157" y="4822021"/>
              <a:ext cx="848360" cy="307777"/>
            </a:xfrm>
            <a:prstGeom prst="rect">
              <a:avLst/>
            </a:prstGeom>
            <a:noFill/>
          </p:spPr>
          <p:txBody>
            <a:bodyPr wrap="square" rtlCol="0">
              <a:spAutoFit/>
            </a:bodyPr>
            <a:lstStyle/>
            <a:p>
              <a:r>
                <a:rPr lang="en-US" altLang="zh-CN" sz="1400" dirty="0" smtClean="0">
                  <a:solidFill>
                    <a:schemeClr val="bg1"/>
                  </a:solidFill>
                  <a:latin typeface="Arial" pitchFamily="34" charset="0"/>
                  <a:cs typeface="Arial" pitchFamily="34" charset="0"/>
                </a:rPr>
                <a:t>Merged</a:t>
              </a:r>
              <a:endParaRPr lang="en-US" altLang="zh-CN" sz="1400" dirty="0">
                <a:solidFill>
                  <a:schemeClr val="bg1"/>
                </a:solidFill>
                <a:latin typeface="Arial" pitchFamily="34" charset="0"/>
                <a:cs typeface="Arial" pitchFamily="34" charset="0"/>
              </a:endParaRPr>
            </a:p>
          </p:txBody>
        </p:sp>
        <p:sp>
          <p:nvSpPr>
            <p:cNvPr id="94" name="TextBox 93"/>
            <p:cNvSpPr txBox="1"/>
            <p:nvPr/>
          </p:nvSpPr>
          <p:spPr>
            <a:xfrm>
              <a:off x="-35251" y="3122306"/>
              <a:ext cx="1837055" cy="307777"/>
            </a:xfrm>
            <a:prstGeom prst="rect">
              <a:avLst/>
            </a:prstGeom>
            <a:noFill/>
          </p:spPr>
          <p:txBody>
            <a:bodyPr wrap="square" rtlCol="0">
              <a:spAutoFit/>
            </a:bodyPr>
            <a:lstStyle/>
            <a:p>
              <a:r>
                <a:rPr lang="en-US" altLang="zh-CN" sz="1400" i="1" dirty="0" smtClean="0">
                  <a:solidFill>
                    <a:schemeClr val="bg1"/>
                  </a:solidFill>
                  <a:latin typeface="Arial" pitchFamily="34" charset="0"/>
                  <a:cs typeface="Arial" pitchFamily="34" charset="0"/>
                </a:rPr>
                <a:t>Punc-80::GFP</a:t>
              </a:r>
              <a:endParaRPr lang="en-US" altLang="zh-CN" sz="1400" i="1" dirty="0">
                <a:solidFill>
                  <a:schemeClr val="bg1"/>
                </a:solidFill>
                <a:latin typeface="Arial" panose="020B0604020202020204" pitchFamily="34" charset="0"/>
                <a:cs typeface="Arial" pitchFamily="34" charset="0"/>
              </a:endParaRPr>
            </a:p>
          </p:txBody>
        </p:sp>
        <p:sp>
          <p:nvSpPr>
            <p:cNvPr id="95" name="TextBox 94"/>
            <p:cNvSpPr txBox="1"/>
            <p:nvPr/>
          </p:nvSpPr>
          <p:spPr>
            <a:xfrm>
              <a:off x="3006951" y="3112781"/>
              <a:ext cx="2259330" cy="307777"/>
            </a:xfrm>
            <a:prstGeom prst="rect">
              <a:avLst/>
            </a:prstGeom>
            <a:noFill/>
          </p:spPr>
          <p:txBody>
            <a:bodyPr wrap="square" rtlCol="0">
              <a:spAutoFit/>
            </a:bodyPr>
            <a:lstStyle/>
            <a:p>
              <a:r>
                <a:rPr kumimoji="1" lang="en-US" altLang="zh-CN" sz="1400" i="1" dirty="0" smtClean="0">
                  <a:solidFill>
                    <a:schemeClr val="bg1"/>
                  </a:solidFill>
                  <a:latin typeface="Arial" pitchFamily="34" charset="0"/>
                  <a:ea typeface="Arial" pitchFamily="34" charset="0"/>
                  <a:cs typeface="Arial" pitchFamily="34" charset="0"/>
                </a:rPr>
                <a:t>Pmgl-1::mCherry</a:t>
              </a:r>
            </a:p>
          </p:txBody>
        </p:sp>
        <p:sp>
          <p:nvSpPr>
            <p:cNvPr id="96" name="TextBox 95"/>
            <p:cNvSpPr txBox="1"/>
            <p:nvPr/>
          </p:nvSpPr>
          <p:spPr>
            <a:xfrm>
              <a:off x="6044157" y="3112781"/>
              <a:ext cx="848360" cy="307777"/>
            </a:xfrm>
            <a:prstGeom prst="rect">
              <a:avLst/>
            </a:prstGeom>
            <a:noFill/>
          </p:spPr>
          <p:txBody>
            <a:bodyPr wrap="square" rtlCol="0">
              <a:spAutoFit/>
            </a:bodyPr>
            <a:lstStyle/>
            <a:p>
              <a:r>
                <a:rPr lang="en-US" altLang="zh-CN" sz="1400" dirty="0" smtClean="0">
                  <a:solidFill>
                    <a:schemeClr val="bg1"/>
                  </a:solidFill>
                  <a:latin typeface="Arial" pitchFamily="34" charset="0"/>
                  <a:cs typeface="Arial" pitchFamily="34" charset="0"/>
                </a:rPr>
                <a:t>Merged</a:t>
              </a:r>
              <a:endParaRPr lang="en-US" altLang="zh-CN" sz="1400" dirty="0">
                <a:solidFill>
                  <a:schemeClr val="bg1"/>
                </a:solidFill>
                <a:latin typeface="Arial" pitchFamily="34" charset="0"/>
                <a:cs typeface="Arial" pitchFamily="34" charset="0"/>
              </a:endParaRPr>
            </a:p>
          </p:txBody>
        </p:sp>
        <p:sp>
          <p:nvSpPr>
            <p:cNvPr id="51" name="TextBox 93"/>
            <p:cNvSpPr txBox="1"/>
            <p:nvPr/>
          </p:nvSpPr>
          <p:spPr>
            <a:xfrm>
              <a:off x="-31124" y="1427327"/>
              <a:ext cx="1837055" cy="307777"/>
            </a:xfrm>
            <a:prstGeom prst="rect">
              <a:avLst/>
            </a:prstGeom>
            <a:noFill/>
          </p:spPr>
          <p:txBody>
            <a:bodyPr wrap="square" rtlCol="0">
              <a:spAutoFit/>
            </a:bodyPr>
            <a:lstStyle/>
            <a:p>
              <a:r>
                <a:rPr lang="en-US" altLang="zh-CN" sz="1400" i="1" dirty="0" smtClean="0">
                  <a:solidFill>
                    <a:schemeClr val="bg1"/>
                  </a:solidFill>
                  <a:latin typeface="Arial" pitchFamily="34" charset="0"/>
                  <a:cs typeface="Arial" pitchFamily="34" charset="0"/>
                </a:rPr>
                <a:t>Punc-80::GFP</a:t>
              </a:r>
              <a:endParaRPr lang="en-US" altLang="zh-CN" sz="1400" i="1" dirty="0">
                <a:solidFill>
                  <a:schemeClr val="bg1"/>
                </a:solidFill>
                <a:latin typeface="Arial" panose="020B0604020202020204" pitchFamily="34" charset="0"/>
                <a:cs typeface="Arial" pitchFamily="34" charset="0"/>
              </a:endParaRPr>
            </a:p>
          </p:txBody>
        </p:sp>
        <p:sp>
          <p:nvSpPr>
            <p:cNvPr id="52" name="TextBox 94"/>
            <p:cNvSpPr txBox="1"/>
            <p:nvPr/>
          </p:nvSpPr>
          <p:spPr>
            <a:xfrm>
              <a:off x="3011078" y="1422880"/>
              <a:ext cx="2259330" cy="307777"/>
            </a:xfrm>
            <a:prstGeom prst="rect">
              <a:avLst/>
            </a:prstGeom>
            <a:noFill/>
          </p:spPr>
          <p:txBody>
            <a:bodyPr wrap="square" rtlCol="0">
              <a:spAutoFit/>
            </a:bodyPr>
            <a:lstStyle/>
            <a:p>
              <a:r>
                <a:rPr kumimoji="1" lang="en-US" altLang="zh-CN" sz="1400" i="1" dirty="0" smtClean="0">
                  <a:solidFill>
                    <a:schemeClr val="bg1"/>
                  </a:solidFill>
                  <a:latin typeface="Arial" pitchFamily="34" charset="0"/>
                  <a:ea typeface="Arial" pitchFamily="34" charset="0"/>
                  <a:cs typeface="Arial" pitchFamily="34" charset="0"/>
                </a:rPr>
                <a:t>Pnmr-1::mCherry</a:t>
              </a:r>
            </a:p>
          </p:txBody>
        </p:sp>
        <p:sp>
          <p:nvSpPr>
            <p:cNvPr id="53" name="TextBox 95"/>
            <p:cNvSpPr txBox="1"/>
            <p:nvPr/>
          </p:nvSpPr>
          <p:spPr>
            <a:xfrm>
              <a:off x="6051459" y="1422880"/>
              <a:ext cx="848360" cy="307777"/>
            </a:xfrm>
            <a:prstGeom prst="rect">
              <a:avLst/>
            </a:prstGeom>
            <a:noFill/>
          </p:spPr>
          <p:txBody>
            <a:bodyPr wrap="square" rtlCol="0">
              <a:spAutoFit/>
            </a:bodyPr>
            <a:lstStyle/>
            <a:p>
              <a:r>
                <a:rPr lang="en-US" altLang="zh-CN" sz="1400" dirty="0" smtClean="0">
                  <a:solidFill>
                    <a:schemeClr val="bg1"/>
                  </a:solidFill>
                  <a:latin typeface="Arial" pitchFamily="34" charset="0"/>
                  <a:cs typeface="Arial" pitchFamily="34" charset="0"/>
                </a:rPr>
                <a:t>Merged</a:t>
              </a:r>
              <a:endParaRPr lang="en-US" altLang="zh-CN" sz="1400" dirty="0">
                <a:solidFill>
                  <a:schemeClr val="bg1"/>
                </a:solidFill>
                <a:latin typeface="Arial" pitchFamily="34" charset="0"/>
                <a:cs typeface="Arial" pitchFamily="34" charset="0"/>
              </a:endParaRPr>
            </a:p>
          </p:txBody>
        </p:sp>
        <p:sp>
          <p:nvSpPr>
            <p:cNvPr id="60" name="TextBox 59"/>
            <p:cNvSpPr txBox="1"/>
            <p:nvPr/>
          </p:nvSpPr>
          <p:spPr>
            <a:xfrm>
              <a:off x="6823298" y="440367"/>
              <a:ext cx="624915" cy="307777"/>
            </a:xfrm>
            <a:prstGeom prst="rect">
              <a:avLst/>
            </a:prstGeom>
            <a:noFill/>
          </p:spPr>
          <p:txBody>
            <a:bodyPr wrap="square" rtlCol="0">
              <a:spAutoFit/>
            </a:bodyPr>
            <a:lstStyle/>
            <a:p>
              <a:r>
                <a:rPr lang="en-US" altLang="zh-CN" sz="1400" dirty="0" smtClean="0">
                  <a:solidFill>
                    <a:schemeClr val="bg1"/>
                  </a:solidFill>
                  <a:latin typeface="Arial" pitchFamily="34" charset="0"/>
                  <a:cs typeface="Arial" pitchFamily="34" charset="0"/>
                </a:rPr>
                <a:t>AVE</a:t>
              </a:r>
              <a:endParaRPr lang="zh-CN" altLang="en-US" sz="1400" dirty="0">
                <a:solidFill>
                  <a:schemeClr val="bg1"/>
                </a:solidFill>
                <a:latin typeface="Arial" pitchFamily="34" charset="0"/>
                <a:cs typeface="Arial" pitchFamily="34" charset="0"/>
              </a:endParaRPr>
            </a:p>
          </p:txBody>
        </p:sp>
        <p:sp>
          <p:nvSpPr>
            <p:cNvPr id="62" name="TextBox 61"/>
            <p:cNvSpPr txBox="1"/>
            <p:nvPr/>
          </p:nvSpPr>
          <p:spPr>
            <a:xfrm>
              <a:off x="8652553" y="1456941"/>
              <a:ext cx="506870" cy="246221"/>
            </a:xfrm>
            <a:prstGeom prst="rect">
              <a:avLst/>
            </a:prstGeom>
            <a:noFill/>
          </p:spPr>
          <p:txBody>
            <a:bodyPr wrap="none" rtlCol="0">
              <a:spAutoFit/>
            </a:bodyPr>
            <a:lstStyle/>
            <a:p>
              <a:r>
                <a:rPr lang="en-US" altLang="zh-CN" sz="1000" dirty="0">
                  <a:solidFill>
                    <a:schemeClr val="bg1"/>
                  </a:solidFill>
                  <a:latin typeface="Arial" pitchFamily="34" charset="0"/>
                  <a:cs typeface="Arial" pitchFamily="34" charset="0"/>
                </a:rPr>
                <a:t>10</a:t>
              </a:r>
              <a:r>
                <a:rPr lang="en-US" altLang="zh-CN" sz="100" dirty="0">
                  <a:solidFill>
                    <a:schemeClr val="bg1"/>
                  </a:solidFill>
                  <a:latin typeface="Arial" pitchFamily="34" charset="0"/>
                  <a:cs typeface="Arial" pitchFamily="34" charset="0"/>
                </a:rPr>
                <a:t> </a:t>
              </a:r>
              <a:r>
                <a:rPr lang="en-US" altLang="zh-CN" sz="1000" dirty="0">
                  <a:solidFill>
                    <a:schemeClr val="bg1"/>
                  </a:solidFill>
                  <a:latin typeface="Arial" panose="020B0604020202020204" pitchFamily="34" charset="0"/>
                  <a:cs typeface="Arial" pitchFamily="34" charset="0"/>
                </a:rPr>
                <a:t>μm</a:t>
              </a:r>
            </a:p>
          </p:txBody>
        </p:sp>
        <p:sp>
          <p:nvSpPr>
            <p:cNvPr id="64" name="TextBox 63"/>
            <p:cNvSpPr txBox="1"/>
            <p:nvPr/>
          </p:nvSpPr>
          <p:spPr>
            <a:xfrm>
              <a:off x="5629120" y="1446438"/>
              <a:ext cx="506870" cy="246221"/>
            </a:xfrm>
            <a:prstGeom prst="rect">
              <a:avLst/>
            </a:prstGeom>
            <a:noFill/>
          </p:spPr>
          <p:txBody>
            <a:bodyPr wrap="none" rtlCol="0">
              <a:spAutoFit/>
            </a:bodyPr>
            <a:lstStyle/>
            <a:p>
              <a:r>
                <a:rPr lang="en-US" altLang="zh-CN" sz="1000" dirty="0">
                  <a:solidFill>
                    <a:schemeClr val="bg1"/>
                  </a:solidFill>
                  <a:latin typeface="Arial" pitchFamily="34" charset="0"/>
                  <a:cs typeface="Arial" pitchFamily="34" charset="0"/>
                </a:rPr>
                <a:t>10</a:t>
              </a:r>
              <a:r>
                <a:rPr lang="en-US" altLang="zh-CN" sz="100" dirty="0">
                  <a:solidFill>
                    <a:schemeClr val="bg1"/>
                  </a:solidFill>
                  <a:latin typeface="Arial" pitchFamily="34" charset="0"/>
                  <a:cs typeface="Arial" pitchFamily="34" charset="0"/>
                </a:rPr>
                <a:t> </a:t>
              </a:r>
              <a:r>
                <a:rPr lang="en-US" altLang="zh-CN" sz="1000" dirty="0">
                  <a:solidFill>
                    <a:schemeClr val="bg1"/>
                  </a:solidFill>
                  <a:latin typeface="Arial" panose="020B0604020202020204" pitchFamily="34" charset="0"/>
                  <a:cs typeface="Arial" pitchFamily="34" charset="0"/>
                </a:rPr>
                <a:t>μm</a:t>
              </a:r>
            </a:p>
          </p:txBody>
        </p:sp>
        <p:sp>
          <p:nvSpPr>
            <p:cNvPr id="85" name="TextBox 84"/>
            <p:cNvSpPr txBox="1"/>
            <p:nvPr/>
          </p:nvSpPr>
          <p:spPr>
            <a:xfrm>
              <a:off x="2573215" y="1457075"/>
              <a:ext cx="506870" cy="246221"/>
            </a:xfrm>
            <a:prstGeom prst="rect">
              <a:avLst/>
            </a:prstGeom>
            <a:noFill/>
          </p:spPr>
          <p:txBody>
            <a:bodyPr wrap="none" rtlCol="0">
              <a:spAutoFit/>
            </a:bodyPr>
            <a:lstStyle/>
            <a:p>
              <a:r>
                <a:rPr lang="en-US" altLang="zh-CN" sz="1000" dirty="0">
                  <a:solidFill>
                    <a:schemeClr val="bg1"/>
                  </a:solidFill>
                  <a:latin typeface="Arial" pitchFamily="34" charset="0"/>
                  <a:cs typeface="Arial" pitchFamily="34" charset="0"/>
                </a:rPr>
                <a:t>10</a:t>
              </a:r>
              <a:r>
                <a:rPr lang="en-US" altLang="zh-CN" sz="100" dirty="0">
                  <a:solidFill>
                    <a:schemeClr val="bg1"/>
                  </a:solidFill>
                  <a:latin typeface="Arial" pitchFamily="34" charset="0"/>
                  <a:cs typeface="Arial" pitchFamily="34" charset="0"/>
                </a:rPr>
                <a:t> </a:t>
              </a:r>
              <a:r>
                <a:rPr lang="en-US" altLang="zh-CN" sz="1000" dirty="0">
                  <a:solidFill>
                    <a:schemeClr val="bg1"/>
                  </a:solidFill>
                  <a:latin typeface="Arial" panose="020B0604020202020204" pitchFamily="34" charset="0"/>
                  <a:cs typeface="Arial" pitchFamily="34" charset="0"/>
                </a:rPr>
                <a:t>μm</a:t>
              </a:r>
            </a:p>
          </p:txBody>
        </p:sp>
        <p:sp>
          <p:nvSpPr>
            <p:cNvPr id="88" name="TextBox 87"/>
            <p:cNvSpPr txBox="1"/>
            <p:nvPr/>
          </p:nvSpPr>
          <p:spPr>
            <a:xfrm>
              <a:off x="8319289" y="855953"/>
              <a:ext cx="624915" cy="307777"/>
            </a:xfrm>
            <a:prstGeom prst="rect">
              <a:avLst/>
            </a:prstGeom>
            <a:noFill/>
          </p:spPr>
          <p:txBody>
            <a:bodyPr wrap="square" rtlCol="0">
              <a:spAutoFit/>
            </a:bodyPr>
            <a:lstStyle/>
            <a:p>
              <a:r>
                <a:rPr lang="en-US" altLang="zh-CN" sz="1400" dirty="0" smtClean="0">
                  <a:solidFill>
                    <a:schemeClr val="bg1"/>
                  </a:solidFill>
                  <a:latin typeface="Arial" pitchFamily="34" charset="0"/>
                  <a:cs typeface="Arial" pitchFamily="34" charset="0"/>
                </a:rPr>
                <a:t>AVG</a:t>
              </a:r>
              <a:endParaRPr lang="zh-CN" altLang="en-US" sz="1400" dirty="0">
                <a:solidFill>
                  <a:schemeClr val="bg1"/>
                </a:solidFill>
                <a:latin typeface="Arial" pitchFamily="34" charset="0"/>
                <a:cs typeface="Arial" pitchFamily="34" charset="0"/>
              </a:endParaRPr>
            </a:p>
          </p:txBody>
        </p:sp>
        <p:sp>
          <p:nvSpPr>
            <p:cNvPr id="89" name="TextBox 88"/>
            <p:cNvSpPr txBox="1"/>
            <p:nvPr/>
          </p:nvSpPr>
          <p:spPr>
            <a:xfrm>
              <a:off x="6422201" y="404855"/>
              <a:ext cx="624915" cy="307777"/>
            </a:xfrm>
            <a:prstGeom prst="rect">
              <a:avLst/>
            </a:prstGeom>
            <a:noFill/>
          </p:spPr>
          <p:txBody>
            <a:bodyPr wrap="square" rtlCol="0">
              <a:spAutoFit/>
            </a:bodyPr>
            <a:lstStyle/>
            <a:p>
              <a:r>
                <a:rPr lang="en-US" altLang="zh-CN" sz="1400" dirty="0" smtClean="0">
                  <a:solidFill>
                    <a:schemeClr val="bg1"/>
                  </a:solidFill>
                  <a:latin typeface="Arial" pitchFamily="34" charset="0"/>
                  <a:cs typeface="Arial" pitchFamily="34" charset="0"/>
                </a:rPr>
                <a:t>AVA</a:t>
              </a:r>
              <a:endParaRPr lang="zh-CN" altLang="en-US" sz="1400" dirty="0">
                <a:solidFill>
                  <a:schemeClr val="bg1"/>
                </a:solidFill>
                <a:latin typeface="Arial" pitchFamily="34" charset="0"/>
                <a:cs typeface="Arial" pitchFamily="34" charset="0"/>
              </a:endParaRPr>
            </a:p>
          </p:txBody>
        </p:sp>
        <p:sp>
          <p:nvSpPr>
            <p:cNvPr id="86" name="TextBox 85"/>
            <p:cNvSpPr txBox="1"/>
            <p:nvPr/>
          </p:nvSpPr>
          <p:spPr>
            <a:xfrm>
              <a:off x="29157" y="44450"/>
              <a:ext cx="338554" cy="369332"/>
            </a:xfrm>
            <a:prstGeom prst="rect">
              <a:avLst/>
            </a:prstGeom>
            <a:noFill/>
          </p:spPr>
          <p:txBody>
            <a:bodyPr wrap="none" rtlCol="0">
              <a:spAutoFit/>
            </a:bodyPr>
            <a:lstStyle/>
            <a:p>
              <a:r>
                <a:rPr lang="en-US" altLang="zh-CN" dirty="0" smtClean="0">
                  <a:solidFill>
                    <a:schemeClr val="bg1"/>
                  </a:solidFill>
                  <a:latin typeface="Arial" pitchFamily="34" charset="0"/>
                  <a:cs typeface="Arial" pitchFamily="34" charset="0"/>
                </a:rPr>
                <a:t>A</a:t>
              </a:r>
              <a:endParaRPr lang="zh-CN" altLang="en-US" dirty="0">
                <a:solidFill>
                  <a:schemeClr val="bg1"/>
                </a:solidFill>
                <a:latin typeface="Arial" pitchFamily="34" charset="0"/>
                <a:cs typeface="Arial" pitchFamily="34" charset="0"/>
              </a:endParaRPr>
            </a:p>
          </p:txBody>
        </p:sp>
        <p:sp>
          <p:nvSpPr>
            <p:cNvPr id="97" name="TextBox 96"/>
            <p:cNvSpPr txBox="1"/>
            <p:nvPr/>
          </p:nvSpPr>
          <p:spPr>
            <a:xfrm>
              <a:off x="29157" y="1749425"/>
              <a:ext cx="338554" cy="369332"/>
            </a:xfrm>
            <a:prstGeom prst="rect">
              <a:avLst/>
            </a:prstGeom>
            <a:noFill/>
          </p:spPr>
          <p:txBody>
            <a:bodyPr wrap="none" rtlCol="0">
              <a:spAutoFit/>
            </a:bodyPr>
            <a:lstStyle/>
            <a:p>
              <a:r>
                <a:rPr lang="en-US" altLang="zh-CN" dirty="0">
                  <a:solidFill>
                    <a:schemeClr val="bg1"/>
                  </a:solidFill>
                  <a:latin typeface="Arial" pitchFamily="34" charset="0"/>
                  <a:cs typeface="Arial" pitchFamily="34" charset="0"/>
                </a:rPr>
                <a:t>B</a:t>
              </a:r>
              <a:endParaRPr lang="zh-CN" altLang="en-US" dirty="0">
                <a:solidFill>
                  <a:schemeClr val="bg1"/>
                </a:solidFill>
                <a:latin typeface="Arial" pitchFamily="34" charset="0"/>
                <a:cs typeface="Arial" pitchFamily="34" charset="0"/>
              </a:endParaRPr>
            </a:p>
          </p:txBody>
        </p:sp>
        <p:sp>
          <p:nvSpPr>
            <p:cNvPr id="98" name="TextBox 97"/>
            <p:cNvSpPr txBox="1"/>
            <p:nvPr/>
          </p:nvSpPr>
          <p:spPr>
            <a:xfrm>
              <a:off x="29157" y="3425825"/>
              <a:ext cx="351378" cy="369332"/>
            </a:xfrm>
            <a:prstGeom prst="rect">
              <a:avLst/>
            </a:prstGeom>
            <a:noFill/>
          </p:spPr>
          <p:txBody>
            <a:bodyPr wrap="none" rtlCol="0">
              <a:spAutoFit/>
            </a:bodyPr>
            <a:lstStyle/>
            <a:p>
              <a:r>
                <a:rPr lang="en-US" altLang="zh-CN" dirty="0" smtClean="0">
                  <a:solidFill>
                    <a:schemeClr val="bg1"/>
                  </a:solidFill>
                  <a:latin typeface="Arial" pitchFamily="34" charset="0"/>
                  <a:cs typeface="Arial" pitchFamily="34" charset="0"/>
                </a:rPr>
                <a:t>C</a:t>
              </a:r>
              <a:endParaRPr lang="zh-CN" altLang="en-US" dirty="0">
                <a:solidFill>
                  <a:schemeClr val="bg1"/>
                </a:solidFill>
                <a:latin typeface="Arial" pitchFamily="34" charset="0"/>
                <a:cs typeface="Arial" pitchFamily="34" charset="0"/>
              </a:endParaRPr>
            </a:p>
          </p:txBody>
        </p:sp>
        <p:sp>
          <p:nvSpPr>
            <p:cNvPr id="99" name="TextBox 98"/>
            <p:cNvSpPr txBox="1"/>
            <p:nvPr/>
          </p:nvSpPr>
          <p:spPr>
            <a:xfrm>
              <a:off x="29157" y="5130800"/>
              <a:ext cx="351378" cy="369332"/>
            </a:xfrm>
            <a:prstGeom prst="rect">
              <a:avLst/>
            </a:prstGeom>
            <a:noFill/>
          </p:spPr>
          <p:txBody>
            <a:bodyPr wrap="none" rtlCol="0">
              <a:spAutoFit/>
            </a:bodyPr>
            <a:lstStyle/>
            <a:p>
              <a:r>
                <a:rPr lang="en-US" altLang="zh-CN" dirty="0" smtClean="0">
                  <a:solidFill>
                    <a:schemeClr val="bg1"/>
                  </a:solidFill>
                  <a:latin typeface="Arial" pitchFamily="34" charset="0"/>
                  <a:cs typeface="Arial" pitchFamily="34" charset="0"/>
                </a:rPr>
                <a:t>D</a:t>
              </a:r>
              <a:endParaRPr lang="zh-CN" altLang="en-US" dirty="0">
                <a:solidFill>
                  <a:schemeClr val="bg1"/>
                </a:solidFill>
                <a:latin typeface="Arial" pitchFamily="34" charset="0"/>
                <a:cs typeface="Arial" pitchFamily="34" charset="0"/>
              </a:endParaRPr>
            </a:p>
          </p:txBody>
        </p:sp>
        <p:sp>
          <p:nvSpPr>
            <p:cNvPr id="63" name="TextBox 62"/>
            <p:cNvSpPr txBox="1"/>
            <p:nvPr/>
          </p:nvSpPr>
          <p:spPr>
            <a:xfrm>
              <a:off x="7862717" y="1164730"/>
              <a:ext cx="624915" cy="307777"/>
            </a:xfrm>
            <a:prstGeom prst="rect">
              <a:avLst/>
            </a:prstGeom>
            <a:noFill/>
          </p:spPr>
          <p:txBody>
            <a:bodyPr wrap="square" rtlCol="0">
              <a:spAutoFit/>
            </a:bodyPr>
            <a:lstStyle/>
            <a:p>
              <a:r>
                <a:rPr lang="en-US" altLang="zh-CN" sz="1400" dirty="0" smtClean="0">
                  <a:solidFill>
                    <a:schemeClr val="bg1"/>
                  </a:solidFill>
                  <a:latin typeface="Arial" pitchFamily="34" charset="0"/>
                  <a:cs typeface="Arial" pitchFamily="34" charset="0"/>
                </a:rPr>
                <a:t>VNC</a:t>
              </a:r>
              <a:endParaRPr lang="zh-CN" altLang="en-US" sz="1400" dirty="0">
                <a:solidFill>
                  <a:schemeClr val="bg1"/>
                </a:solidFill>
                <a:latin typeface="Arial" pitchFamily="34" charset="0"/>
                <a:cs typeface="Arial" pitchFamily="34" charset="0"/>
              </a:endParaRPr>
            </a:p>
          </p:txBody>
        </p:sp>
        <p:sp>
          <p:nvSpPr>
            <p:cNvPr id="67" name="TextBox 66"/>
            <p:cNvSpPr txBox="1"/>
            <p:nvPr/>
          </p:nvSpPr>
          <p:spPr>
            <a:xfrm>
              <a:off x="6770129" y="1302074"/>
              <a:ext cx="624915" cy="307777"/>
            </a:xfrm>
            <a:prstGeom prst="rect">
              <a:avLst/>
            </a:prstGeom>
            <a:noFill/>
          </p:spPr>
          <p:txBody>
            <a:bodyPr wrap="square" rtlCol="0">
              <a:spAutoFit/>
            </a:bodyPr>
            <a:lstStyle/>
            <a:p>
              <a:r>
                <a:rPr lang="en-US" altLang="zh-CN" sz="1400" dirty="0" smtClean="0">
                  <a:solidFill>
                    <a:schemeClr val="bg1"/>
                  </a:solidFill>
                  <a:latin typeface="Arial" pitchFamily="34" charset="0"/>
                  <a:cs typeface="Arial" pitchFamily="34" charset="0"/>
                </a:rPr>
                <a:t>NR</a:t>
              </a:r>
              <a:endParaRPr lang="zh-CN" altLang="en-US" sz="1400" dirty="0">
                <a:solidFill>
                  <a:schemeClr val="bg1"/>
                </a:solidFill>
                <a:latin typeface="Arial" pitchFamily="34" charset="0"/>
                <a:cs typeface="Arial" pitchFamily="34" charset="0"/>
              </a:endParaRPr>
            </a:p>
          </p:txBody>
        </p:sp>
        <p:sp>
          <p:nvSpPr>
            <p:cNvPr id="71" name="TextBox 70"/>
            <p:cNvSpPr txBox="1"/>
            <p:nvPr/>
          </p:nvSpPr>
          <p:spPr>
            <a:xfrm>
              <a:off x="7276788" y="2832446"/>
              <a:ext cx="490065" cy="307777"/>
            </a:xfrm>
            <a:prstGeom prst="rect">
              <a:avLst/>
            </a:prstGeom>
            <a:noFill/>
          </p:spPr>
          <p:txBody>
            <a:bodyPr wrap="square" rtlCol="0">
              <a:spAutoFit/>
            </a:bodyPr>
            <a:lstStyle/>
            <a:p>
              <a:r>
                <a:rPr lang="en-US" altLang="zh-CN" sz="1400" dirty="0" smtClean="0">
                  <a:solidFill>
                    <a:schemeClr val="bg1"/>
                  </a:solidFill>
                  <a:latin typeface="Arial" pitchFamily="34" charset="0"/>
                  <a:cs typeface="Arial" pitchFamily="34" charset="0"/>
                </a:rPr>
                <a:t>NR</a:t>
              </a:r>
              <a:endParaRPr lang="zh-CN" altLang="en-US" sz="1400" dirty="0">
                <a:solidFill>
                  <a:schemeClr val="bg1"/>
                </a:solidFill>
                <a:latin typeface="Arial" pitchFamily="34" charset="0"/>
                <a:cs typeface="Arial" pitchFamily="34" charset="0"/>
              </a:endParaRPr>
            </a:p>
          </p:txBody>
        </p:sp>
        <p:sp>
          <p:nvSpPr>
            <p:cNvPr id="75" name="TextBox 74"/>
            <p:cNvSpPr txBox="1"/>
            <p:nvPr/>
          </p:nvSpPr>
          <p:spPr>
            <a:xfrm>
              <a:off x="7729134" y="6337317"/>
              <a:ext cx="624915" cy="307777"/>
            </a:xfrm>
            <a:prstGeom prst="rect">
              <a:avLst/>
            </a:prstGeom>
            <a:noFill/>
          </p:spPr>
          <p:txBody>
            <a:bodyPr wrap="square" rtlCol="0">
              <a:spAutoFit/>
            </a:bodyPr>
            <a:lstStyle/>
            <a:p>
              <a:r>
                <a:rPr lang="en-US" altLang="zh-CN" sz="1400" dirty="0" smtClean="0">
                  <a:solidFill>
                    <a:schemeClr val="bg1"/>
                  </a:solidFill>
                  <a:latin typeface="Arial" pitchFamily="34" charset="0"/>
                  <a:cs typeface="Arial" pitchFamily="34" charset="0"/>
                </a:rPr>
                <a:t>NR</a:t>
              </a:r>
              <a:endParaRPr lang="zh-CN" altLang="en-US" sz="1400" dirty="0">
                <a:solidFill>
                  <a:schemeClr val="bg1"/>
                </a:solidFill>
                <a:latin typeface="Arial" pitchFamily="34" charset="0"/>
                <a:cs typeface="Arial" pitchFamily="34" charset="0"/>
              </a:endParaRPr>
            </a:p>
          </p:txBody>
        </p:sp>
        <p:grpSp>
          <p:nvGrpSpPr>
            <p:cNvPr id="79" name="组合 78"/>
            <p:cNvGrpSpPr/>
            <p:nvPr/>
          </p:nvGrpSpPr>
          <p:grpSpPr>
            <a:xfrm>
              <a:off x="2417917" y="-11449"/>
              <a:ext cx="602963" cy="680517"/>
              <a:chOff x="2280757" y="35723"/>
              <a:chExt cx="602963" cy="680517"/>
            </a:xfrm>
          </p:grpSpPr>
          <p:grpSp>
            <p:nvGrpSpPr>
              <p:cNvPr id="81" name="组合 80"/>
              <p:cNvGrpSpPr/>
              <p:nvPr/>
            </p:nvGrpSpPr>
            <p:grpSpPr>
              <a:xfrm>
                <a:off x="2491015" y="185360"/>
                <a:ext cx="278406" cy="255457"/>
                <a:chOff x="2491015" y="185360"/>
                <a:chExt cx="278406" cy="255457"/>
              </a:xfrm>
            </p:grpSpPr>
            <p:cxnSp>
              <p:nvCxnSpPr>
                <p:cNvPr id="101" name="直接箭头连接符 100"/>
                <p:cNvCxnSpPr/>
                <p:nvPr/>
              </p:nvCxnSpPr>
              <p:spPr>
                <a:xfrm flipH="1">
                  <a:off x="2491015" y="188295"/>
                  <a:ext cx="278405" cy="0"/>
                </a:xfrm>
                <a:prstGeom prst="straightConnector1">
                  <a:avLst/>
                </a:prstGeom>
                <a:ln w="9525">
                  <a:solidFill>
                    <a:schemeClr val="bg1"/>
                  </a:solidFill>
                  <a:tailEnd type="arrow" w="sm" len="med"/>
                </a:ln>
              </p:spPr>
              <p:style>
                <a:lnRef idx="2">
                  <a:schemeClr val="accent1"/>
                </a:lnRef>
                <a:fillRef idx="0">
                  <a:schemeClr val="accent1"/>
                </a:fillRef>
                <a:effectRef idx="1">
                  <a:schemeClr val="accent1"/>
                </a:effectRef>
                <a:fontRef idx="minor">
                  <a:schemeClr val="tx1"/>
                </a:fontRef>
              </p:style>
            </p:cxnSp>
            <p:cxnSp>
              <p:nvCxnSpPr>
                <p:cNvPr id="102" name="直接箭头连接符 101"/>
                <p:cNvCxnSpPr/>
                <p:nvPr/>
              </p:nvCxnSpPr>
              <p:spPr>
                <a:xfrm flipH="1">
                  <a:off x="2769420" y="185360"/>
                  <a:ext cx="1" cy="255457"/>
                </a:xfrm>
                <a:prstGeom prst="straightConnector1">
                  <a:avLst/>
                </a:prstGeom>
                <a:ln w="9525">
                  <a:solidFill>
                    <a:schemeClr val="bg1"/>
                  </a:solidFill>
                  <a:tailEnd type="arrow" w="sm" len="med"/>
                </a:ln>
              </p:spPr>
              <p:style>
                <a:lnRef idx="2">
                  <a:schemeClr val="accent1"/>
                </a:lnRef>
                <a:fillRef idx="0">
                  <a:schemeClr val="accent1"/>
                </a:fillRef>
                <a:effectRef idx="1">
                  <a:schemeClr val="accent1"/>
                </a:effectRef>
                <a:fontRef idx="minor">
                  <a:schemeClr val="tx1"/>
                </a:fontRef>
              </p:style>
            </p:cxnSp>
          </p:grpSp>
          <p:sp>
            <p:nvSpPr>
              <p:cNvPr id="84" name="TextBox 83"/>
              <p:cNvSpPr txBox="1"/>
              <p:nvPr/>
            </p:nvSpPr>
            <p:spPr>
              <a:xfrm>
                <a:off x="2280757" y="35723"/>
                <a:ext cx="228600" cy="307777"/>
              </a:xfrm>
              <a:prstGeom prst="rect">
                <a:avLst/>
              </a:prstGeom>
              <a:noFill/>
              <a:ln>
                <a:noFill/>
              </a:ln>
            </p:spPr>
            <p:txBody>
              <a:bodyPr wrap="square" rtlCol="0">
                <a:spAutoFit/>
              </a:bodyPr>
              <a:lstStyle/>
              <a:p>
                <a:pPr algn="ctr"/>
                <a:r>
                  <a:rPr lang="en-US" altLang="zh-CN" sz="1400" dirty="0" smtClean="0">
                    <a:solidFill>
                      <a:schemeClr val="bg1"/>
                    </a:solidFill>
                    <a:latin typeface="Arial" panose="020B0604020202020204" pitchFamily="34" charset="0"/>
                    <a:cs typeface="Arial" panose="020B0604020202020204" pitchFamily="34" charset="0"/>
                  </a:rPr>
                  <a:t>A</a:t>
                </a:r>
                <a:endParaRPr lang="zh-CN" altLang="en-US" sz="1400" dirty="0">
                  <a:solidFill>
                    <a:schemeClr val="bg1"/>
                  </a:solidFill>
                  <a:latin typeface="Arial" panose="020B0604020202020204" pitchFamily="34" charset="0"/>
                  <a:cs typeface="Arial" panose="020B0604020202020204" pitchFamily="34" charset="0"/>
                </a:endParaRPr>
              </a:p>
            </p:txBody>
          </p:sp>
          <p:sp>
            <p:nvSpPr>
              <p:cNvPr id="100" name="TextBox 99"/>
              <p:cNvSpPr txBox="1"/>
              <p:nvPr/>
            </p:nvSpPr>
            <p:spPr>
              <a:xfrm>
                <a:off x="2655120" y="408463"/>
                <a:ext cx="228600" cy="307777"/>
              </a:xfrm>
              <a:prstGeom prst="rect">
                <a:avLst/>
              </a:prstGeom>
              <a:noFill/>
              <a:ln>
                <a:noFill/>
              </a:ln>
            </p:spPr>
            <p:txBody>
              <a:bodyPr wrap="square" rtlCol="0">
                <a:spAutoFit/>
              </a:bodyPr>
              <a:lstStyle/>
              <a:p>
                <a:pPr algn="ctr"/>
                <a:r>
                  <a:rPr lang="en-US" altLang="zh-CN" sz="1400" dirty="0" smtClean="0">
                    <a:solidFill>
                      <a:schemeClr val="bg1"/>
                    </a:solidFill>
                    <a:latin typeface="Arial" panose="020B0604020202020204" pitchFamily="34" charset="0"/>
                    <a:cs typeface="Arial" panose="020B0604020202020204" pitchFamily="34" charset="0"/>
                  </a:rPr>
                  <a:t>V</a:t>
                </a:r>
                <a:endParaRPr lang="zh-CN" altLang="en-US" sz="1400" dirty="0">
                  <a:solidFill>
                    <a:schemeClr val="bg1"/>
                  </a:solidFill>
                  <a:latin typeface="Arial" panose="020B0604020202020204" pitchFamily="34" charset="0"/>
                  <a:cs typeface="Arial" panose="020B0604020202020204" pitchFamily="34" charset="0"/>
                </a:endParaRPr>
              </a:p>
            </p:txBody>
          </p:sp>
        </p:grpSp>
        <p:cxnSp>
          <p:nvCxnSpPr>
            <p:cNvPr id="103" name="直线连接符 20"/>
            <p:cNvCxnSpPr/>
            <p:nvPr/>
          </p:nvCxnSpPr>
          <p:spPr>
            <a:xfrm flipH="1">
              <a:off x="6574361" y="623852"/>
              <a:ext cx="83720" cy="245823"/>
            </a:xfrm>
            <a:prstGeom prst="line">
              <a:avLst/>
            </a:prstGeom>
            <a:ln>
              <a:solidFill>
                <a:schemeClr val="bg1"/>
              </a:solidFill>
              <a:headEnd type="none"/>
              <a:tailEnd type="triangle"/>
            </a:ln>
          </p:spPr>
          <p:style>
            <a:lnRef idx="1">
              <a:schemeClr val="dk1"/>
            </a:lnRef>
            <a:fillRef idx="0">
              <a:schemeClr val="dk1"/>
            </a:fillRef>
            <a:effectRef idx="0">
              <a:schemeClr val="dk1"/>
            </a:effectRef>
            <a:fontRef idx="minor">
              <a:schemeClr val="tx1"/>
            </a:fontRef>
          </p:style>
        </p:cxnSp>
        <p:cxnSp>
          <p:nvCxnSpPr>
            <p:cNvPr id="104" name="直线连接符 20"/>
            <p:cNvCxnSpPr/>
            <p:nvPr/>
          </p:nvCxnSpPr>
          <p:spPr>
            <a:xfrm flipH="1">
              <a:off x="6762273" y="669068"/>
              <a:ext cx="188942" cy="246471"/>
            </a:xfrm>
            <a:prstGeom prst="line">
              <a:avLst/>
            </a:prstGeom>
            <a:ln>
              <a:solidFill>
                <a:schemeClr val="bg1"/>
              </a:solidFill>
              <a:headEnd type="none"/>
              <a:tailEnd type="triangle"/>
            </a:ln>
          </p:spPr>
          <p:style>
            <a:lnRef idx="1">
              <a:schemeClr val="dk1"/>
            </a:lnRef>
            <a:fillRef idx="0">
              <a:schemeClr val="dk1"/>
            </a:fillRef>
            <a:effectRef idx="0">
              <a:schemeClr val="dk1"/>
            </a:effectRef>
            <a:fontRef idx="minor">
              <a:schemeClr val="tx1"/>
            </a:fontRef>
          </p:style>
        </p:cxnSp>
        <p:cxnSp>
          <p:nvCxnSpPr>
            <p:cNvPr id="105" name="直线连接符 20"/>
            <p:cNvCxnSpPr/>
            <p:nvPr/>
          </p:nvCxnSpPr>
          <p:spPr>
            <a:xfrm flipH="1" flipV="1">
              <a:off x="7924825" y="979672"/>
              <a:ext cx="185113" cy="211176"/>
            </a:xfrm>
            <a:prstGeom prst="line">
              <a:avLst/>
            </a:prstGeom>
            <a:ln>
              <a:solidFill>
                <a:schemeClr val="bg1"/>
              </a:solidFill>
              <a:headEnd type="none"/>
              <a:tailEnd type="triangle"/>
            </a:ln>
          </p:spPr>
          <p:style>
            <a:lnRef idx="1">
              <a:schemeClr val="dk1"/>
            </a:lnRef>
            <a:fillRef idx="0">
              <a:schemeClr val="dk1"/>
            </a:fillRef>
            <a:effectRef idx="0">
              <a:schemeClr val="dk1"/>
            </a:effectRef>
            <a:fontRef idx="minor">
              <a:schemeClr val="tx1"/>
            </a:fontRef>
          </p:style>
        </p:cxnSp>
        <p:cxnSp>
          <p:nvCxnSpPr>
            <p:cNvPr id="106" name="直线连接符 20"/>
            <p:cNvCxnSpPr/>
            <p:nvPr/>
          </p:nvCxnSpPr>
          <p:spPr>
            <a:xfrm flipH="1" flipV="1">
              <a:off x="8458395" y="649621"/>
              <a:ext cx="92555" cy="220054"/>
            </a:xfrm>
            <a:prstGeom prst="line">
              <a:avLst/>
            </a:prstGeom>
            <a:ln>
              <a:solidFill>
                <a:schemeClr val="bg1"/>
              </a:solidFill>
              <a:headEnd type="none"/>
              <a:tailEnd type="triangle"/>
            </a:ln>
          </p:spPr>
          <p:style>
            <a:lnRef idx="1">
              <a:schemeClr val="dk1"/>
            </a:lnRef>
            <a:fillRef idx="0">
              <a:schemeClr val="dk1"/>
            </a:fillRef>
            <a:effectRef idx="0">
              <a:schemeClr val="dk1"/>
            </a:effectRef>
            <a:fontRef idx="minor">
              <a:schemeClr val="tx1"/>
            </a:fontRef>
          </p:style>
        </p:cxnSp>
        <p:cxnSp>
          <p:nvCxnSpPr>
            <p:cNvPr id="107" name="直线连接符 20"/>
            <p:cNvCxnSpPr/>
            <p:nvPr/>
          </p:nvCxnSpPr>
          <p:spPr>
            <a:xfrm flipH="1" flipV="1">
              <a:off x="6585725" y="1979574"/>
              <a:ext cx="45702" cy="271593"/>
            </a:xfrm>
            <a:prstGeom prst="line">
              <a:avLst/>
            </a:prstGeom>
            <a:ln>
              <a:solidFill>
                <a:schemeClr val="bg1"/>
              </a:solidFill>
              <a:headEnd type="none"/>
              <a:tailEnd type="triangle"/>
            </a:ln>
          </p:spPr>
          <p:style>
            <a:lnRef idx="1">
              <a:schemeClr val="dk1"/>
            </a:lnRef>
            <a:fillRef idx="0">
              <a:schemeClr val="dk1"/>
            </a:fillRef>
            <a:effectRef idx="0">
              <a:schemeClr val="dk1"/>
            </a:effectRef>
            <a:fontRef idx="minor">
              <a:schemeClr val="tx1"/>
            </a:fontRef>
          </p:style>
        </p:cxnSp>
        <p:cxnSp>
          <p:nvCxnSpPr>
            <p:cNvPr id="108" name="直线连接符 20"/>
            <p:cNvCxnSpPr/>
            <p:nvPr/>
          </p:nvCxnSpPr>
          <p:spPr>
            <a:xfrm flipH="1">
              <a:off x="8139254" y="2690813"/>
              <a:ext cx="197502" cy="196458"/>
            </a:xfrm>
            <a:prstGeom prst="line">
              <a:avLst/>
            </a:prstGeom>
            <a:ln>
              <a:solidFill>
                <a:schemeClr val="bg1"/>
              </a:solidFill>
              <a:headEnd type="none"/>
              <a:tailEnd type="triangle"/>
            </a:ln>
          </p:spPr>
          <p:style>
            <a:lnRef idx="1">
              <a:schemeClr val="dk1"/>
            </a:lnRef>
            <a:fillRef idx="0">
              <a:schemeClr val="dk1"/>
            </a:fillRef>
            <a:effectRef idx="0">
              <a:schemeClr val="dk1"/>
            </a:effectRef>
            <a:fontRef idx="minor">
              <a:schemeClr val="tx1"/>
            </a:fontRef>
          </p:style>
        </p:cxnSp>
        <p:cxnSp>
          <p:nvCxnSpPr>
            <p:cNvPr id="109" name="直线连接符 20"/>
            <p:cNvCxnSpPr/>
            <p:nvPr/>
          </p:nvCxnSpPr>
          <p:spPr>
            <a:xfrm flipH="1">
              <a:off x="8355087" y="2690813"/>
              <a:ext cx="88122" cy="239295"/>
            </a:xfrm>
            <a:prstGeom prst="line">
              <a:avLst/>
            </a:prstGeom>
            <a:ln>
              <a:solidFill>
                <a:schemeClr val="bg1"/>
              </a:solidFill>
              <a:headEnd type="none"/>
              <a:tailEnd type="triangle"/>
            </a:ln>
          </p:spPr>
          <p:style>
            <a:lnRef idx="1">
              <a:schemeClr val="dk1"/>
            </a:lnRef>
            <a:fillRef idx="0">
              <a:schemeClr val="dk1"/>
            </a:fillRef>
            <a:effectRef idx="0">
              <a:schemeClr val="dk1"/>
            </a:effectRef>
            <a:fontRef idx="minor">
              <a:schemeClr val="tx1"/>
            </a:fontRef>
          </p:style>
        </p:cxnSp>
        <p:cxnSp>
          <p:nvCxnSpPr>
            <p:cNvPr id="110" name="直线连接符 20"/>
            <p:cNvCxnSpPr/>
            <p:nvPr/>
          </p:nvCxnSpPr>
          <p:spPr>
            <a:xfrm flipH="1">
              <a:off x="8495795" y="2690813"/>
              <a:ext cx="16242" cy="354862"/>
            </a:xfrm>
            <a:prstGeom prst="line">
              <a:avLst/>
            </a:prstGeom>
            <a:ln>
              <a:solidFill>
                <a:schemeClr val="bg1"/>
              </a:solidFill>
              <a:headEnd type="none"/>
              <a:tailEnd type="triangle"/>
            </a:ln>
          </p:spPr>
          <p:style>
            <a:lnRef idx="1">
              <a:schemeClr val="dk1"/>
            </a:lnRef>
            <a:fillRef idx="0">
              <a:schemeClr val="dk1"/>
            </a:fillRef>
            <a:effectRef idx="0">
              <a:schemeClr val="dk1"/>
            </a:effectRef>
            <a:fontRef idx="minor">
              <a:schemeClr val="tx1"/>
            </a:fontRef>
          </p:style>
        </p:cxnSp>
        <p:cxnSp>
          <p:nvCxnSpPr>
            <p:cNvPr id="111" name="直线连接符 20"/>
            <p:cNvCxnSpPr/>
            <p:nvPr/>
          </p:nvCxnSpPr>
          <p:spPr>
            <a:xfrm flipH="1">
              <a:off x="8348738" y="4229444"/>
              <a:ext cx="138894" cy="246471"/>
            </a:xfrm>
            <a:prstGeom prst="line">
              <a:avLst/>
            </a:prstGeom>
            <a:ln>
              <a:solidFill>
                <a:schemeClr val="bg1"/>
              </a:solidFill>
              <a:headEnd type="none"/>
              <a:tailEnd type="triangle"/>
            </a:ln>
          </p:spPr>
          <p:style>
            <a:lnRef idx="1">
              <a:schemeClr val="dk1"/>
            </a:lnRef>
            <a:fillRef idx="0">
              <a:schemeClr val="dk1"/>
            </a:fillRef>
            <a:effectRef idx="0">
              <a:schemeClr val="dk1"/>
            </a:effectRef>
            <a:fontRef idx="minor">
              <a:schemeClr val="tx1"/>
            </a:fontRef>
          </p:style>
        </p:cxnSp>
        <p:cxnSp>
          <p:nvCxnSpPr>
            <p:cNvPr id="112" name="直线连接符 20"/>
            <p:cNvCxnSpPr/>
            <p:nvPr/>
          </p:nvCxnSpPr>
          <p:spPr>
            <a:xfrm flipH="1">
              <a:off x="7135382" y="5739106"/>
              <a:ext cx="94471" cy="246471"/>
            </a:xfrm>
            <a:prstGeom prst="line">
              <a:avLst/>
            </a:prstGeom>
            <a:ln>
              <a:solidFill>
                <a:schemeClr val="bg1"/>
              </a:solidFill>
              <a:headEnd type="none"/>
              <a:tailEnd type="triangle"/>
            </a:ln>
          </p:spPr>
          <p:style>
            <a:lnRef idx="1">
              <a:schemeClr val="dk1"/>
            </a:lnRef>
            <a:fillRef idx="0">
              <a:schemeClr val="dk1"/>
            </a:fillRef>
            <a:effectRef idx="0">
              <a:schemeClr val="dk1"/>
            </a:effectRef>
            <a:fontRef idx="minor">
              <a:schemeClr val="tx1"/>
            </a:fontRef>
          </p:style>
        </p:cxnSp>
        <p:cxnSp>
          <p:nvCxnSpPr>
            <p:cNvPr id="113" name="直线连接符 20"/>
            <p:cNvCxnSpPr/>
            <p:nvPr/>
          </p:nvCxnSpPr>
          <p:spPr>
            <a:xfrm flipH="1" flipV="1">
              <a:off x="6714706" y="1145903"/>
              <a:ext cx="185113" cy="211176"/>
            </a:xfrm>
            <a:prstGeom prst="line">
              <a:avLst/>
            </a:prstGeom>
            <a:ln>
              <a:solidFill>
                <a:schemeClr val="bg1"/>
              </a:solidFill>
              <a:headEnd type="none"/>
              <a:tailEnd type="triangle"/>
            </a:ln>
          </p:spPr>
          <p:style>
            <a:lnRef idx="1">
              <a:schemeClr val="dk1"/>
            </a:lnRef>
            <a:fillRef idx="0">
              <a:schemeClr val="dk1"/>
            </a:fillRef>
            <a:effectRef idx="0">
              <a:schemeClr val="dk1"/>
            </a:effectRef>
            <a:fontRef idx="minor">
              <a:schemeClr val="tx1"/>
            </a:fontRef>
          </p:style>
        </p:cxnSp>
        <p:cxnSp>
          <p:nvCxnSpPr>
            <p:cNvPr id="114" name="直线连接符 20"/>
            <p:cNvCxnSpPr/>
            <p:nvPr/>
          </p:nvCxnSpPr>
          <p:spPr>
            <a:xfrm flipV="1">
              <a:off x="7643343" y="2817617"/>
              <a:ext cx="228899" cy="105588"/>
            </a:xfrm>
            <a:prstGeom prst="line">
              <a:avLst/>
            </a:prstGeom>
            <a:ln>
              <a:solidFill>
                <a:schemeClr val="bg1"/>
              </a:solidFill>
              <a:headEnd type="none"/>
              <a:tailEnd type="triangle"/>
            </a:ln>
          </p:spPr>
          <p:style>
            <a:lnRef idx="1">
              <a:schemeClr val="dk1"/>
            </a:lnRef>
            <a:fillRef idx="0">
              <a:schemeClr val="dk1"/>
            </a:fillRef>
            <a:effectRef idx="0">
              <a:schemeClr val="dk1"/>
            </a:effectRef>
            <a:fontRef idx="minor">
              <a:schemeClr val="tx1"/>
            </a:fontRef>
          </p:style>
        </p:cxnSp>
        <p:cxnSp>
          <p:nvCxnSpPr>
            <p:cNvPr id="115" name="直线连接符 20"/>
            <p:cNvCxnSpPr/>
            <p:nvPr/>
          </p:nvCxnSpPr>
          <p:spPr>
            <a:xfrm flipV="1">
              <a:off x="8045982" y="6174579"/>
              <a:ext cx="163448" cy="211176"/>
            </a:xfrm>
            <a:prstGeom prst="line">
              <a:avLst/>
            </a:prstGeom>
            <a:ln>
              <a:solidFill>
                <a:schemeClr val="bg1"/>
              </a:solidFill>
              <a:headEnd type="none"/>
              <a:tailEnd type="triangle"/>
            </a:ln>
          </p:spPr>
          <p:style>
            <a:lnRef idx="1">
              <a:schemeClr val="dk1"/>
            </a:lnRef>
            <a:fillRef idx="0">
              <a:schemeClr val="dk1"/>
            </a:fillRef>
            <a:effectRef idx="0">
              <a:schemeClr val="dk1"/>
            </a:effectRef>
            <a:fontRef idx="minor">
              <a:schemeClr val="tx1"/>
            </a:fontRef>
          </p:style>
        </p:cxnSp>
        <p:sp>
          <p:nvSpPr>
            <p:cNvPr id="65" name="TextBox 64"/>
            <p:cNvSpPr txBox="1"/>
            <p:nvPr/>
          </p:nvSpPr>
          <p:spPr>
            <a:xfrm>
              <a:off x="7252535" y="601156"/>
              <a:ext cx="624915" cy="307777"/>
            </a:xfrm>
            <a:prstGeom prst="rect">
              <a:avLst/>
            </a:prstGeom>
            <a:noFill/>
          </p:spPr>
          <p:txBody>
            <a:bodyPr wrap="square" rtlCol="0">
              <a:spAutoFit/>
            </a:bodyPr>
            <a:lstStyle/>
            <a:p>
              <a:r>
                <a:rPr lang="en-US" altLang="zh-CN" sz="1400" dirty="0" smtClean="0">
                  <a:solidFill>
                    <a:schemeClr val="bg1"/>
                  </a:solidFill>
                  <a:latin typeface="Arial" pitchFamily="34" charset="0"/>
                  <a:cs typeface="Arial" pitchFamily="34" charset="0"/>
                </a:rPr>
                <a:t>RIH?</a:t>
              </a:r>
              <a:endParaRPr lang="zh-CN" altLang="en-US" sz="1400" dirty="0">
                <a:solidFill>
                  <a:schemeClr val="bg1"/>
                </a:solidFill>
                <a:latin typeface="Arial" pitchFamily="34" charset="0"/>
                <a:cs typeface="Arial" pitchFamily="34" charset="0"/>
              </a:endParaRPr>
            </a:p>
          </p:txBody>
        </p:sp>
        <p:cxnSp>
          <p:nvCxnSpPr>
            <p:cNvPr id="69" name="直线连接符 20"/>
            <p:cNvCxnSpPr/>
            <p:nvPr/>
          </p:nvCxnSpPr>
          <p:spPr>
            <a:xfrm flipH="1">
              <a:off x="7023730" y="792303"/>
              <a:ext cx="300779" cy="174968"/>
            </a:xfrm>
            <a:prstGeom prst="line">
              <a:avLst/>
            </a:prstGeom>
            <a:ln>
              <a:solidFill>
                <a:schemeClr val="bg1"/>
              </a:solidFill>
              <a:headEnd type="none"/>
              <a:tailEnd type="triangle"/>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11923921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60247" y="45987"/>
            <a:ext cx="9271434" cy="3547246"/>
            <a:chOff x="-60247" y="45987"/>
            <a:chExt cx="9271434" cy="3547246"/>
          </a:xfrm>
        </p:grpSpPr>
        <p:pic>
          <p:nvPicPr>
            <p:cNvPr id="3" name="Picture 2" descr="C:\Users\1\Desktop\unc-80 rescue.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504" y="264319"/>
              <a:ext cx="8801615" cy="2320433"/>
            </a:xfrm>
            <a:prstGeom prst="rect">
              <a:avLst/>
            </a:prstGeom>
            <a:noFill/>
            <a:extLst>
              <a:ext uri="{909E8E84-426E-40DD-AFC4-6F175D3DCCD1}">
                <a14:hiddenFill xmlns:a14="http://schemas.microsoft.com/office/drawing/2010/main">
                  <a:solidFill>
                    <a:srgbClr val="FFFFFF"/>
                  </a:solidFill>
                </a14:hiddenFill>
              </a:ext>
            </a:extLst>
          </p:spPr>
        </p:pic>
        <p:sp>
          <p:nvSpPr>
            <p:cNvPr id="88" name="文本框 30"/>
            <p:cNvSpPr txBox="1"/>
            <p:nvPr/>
          </p:nvSpPr>
          <p:spPr>
            <a:xfrm>
              <a:off x="3300432" y="2575532"/>
              <a:ext cx="647346" cy="1015663"/>
            </a:xfrm>
            <a:prstGeom prst="rect">
              <a:avLst/>
            </a:prstGeom>
            <a:noFill/>
          </p:spPr>
          <p:txBody>
            <a:bodyPr wrap="square" rtlCol="0">
              <a:spAutoFit/>
            </a:bodyPr>
            <a:lstStyle/>
            <a:p>
              <a:pPr algn="ctr">
                <a:lnSpc>
                  <a:spcPts val="1200"/>
                </a:lnSpc>
              </a:pPr>
              <a:r>
                <a:rPr kumimoji="1" lang="en-US" sz="1000" b="1" dirty="0" smtClean="0">
                  <a:solidFill>
                    <a:srgbClr val="3366FF"/>
                  </a:solidFill>
                  <a:latin typeface="Arial" panose="020B0604020202020204" pitchFamily="34" charset="0"/>
                  <a:ea typeface="Arial" panose="020B0604020202020204" pitchFamily="34" charset="0"/>
                  <a:cs typeface="Arial" panose="020B0604020202020204" pitchFamily="34" charset="0"/>
                </a:rPr>
                <a:t>AVA</a:t>
              </a:r>
            </a:p>
            <a:p>
              <a:pPr algn="ctr">
                <a:lnSpc>
                  <a:spcPts val="1200"/>
                </a:lnSpc>
              </a:pPr>
              <a:r>
                <a:rPr kumimoji="1" lang="en-US" sz="1000" dirty="0" smtClean="0">
                  <a:latin typeface="Arial" panose="020B0604020202020204" pitchFamily="34" charset="0"/>
                  <a:ea typeface="Arial" panose="020B0604020202020204" pitchFamily="34" charset="0"/>
                  <a:cs typeface="Arial" panose="020B0604020202020204" pitchFamily="34" charset="0"/>
                </a:rPr>
                <a:t>AVD</a:t>
              </a:r>
            </a:p>
            <a:p>
              <a:pPr algn="ctr">
                <a:lnSpc>
                  <a:spcPts val="1200"/>
                </a:lnSpc>
              </a:pPr>
              <a:r>
                <a:rPr kumimoji="1" lang="en-US" sz="1000" b="1" dirty="0" smtClean="0">
                  <a:solidFill>
                    <a:srgbClr val="3366FF"/>
                  </a:solidFill>
                  <a:latin typeface="Arial" panose="020B0604020202020204" pitchFamily="34" charset="0"/>
                  <a:ea typeface="Arial" panose="020B0604020202020204" pitchFamily="34" charset="0"/>
                  <a:cs typeface="Arial" panose="020B0604020202020204" pitchFamily="34" charset="0"/>
                </a:rPr>
                <a:t>AVE</a:t>
              </a:r>
            </a:p>
            <a:p>
              <a:pPr algn="ctr">
                <a:lnSpc>
                  <a:spcPts val="1200"/>
                </a:lnSpc>
              </a:pPr>
              <a:r>
                <a:rPr kumimoji="1" lang="en-US" sz="1000" b="1" dirty="0" smtClean="0">
                  <a:solidFill>
                    <a:srgbClr val="3366FF"/>
                  </a:solidFill>
                  <a:latin typeface="Arial" panose="020B0604020202020204" pitchFamily="34" charset="0"/>
                  <a:ea typeface="Arial" panose="020B0604020202020204" pitchFamily="34" charset="0"/>
                  <a:cs typeface="Arial" panose="020B0604020202020204" pitchFamily="34" charset="0"/>
                </a:rPr>
                <a:t>AVG</a:t>
              </a:r>
            </a:p>
            <a:p>
              <a:pPr algn="ctr">
                <a:lnSpc>
                  <a:spcPts val="1200"/>
                </a:lnSpc>
              </a:pPr>
              <a:r>
                <a:rPr kumimoji="1" lang="en-US" sz="1000" dirty="0" smtClean="0">
                  <a:latin typeface="Arial" panose="020B0604020202020204" pitchFamily="34" charset="0"/>
                  <a:ea typeface="Arial" panose="020B0604020202020204" pitchFamily="34" charset="0"/>
                  <a:cs typeface="Arial" panose="020B0604020202020204" pitchFamily="34" charset="0"/>
                </a:rPr>
                <a:t>RIM</a:t>
              </a:r>
            </a:p>
            <a:p>
              <a:pPr algn="ctr">
                <a:lnSpc>
                  <a:spcPts val="1200"/>
                </a:lnSpc>
              </a:pPr>
              <a:r>
                <a:rPr kumimoji="1" lang="en-US" sz="1000" dirty="0" smtClean="0">
                  <a:latin typeface="Arial" panose="020B0604020202020204" pitchFamily="34" charset="0"/>
                  <a:ea typeface="Arial" panose="020B0604020202020204" pitchFamily="34" charset="0"/>
                  <a:cs typeface="Arial" panose="020B0604020202020204" pitchFamily="34" charset="0"/>
                </a:rPr>
                <a:t>...</a:t>
              </a:r>
            </a:p>
          </p:txBody>
        </p:sp>
        <p:sp>
          <p:nvSpPr>
            <p:cNvPr id="59" name="文本框 30"/>
            <p:cNvSpPr txBox="1"/>
            <p:nvPr/>
          </p:nvSpPr>
          <p:spPr>
            <a:xfrm>
              <a:off x="238125" y="2409790"/>
              <a:ext cx="738582" cy="246221"/>
            </a:xfrm>
            <a:prstGeom prst="rect">
              <a:avLst/>
            </a:prstGeom>
            <a:noFill/>
          </p:spPr>
          <p:txBody>
            <a:bodyPr wrap="square" rtlCol="0">
              <a:spAutoFit/>
            </a:bodyPr>
            <a:lstStyle/>
            <a:p>
              <a:pPr algn="r"/>
              <a:r>
                <a:rPr kumimoji="1" lang="en-US" sz="1000" dirty="0" smtClean="0">
                  <a:latin typeface="Arial" panose="020B0604020202020204" pitchFamily="34" charset="0"/>
                  <a:ea typeface="Arial" panose="020B0604020202020204" pitchFamily="34" charset="0"/>
                  <a:cs typeface="Arial" panose="020B0604020202020204" pitchFamily="34" charset="0"/>
                </a:rPr>
                <a:t>WT</a:t>
              </a:r>
              <a:endParaRPr kumimoji="1" lang="en-US" sz="1000" dirty="0">
                <a:latin typeface="Arial" panose="020B0604020202020204" pitchFamily="34" charset="0"/>
                <a:ea typeface="Arial" panose="020B0604020202020204" pitchFamily="34" charset="0"/>
                <a:cs typeface="Arial" panose="020B0604020202020204" pitchFamily="34" charset="0"/>
              </a:endParaRPr>
            </a:p>
          </p:txBody>
        </p:sp>
        <p:sp>
          <p:nvSpPr>
            <p:cNvPr id="60" name="文本框 29"/>
            <p:cNvSpPr txBox="1"/>
            <p:nvPr/>
          </p:nvSpPr>
          <p:spPr>
            <a:xfrm>
              <a:off x="3787782" y="286627"/>
              <a:ext cx="1583891" cy="276999"/>
            </a:xfrm>
            <a:prstGeom prst="rect">
              <a:avLst/>
            </a:prstGeom>
            <a:noFill/>
          </p:spPr>
          <p:txBody>
            <a:bodyPr wrap="square" rtlCol="0">
              <a:spAutoFit/>
            </a:bodyPr>
            <a:lstStyle/>
            <a:p>
              <a:pPr algn="ctr"/>
              <a:r>
                <a:rPr kumimoji="1" lang="en-US" altLang="zh-CN" sz="1200" i="1" dirty="0" smtClean="0">
                  <a:latin typeface="Arial" panose="020B0604020202020204" pitchFamily="34" charset="0"/>
                  <a:ea typeface="Arial" panose="020B0604020202020204" pitchFamily="34" charset="0"/>
                  <a:cs typeface="Arial" panose="020B0604020202020204" pitchFamily="34" charset="0"/>
                  <a:sym typeface="+mn-ea"/>
                </a:rPr>
                <a:t>unc-80(mac379)</a:t>
              </a:r>
              <a:endParaRPr kumimoji="1" lang="en-US" sz="1200" i="1" dirty="0">
                <a:latin typeface="Arial" panose="020B0604020202020204" pitchFamily="34" charset="0"/>
                <a:ea typeface="Arial" panose="020B0604020202020204" pitchFamily="34" charset="0"/>
                <a:cs typeface="Arial" panose="020B0604020202020204" pitchFamily="34" charset="0"/>
              </a:endParaRPr>
            </a:p>
          </p:txBody>
        </p:sp>
        <p:sp>
          <p:nvSpPr>
            <p:cNvPr id="61" name="文本框 30"/>
            <p:cNvSpPr txBox="1"/>
            <p:nvPr/>
          </p:nvSpPr>
          <p:spPr>
            <a:xfrm>
              <a:off x="915865" y="2404057"/>
              <a:ext cx="892150" cy="246221"/>
            </a:xfrm>
            <a:prstGeom prst="rect">
              <a:avLst/>
            </a:prstGeom>
            <a:noFill/>
          </p:spPr>
          <p:txBody>
            <a:bodyPr wrap="square" rtlCol="0">
              <a:spAutoFit/>
            </a:bodyPr>
            <a:lstStyle/>
            <a:p>
              <a:pPr algn="ctr"/>
              <a:r>
                <a:rPr kumimoji="1" lang="en-US" sz="1000" dirty="0" smtClean="0">
                  <a:latin typeface="Arial" panose="020B0604020202020204" pitchFamily="34" charset="0"/>
                  <a:ea typeface="Arial" panose="020B0604020202020204" pitchFamily="34" charset="0"/>
                  <a:cs typeface="Arial" panose="020B0604020202020204" pitchFamily="34" charset="0"/>
                </a:rPr>
                <a:t>No Tg</a:t>
              </a:r>
              <a:endParaRPr kumimoji="1" lang="en-US" sz="1000" dirty="0">
                <a:latin typeface="Arial" panose="020B0604020202020204" pitchFamily="34" charset="0"/>
                <a:ea typeface="Arial" panose="020B0604020202020204" pitchFamily="34" charset="0"/>
                <a:cs typeface="Arial" panose="020B0604020202020204" pitchFamily="34" charset="0"/>
              </a:endParaRPr>
            </a:p>
          </p:txBody>
        </p:sp>
        <p:sp>
          <p:nvSpPr>
            <p:cNvPr id="62" name="文本框 30"/>
            <p:cNvSpPr txBox="1"/>
            <p:nvPr/>
          </p:nvSpPr>
          <p:spPr>
            <a:xfrm>
              <a:off x="1442939" y="2404057"/>
              <a:ext cx="892150" cy="246221"/>
            </a:xfrm>
            <a:prstGeom prst="rect">
              <a:avLst/>
            </a:prstGeom>
            <a:noFill/>
          </p:spPr>
          <p:txBody>
            <a:bodyPr wrap="square" rtlCol="0">
              <a:spAutoFit/>
            </a:bodyPr>
            <a:lstStyle/>
            <a:p>
              <a:pPr algn="ctr"/>
              <a:r>
                <a:rPr kumimoji="1" lang="en-US" altLang="zh-CN" sz="1000" i="1" dirty="0" smtClean="0">
                  <a:latin typeface="Arial" panose="020B0604020202020204" pitchFamily="34" charset="0"/>
                  <a:ea typeface="Arial" panose="020B0604020202020204" pitchFamily="34" charset="0"/>
                  <a:cs typeface="Arial" panose="020B0604020202020204" pitchFamily="34" charset="0"/>
                </a:rPr>
                <a:t>Punc-80</a:t>
              </a:r>
              <a:endParaRPr kumimoji="1" lang="en-US" sz="1000" i="1" dirty="0">
                <a:latin typeface="Arial" panose="020B0604020202020204" pitchFamily="34" charset="0"/>
                <a:ea typeface="Arial" panose="020B0604020202020204" pitchFamily="34" charset="0"/>
                <a:cs typeface="Arial" panose="020B0604020202020204" pitchFamily="34" charset="0"/>
              </a:endParaRPr>
            </a:p>
          </p:txBody>
        </p:sp>
        <p:sp>
          <p:nvSpPr>
            <p:cNvPr id="63" name="文本框 30"/>
            <p:cNvSpPr txBox="1"/>
            <p:nvPr/>
          </p:nvSpPr>
          <p:spPr>
            <a:xfrm>
              <a:off x="2048993" y="2404057"/>
              <a:ext cx="892150" cy="246221"/>
            </a:xfrm>
            <a:prstGeom prst="rect">
              <a:avLst/>
            </a:prstGeom>
            <a:noFill/>
          </p:spPr>
          <p:txBody>
            <a:bodyPr wrap="square" rtlCol="0">
              <a:spAutoFit/>
            </a:bodyPr>
            <a:lstStyle/>
            <a:p>
              <a:pPr algn="ctr"/>
              <a:r>
                <a:rPr kumimoji="1" lang="en-US" sz="1000" i="1" dirty="0" smtClean="0">
                  <a:latin typeface="Arial" panose="020B0604020202020204" pitchFamily="34" charset="0"/>
                  <a:ea typeface="Arial" panose="020B0604020202020204" pitchFamily="34" charset="0"/>
                  <a:cs typeface="Arial" panose="020B0604020202020204" pitchFamily="34" charset="0"/>
                </a:rPr>
                <a:t>Pnlf-1</a:t>
              </a:r>
              <a:endParaRPr kumimoji="1" lang="en-US" sz="1000" i="1" dirty="0">
                <a:latin typeface="Arial" panose="020B0604020202020204" pitchFamily="34" charset="0"/>
                <a:ea typeface="Arial" panose="020B0604020202020204" pitchFamily="34" charset="0"/>
                <a:cs typeface="Arial" panose="020B0604020202020204" pitchFamily="34" charset="0"/>
              </a:endParaRPr>
            </a:p>
          </p:txBody>
        </p:sp>
        <p:sp>
          <p:nvSpPr>
            <p:cNvPr id="65" name="文本框 30"/>
            <p:cNvSpPr txBox="1"/>
            <p:nvPr/>
          </p:nvSpPr>
          <p:spPr>
            <a:xfrm>
              <a:off x="2613367" y="2404057"/>
              <a:ext cx="892150" cy="246221"/>
            </a:xfrm>
            <a:prstGeom prst="rect">
              <a:avLst/>
            </a:prstGeom>
            <a:noFill/>
          </p:spPr>
          <p:txBody>
            <a:bodyPr wrap="square" rtlCol="0">
              <a:spAutoFit/>
            </a:bodyPr>
            <a:lstStyle/>
            <a:p>
              <a:pPr algn="ctr"/>
              <a:r>
                <a:rPr kumimoji="1" lang="en-US" sz="1000" i="1" dirty="0" smtClean="0">
                  <a:latin typeface="Arial" panose="020B0604020202020204" pitchFamily="34" charset="0"/>
                  <a:ea typeface="Arial" panose="020B0604020202020204" pitchFamily="34" charset="0"/>
                  <a:cs typeface="Arial" panose="020B0604020202020204" pitchFamily="34" charset="0"/>
                </a:rPr>
                <a:t>Pnmr-1</a:t>
              </a:r>
              <a:endParaRPr kumimoji="1" lang="en-US" sz="1000" i="1" dirty="0">
                <a:latin typeface="Arial" panose="020B0604020202020204" pitchFamily="34" charset="0"/>
                <a:ea typeface="Arial" panose="020B0604020202020204" pitchFamily="34" charset="0"/>
                <a:cs typeface="Arial" panose="020B0604020202020204" pitchFamily="34" charset="0"/>
              </a:endParaRPr>
            </a:p>
          </p:txBody>
        </p:sp>
        <p:sp>
          <p:nvSpPr>
            <p:cNvPr id="66" name="文本框 30"/>
            <p:cNvSpPr txBox="1"/>
            <p:nvPr/>
          </p:nvSpPr>
          <p:spPr>
            <a:xfrm>
              <a:off x="4872373" y="2404057"/>
              <a:ext cx="892150" cy="246221"/>
            </a:xfrm>
            <a:prstGeom prst="rect">
              <a:avLst/>
            </a:prstGeom>
            <a:noFill/>
          </p:spPr>
          <p:txBody>
            <a:bodyPr wrap="square" rtlCol="0">
              <a:spAutoFit/>
            </a:bodyPr>
            <a:lstStyle/>
            <a:p>
              <a:pPr algn="ctr"/>
              <a:r>
                <a:rPr kumimoji="1" lang="en-US" sz="1000" i="1" dirty="0" smtClean="0">
                  <a:latin typeface="Arial" panose="020B0604020202020204" pitchFamily="34" charset="0"/>
                  <a:ea typeface="Arial" panose="020B0604020202020204" pitchFamily="34" charset="0"/>
                  <a:cs typeface="Arial" panose="020B0604020202020204" pitchFamily="34" charset="0"/>
                </a:rPr>
                <a:t>Pflp-18</a:t>
              </a:r>
              <a:endParaRPr kumimoji="1" lang="en-US" sz="1000" i="1" dirty="0">
                <a:latin typeface="Arial" panose="020B0604020202020204" pitchFamily="34" charset="0"/>
                <a:ea typeface="Arial" panose="020B0604020202020204" pitchFamily="34" charset="0"/>
                <a:cs typeface="Arial" panose="020B0604020202020204" pitchFamily="34" charset="0"/>
              </a:endParaRPr>
            </a:p>
          </p:txBody>
        </p:sp>
        <p:sp>
          <p:nvSpPr>
            <p:cNvPr id="67" name="文本框 30"/>
            <p:cNvSpPr txBox="1"/>
            <p:nvPr/>
          </p:nvSpPr>
          <p:spPr>
            <a:xfrm>
              <a:off x="6569288" y="2404057"/>
              <a:ext cx="892150" cy="246221"/>
            </a:xfrm>
            <a:prstGeom prst="rect">
              <a:avLst/>
            </a:prstGeom>
            <a:noFill/>
          </p:spPr>
          <p:txBody>
            <a:bodyPr wrap="square" rtlCol="0">
              <a:spAutoFit/>
            </a:bodyPr>
            <a:lstStyle/>
            <a:p>
              <a:pPr algn="ctr"/>
              <a:r>
                <a:rPr kumimoji="1" lang="en-US" sz="1000" i="1" dirty="0" smtClean="0">
                  <a:latin typeface="Arial" panose="020B0604020202020204" pitchFamily="34" charset="0"/>
                  <a:ea typeface="Arial" panose="020B0604020202020204" pitchFamily="34" charset="0"/>
                  <a:cs typeface="Arial" panose="020B0604020202020204" pitchFamily="34" charset="0"/>
                </a:rPr>
                <a:t>Psra-11</a:t>
              </a:r>
              <a:endParaRPr kumimoji="1" lang="en-US" sz="1000" i="1" dirty="0">
                <a:latin typeface="Arial" panose="020B0604020202020204" pitchFamily="34" charset="0"/>
                <a:ea typeface="Arial" panose="020B0604020202020204" pitchFamily="34" charset="0"/>
                <a:cs typeface="Arial" panose="020B0604020202020204" pitchFamily="34" charset="0"/>
              </a:endParaRPr>
            </a:p>
          </p:txBody>
        </p:sp>
        <p:sp>
          <p:nvSpPr>
            <p:cNvPr id="68" name="文本框 30"/>
            <p:cNvSpPr txBox="1"/>
            <p:nvPr/>
          </p:nvSpPr>
          <p:spPr>
            <a:xfrm>
              <a:off x="8140927" y="2457997"/>
              <a:ext cx="1070260" cy="400110"/>
            </a:xfrm>
            <a:prstGeom prst="rect">
              <a:avLst/>
            </a:prstGeom>
            <a:noFill/>
          </p:spPr>
          <p:txBody>
            <a:bodyPr wrap="square" rtlCol="0">
              <a:spAutoFit/>
            </a:bodyPr>
            <a:lstStyle/>
            <a:p>
              <a:pPr algn="r"/>
              <a:r>
                <a:rPr kumimoji="1" lang="en-US" sz="1000" i="1" dirty="0" smtClean="0">
                  <a:latin typeface="Arial" panose="020B0604020202020204" pitchFamily="34" charset="0"/>
                  <a:ea typeface="Arial" panose="020B0604020202020204" pitchFamily="34" charset="0"/>
                  <a:cs typeface="Arial" panose="020B0604020202020204" pitchFamily="34" charset="0"/>
                </a:rPr>
                <a:t>Promoter::</a:t>
              </a:r>
            </a:p>
            <a:p>
              <a:pPr algn="r"/>
              <a:r>
                <a:rPr kumimoji="1" lang="en-US" altLang="zh-CN" sz="1000" i="1" dirty="0" smtClean="0">
                  <a:latin typeface="Arial" panose="020B0604020202020204" pitchFamily="34" charset="0"/>
                  <a:ea typeface="Arial" panose="020B0604020202020204" pitchFamily="34" charset="0"/>
                  <a:cs typeface="Arial" panose="020B0604020202020204" pitchFamily="34" charset="0"/>
                </a:rPr>
                <a:t>unc-80_cDNA</a:t>
              </a:r>
              <a:endParaRPr kumimoji="1" lang="en-US" sz="1000" i="1" dirty="0">
                <a:latin typeface="Arial" panose="020B0604020202020204" pitchFamily="34" charset="0"/>
                <a:ea typeface="Arial" panose="020B0604020202020204" pitchFamily="34" charset="0"/>
                <a:cs typeface="Arial" panose="020B0604020202020204" pitchFamily="34" charset="0"/>
              </a:endParaRPr>
            </a:p>
          </p:txBody>
        </p:sp>
        <p:cxnSp>
          <p:nvCxnSpPr>
            <p:cNvPr id="70" name="直接连接符 69"/>
            <p:cNvCxnSpPr/>
            <p:nvPr/>
          </p:nvCxnSpPr>
          <p:spPr>
            <a:xfrm flipV="1">
              <a:off x="1122823" y="2616008"/>
              <a:ext cx="2736000" cy="0"/>
            </a:xfrm>
            <a:prstGeom prst="line">
              <a:avLst/>
            </a:prstGeom>
          </p:spPr>
          <p:style>
            <a:lnRef idx="1">
              <a:schemeClr val="dk1"/>
            </a:lnRef>
            <a:fillRef idx="0">
              <a:schemeClr val="dk1"/>
            </a:fillRef>
            <a:effectRef idx="0">
              <a:schemeClr val="dk1"/>
            </a:effectRef>
            <a:fontRef idx="minor">
              <a:schemeClr val="tx1"/>
            </a:fontRef>
          </p:style>
        </p:cxnSp>
        <p:sp>
          <p:nvSpPr>
            <p:cNvPr id="72" name="文本框 30"/>
            <p:cNvSpPr txBox="1"/>
            <p:nvPr/>
          </p:nvSpPr>
          <p:spPr>
            <a:xfrm>
              <a:off x="2222811" y="2571757"/>
              <a:ext cx="549570" cy="556563"/>
            </a:xfrm>
            <a:prstGeom prst="rect">
              <a:avLst/>
            </a:prstGeom>
            <a:noFill/>
          </p:spPr>
          <p:txBody>
            <a:bodyPr wrap="square" rtlCol="0">
              <a:spAutoFit/>
            </a:bodyPr>
            <a:lstStyle/>
            <a:p>
              <a:pPr algn="ctr">
                <a:lnSpc>
                  <a:spcPts val="1200"/>
                </a:lnSpc>
              </a:pPr>
              <a:r>
                <a:rPr kumimoji="1" lang="en-US" sz="1000" b="1" dirty="0" smtClean="0">
                  <a:solidFill>
                    <a:srgbClr val="3366FF"/>
                  </a:solidFill>
                  <a:latin typeface="Arial" panose="020B0604020202020204" pitchFamily="34" charset="0"/>
                  <a:ea typeface="Arial" panose="020B0604020202020204" pitchFamily="34" charset="0"/>
                  <a:cs typeface="Arial" panose="020B0604020202020204" pitchFamily="34" charset="0"/>
                </a:rPr>
                <a:t>AVA</a:t>
              </a:r>
            </a:p>
            <a:p>
              <a:pPr algn="ctr">
                <a:lnSpc>
                  <a:spcPts val="1200"/>
                </a:lnSpc>
              </a:pPr>
              <a:r>
                <a:rPr kumimoji="1" lang="en-US" sz="1000" b="1" dirty="0" smtClean="0">
                  <a:solidFill>
                    <a:srgbClr val="3366FF"/>
                  </a:solidFill>
                  <a:latin typeface="Arial" panose="020B0604020202020204" pitchFamily="34" charset="0"/>
                  <a:ea typeface="Arial" panose="020B0604020202020204" pitchFamily="34" charset="0"/>
                  <a:cs typeface="Arial" panose="020B0604020202020204" pitchFamily="34" charset="0"/>
                </a:rPr>
                <a:t>AVE</a:t>
              </a:r>
            </a:p>
            <a:p>
              <a:pPr algn="ctr">
                <a:lnSpc>
                  <a:spcPts val="1200"/>
                </a:lnSpc>
              </a:pPr>
              <a:r>
                <a:rPr kumimoji="1" lang="en-US" sz="1000" b="1" dirty="0" smtClean="0">
                  <a:latin typeface="Arial" panose="020B0604020202020204" pitchFamily="34" charset="0"/>
                  <a:ea typeface="Arial" panose="020B0604020202020204" pitchFamily="34" charset="0"/>
                  <a:cs typeface="Arial" panose="020B0604020202020204" pitchFamily="34" charset="0"/>
                </a:rPr>
                <a:t>…</a:t>
              </a:r>
            </a:p>
          </p:txBody>
        </p:sp>
        <p:sp>
          <p:nvSpPr>
            <p:cNvPr id="74" name="文本框 30"/>
            <p:cNvSpPr txBox="1"/>
            <p:nvPr/>
          </p:nvSpPr>
          <p:spPr>
            <a:xfrm>
              <a:off x="2770317" y="2571757"/>
              <a:ext cx="596792" cy="861774"/>
            </a:xfrm>
            <a:prstGeom prst="rect">
              <a:avLst/>
            </a:prstGeom>
            <a:noFill/>
          </p:spPr>
          <p:txBody>
            <a:bodyPr wrap="square" rtlCol="0">
              <a:spAutoFit/>
            </a:bodyPr>
            <a:lstStyle/>
            <a:p>
              <a:pPr algn="ctr">
                <a:lnSpc>
                  <a:spcPts val="1200"/>
                </a:lnSpc>
              </a:pPr>
              <a:r>
                <a:rPr kumimoji="1" lang="en-US" sz="1000" b="1" dirty="0" smtClean="0">
                  <a:solidFill>
                    <a:srgbClr val="3366FF"/>
                  </a:solidFill>
                  <a:latin typeface="Arial" panose="020B0604020202020204" pitchFamily="34" charset="0"/>
                  <a:ea typeface="Arial" panose="020B0604020202020204" pitchFamily="34" charset="0"/>
                  <a:cs typeface="Arial" panose="020B0604020202020204" pitchFamily="34" charset="0"/>
                </a:rPr>
                <a:t>AVA</a:t>
              </a:r>
            </a:p>
            <a:p>
              <a:pPr algn="ctr">
                <a:lnSpc>
                  <a:spcPts val="1200"/>
                </a:lnSpc>
              </a:pPr>
              <a:r>
                <a:rPr kumimoji="1" lang="en-US" sz="1000" dirty="0" smtClean="0">
                  <a:latin typeface="Arial" panose="020B0604020202020204" pitchFamily="34" charset="0"/>
                  <a:ea typeface="Arial" panose="020B0604020202020204" pitchFamily="34" charset="0"/>
                  <a:cs typeface="Arial" panose="020B0604020202020204" pitchFamily="34" charset="0"/>
                </a:rPr>
                <a:t>AVD</a:t>
              </a:r>
            </a:p>
            <a:p>
              <a:pPr algn="ctr">
                <a:lnSpc>
                  <a:spcPts val="1200"/>
                </a:lnSpc>
              </a:pPr>
              <a:r>
                <a:rPr kumimoji="1" lang="en-US" sz="1000" b="1" dirty="0" smtClean="0">
                  <a:solidFill>
                    <a:srgbClr val="3366FF"/>
                  </a:solidFill>
                  <a:latin typeface="Arial" panose="020B0604020202020204" pitchFamily="34" charset="0"/>
                  <a:ea typeface="Arial" panose="020B0604020202020204" pitchFamily="34" charset="0"/>
                  <a:cs typeface="Arial" panose="020B0604020202020204" pitchFamily="34" charset="0"/>
                </a:rPr>
                <a:t>AVE</a:t>
              </a:r>
            </a:p>
            <a:p>
              <a:pPr algn="ctr">
                <a:lnSpc>
                  <a:spcPts val="1200"/>
                </a:lnSpc>
              </a:pPr>
              <a:r>
                <a:rPr kumimoji="1" lang="en-US" sz="1000" b="1" dirty="0" smtClean="0">
                  <a:solidFill>
                    <a:srgbClr val="3366FF"/>
                  </a:solidFill>
                  <a:latin typeface="Arial" panose="020B0604020202020204" pitchFamily="34" charset="0"/>
                  <a:ea typeface="Arial" panose="020B0604020202020204" pitchFamily="34" charset="0"/>
                  <a:cs typeface="Arial" panose="020B0604020202020204" pitchFamily="34" charset="0"/>
                </a:rPr>
                <a:t>AVG</a:t>
              </a:r>
            </a:p>
            <a:p>
              <a:pPr algn="ctr">
                <a:lnSpc>
                  <a:spcPts val="1200"/>
                </a:lnSpc>
              </a:pPr>
              <a:r>
                <a:rPr kumimoji="1" lang="en-US" sz="1000" dirty="0" smtClean="0">
                  <a:latin typeface="Arial" panose="020B0604020202020204" pitchFamily="34" charset="0"/>
                  <a:ea typeface="Arial" panose="020B0604020202020204" pitchFamily="34" charset="0"/>
                  <a:cs typeface="Arial" panose="020B0604020202020204" pitchFamily="34" charset="0"/>
                </a:rPr>
                <a:t>RIM</a:t>
              </a:r>
            </a:p>
          </p:txBody>
        </p:sp>
        <p:sp>
          <p:nvSpPr>
            <p:cNvPr id="75" name="文本框 30"/>
            <p:cNvSpPr txBox="1"/>
            <p:nvPr/>
          </p:nvSpPr>
          <p:spPr>
            <a:xfrm>
              <a:off x="6738711" y="2571757"/>
              <a:ext cx="598642" cy="553998"/>
            </a:xfrm>
            <a:prstGeom prst="rect">
              <a:avLst/>
            </a:prstGeom>
            <a:noFill/>
          </p:spPr>
          <p:txBody>
            <a:bodyPr wrap="square" rtlCol="0">
              <a:spAutoFit/>
            </a:bodyPr>
            <a:lstStyle/>
            <a:p>
              <a:pPr algn="ctr">
                <a:lnSpc>
                  <a:spcPts val="1200"/>
                </a:lnSpc>
              </a:pPr>
              <a:r>
                <a:rPr kumimoji="1" lang="en-US" sz="1000" dirty="0" smtClean="0">
                  <a:latin typeface="Arial" panose="020B0604020202020204" pitchFamily="34" charset="0"/>
                  <a:ea typeface="Arial" panose="020B0604020202020204" pitchFamily="34" charset="0"/>
                  <a:cs typeface="Arial" panose="020B0604020202020204" pitchFamily="34" charset="0"/>
                </a:rPr>
                <a:t>AIA</a:t>
              </a:r>
            </a:p>
            <a:p>
              <a:pPr algn="ctr">
                <a:lnSpc>
                  <a:spcPts val="1200"/>
                </a:lnSpc>
              </a:pPr>
              <a:r>
                <a:rPr kumimoji="1" lang="en-US" sz="1000" dirty="0" smtClean="0">
                  <a:latin typeface="Arial" panose="020B0604020202020204" pitchFamily="34" charset="0"/>
                  <a:ea typeface="Arial" panose="020B0604020202020204" pitchFamily="34" charset="0"/>
                  <a:cs typeface="Arial" panose="020B0604020202020204" pitchFamily="34" charset="0"/>
                </a:rPr>
                <a:t>AIY</a:t>
              </a:r>
            </a:p>
            <a:p>
              <a:pPr algn="ctr">
                <a:lnSpc>
                  <a:spcPts val="1200"/>
                </a:lnSpc>
              </a:pPr>
              <a:r>
                <a:rPr kumimoji="1" lang="en-US" sz="1000" dirty="0" smtClean="0">
                  <a:latin typeface="Arial" panose="020B0604020202020204" pitchFamily="34" charset="0"/>
                  <a:ea typeface="Arial" panose="020B0604020202020204" pitchFamily="34" charset="0"/>
                  <a:cs typeface="Arial" panose="020B0604020202020204" pitchFamily="34" charset="0"/>
                </a:rPr>
                <a:t>AVB</a:t>
              </a:r>
              <a:endParaRPr kumimoji="1" lang="en-US" sz="1000" dirty="0">
                <a:latin typeface="Arial" panose="020B0604020202020204" pitchFamily="34" charset="0"/>
                <a:ea typeface="Arial" panose="020B0604020202020204" pitchFamily="34" charset="0"/>
                <a:cs typeface="Arial" panose="020B0604020202020204" pitchFamily="34" charset="0"/>
              </a:endParaRPr>
            </a:p>
          </p:txBody>
        </p:sp>
        <p:cxnSp>
          <p:nvCxnSpPr>
            <p:cNvPr id="76" name="直接连接符 75"/>
            <p:cNvCxnSpPr/>
            <p:nvPr/>
          </p:nvCxnSpPr>
          <p:spPr>
            <a:xfrm>
              <a:off x="1169718" y="568949"/>
              <a:ext cx="7104379" cy="0"/>
            </a:xfrm>
            <a:prstGeom prst="line">
              <a:avLst/>
            </a:prstGeom>
          </p:spPr>
          <p:style>
            <a:lnRef idx="1">
              <a:schemeClr val="dk1"/>
            </a:lnRef>
            <a:fillRef idx="0">
              <a:schemeClr val="dk1"/>
            </a:fillRef>
            <a:effectRef idx="0">
              <a:schemeClr val="dk1"/>
            </a:effectRef>
            <a:fontRef idx="minor">
              <a:schemeClr val="tx1"/>
            </a:fontRef>
          </p:style>
        </p:cxnSp>
        <p:sp>
          <p:nvSpPr>
            <p:cNvPr id="77" name="文本框 30"/>
            <p:cNvSpPr txBox="1"/>
            <p:nvPr/>
          </p:nvSpPr>
          <p:spPr>
            <a:xfrm>
              <a:off x="5002383" y="2571757"/>
              <a:ext cx="645796" cy="707886"/>
            </a:xfrm>
            <a:prstGeom prst="rect">
              <a:avLst/>
            </a:prstGeom>
            <a:noFill/>
          </p:spPr>
          <p:txBody>
            <a:bodyPr wrap="square" rtlCol="0">
              <a:spAutoFit/>
            </a:bodyPr>
            <a:lstStyle/>
            <a:p>
              <a:pPr algn="ctr">
                <a:lnSpc>
                  <a:spcPts val="1200"/>
                </a:lnSpc>
              </a:pPr>
              <a:r>
                <a:rPr kumimoji="1" lang="en-US" sz="1000" b="1" dirty="0" smtClean="0">
                  <a:solidFill>
                    <a:srgbClr val="3366FF"/>
                  </a:solidFill>
                  <a:latin typeface="Arial" panose="020B0604020202020204" pitchFamily="34" charset="0"/>
                  <a:ea typeface="Arial" panose="020B0604020202020204" pitchFamily="34" charset="0"/>
                  <a:cs typeface="Arial" panose="020B0604020202020204" pitchFamily="34" charset="0"/>
                </a:rPr>
                <a:t>AVA</a:t>
              </a:r>
            </a:p>
            <a:p>
              <a:pPr algn="ctr">
                <a:lnSpc>
                  <a:spcPts val="1200"/>
                </a:lnSpc>
              </a:pPr>
              <a:r>
                <a:rPr kumimoji="1" lang="en-US" sz="1000" dirty="0" smtClean="0">
                  <a:latin typeface="Arial" panose="020B0604020202020204" pitchFamily="34" charset="0"/>
                  <a:ea typeface="Arial" panose="020B0604020202020204" pitchFamily="34" charset="0"/>
                  <a:cs typeface="Arial" panose="020B0604020202020204" pitchFamily="34" charset="0"/>
                </a:rPr>
                <a:t>AIY</a:t>
              </a:r>
            </a:p>
            <a:p>
              <a:pPr algn="ctr">
                <a:lnSpc>
                  <a:spcPts val="1200"/>
                </a:lnSpc>
              </a:pPr>
              <a:r>
                <a:rPr kumimoji="1" lang="en-US" sz="1000" dirty="0" smtClean="0">
                  <a:latin typeface="Arial" panose="020B0604020202020204" pitchFamily="34" charset="0"/>
                  <a:ea typeface="Arial" panose="020B0604020202020204" pitchFamily="34" charset="0"/>
                  <a:cs typeface="Arial" panose="020B0604020202020204" pitchFamily="34" charset="0"/>
                </a:rPr>
                <a:t>RIG</a:t>
              </a:r>
            </a:p>
            <a:p>
              <a:pPr algn="ctr">
                <a:lnSpc>
                  <a:spcPts val="1200"/>
                </a:lnSpc>
              </a:pPr>
              <a:r>
                <a:rPr kumimoji="1" lang="en-US" sz="1000" dirty="0" smtClean="0">
                  <a:latin typeface="Arial" panose="020B0604020202020204" pitchFamily="34" charset="0"/>
                  <a:ea typeface="Arial" panose="020B0604020202020204" pitchFamily="34" charset="0"/>
                  <a:cs typeface="Arial" panose="020B0604020202020204" pitchFamily="34" charset="0"/>
                </a:rPr>
                <a:t>RIM</a:t>
              </a:r>
              <a:endParaRPr kumimoji="1" lang="en-US" sz="1000" dirty="0">
                <a:latin typeface="Arial" panose="020B0604020202020204" pitchFamily="34" charset="0"/>
                <a:ea typeface="Arial" panose="020B0604020202020204" pitchFamily="34" charset="0"/>
                <a:cs typeface="Arial" panose="020B0604020202020204" pitchFamily="34" charset="0"/>
              </a:endParaRPr>
            </a:p>
          </p:txBody>
        </p:sp>
        <p:sp>
          <p:nvSpPr>
            <p:cNvPr id="79" name="文本框 30"/>
            <p:cNvSpPr txBox="1"/>
            <p:nvPr/>
          </p:nvSpPr>
          <p:spPr>
            <a:xfrm>
              <a:off x="7105309" y="2404057"/>
              <a:ext cx="892150" cy="246221"/>
            </a:xfrm>
            <a:prstGeom prst="rect">
              <a:avLst/>
            </a:prstGeom>
            <a:noFill/>
          </p:spPr>
          <p:txBody>
            <a:bodyPr wrap="square" rtlCol="0">
              <a:spAutoFit/>
            </a:bodyPr>
            <a:lstStyle/>
            <a:p>
              <a:pPr algn="ctr"/>
              <a:r>
                <a:rPr kumimoji="1" lang="en-US" altLang="zh-CN" sz="1000" i="1" dirty="0" smtClean="0">
                  <a:latin typeface="Arial" panose="020B0604020202020204" pitchFamily="34" charset="0"/>
                  <a:ea typeface="Arial" panose="020B0604020202020204" pitchFamily="34" charset="0"/>
                  <a:cs typeface="Arial" panose="020B0604020202020204" pitchFamily="34" charset="0"/>
                </a:rPr>
                <a:t>P</a:t>
              </a:r>
              <a:r>
                <a:rPr kumimoji="1" lang="en-US" altLang="zh-CN" sz="1000" i="1" baseline="-25000" dirty="0" smtClean="0">
                  <a:latin typeface="Arial" panose="020B0604020202020204" pitchFamily="34" charset="0"/>
                  <a:ea typeface="Arial" panose="020B0604020202020204" pitchFamily="34" charset="0"/>
                  <a:cs typeface="Arial" panose="020B0604020202020204" pitchFamily="34" charset="0"/>
                </a:rPr>
                <a:t>L</a:t>
              </a:r>
              <a:r>
                <a:rPr kumimoji="1" lang="en-US" altLang="zh-CN" sz="1000" i="1" dirty="0" smtClean="0">
                  <a:latin typeface="Arial" panose="020B0604020202020204" pitchFamily="34" charset="0"/>
                  <a:ea typeface="Arial" panose="020B0604020202020204" pitchFamily="34" charset="0"/>
                  <a:cs typeface="Arial" panose="020B0604020202020204" pitchFamily="34" charset="0"/>
                </a:rPr>
                <a:t>unc-79a</a:t>
              </a:r>
              <a:endParaRPr kumimoji="1" lang="en-US" sz="1000" i="1" dirty="0">
                <a:latin typeface="Arial" panose="020B0604020202020204" pitchFamily="34" charset="0"/>
                <a:ea typeface="Arial" panose="020B0604020202020204" pitchFamily="34" charset="0"/>
                <a:cs typeface="Arial" panose="020B0604020202020204" pitchFamily="34" charset="0"/>
              </a:endParaRPr>
            </a:p>
          </p:txBody>
        </p:sp>
        <p:sp>
          <p:nvSpPr>
            <p:cNvPr id="81" name="文本框 30"/>
            <p:cNvSpPr txBox="1"/>
            <p:nvPr/>
          </p:nvSpPr>
          <p:spPr>
            <a:xfrm>
              <a:off x="4310873" y="2401517"/>
              <a:ext cx="892150" cy="246221"/>
            </a:xfrm>
            <a:prstGeom prst="rect">
              <a:avLst/>
            </a:prstGeom>
            <a:noFill/>
          </p:spPr>
          <p:txBody>
            <a:bodyPr wrap="square" rtlCol="0">
              <a:spAutoFit/>
            </a:bodyPr>
            <a:lstStyle/>
            <a:p>
              <a:pPr algn="ctr"/>
              <a:r>
                <a:rPr kumimoji="1" lang="en-US" sz="1000" i="1" dirty="0" smtClean="0">
                  <a:latin typeface="Arial" panose="020B0604020202020204" pitchFamily="34" charset="0"/>
                  <a:ea typeface="Arial" panose="020B0604020202020204" pitchFamily="34" charset="0"/>
                  <a:cs typeface="Arial" panose="020B0604020202020204" pitchFamily="34" charset="0"/>
                </a:rPr>
                <a:t>Pflp-1</a:t>
              </a:r>
              <a:endParaRPr kumimoji="1" lang="en-US" sz="1000" i="1" dirty="0">
                <a:latin typeface="Arial" panose="020B0604020202020204" pitchFamily="34" charset="0"/>
                <a:ea typeface="Arial" panose="020B0604020202020204" pitchFamily="34" charset="0"/>
                <a:cs typeface="Arial" panose="020B0604020202020204" pitchFamily="34" charset="0"/>
              </a:endParaRPr>
            </a:p>
          </p:txBody>
        </p:sp>
        <p:sp>
          <p:nvSpPr>
            <p:cNvPr id="82" name="矩形 81"/>
            <p:cNvSpPr/>
            <p:nvPr/>
          </p:nvSpPr>
          <p:spPr>
            <a:xfrm>
              <a:off x="4514436" y="2571757"/>
              <a:ext cx="483851" cy="1015663"/>
            </a:xfrm>
            <a:prstGeom prst="rect">
              <a:avLst/>
            </a:prstGeom>
          </p:spPr>
          <p:txBody>
            <a:bodyPr wrap="none">
              <a:spAutoFit/>
            </a:bodyPr>
            <a:lstStyle/>
            <a:p>
              <a:pPr algn="ctr">
                <a:lnSpc>
                  <a:spcPts val="1200"/>
                </a:lnSpc>
              </a:pPr>
              <a:r>
                <a:rPr lang="it-IT" altLang="zh-CN" sz="1000" b="1" dirty="0" smtClean="0">
                  <a:solidFill>
                    <a:srgbClr val="3366FF"/>
                  </a:solidFill>
                  <a:latin typeface="Arial" pitchFamily="34" charset="0"/>
                  <a:cs typeface="Arial" pitchFamily="34" charset="0"/>
                </a:rPr>
                <a:t>AVA</a:t>
              </a:r>
            </a:p>
            <a:p>
              <a:pPr algn="ctr">
                <a:lnSpc>
                  <a:spcPts val="1200"/>
                </a:lnSpc>
              </a:pPr>
              <a:r>
                <a:rPr lang="it-IT" altLang="zh-CN" sz="1000" b="1" dirty="0" smtClean="0">
                  <a:solidFill>
                    <a:srgbClr val="3366FF"/>
                  </a:solidFill>
                  <a:latin typeface="Arial" pitchFamily="34" charset="0"/>
                  <a:cs typeface="Arial" pitchFamily="34" charset="0"/>
                </a:rPr>
                <a:t>AVE</a:t>
              </a:r>
            </a:p>
            <a:p>
              <a:pPr algn="ctr">
                <a:lnSpc>
                  <a:spcPts val="1200"/>
                </a:lnSpc>
              </a:pPr>
              <a:r>
                <a:rPr lang="it-IT" altLang="zh-CN" sz="1000" dirty="0" smtClean="0">
                  <a:latin typeface="Arial" pitchFamily="34" charset="0"/>
                  <a:cs typeface="Arial" pitchFamily="34" charset="0"/>
                </a:rPr>
                <a:t>AVK</a:t>
              </a:r>
            </a:p>
            <a:p>
              <a:pPr algn="ctr">
                <a:lnSpc>
                  <a:spcPts val="1200"/>
                </a:lnSpc>
              </a:pPr>
              <a:r>
                <a:rPr lang="it-IT" altLang="zh-CN" sz="1000" dirty="0" smtClean="0">
                  <a:latin typeface="Arial" pitchFamily="34" charset="0"/>
                  <a:cs typeface="Arial" pitchFamily="34" charset="0"/>
                </a:rPr>
                <a:t>RIG</a:t>
              </a:r>
            </a:p>
            <a:p>
              <a:pPr algn="ctr">
                <a:lnSpc>
                  <a:spcPts val="1200"/>
                </a:lnSpc>
              </a:pPr>
              <a:r>
                <a:rPr lang="it-IT" altLang="zh-CN" sz="1000" dirty="0" smtClean="0">
                  <a:latin typeface="Arial" pitchFamily="34" charset="0"/>
                  <a:cs typeface="Arial" pitchFamily="34" charset="0"/>
                </a:rPr>
                <a:t>RMG</a:t>
              </a:r>
            </a:p>
            <a:p>
              <a:pPr algn="ctr">
                <a:lnSpc>
                  <a:spcPts val="1200"/>
                </a:lnSpc>
              </a:pPr>
              <a:r>
                <a:rPr lang="it-IT" altLang="zh-CN" sz="1000" dirty="0" smtClean="0">
                  <a:latin typeface="Arial" pitchFamily="34" charset="0"/>
                  <a:cs typeface="Arial" pitchFamily="34" charset="0"/>
                </a:rPr>
                <a:t>...</a:t>
              </a:r>
              <a:endParaRPr lang="zh-CN" altLang="en-US" sz="1000" dirty="0">
                <a:latin typeface="Arial" pitchFamily="34" charset="0"/>
                <a:cs typeface="Arial" pitchFamily="34" charset="0"/>
              </a:endParaRPr>
            </a:p>
          </p:txBody>
        </p:sp>
        <p:sp>
          <p:nvSpPr>
            <p:cNvPr id="83" name="文本框 30"/>
            <p:cNvSpPr txBox="1"/>
            <p:nvPr/>
          </p:nvSpPr>
          <p:spPr>
            <a:xfrm>
              <a:off x="6025391" y="2401517"/>
              <a:ext cx="892150" cy="246221"/>
            </a:xfrm>
            <a:prstGeom prst="rect">
              <a:avLst/>
            </a:prstGeom>
            <a:noFill/>
          </p:spPr>
          <p:txBody>
            <a:bodyPr wrap="square" rtlCol="0">
              <a:spAutoFit/>
            </a:bodyPr>
            <a:lstStyle/>
            <a:p>
              <a:pPr algn="ctr"/>
              <a:r>
                <a:rPr kumimoji="1" lang="en-US" altLang="zh-CN" sz="1000" i="1" dirty="0" smtClean="0">
                  <a:latin typeface="Arial" panose="020B0604020202020204" pitchFamily="34" charset="0"/>
                  <a:ea typeface="Arial" panose="020B0604020202020204" pitchFamily="34" charset="0"/>
                  <a:cs typeface="Arial" panose="020B0604020202020204" pitchFamily="34" charset="0"/>
                </a:rPr>
                <a:t>Pmgl</a:t>
              </a:r>
              <a:r>
                <a:rPr kumimoji="1" lang="en-US" sz="1000" i="1" dirty="0" smtClean="0">
                  <a:latin typeface="Arial" panose="020B0604020202020204" pitchFamily="34" charset="0"/>
                  <a:ea typeface="Arial" panose="020B0604020202020204" pitchFamily="34" charset="0"/>
                  <a:cs typeface="Arial" panose="020B0604020202020204" pitchFamily="34" charset="0"/>
                </a:rPr>
                <a:t>-1</a:t>
              </a:r>
              <a:endParaRPr kumimoji="1" lang="en-US" sz="1000" i="1" dirty="0">
                <a:latin typeface="Arial" panose="020B0604020202020204" pitchFamily="34" charset="0"/>
                <a:ea typeface="Arial" panose="020B0604020202020204" pitchFamily="34" charset="0"/>
                <a:cs typeface="Arial" panose="020B0604020202020204" pitchFamily="34" charset="0"/>
              </a:endParaRPr>
            </a:p>
          </p:txBody>
        </p:sp>
        <p:sp>
          <p:nvSpPr>
            <p:cNvPr id="84" name="文本框 30"/>
            <p:cNvSpPr txBox="1"/>
            <p:nvPr/>
          </p:nvSpPr>
          <p:spPr>
            <a:xfrm>
              <a:off x="6144293" y="2577570"/>
              <a:ext cx="665696" cy="1015663"/>
            </a:xfrm>
            <a:prstGeom prst="rect">
              <a:avLst/>
            </a:prstGeom>
            <a:noFill/>
          </p:spPr>
          <p:txBody>
            <a:bodyPr wrap="square" rtlCol="0">
              <a:spAutoFit/>
            </a:bodyPr>
            <a:lstStyle/>
            <a:p>
              <a:pPr algn="ctr">
                <a:lnSpc>
                  <a:spcPts val="1200"/>
                </a:lnSpc>
              </a:pPr>
              <a:r>
                <a:rPr kumimoji="1" lang="en-US" sz="1000" dirty="0" smtClean="0">
                  <a:latin typeface="Arial" panose="020B0604020202020204" pitchFamily="34" charset="0"/>
                  <a:ea typeface="Arial" panose="020B0604020202020204" pitchFamily="34" charset="0"/>
                  <a:cs typeface="Arial" panose="020B0604020202020204" pitchFamily="34" charset="0"/>
                </a:rPr>
                <a:t>AIA</a:t>
              </a:r>
            </a:p>
            <a:p>
              <a:pPr algn="ctr">
                <a:lnSpc>
                  <a:spcPts val="1200"/>
                </a:lnSpc>
              </a:pPr>
              <a:r>
                <a:rPr kumimoji="1" lang="en-US" sz="1000" dirty="0" smtClean="0">
                  <a:latin typeface="Arial" panose="020B0604020202020204" pitchFamily="34" charset="0"/>
                  <a:ea typeface="Arial" panose="020B0604020202020204" pitchFamily="34" charset="0"/>
                  <a:cs typeface="Arial" panose="020B0604020202020204" pitchFamily="34" charset="0"/>
                </a:rPr>
                <a:t>AIY</a:t>
              </a:r>
              <a:endParaRPr kumimoji="1" lang="en-US" sz="1000" dirty="0" smtClean="0">
                <a:solidFill>
                  <a:srgbClr val="3366FF"/>
                </a:solidFill>
                <a:latin typeface="Arial" panose="020B0604020202020204" pitchFamily="34" charset="0"/>
                <a:ea typeface="Arial" panose="020B0604020202020204" pitchFamily="34" charset="0"/>
                <a:cs typeface="Arial" panose="020B0604020202020204" pitchFamily="34" charset="0"/>
              </a:endParaRPr>
            </a:p>
            <a:p>
              <a:pPr algn="ctr">
                <a:lnSpc>
                  <a:spcPts val="1200"/>
                </a:lnSpc>
              </a:pPr>
              <a:r>
                <a:rPr kumimoji="1" lang="en-US" sz="1000" dirty="0" smtClean="0">
                  <a:solidFill>
                    <a:srgbClr val="3366FF"/>
                  </a:solidFill>
                  <a:latin typeface="Arial" panose="020B0604020202020204" pitchFamily="34" charset="0"/>
                  <a:ea typeface="Arial" panose="020B0604020202020204" pitchFamily="34" charset="0"/>
                  <a:cs typeface="Arial" panose="020B0604020202020204" pitchFamily="34" charset="0"/>
                </a:rPr>
                <a:t>RMD</a:t>
              </a:r>
            </a:p>
            <a:p>
              <a:pPr algn="ctr">
                <a:lnSpc>
                  <a:spcPts val="1200"/>
                </a:lnSpc>
              </a:pPr>
              <a:r>
                <a:rPr kumimoji="1" lang="en-US" sz="1000" dirty="0" smtClean="0">
                  <a:solidFill>
                    <a:srgbClr val="3366FF"/>
                  </a:solidFill>
                  <a:latin typeface="Arial" panose="020B0604020202020204" pitchFamily="34" charset="0"/>
                  <a:ea typeface="Arial" panose="020B0604020202020204" pitchFamily="34" charset="0"/>
                  <a:cs typeface="Arial" panose="020B0604020202020204" pitchFamily="34" charset="0"/>
                </a:rPr>
                <a:t>I3</a:t>
              </a:r>
            </a:p>
            <a:p>
              <a:pPr algn="ctr">
                <a:lnSpc>
                  <a:spcPts val="1200"/>
                </a:lnSpc>
              </a:pPr>
              <a:r>
                <a:rPr kumimoji="1" lang="en-US" sz="1000" dirty="0" smtClean="0">
                  <a:solidFill>
                    <a:srgbClr val="3366FF"/>
                  </a:solidFill>
                  <a:latin typeface="Arial" panose="020B0604020202020204" pitchFamily="34" charset="0"/>
                  <a:ea typeface="Arial" panose="020B0604020202020204" pitchFamily="34" charset="0"/>
                  <a:cs typeface="Arial" panose="020B0604020202020204" pitchFamily="34" charset="0"/>
                </a:rPr>
                <a:t>I4</a:t>
              </a:r>
            </a:p>
            <a:p>
              <a:pPr algn="ctr">
                <a:lnSpc>
                  <a:spcPts val="1200"/>
                </a:lnSpc>
              </a:pPr>
              <a:r>
                <a:rPr kumimoji="1" lang="en-US" sz="1000" dirty="0" smtClean="0">
                  <a:solidFill>
                    <a:srgbClr val="3366FF"/>
                  </a:solidFill>
                  <a:latin typeface="Arial" panose="020B0604020202020204" pitchFamily="34" charset="0"/>
                  <a:ea typeface="Arial" panose="020B0604020202020204" pitchFamily="34" charset="0"/>
                  <a:cs typeface="Arial" panose="020B0604020202020204" pitchFamily="34" charset="0"/>
                </a:rPr>
                <a:t>NSM</a:t>
              </a:r>
              <a:endParaRPr kumimoji="1" lang="en-US" sz="1000" dirty="0">
                <a:solidFill>
                  <a:srgbClr val="3366FF"/>
                </a:solidFill>
                <a:latin typeface="Arial" panose="020B0604020202020204" pitchFamily="34" charset="0"/>
                <a:ea typeface="Arial" panose="020B0604020202020204" pitchFamily="34" charset="0"/>
                <a:cs typeface="Arial" panose="020B0604020202020204" pitchFamily="34" charset="0"/>
              </a:endParaRPr>
            </a:p>
          </p:txBody>
        </p:sp>
        <p:sp>
          <p:nvSpPr>
            <p:cNvPr id="85" name="文本框 30"/>
            <p:cNvSpPr txBox="1"/>
            <p:nvPr/>
          </p:nvSpPr>
          <p:spPr>
            <a:xfrm>
              <a:off x="5440329" y="2397198"/>
              <a:ext cx="892150" cy="246221"/>
            </a:xfrm>
            <a:prstGeom prst="rect">
              <a:avLst/>
            </a:prstGeom>
            <a:noFill/>
          </p:spPr>
          <p:txBody>
            <a:bodyPr wrap="square" rtlCol="0">
              <a:spAutoFit/>
            </a:bodyPr>
            <a:lstStyle/>
            <a:p>
              <a:pPr algn="ctr"/>
              <a:r>
                <a:rPr kumimoji="1" lang="en-US" altLang="zh-CN" sz="1000" i="1" dirty="0" smtClean="0">
                  <a:latin typeface="Arial" panose="020B0604020202020204" pitchFamily="34" charset="0"/>
                  <a:ea typeface="Arial" panose="020B0604020202020204" pitchFamily="34" charset="0"/>
                  <a:cs typeface="Arial" panose="020B0604020202020204" pitchFamily="34" charset="0"/>
                </a:rPr>
                <a:t>Punc-7b</a:t>
              </a:r>
              <a:endParaRPr kumimoji="1" lang="en-US" sz="1000" i="1" dirty="0">
                <a:latin typeface="Arial" panose="020B0604020202020204" pitchFamily="34" charset="0"/>
                <a:ea typeface="Arial" panose="020B0604020202020204" pitchFamily="34" charset="0"/>
                <a:cs typeface="Arial" panose="020B0604020202020204" pitchFamily="34" charset="0"/>
              </a:endParaRPr>
            </a:p>
          </p:txBody>
        </p:sp>
        <p:sp>
          <p:nvSpPr>
            <p:cNvPr id="86" name="文本框 30"/>
            <p:cNvSpPr txBox="1"/>
            <p:nvPr/>
          </p:nvSpPr>
          <p:spPr>
            <a:xfrm>
              <a:off x="5588650" y="2575532"/>
              <a:ext cx="595034" cy="1015663"/>
            </a:xfrm>
            <a:prstGeom prst="rect">
              <a:avLst/>
            </a:prstGeom>
            <a:noFill/>
          </p:spPr>
          <p:txBody>
            <a:bodyPr wrap="square" rtlCol="0">
              <a:spAutoFit/>
            </a:bodyPr>
            <a:lstStyle/>
            <a:p>
              <a:pPr algn="ctr">
                <a:lnSpc>
                  <a:spcPts val="1200"/>
                </a:lnSpc>
              </a:pPr>
              <a:r>
                <a:rPr kumimoji="1" lang="en-US" sz="1000" dirty="0" smtClean="0">
                  <a:latin typeface="Arial" panose="020B0604020202020204" pitchFamily="34" charset="0"/>
                  <a:ea typeface="Arial" panose="020B0604020202020204" pitchFamily="34" charset="0"/>
                  <a:cs typeface="Arial" panose="020B0604020202020204" pitchFamily="34" charset="0"/>
                </a:rPr>
                <a:t>AVD</a:t>
              </a:r>
            </a:p>
            <a:p>
              <a:pPr algn="ctr">
                <a:lnSpc>
                  <a:spcPts val="1200"/>
                </a:lnSpc>
              </a:pPr>
              <a:r>
                <a:rPr kumimoji="1" lang="en-US" sz="1000" b="1" dirty="0" smtClean="0">
                  <a:solidFill>
                    <a:srgbClr val="3366FF"/>
                  </a:solidFill>
                  <a:latin typeface="Arial" panose="020B0604020202020204" pitchFamily="34" charset="0"/>
                  <a:ea typeface="Arial" panose="020B0604020202020204" pitchFamily="34" charset="0"/>
                  <a:cs typeface="Arial" panose="020B0604020202020204" pitchFamily="34" charset="0"/>
                </a:rPr>
                <a:t>AVG</a:t>
              </a:r>
            </a:p>
            <a:p>
              <a:pPr algn="ctr">
                <a:lnSpc>
                  <a:spcPts val="1200"/>
                </a:lnSpc>
              </a:pPr>
              <a:r>
                <a:rPr kumimoji="1" lang="en-US" sz="1000" dirty="0" smtClean="0">
                  <a:latin typeface="Arial" panose="020B0604020202020204" pitchFamily="34" charset="0"/>
                  <a:ea typeface="Arial" panose="020B0604020202020204" pitchFamily="34" charset="0"/>
                  <a:cs typeface="Arial" panose="020B0604020202020204" pitchFamily="34" charset="0"/>
                </a:rPr>
                <a:t>AVJ</a:t>
              </a:r>
            </a:p>
            <a:p>
              <a:pPr algn="ctr">
                <a:lnSpc>
                  <a:spcPts val="1200"/>
                </a:lnSpc>
              </a:pPr>
              <a:r>
                <a:rPr kumimoji="1" lang="en-US" sz="1000" dirty="0" smtClean="0">
                  <a:latin typeface="Arial" panose="020B0604020202020204" pitchFamily="34" charset="0"/>
                  <a:ea typeface="Arial" panose="020B0604020202020204" pitchFamily="34" charset="0"/>
                  <a:cs typeface="Arial" panose="020B0604020202020204" pitchFamily="34" charset="0"/>
                </a:rPr>
                <a:t>AVK</a:t>
              </a:r>
            </a:p>
            <a:p>
              <a:pPr algn="ctr">
                <a:lnSpc>
                  <a:spcPts val="1200"/>
                </a:lnSpc>
              </a:pPr>
              <a:r>
                <a:rPr kumimoji="1" lang="en-US" sz="1000" dirty="0" smtClean="0">
                  <a:latin typeface="Arial" panose="020B0604020202020204" pitchFamily="34" charset="0"/>
                  <a:ea typeface="Arial" panose="020B0604020202020204" pitchFamily="34" charset="0"/>
                  <a:cs typeface="Arial" panose="020B0604020202020204" pitchFamily="34" charset="0"/>
                </a:rPr>
                <a:t>RMD</a:t>
              </a:r>
            </a:p>
            <a:p>
              <a:pPr algn="ctr">
                <a:lnSpc>
                  <a:spcPts val="1200"/>
                </a:lnSpc>
              </a:pPr>
              <a:r>
                <a:rPr kumimoji="1" lang="en-US" sz="1000" dirty="0" smtClean="0">
                  <a:latin typeface="Arial" panose="020B0604020202020204" pitchFamily="34" charset="0"/>
                  <a:ea typeface="Arial" panose="020B0604020202020204" pitchFamily="34" charset="0"/>
                  <a:cs typeface="Arial" panose="020B0604020202020204" pitchFamily="34" charset="0"/>
                </a:rPr>
                <a:t>...</a:t>
              </a:r>
            </a:p>
          </p:txBody>
        </p:sp>
        <p:sp>
          <p:nvSpPr>
            <p:cNvPr id="87" name="文本框 30"/>
            <p:cNvSpPr txBox="1"/>
            <p:nvPr/>
          </p:nvSpPr>
          <p:spPr>
            <a:xfrm>
              <a:off x="3178267" y="2397198"/>
              <a:ext cx="892150" cy="246221"/>
            </a:xfrm>
            <a:prstGeom prst="rect">
              <a:avLst/>
            </a:prstGeom>
            <a:noFill/>
          </p:spPr>
          <p:txBody>
            <a:bodyPr wrap="square" rtlCol="0">
              <a:spAutoFit/>
            </a:bodyPr>
            <a:lstStyle/>
            <a:p>
              <a:pPr algn="ctr"/>
              <a:r>
                <a:rPr kumimoji="1" lang="en-US" altLang="zh-CN" sz="1000" i="1" dirty="0" smtClean="0">
                  <a:latin typeface="Arial" panose="020B0604020202020204" pitchFamily="34" charset="0"/>
                  <a:ea typeface="Arial" panose="020B0604020202020204" pitchFamily="34" charset="0"/>
                  <a:cs typeface="Arial" panose="020B0604020202020204" pitchFamily="34" charset="0"/>
                </a:rPr>
                <a:t>Pglr-1</a:t>
              </a:r>
              <a:endParaRPr kumimoji="1" lang="en-US" sz="1000" i="1" dirty="0">
                <a:latin typeface="Arial" panose="020B0604020202020204" pitchFamily="34" charset="0"/>
                <a:ea typeface="Arial" panose="020B0604020202020204" pitchFamily="34" charset="0"/>
                <a:cs typeface="Arial" panose="020B0604020202020204" pitchFamily="34" charset="0"/>
              </a:endParaRPr>
            </a:p>
          </p:txBody>
        </p:sp>
        <p:sp>
          <p:nvSpPr>
            <p:cNvPr id="184" name="TextBox 183"/>
            <p:cNvSpPr txBox="1"/>
            <p:nvPr/>
          </p:nvSpPr>
          <p:spPr>
            <a:xfrm>
              <a:off x="161409" y="368064"/>
              <a:ext cx="383438" cy="307777"/>
            </a:xfrm>
            <a:prstGeom prst="rect">
              <a:avLst/>
            </a:prstGeom>
            <a:noFill/>
          </p:spPr>
          <p:txBody>
            <a:bodyPr wrap="none" rtlCol="0">
              <a:spAutoFit/>
            </a:bodyPr>
            <a:lstStyle/>
            <a:p>
              <a:pPr algn="r"/>
              <a:r>
                <a:rPr lang="en-US" altLang="zh-CN" sz="1400" dirty="0" smtClean="0">
                  <a:latin typeface="Arial" pitchFamily="34" charset="0"/>
                  <a:cs typeface="Arial" pitchFamily="34" charset="0"/>
                </a:rPr>
                <a:t>60</a:t>
              </a:r>
              <a:endParaRPr lang="zh-CN" altLang="en-US" sz="1400" dirty="0">
                <a:latin typeface="Arial" pitchFamily="34" charset="0"/>
                <a:cs typeface="Arial" pitchFamily="34" charset="0"/>
              </a:endParaRPr>
            </a:p>
          </p:txBody>
        </p:sp>
        <p:sp>
          <p:nvSpPr>
            <p:cNvPr id="186" name="TextBox 185"/>
            <p:cNvSpPr txBox="1"/>
            <p:nvPr/>
          </p:nvSpPr>
          <p:spPr>
            <a:xfrm>
              <a:off x="161409" y="743645"/>
              <a:ext cx="383438" cy="307777"/>
            </a:xfrm>
            <a:prstGeom prst="rect">
              <a:avLst/>
            </a:prstGeom>
            <a:noFill/>
          </p:spPr>
          <p:txBody>
            <a:bodyPr wrap="none" rtlCol="0">
              <a:spAutoFit/>
            </a:bodyPr>
            <a:lstStyle/>
            <a:p>
              <a:pPr algn="r"/>
              <a:r>
                <a:rPr lang="en-US" altLang="zh-CN" sz="1400" dirty="0" smtClean="0">
                  <a:latin typeface="Arial" pitchFamily="34" charset="0"/>
                  <a:cs typeface="Arial" pitchFamily="34" charset="0"/>
                </a:rPr>
                <a:t>48</a:t>
              </a:r>
              <a:endParaRPr lang="zh-CN" altLang="en-US" sz="1400" dirty="0">
                <a:latin typeface="Arial" pitchFamily="34" charset="0"/>
                <a:cs typeface="Arial" pitchFamily="34" charset="0"/>
              </a:endParaRPr>
            </a:p>
          </p:txBody>
        </p:sp>
        <p:sp>
          <p:nvSpPr>
            <p:cNvPr id="187" name="TextBox 186"/>
            <p:cNvSpPr txBox="1"/>
            <p:nvPr/>
          </p:nvSpPr>
          <p:spPr>
            <a:xfrm>
              <a:off x="161409" y="1119226"/>
              <a:ext cx="383438" cy="307777"/>
            </a:xfrm>
            <a:prstGeom prst="rect">
              <a:avLst/>
            </a:prstGeom>
            <a:noFill/>
          </p:spPr>
          <p:txBody>
            <a:bodyPr wrap="none" rtlCol="0">
              <a:spAutoFit/>
            </a:bodyPr>
            <a:lstStyle/>
            <a:p>
              <a:pPr algn="r"/>
              <a:r>
                <a:rPr lang="en-US" altLang="zh-CN" sz="1400" dirty="0" smtClean="0">
                  <a:latin typeface="Arial" pitchFamily="34" charset="0"/>
                  <a:cs typeface="Arial" pitchFamily="34" charset="0"/>
                </a:rPr>
                <a:t>36</a:t>
              </a:r>
              <a:endParaRPr lang="zh-CN" altLang="en-US" sz="1400" dirty="0">
                <a:latin typeface="Arial" pitchFamily="34" charset="0"/>
                <a:cs typeface="Arial" pitchFamily="34" charset="0"/>
              </a:endParaRPr>
            </a:p>
          </p:txBody>
        </p:sp>
        <p:sp>
          <p:nvSpPr>
            <p:cNvPr id="188" name="TextBox 187"/>
            <p:cNvSpPr txBox="1"/>
            <p:nvPr/>
          </p:nvSpPr>
          <p:spPr>
            <a:xfrm>
              <a:off x="161409" y="1870388"/>
              <a:ext cx="383438" cy="307777"/>
            </a:xfrm>
            <a:prstGeom prst="rect">
              <a:avLst/>
            </a:prstGeom>
            <a:noFill/>
          </p:spPr>
          <p:txBody>
            <a:bodyPr wrap="none" rtlCol="0">
              <a:spAutoFit/>
            </a:bodyPr>
            <a:lstStyle/>
            <a:p>
              <a:pPr algn="r"/>
              <a:r>
                <a:rPr lang="en-US" altLang="zh-CN" sz="1400" dirty="0" smtClean="0">
                  <a:latin typeface="Arial" pitchFamily="34" charset="0"/>
                  <a:cs typeface="Arial" pitchFamily="34" charset="0"/>
                </a:rPr>
                <a:t>12</a:t>
              </a:r>
              <a:endParaRPr lang="zh-CN" altLang="en-US" sz="1400" dirty="0">
                <a:latin typeface="Arial" pitchFamily="34" charset="0"/>
                <a:cs typeface="Arial" pitchFamily="34" charset="0"/>
              </a:endParaRPr>
            </a:p>
          </p:txBody>
        </p:sp>
        <p:sp>
          <p:nvSpPr>
            <p:cNvPr id="189" name="TextBox 188"/>
            <p:cNvSpPr txBox="1"/>
            <p:nvPr/>
          </p:nvSpPr>
          <p:spPr>
            <a:xfrm>
              <a:off x="161409" y="2245971"/>
              <a:ext cx="383438" cy="307777"/>
            </a:xfrm>
            <a:prstGeom prst="rect">
              <a:avLst/>
            </a:prstGeom>
            <a:noFill/>
          </p:spPr>
          <p:txBody>
            <a:bodyPr wrap="square" rtlCol="0">
              <a:spAutoFit/>
            </a:bodyPr>
            <a:lstStyle/>
            <a:p>
              <a:pPr algn="r"/>
              <a:r>
                <a:rPr lang="en-US" altLang="zh-CN" sz="1400" dirty="0" smtClean="0">
                  <a:latin typeface="Arial" pitchFamily="34" charset="0"/>
                  <a:cs typeface="Arial" pitchFamily="34" charset="0"/>
                </a:rPr>
                <a:t>0</a:t>
              </a:r>
              <a:endParaRPr lang="zh-CN" altLang="en-US" sz="1400" dirty="0">
                <a:latin typeface="Arial" pitchFamily="34" charset="0"/>
                <a:cs typeface="Arial" pitchFamily="34" charset="0"/>
              </a:endParaRPr>
            </a:p>
          </p:txBody>
        </p:sp>
        <p:sp>
          <p:nvSpPr>
            <p:cNvPr id="190" name="TextBox 189"/>
            <p:cNvSpPr txBox="1"/>
            <p:nvPr/>
          </p:nvSpPr>
          <p:spPr>
            <a:xfrm>
              <a:off x="161409" y="1494807"/>
              <a:ext cx="383438" cy="307777"/>
            </a:xfrm>
            <a:prstGeom prst="rect">
              <a:avLst/>
            </a:prstGeom>
            <a:noFill/>
          </p:spPr>
          <p:txBody>
            <a:bodyPr wrap="none" rtlCol="0">
              <a:spAutoFit/>
            </a:bodyPr>
            <a:lstStyle/>
            <a:p>
              <a:pPr algn="r"/>
              <a:r>
                <a:rPr lang="en-US" altLang="zh-CN" sz="1400" dirty="0" smtClean="0">
                  <a:latin typeface="Arial" pitchFamily="34" charset="0"/>
                  <a:cs typeface="Arial" pitchFamily="34" charset="0"/>
                </a:rPr>
                <a:t>24</a:t>
              </a:r>
              <a:endParaRPr lang="zh-CN" altLang="en-US" sz="1400" dirty="0">
                <a:latin typeface="Arial" pitchFamily="34" charset="0"/>
                <a:cs typeface="Arial" pitchFamily="34" charset="0"/>
              </a:endParaRPr>
            </a:p>
          </p:txBody>
        </p:sp>
        <p:sp>
          <p:nvSpPr>
            <p:cNvPr id="191" name="TextBox 190"/>
            <p:cNvSpPr txBox="1"/>
            <p:nvPr/>
          </p:nvSpPr>
          <p:spPr>
            <a:xfrm>
              <a:off x="8416319" y="365973"/>
              <a:ext cx="433132" cy="244773"/>
            </a:xfrm>
            <a:prstGeom prst="rect">
              <a:avLst/>
            </a:prstGeom>
            <a:noFill/>
          </p:spPr>
          <p:txBody>
            <a:bodyPr wrap="none" rtlCol="0">
              <a:spAutoFit/>
            </a:bodyPr>
            <a:lstStyle/>
            <a:p>
              <a:r>
                <a:rPr lang="en-US" altLang="zh-CN" sz="1400" dirty="0" smtClean="0">
                  <a:latin typeface="Arial" pitchFamily="34" charset="0"/>
                  <a:cs typeface="Arial" pitchFamily="34" charset="0"/>
                </a:rPr>
                <a:t>1.0</a:t>
              </a:r>
              <a:endParaRPr lang="zh-CN" altLang="en-US" sz="1400" dirty="0">
                <a:latin typeface="Arial" pitchFamily="34" charset="0"/>
                <a:cs typeface="Arial" pitchFamily="34" charset="0"/>
              </a:endParaRPr>
            </a:p>
          </p:txBody>
        </p:sp>
        <p:sp>
          <p:nvSpPr>
            <p:cNvPr id="192" name="TextBox 191"/>
            <p:cNvSpPr txBox="1"/>
            <p:nvPr/>
          </p:nvSpPr>
          <p:spPr>
            <a:xfrm>
              <a:off x="8416319" y="741554"/>
              <a:ext cx="433132" cy="244773"/>
            </a:xfrm>
            <a:prstGeom prst="rect">
              <a:avLst/>
            </a:prstGeom>
            <a:noFill/>
          </p:spPr>
          <p:txBody>
            <a:bodyPr wrap="none" rtlCol="0">
              <a:spAutoFit/>
            </a:bodyPr>
            <a:lstStyle/>
            <a:p>
              <a:r>
                <a:rPr lang="en-US" altLang="zh-CN" sz="1400" dirty="0" smtClean="0">
                  <a:latin typeface="Arial" pitchFamily="34" charset="0"/>
                  <a:cs typeface="Arial" pitchFamily="34" charset="0"/>
                </a:rPr>
                <a:t>0.8</a:t>
              </a:r>
              <a:endParaRPr lang="zh-CN" altLang="en-US" sz="1400" dirty="0">
                <a:latin typeface="Arial" pitchFamily="34" charset="0"/>
                <a:cs typeface="Arial" pitchFamily="34" charset="0"/>
              </a:endParaRPr>
            </a:p>
          </p:txBody>
        </p:sp>
        <p:sp>
          <p:nvSpPr>
            <p:cNvPr id="193" name="TextBox 192"/>
            <p:cNvSpPr txBox="1"/>
            <p:nvPr/>
          </p:nvSpPr>
          <p:spPr>
            <a:xfrm>
              <a:off x="8416319" y="1117135"/>
              <a:ext cx="433132" cy="244773"/>
            </a:xfrm>
            <a:prstGeom prst="rect">
              <a:avLst/>
            </a:prstGeom>
            <a:noFill/>
          </p:spPr>
          <p:txBody>
            <a:bodyPr wrap="none" rtlCol="0">
              <a:spAutoFit/>
            </a:bodyPr>
            <a:lstStyle/>
            <a:p>
              <a:r>
                <a:rPr lang="en-US" altLang="zh-CN" sz="1400" dirty="0" smtClean="0">
                  <a:latin typeface="Arial" pitchFamily="34" charset="0"/>
                  <a:cs typeface="Arial" pitchFamily="34" charset="0"/>
                </a:rPr>
                <a:t>0.6</a:t>
              </a:r>
              <a:endParaRPr lang="zh-CN" altLang="en-US" sz="1400" dirty="0">
                <a:latin typeface="Arial" pitchFamily="34" charset="0"/>
                <a:cs typeface="Arial" pitchFamily="34" charset="0"/>
              </a:endParaRPr>
            </a:p>
          </p:txBody>
        </p:sp>
        <p:sp>
          <p:nvSpPr>
            <p:cNvPr id="194" name="TextBox 193"/>
            <p:cNvSpPr txBox="1"/>
            <p:nvPr/>
          </p:nvSpPr>
          <p:spPr>
            <a:xfrm>
              <a:off x="8416319" y="1492716"/>
              <a:ext cx="433132" cy="244773"/>
            </a:xfrm>
            <a:prstGeom prst="rect">
              <a:avLst/>
            </a:prstGeom>
            <a:noFill/>
          </p:spPr>
          <p:txBody>
            <a:bodyPr wrap="none" rtlCol="0">
              <a:spAutoFit/>
            </a:bodyPr>
            <a:lstStyle/>
            <a:p>
              <a:r>
                <a:rPr lang="en-US" altLang="zh-CN" sz="1400" dirty="0" smtClean="0">
                  <a:latin typeface="Arial" pitchFamily="34" charset="0"/>
                  <a:cs typeface="Arial" pitchFamily="34" charset="0"/>
                </a:rPr>
                <a:t>0.4</a:t>
              </a:r>
              <a:endParaRPr lang="zh-CN" altLang="en-US" sz="1400" dirty="0">
                <a:latin typeface="Arial" pitchFamily="34" charset="0"/>
                <a:cs typeface="Arial" pitchFamily="34" charset="0"/>
              </a:endParaRPr>
            </a:p>
          </p:txBody>
        </p:sp>
        <p:sp>
          <p:nvSpPr>
            <p:cNvPr id="195" name="TextBox 194"/>
            <p:cNvSpPr txBox="1"/>
            <p:nvPr/>
          </p:nvSpPr>
          <p:spPr>
            <a:xfrm>
              <a:off x="8416319" y="2243879"/>
              <a:ext cx="383438" cy="244773"/>
            </a:xfrm>
            <a:prstGeom prst="rect">
              <a:avLst/>
            </a:prstGeom>
            <a:noFill/>
          </p:spPr>
          <p:txBody>
            <a:bodyPr wrap="square" rtlCol="0">
              <a:spAutoFit/>
            </a:bodyPr>
            <a:lstStyle/>
            <a:p>
              <a:r>
                <a:rPr lang="en-US" altLang="zh-CN" sz="1400" dirty="0" smtClean="0">
                  <a:latin typeface="Arial" pitchFamily="34" charset="0"/>
                  <a:cs typeface="Arial" pitchFamily="34" charset="0"/>
                </a:rPr>
                <a:t>0</a:t>
              </a:r>
              <a:endParaRPr lang="zh-CN" altLang="en-US" sz="1400" dirty="0">
                <a:latin typeface="Arial" pitchFamily="34" charset="0"/>
                <a:cs typeface="Arial" pitchFamily="34" charset="0"/>
              </a:endParaRPr>
            </a:p>
          </p:txBody>
        </p:sp>
        <p:sp>
          <p:nvSpPr>
            <p:cNvPr id="196" name="TextBox 195"/>
            <p:cNvSpPr txBox="1"/>
            <p:nvPr/>
          </p:nvSpPr>
          <p:spPr>
            <a:xfrm>
              <a:off x="8416319" y="1868297"/>
              <a:ext cx="433132" cy="244773"/>
            </a:xfrm>
            <a:prstGeom prst="rect">
              <a:avLst/>
            </a:prstGeom>
            <a:noFill/>
          </p:spPr>
          <p:txBody>
            <a:bodyPr wrap="none" rtlCol="0">
              <a:spAutoFit/>
            </a:bodyPr>
            <a:lstStyle/>
            <a:p>
              <a:r>
                <a:rPr lang="en-US" altLang="zh-CN" sz="1400" dirty="0" smtClean="0">
                  <a:latin typeface="Arial" pitchFamily="34" charset="0"/>
                  <a:cs typeface="Arial" pitchFamily="34" charset="0"/>
                </a:rPr>
                <a:t>0.2</a:t>
              </a:r>
              <a:endParaRPr lang="zh-CN" altLang="en-US" sz="1400" dirty="0">
                <a:latin typeface="Arial" pitchFamily="34" charset="0"/>
                <a:cs typeface="Arial" pitchFamily="34" charset="0"/>
              </a:endParaRPr>
            </a:p>
          </p:txBody>
        </p:sp>
        <p:sp>
          <p:nvSpPr>
            <p:cNvPr id="90" name="TextBox 89"/>
            <p:cNvSpPr txBox="1"/>
            <p:nvPr/>
          </p:nvSpPr>
          <p:spPr>
            <a:xfrm>
              <a:off x="1636601" y="1672705"/>
              <a:ext cx="362600" cy="276999"/>
            </a:xfrm>
            <a:prstGeom prst="rect">
              <a:avLst/>
            </a:prstGeom>
            <a:noFill/>
          </p:spPr>
          <p:txBody>
            <a:bodyPr wrap="none" rtlCol="0">
              <a:spAutoFit/>
            </a:bodyPr>
            <a:lstStyle/>
            <a:p>
              <a:pPr algn="ctr"/>
              <a:r>
                <a:rPr lang="en-US" altLang="zh-CN" sz="1200" dirty="0">
                  <a:latin typeface="Arial" pitchFamily="34" charset="0"/>
                  <a:cs typeface="Arial" pitchFamily="34" charset="0"/>
                </a:rPr>
                <a:t>***</a:t>
              </a:r>
              <a:endParaRPr lang="zh-CN" altLang="en-US" sz="1200" dirty="0">
                <a:latin typeface="Arial" pitchFamily="34" charset="0"/>
                <a:cs typeface="Arial" pitchFamily="34" charset="0"/>
              </a:endParaRPr>
            </a:p>
          </p:txBody>
        </p:sp>
        <p:sp>
          <p:nvSpPr>
            <p:cNvPr id="92" name="TextBox 91"/>
            <p:cNvSpPr txBox="1"/>
            <p:nvPr/>
          </p:nvSpPr>
          <p:spPr>
            <a:xfrm>
              <a:off x="1854867" y="852927"/>
              <a:ext cx="356188" cy="184666"/>
            </a:xfrm>
            <a:prstGeom prst="rect">
              <a:avLst/>
            </a:prstGeom>
            <a:noFill/>
          </p:spPr>
          <p:txBody>
            <a:bodyPr wrap="none" rtlCol="0">
              <a:spAutoFit/>
            </a:bodyPr>
            <a:lstStyle/>
            <a:p>
              <a:pPr algn="ctr"/>
              <a:r>
                <a:rPr lang="en-US" altLang="zh-CN" sz="600" dirty="0" smtClean="0">
                  <a:latin typeface="Arial" pitchFamily="34" charset="0"/>
                  <a:cs typeface="Arial" pitchFamily="34" charset="0"/>
                </a:rPr>
                <a:t># # #</a:t>
              </a:r>
              <a:endParaRPr lang="zh-CN" altLang="en-US" sz="600" dirty="0">
                <a:latin typeface="Arial" pitchFamily="34" charset="0"/>
                <a:cs typeface="Arial" pitchFamily="34" charset="0"/>
              </a:endParaRPr>
            </a:p>
          </p:txBody>
        </p:sp>
        <p:sp>
          <p:nvSpPr>
            <p:cNvPr id="93" name="TextBox 92"/>
            <p:cNvSpPr txBox="1"/>
            <p:nvPr/>
          </p:nvSpPr>
          <p:spPr>
            <a:xfrm>
              <a:off x="7537798" y="685741"/>
              <a:ext cx="356188" cy="184666"/>
            </a:xfrm>
            <a:prstGeom prst="rect">
              <a:avLst/>
            </a:prstGeom>
            <a:noFill/>
          </p:spPr>
          <p:txBody>
            <a:bodyPr wrap="none" rtlCol="0">
              <a:spAutoFit/>
            </a:bodyPr>
            <a:lstStyle/>
            <a:p>
              <a:pPr algn="ctr"/>
              <a:r>
                <a:rPr lang="en-US" altLang="zh-CN" sz="600" dirty="0" smtClean="0">
                  <a:latin typeface="Arial" pitchFamily="34" charset="0"/>
                  <a:cs typeface="Arial" pitchFamily="34" charset="0"/>
                </a:rPr>
                <a:t># # #</a:t>
              </a:r>
              <a:endParaRPr lang="zh-CN" altLang="en-US" sz="600" dirty="0">
                <a:latin typeface="Arial" pitchFamily="34" charset="0"/>
                <a:cs typeface="Arial" pitchFamily="34" charset="0"/>
              </a:endParaRPr>
            </a:p>
          </p:txBody>
        </p:sp>
        <p:sp>
          <p:nvSpPr>
            <p:cNvPr id="94" name="TextBox 93"/>
            <p:cNvSpPr txBox="1"/>
            <p:nvPr/>
          </p:nvSpPr>
          <p:spPr>
            <a:xfrm>
              <a:off x="2994129" y="1101204"/>
              <a:ext cx="356188" cy="184666"/>
            </a:xfrm>
            <a:prstGeom prst="rect">
              <a:avLst/>
            </a:prstGeom>
            <a:noFill/>
          </p:spPr>
          <p:txBody>
            <a:bodyPr wrap="none" rtlCol="0">
              <a:spAutoFit/>
            </a:bodyPr>
            <a:lstStyle/>
            <a:p>
              <a:pPr algn="ctr"/>
              <a:r>
                <a:rPr lang="en-US" altLang="zh-CN" sz="600" dirty="0" smtClean="0">
                  <a:latin typeface="Arial" pitchFamily="34" charset="0"/>
                  <a:cs typeface="Arial" pitchFamily="34" charset="0"/>
                </a:rPr>
                <a:t># # #</a:t>
              </a:r>
              <a:endParaRPr lang="zh-CN" altLang="en-US" sz="600" dirty="0">
                <a:latin typeface="Arial" pitchFamily="34" charset="0"/>
                <a:cs typeface="Arial" pitchFamily="34" charset="0"/>
              </a:endParaRPr>
            </a:p>
          </p:txBody>
        </p:sp>
        <p:sp>
          <p:nvSpPr>
            <p:cNvPr id="95" name="TextBox 94"/>
            <p:cNvSpPr txBox="1"/>
            <p:nvPr/>
          </p:nvSpPr>
          <p:spPr>
            <a:xfrm>
              <a:off x="3555115" y="1064374"/>
              <a:ext cx="356188" cy="184666"/>
            </a:xfrm>
            <a:prstGeom prst="rect">
              <a:avLst/>
            </a:prstGeom>
            <a:noFill/>
          </p:spPr>
          <p:txBody>
            <a:bodyPr wrap="none" rtlCol="0">
              <a:spAutoFit/>
            </a:bodyPr>
            <a:lstStyle/>
            <a:p>
              <a:pPr algn="ctr"/>
              <a:r>
                <a:rPr lang="en-US" altLang="zh-CN" sz="600" dirty="0" smtClean="0">
                  <a:latin typeface="Arial" pitchFamily="34" charset="0"/>
                  <a:cs typeface="Arial" pitchFamily="34" charset="0"/>
                </a:rPr>
                <a:t># # #</a:t>
              </a:r>
              <a:endParaRPr lang="zh-CN" altLang="en-US" sz="600" dirty="0">
                <a:latin typeface="Arial" pitchFamily="34" charset="0"/>
                <a:cs typeface="Arial" pitchFamily="34" charset="0"/>
              </a:endParaRPr>
            </a:p>
          </p:txBody>
        </p:sp>
        <p:sp>
          <p:nvSpPr>
            <p:cNvPr id="91" name="TextBox 90"/>
            <p:cNvSpPr txBox="1"/>
            <p:nvPr/>
          </p:nvSpPr>
          <p:spPr>
            <a:xfrm>
              <a:off x="7316359" y="1210138"/>
              <a:ext cx="362600" cy="276999"/>
            </a:xfrm>
            <a:prstGeom prst="rect">
              <a:avLst/>
            </a:prstGeom>
            <a:noFill/>
          </p:spPr>
          <p:txBody>
            <a:bodyPr wrap="none" rtlCol="0">
              <a:spAutoFit/>
            </a:bodyPr>
            <a:lstStyle/>
            <a:p>
              <a:pPr algn="ctr"/>
              <a:r>
                <a:rPr lang="en-US" altLang="zh-CN" sz="1200" dirty="0">
                  <a:latin typeface="Arial" pitchFamily="34" charset="0"/>
                  <a:cs typeface="Arial" pitchFamily="34" charset="0"/>
                </a:rPr>
                <a:t>***</a:t>
              </a:r>
              <a:endParaRPr lang="zh-CN" altLang="en-US" sz="1200" dirty="0">
                <a:latin typeface="Arial" pitchFamily="34" charset="0"/>
                <a:cs typeface="Arial" pitchFamily="34" charset="0"/>
              </a:endParaRPr>
            </a:p>
          </p:txBody>
        </p:sp>
        <p:sp>
          <p:nvSpPr>
            <p:cNvPr id="109" name="TextBox 108"/>
            <p:cNvSpPr txBox="1"/>
            <p:nvPr/>
          </p:nvSpPr>
          <p:spPr>
            <a:xfrm>
              <a:off x="-17343" y="45987"/>
              <a:ext cx="351453" cy="369332"/>
            </a:xfrm>
            <a:prstGeom prst="rect">
              <a:avLst/>
            </a:prstGeom>
            <a:noFill/>
          </p:spPr>
          <p:txBody>
            <a:bodyPr wrap="none" rtlCol="0">
              <a:spAutoFit/>
            </a:bodyPr>
            <a:lstStyle/>
            <a:p>
              <a:r>
                <a:rPr lang="en-US" altLang="zh-CN" dirty="0">
                  <a:latin typeface="Arial" pitchFamily="34" charset="0"/>
                  <a:cs typeface="Arial" pitchFamily="34" charset="0"/>
                </a:rPr>
                <a:t>A</a:t>
              </a:r>
              <a:endParaRPr lang="zh-CN" altLang="en-US" dirty="0">
                <a:latin typeface="Arial" pitchFamily="34" charset="0"/>
                <a:cs typeface="Arial" pitchFamily="34" charset="0"/>
              </a:endParaRPr>
            </a:p>
          </p:txBody>
        </p:sp>
        <p:sp>
          <p:nvSpPr>
            <p:cNvPr id="108" name="TextBox 107"/>
            <p:cNvSpPr txBox="1"/>
            <p:nvPr/>
          </p:nvSpPr>
          <p:spPr>
            <a:xfrm>
              <a:off x="-60247" y="488359"/>
              <a:ext cx="400110" cy="1959998"/>
            </a:xfrm>
            <a:prstGeom prst="rect">
              <a:avLst/>
            </a:prstGeom>
            <a:noFill/>
          </p:spPr>
          <p:txBody>
            <a:bodyPr vert="vert270" wrap="square" rtlCol="0">
              <a:spAutoFit/>
            </a:bodyPr>
            <a:lstStyle/>
            <a:p>
              <a:pPr algn="ctr"/>
              <a:r>
                <a:rPr lang="en-US" altLang="zh-CN" sz="1400" dirty="0" smtClean="0">
                  <a:solidFill>
                    <a:srgbClr val="0000FF"/>
                  </a:solidFill>
                  <a:latin typeface="Arial" panose="020B0604020202020204" pitchFamily="34" charset="0"/>
                  <a:cs typeface="Arial" panose="020B0604020202020204" pitchFamily="34" charset="0"/>
                </a:rPr>
                <a:t>Body bends/min</a:t>
              </a:r>
              <a:endParaRPr lang="zh-CN" altLang="en-US" sz="1400" dirty="0">
                <a:solidFill>
                  <a:srgbClr val="0000FF"/>
                </a:solidFill>
                <a:latin typeface="Arial" panose="020B0604020202020204" pitchFamily="34" charset="0"/>
                <a:cs typeface="Arial" panose="020B0604020202020204" pitchFamily="34" charset="0"/>
              </a:endParaRPr>
            </a:p>
          </p:txBody>
        </p:sp>
        <p:sp>
          <p:nvSpPr>
            <p:cNvPr id="110" name="TextBox 109"/>
            <p:cNvSpPr txBox="1"/>
            <p:nvPr/>
          </p:nvSpPr>
          <p:spPr>
            <a:xfrm>
              <a:off x="8653232" y="201053"/>
              <a:ext cx="400110" cy="2586724"/>
            </a:xfrm>
            <a:prstGeom prst="rect">
              <a:avLst/>
            </a:prstGeom>
            <a:noFill/>
          </p:spPr>
          <p:txBody>
            <a:bodyPr vert="vert270" wrap="square" rtlCol="0">
              <a:spAutoFit/>
            </a:bodyPr>
            <a:lstStyle/>
            <a:p>
              <a:pPr algn="ctr"/>
              <a:r>
                <a:rPr lang="en-US" altLang="zh-CN" sz="1400" dirty="0">
                  <a:solidFill>
                    <a:srgbClr val="FF0000"/>
                  </a:solidFill>
                  <a:latin typeface="Arial" panose="020B0604020202020204" pitchFamily="34" charset="0"/>
                  <a:cs typeface="Arial" panose="020B0604020202020204" pitchFamily="34" charset="0"/>
                </a:rPr>
                <a:t>MeSa avoidance index</a:t>
              </a:r>
              <a:endParaRPr lang="zh-CN" altLang="en-US" sz="1400" dirty="0">
                <a:solidFill>
                  <a:srgbClr val="FF0000"/>
                </a:solidFill>
                <a:latin typeface="Arial" panose="020B0604020202020204" pitchFamily="34" charset="0"/>
                <a:cs typeface="Arial" panose="020B0604020202020204" pitchFamily="34" charset="0"/>
              </a:endParaRPr>
            </a:p>
          </p:txBody>
        </p:sp>
        <p:sp>
          <p:nvSpPr>
            <p:cNvPr id="112" name="TextBox 111"/>
            <p:cNvSpPr txBox="1"/>
            <p:nvPr/>
          </p:nvSpPr>
          <p:spPr>
            <a:xfrm>
              <a:off x="4128886" y="1040358"/>
              <a:ext cx="356188" cy="184666"/>
            </a:xfrm>
            <a:prstGeom prst="rect">
              <a:avLst/>
            </a:prstGeom>
            <a:noFill/>
          </p:spPr>
          <p:txBody>
            <a:bodyPr wrap="none" rtlCol="0">
              <a:spAutoFit/>
            </a:bodyPr>
            <a:lstStyle/>
            <a:p>
              <a:pPr algn="ctr"/>
              <a:r>
                <a:rPr lang="en-US" altLang="zh-CN" sz="600" dirty="0" smtClean="0">
                  <a:latin typeface="Arial" pitchFamily="34" charset="0"/>
                  <a:cs typeface="Arial" pitchFamily="34" charset="0"/>
                </a:rPr>
                <a:t># # #</a:t>
              </a:r>
              <a:endParaRPr lang="zh-CN" altLang="en-US" sz="600" dirty="0">
                <a:latin typeface="Arial" pitchFamily="34" charset="0"/>
                <a:cs typeface="Arial" pitchFamily="34" charset="0"/>
              </a:endParaRPr>
            </a:p>
          </p:txBody>
        </p:sp>
        <p:sp>
          <p:nvSpPr>
            <p:cNvPr id="113" name="文本框 30"/>
            <p:cNvSpPr txBox="1"/>
            <p:nvPr/>
          </p:nvSpPr>
          <p:spPr>
            <a:xfrm>
              <a:off x="3749244" y="2397198"/>
              <a:ext cx="892150" cy="553998"/>
            </a:xfrm>
            <a:prstGeom prst="rect">
              <a:avLst/>
            </a:prstGeom>
            <a:noFill/>
          </p:spPr>
          <p:txBody>
            <a:bodyPr wrap="square" rtlCol="0">
              <a:spAutoFit/>
            </a:bodyPr>
            <a:lstStyle/>
            <a:p>
              <a:pPr algn="ctr"/>
              <a:r>
                <a:rPr kumimoji="1" lang="en-US" altLang="zh-CN" sz="1000" i="1" dirty="0" smtClean="0">
                  <a:latin typeface="Arial" panose="020B0604020202020204" pitchFamily="34" charset="0"/>
                  <a:ea typeface="Arial" panose="020B0604020202020204" pitchFamily="34" charset="0"/>
                  <a:cs typeface="Arial" panose="020B0604020202020204" pitchFamily="34" charset="0"/>
                </a:rPr>
                <a:t>Pflp-1/</a:t>
              </a:r>
            </a:p>
            <a:p>
              <a:pPr algn="ctr"/>
              <a:r>
                <a:rPr kumimoji="1" lang="en-US" sz="1000" i="1" dirty="0" smtClean="0">
                  <a:latin typeface="Arial" panose="020B0604020202020204" pitchFamily="34" charset="0"/>
                  <a:ea typeface="Arial" panose="020B0604020202020204" pitchFamily="34" charset="0"/>
                  <a:cs typeface="Arial" panose="020B0604020202020204" pitchFamily="34" charset="0"/>
                </a:rPr>
                <a:t>Pflp-18/</a:t>
              </a:r>
            </a:p>
            <a:p>
              <a:pPr algn="ctr"/>
              <a:r>
                <a:rPr kumimoji="1" lang="en-US" sz="1000" i="1" dirty="0" smtClean="0">
                  <a:latin typeface="Arial" panose="020B0604020202020204" pitchFamily="34" charset="0"/>
                  <a:ea typeface="Arial" panose="020B0604020202020204" pitchFamily="34" charset="0"/>
                  <a:cs typeface="Arial" panose="020B0604020202020204" pitchFamily="34" charset="0"/>
                </a:rPr>
                <a:t>Punc-7b</a:t>
              </a:r>
              <a:endParaRPr kumimoji="1" lang="en-US" sz="1000" i="1" dirty="0">
                <a:latin typeface="Arial" panose="020B0604020202020204" pitchFamily="34" charset="0"/>
                <a:ea typeface="Arial" panose="020B0604020202020204" pitchFamily="34" charset="0"/>
                <a:cs typeface="Arial" panose="020B0604020202020204" pitchFamily="34" charset="0"/>
              </a:endParaRPr>
            </a:p>
          </p:txBody>
        </p:sp>
        <p:cxnSp>
          <p:nvCxnSpPr>
            <p:cNvPr id="114" name="直接连接符 113"/>
            <p:cNvCxnSpPr/>
            <p:nvPr/>
          </p:nvCxnSpPr>
          <p:spPr>
            <a:xfrm>
              <a:off x="3895009" y="2900300"/>
              <a:ext cx="612000" cy="0"/>
            </a:xfrm>
            <a:prstGeom prst="line">
              <a:avLst/>
            </a:prstGeom>
          </p:spPr>
          <p:style>
            <a:lnRef idx="1">
              <a:schemeClr val="dk1"/>
            </a:lnRef>
            <a:fillRef idx="0">
              <a:schemeClr val="dk1"/>
            </a:fillRef>
            <a:effectRef idx="0">
              <a:schemeClr val="dk1"/>
            </a:effectRef>
            <a:fontRef idx="minor">
              <a:schemeClr val="tx1"/>
            </a:fontRef>
          </p:style>
        </p:cxnSp>
        <p:sp>
          <p:nvSpPr>
            <p:cNvPr id="115" name="文本框 30"/>
            <p:cNvSpPr txBox="1"/>
            <p:nvPr/>
          </p:nvSpPr>
          <p:spPr>
            <a:xfrm>
              <a:off x="3872104" y="2883309"/>
              <a:ext cx="647346" cy="707886"/>
            </a:xfrm>
            <a:prstGeom prst="rect">
              <a:avLst/>
            </a:prstGeom>
            <a:noFill/>
          </p:spPr>
          <p:txBody>
            <a:bodyPr wrap="square" rtlCol="0">
              <a:spAutoFit/>
            </a:bodyPr>
            <a:lstStyle/>
            <a:p>
              <a:pPr algn="ctr">
                <a:lnSpc>
                  <a:spcPts val="1200"/>
                </a:lnSpc>
              </a:pPr>
              <a:r>
                <a:rPr kumimoji="1" lang="en-US" sz="1000" b="1" dirty="0" smtClean="0">
                  <a:solidFill>
                    <a:srgbClr val="3366FF"/>
                  </a:solidFill>
                  <a:latin typeface="Arial" panose="020B0604020202020204" pitchFamily="34" charset="0"/>
                  <a:ea typeface="Arial" panose="020B0604020202020204" pitchFamily="34" charset="0"/>
                  <a:cs typeface="Arial" panose="020B0604020202020204" pitchFamily="34" charset="0"/>
                </a:rPr>
                <a:t>AVA</a:t>
              </a:r>
              <a:endParaRPr kumimoji="1" lang="en-US" sz="1000" dirty="0" smtClean="0">
                <a:latin typeface="Arial" panose="020B0604020202020204" pitchFamily="34" charset="0"/>
                <a:ea typeface="Arial" panose="020B0604020202020204" pitchFamily="34" charset="0"/>
                <a:cs typeface="Arial" panose="020B0604020202020204" pitchFamily="34" charset="0"/>
              </a:endParaRPr>
            </a:p>
            <a:p>
              <a:pPr algn="ctr">
                <a:lnSpc>
                  <a:spcPts val="1200"/>
                </a:lnSpc>
              </a:pPr>
              <a:r>
                <a:rPr kumimoji="1" lang="en-US" sz="1000" b="1" dirty="0" smtClean="0">
                  <a:solidFill>
                    <a:srgbClr val="3366FF"/>
                  </a:solidFill>
                  <a:latin typeface="Arial" panose="020B0604020202020204" pitchFamily="34" charset="0"/>
                  <a:ea typeface="Arial" panose="020B0604020202020204" pitchFamily="34" charset="0"/>
                  <a:cs typeface="Arial" panose="020B0604020202020204" pitchFamily="34" charset="0"/>
                </a:rPr>
                <a:t>AVE</a:t>
              </a:r>
            </a:p>
            <a:p>
              <a:pPr algn="ctr">
                <a:lnSpc>
                  <a:spcPts val="1200"/>
                </a:lnSpc>
              </a:pPr>
              <a:r>
                <a:rPr kumimoji="1" lang="en-US" sz="1000" b="1" dirty="0" smtClean="0">
                  <a:solidFill>
                    <a:srgbClr val="3366FF"/>
                  </a:solidFill>
                  <a:latin typeface="Arial" panose="020B0604020202020204" pitchFamily="34" charset="0"/>
                  <a:ea typeface="Arial" panose="020B0604020202020204" pitchFamily="34" charset="0"/>
                  <a:cs typeface="Arial" panose="020B0604020202020204" pitchFamily="34" charset="0"/>
                </a:rPr>
                <a:t>AVG</a:t>
              </a:r>
            </a:p>
            <a:p>
              <a:pPr algn="ctr">
                <a:lnSpc>
                  <a:spcPts val="1200"/>
                </a:lnSpc>
              </a:pPr>
              <a:r>
                <a:rPr kumimoji="1" lang="en-US" sz="1000" dirty="0" smtClean="0">
                  <a:latin typeface="Arial" panose="020B0604020202020204" pitchFamily="34" charset="0"/>
                  <a:ea typeface="Arial" panose="020B0604020202020204" pitchFamily="34" charset="0"/>
                  <a:cs typeface="Arial" panose="020B0604020202020204" pitchFamily="34" charset="0"/>
                </a:rPr>
                <a:t>...</a:t>
              </a:r>
            </a:p>
          </p:txBody>
        </p:sp>
        <p:sp>
          <p:nvSpPr>
            <p:cNvPr id="116" name="文本框 30"/>
            <p:cNvSpPr txBox="1"/>
            <p:nvPr/>
          </p:nvSpPr>
          <p:spPr>
            <a:xfrm>
              <a:off x="7737592" y="2404057"/>
              <a:ext cx="892150" cy="246221"/>
            </a:xfrm>
            <a:prstGeom prst="rect">
              <a:avLst/>
            </a:prstGeom>
            <a:noFill/>
          </p:spPr>
          <p:txBody>
            <a:bodyPr wrap="square" rtlCol="0">
              <a:spAutoFit/>
            </a:bodyPr>
            <a:lstStyle/>
            <a:p>
              <a:pPr algn="ctr"/>
              <a:r>
                <a:rPr kumimoji="1" lang="en-US" altLang="zh-CN" sz="1000" i="1" dirty="0" smtClean="0">
                  <a:latin typeface="Arial" panose="020B0604020202020204" pitchFamily="34" charset="0"/>
                  <a:ea typeface="Arial" panose="020B0604020202020204" pitchFamily="34" charset="0"/>
                  <a:cs typeface="Arial" panose="020B0604020202020204" pitchFamily="34" charset="0"/>
                </a:rPr>
                <a:t>P</a:t>
              </a:r>
              <a:r>
                <a:rPr kumimoji="1" lang="en-US" altLang="zh-CN" sz="1000" i="1" baseline="-25000" dirty="0" smtClean="0">
                  <a:latin typeface="Arial" panose="020B0604020202020204" pitchFamily="34" charset="0"/>
                  <a:ea typeface="Arial" panose="020B0604020202020204" pitchFamily="34" charset="0"/>
                  <a:cs typeface="Arial" panose="020B0604020202020204" pitchFamily="34" charset="0"/>
                </a:rPr>
                <a:t>S</a:t>
              </a:r>
              <a:r>
                <a:rPr kumimoji="1" lang="en-US" altLang="zh-CN" sz="1000" i="1" dirty="0" smtClean="0">
                  <a:latin typeface="Arial" panose="020B0604020202020204" pitchFamily="34" charset="0"/>
                  <a:ea typeface="Arial" panose="020B0604020202020204" pitchFamily="34" charset="0"/>
                  <a:cs typeface="Arial" panose="020B0604020202020204" pitchFamily="34" charset="0"/>
                </a:rPr>
                <a:t>unc-79a</a:t>
              </a:r>
              <a:endParaRPr kumimoji="1" lang="en-US" sz="1000" i="1" dirty="0">
                <a:latin typeface="Arial" panose="020B0604020202020204" pitchFamily="34" charset="0"/>
                <a:ea typeface="Arial" panose="020B0604020202020204" pitchFamily="34" charset="0"/>
                <a:cs typeface="Arial" panose="020B0604020202020204" pitchFamily="34" charset="0"/>
              </a:endParaRPr>
            </a:p>
          </p:txBody>
        </p:sp>
        <p:sp>
          <p:nvSpPr>
            <p:cNvPr id="117" name="TextBox 116"/>
            <p:cNvSpPr txBox="1"/>
            <p:nvPr/>
          </p:nvSpPr>
          <p:spPr>
            <a:xfrm>
              <a:off x="2425061" y="585416"/>
              <a:ext cx="356188" cy="184666"/>
            </a:xfrm>
            <a:prstGeom prst="rect">
              <a:avLst/>
            </a:prstGeom>
            <a:noFill/>
          </p:spPr>
          <p:txBody>
            <a:bodyPr wrap="none" rtlCol="0">
              <a:spAutoFit/>
            </a:bodyPr>
            <a:lstStyle/>
            <a:p>
              <a:pPr algn="ctr"/>
              <a:r>
                <a:rPr lang="en-US" altLang="zh-CN" sz="600" dirty="0" smtClean="0">
                  <a:latin typeface="Arial" pitchFamily="34" charset="0"/>
                  <a:cs typeface="Arial" pitchFamily="34" charset="0"/>
                </a:rPr>
                <a:t># # #</a:t>
              </a:r>
              <a:endParaRPr lang="zh-CN" altLang="en-US" sz="600" dirty="0">
                <a:latin typeface="Arial" pitchFamily="34" charset="0"/>
                <a:cs typeface="Arial" pitchFamily="34" charset="0"/>
              </a:endParaRPr>
            </a:p>
          </p:txBody>
        </p:sp>
        <p:sp>
          <p:nvSpPr>
            <p:cNvPr id="118" name="TextBox 117"/>
            <p:cNvSpPr txBox="1"/>
            <p:nvPr/>
          </p:nvSpPr>
          <p:spPr>
            <a:xfrm>
              <a:off x="2202352" y="1528913"/>
              <a:ext cx="362600" cy="276999"/>
            </a:xfrm>
            <a:prstGeom prst="rect">
              <a:avLst/>
            </a:prstGeom>
            <a:noFill/>
          </p:spPr>
          <p:txBody>
            <a:bodyPr wrap="none" rtlCol="0">
              <a:spAutoFit/>
            </a:bodyPr>
            <a:lstStyle/>
            <a:p>
              <a:pPr algn="ctr"/>
              <a:r>
                <a:rPr lang="en-US" altLang="zh-CN" sz="1200" dirty="0">
                  <a:latin typeface="Arial" pitchFamily="34" charset="0"/>
                  <a:cs typeface="Arial" pitchFamily="34" charset="0"/>
                </a:rPr>
                <a:t>***</a:t>
              </a:r>
              <a:endParaRPr lang="zh-CN" altLang="en-US" sz="1200" dirty="0">
                <a:latin typeface="Arial" pitchFamily="34" charset="0"/>
                <a:cs typeface="Arial" pitchFamily="34" charset="0"/>
              </a:endParaRPr>
            </a:p>
          </p:txBody>
        </p:sp>
        <p:cxnSp>
          <p:nvCxnSpPr>
            <p:cNvPr id="122" name="直接连接符 69"/>
            <p:cNvCxnSpPr/>
            <p:nvPr/>
          </p:nvCxnSpPr>
          <p:spPr>
            <a:xfrm>
              <a:off x="4560311" y="2616008"/>
              <a:ext cx="3852000" cy="0"/>
            </a:xfrm>
            <a:prstGeom prst="line">
              <a:avLst/>
            </a:prstGeom>
          </p:spPr>
          <p:style>
            <a:lnRef idx="1">
              <a:schemeClr val="dk1"/>
            </a:lnRef>
            <a:fillRef idx="0">
              <a:schemeClr val="dk1"/>
            </a:fillRef>
            <a:effectRef idx="0">
              <a:schemeClr val="dk1"/>
            </a:effectRef>
            <a:fontRef idx="minor">
              <a:schemeClr val="tx1"/>
            </a:fontRef>
          </p:style>
        </p:cxnSp>
      </p:grpSp>
      <p:grpSp>
        <p:nvGrpSpPr>
          <p:cNvPr id="4" name="组合 3"/>
          <p:cNvGrpSpPr/>
          <p:nvPr/>
        </p:nvGrpSpPr>
        <p:grpSpPr>
          <a:xfrm>
            <a:off x="-61719" y="3434781"/>
            <a:ext cx="7255704" cy="3360949"/>
            <a:chOff x="-61719" y="3434781"/>
            <a:chExt cx="7255704" cy="3360949"/>
          </a:xfrm>
        </p:grpSpPr>
        <p:pic>
          <p:nvPicPr>
            <p:cNvPr id="2" name="Picture 2" descr="C:\Users\1\Desktop\cas9-K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708" y="3619447"/>
              <a:ext cx="7003601" cy="2294251"/>
            </a:xfrm>
            <a:prstGeom prst="rect">
              <a:avLst/>
            </a:prstGeom>
            <a:noFill/>
            <a:extLst>
              <a:ext uri="{909E8E84-426E-40DD-AFC4-6F175D3DCCD1}">
                <a14:hiddenFill xmlns:a14="http://schemas.microsoft.com/office/drawing/2010/main">
                  <a:solidFill>
                    <a:srgbClr val="FFFFFF"/>
                  </a:solidFill>
                </a14:hiddenFill>
              </a:ext>
            </a:extLst>
          </p:spPr>
        </p:pic>
        <p:sp>
          <p:nvSpPr>
            <p:cNvPr id="129" name="文本框 12"/>
            <p:cNvSpPr txBox="1"/>
            <p:nvPr/>
          </p:nvSpPr>
          <p:spPr>
            <a:xfrm>
              <a:off x="238125" y="5745751"/>
              <a:ext cx="784553" cy="246221"/>
            </a:xfrm>
            <a:prstGeom prst="rect">
              <a:avLst/>
            </a:prstGeom>
            <a:noFill/>
          </p:spPr>
          <p:txBody>
            <a:bodyPr wrap="square" rtlCol="0">
              <a:spAutoFit/>
            </a:bodyPr>
            <a:lstStyle/>
            <a:p>
              <a:pPr algn="r"/>
              <a:r>
                <a:rPr kumimoji="1" lang="en-US" altLang="zh-CN" sz="1000" dirty="0" smtClean="0">
                  <a:latin typeface="Arial" panose="020B0604020202020204" pitchFamily="34" charset="0"/>
                  <a:ea typeface="Arial" panose="020B0604020202020204" pitchFamily="34" charset="0"/>
                  <a:cs typeface="Arial" panose="020B0604020202020204" pitchFamily="34" charset="0"/>
                </a:rPr>
                <a:t>WT</a:t>
              </a:r>
              <a:endParaRPr lang="zh-CN" altLang="en-US" sz="1000" i="1" dirty="0">
                <a:latin typeface="Arial" panose="020B0604020202020204" pitchFamily="34" charset="0"/>
                <a:ea typeface="Arial" panose="020B0604020202020204" pitchFamily="34" charset="0"/>
                <a:cs typeface="Arial" panose="020B0604020202020204" pitchFamily="34" charset="0"/>
              </a:endParaRPr>
            </a:p>
          </p:txBody>
        </p:sp>
        <p:sp>
          <p:nvSpPr>
            <p:cNvPr id="130" name="文本框 25"/>
            <p:cNvSpPr txBox="1"/>
            <p:nvPr/>
          </p:nvSpPr>
          <p:spPr>
            <a:xfrm rot="19178997">
              <a:off x="3177539" y="6083546"/>
              <a:ext cx="1341975" cy="246221"/>
            </a:xfrm>
            <a:prstGeom prst="rect">
              <a:avLst/>
            </a:prstGeom>
            <a:noFill/>
          </p:spPr>
          <p:txBody>
            <a:bodyPr wrap="square" rtlCol="0">
              <a:spAutoFit/>
            </a:bodyPr>
            <a:lstStyle/>
            <a:p>
              <a:pPr algn="r"/>
              <a:r>
                <a:rPr lang="en-US" altLang="zh-CN" sz="1000" i="1" dirty="0" smtClean="0">
                  <a:latin typeface="Arial" panose="020B0604020202020204" pitchFamily="34" charset="0"/>
                  <a:ea typeface="Arial" panose="020B0604020202020204" pitchFamily="34" charset="0"/>
                  <a:cs typeface="Arial" panose="020B0604020202020204" pitchFamily="34" charset="0"/>
                  <a:sym typeface="+mn-ea"/>
                </a:rPr>
                <a:t>unc-79(mac383)</a:t>
              </a:r>
              <a:endParaRPr lang="zh-CN" altLang="en-US" sz="1000" i="1" dirty="0">
                <a:latin typeface="Arial" panose="020B0604020202020204" pitchFamily="34" charset="0"/>
                <a:ea typeface="Arial" panose="020B0604020202020204" pitchFamily="34" charset="0"/>
                <a:cs typeface="Arial" panose="020B0604020202020204" pitchFamily="34" charset="0"/>
              </a:endParaRPr>
            </a:p>
          </p:txBody>
        </p:sp>
        <p:sp>
          <p:nvSpPr>
            <p:cNvPr id="131" name="文本框 26"/>
            <p:cNvSpPr txBox="1"/>
            <p:nvPr/>
          </p:nvSpPr>
          <p:spPr>
            <a:xfrm>
              <a:off x="6382664" y="5766411"/>
              <a:ext cx="811321" cy="430887"/>
            </a:xfrm>
            <a:prstGeom prst="rect">
              <a:avLst/>
            </a:prstGeom>
            <a:noFill/>
          </p:spPr>
          <p:txBody>
            <a:bodyPr wrap="square" rtlCol="0">
              <a:spAutoFit/>
            </a:bodyPr>
            <a:lstStyle/>
            <a:p>
              <a:pPr algn="r"/>
              <a:r>
                <a:rPr lang="en-US" altLang="zh-CN" sz="1050" i="1" dirty="0" smtClean="0">
                  <a:latin typeface="Arial" panose="020B0604020202020204" pitchFamily="34" charset="0"/>
                  <a:ea typeface="Arial" panose="020B0604020202020204" pitchFamily="34" charset="0"/>
                  <a:cs typeface="Arial" panose="020B0604020202020204" pitchFamily="34" charset="0"/>
                  <a:sym typeface="+mn-ea"/>
                </a:rPr>
                <a:t>Promoter</a:t>
              </a:r>
            </a:p>
            <a:p>
              <a:pPr algn="r"/>
              <a:r>
                <a:rPr lang="en-US" altLang="zh-CN" sz="1050" i="1" dirty="0" smtClean="0">
                  <a:latin typeface="Arial" panose="020B0604020202020204" pitchFamily="34" charset="0"/>
                  <a:ea typeface="Arial" panose="020B0604020202020204" pitchFamily="34" charset="0"/>
                  <a:cs typeface="Arial" panose="020B0604020202020204" pitchFamily="34" charset="0"/>
                  <a:sym typeface="+mn-ea"/>
                </a:rPr>
                <a:t>::Cas9</a:t>
              </a:r>
              <a:endParaRPr lang="zh-CN" altLang="en-US" sz="1050" i="1" dirty="0">
                <a:latin typeface="Arial" panose="020B0604020202020204" pitchFamily="34" charset="0"/>
                <a:ea typeface="Arial" panose="020B0604020202020204" pitchFamily="34" charset="0"/>
                <a:cs typeface="Arial" panose="020B0604020202020204" pitchFamily="34" charset="0"/>
              </a:endParaRPr>
            </a:p>
          </p:txBody>
        </p:sp>
        <p:sp>
          <p:nvSpPr>
            <p:cNvPr id="132" name="TextBox 131"/>
            <p:cNvSpPr txBox="1"/>
            <p:nvPr/>
          </p:nvSpPr>
          <p:spPr>
            <a:xfrm>
              <a:off x="4385094" y="3718129"/>
              <a:ext cx="2165672" cy="276999"/>
            </a:xfrm>
            <a:prstGeom prst="rect">
              <a:avLst/>
            </a:prstGeom>
            <a:noFill/>
          </p:spPr>
          <p:txBody>
            <a:bodyPr wrap="none" rtlCol="0">
              <a:spAutoFit/>
            </a:bodyPr>
            <a:lstStyle/>
            <a:p>
              <a:r>
                <a:rPr lang="en-US" altLang="zh-CN" sz="1200" i="1" dirty="0" smtClean="0">
                  <a:latin typeface="Arial" pitchFamily="34" charset="0"/>
                  <a:cs typeface="Arial" pitchFamily="34" charset="0"/>
                </a:rPr>
                <a:t>PU6::unc-79_sgRNAs#1+#2</a:t>
              </a:r>
              <a:endParaRPr lang="zh-CN" altLang="en-US" sz="1200" i="1" dirty="0">
                <a:latin typeface="Arial" pitchFamily="34" charset="0"/>
                <a:cs typeface="Arial" pitchFamily="34" charset="0"/>
              </a:endParaRPr>
            </a:p>
          </p:txBody>
        </p:sp>
        <p:sp>
          <p:nvSpPr>
            <p:cNvPr id="133" name="文本框 25"/>
            <p:cNvSpPr txBox="1"/>
            <p:nvPr/>
          </p:nvSpPr>
          <p:spPr>
            <a:xfrm rot="19353781">
              <a:off x="482077" y="6067838"/>
              <a:ext cx="1354427" cy="246221"/>
            </a:xfrm>
            <a:prstGeom prst="rect">
              <a:avLst/>
            </a:prstGeom>
            <a:noFill/>
          </p:spPr>
          <p:txBody>
            <a:bodyPr wrap="square" rtlCol="0">
              <a:spAutoFit/>
            </a:bodyPr>
            <a:lstStyle/>
            <a:p>
              <a:pPr algn="r"/>
              <a:r>
                <a:rPr lang="en-US" altLang="zh-CN" sz="1000" i="1" dirty="0" smtClean="0">
                  <a:latin typeface="Arial" panose="020B0604020202020204" pitchFamily="34" charset="0"/>
                  <a:ea typeface="Arial" panose="020B0604020202020204" pitchFamily="34" charset="0"/>
                  <a:cs typeface="Arial" panose="020B0604020202020204" pitchFamily="34" charset="0"/>
                  <a:sym typeface="+mn-ea"/>
                </a:rPr>
                <a:t>unc-80(mac379)</a:t>
              </a:r>
              <a:endParaRPr lang="zh-CN" altLang="en-US" sz="1000" i="1" dirty="0">
                <a:latin typeface="Arial" panose="020B0604020202020204" pitchFamily="34" charset="0"/>
                <a:ea typeface="Arial" panose="020B0604020202020204" pitchFamily="34" charset="0"/>
                <a:cs typeface="Arial" panose="020B0604020202020204" pitchFamily="34" charset="0"/>
              </a:endParaRPr>
            </a:p>
          </p:txBody>
        </p:sp>
        <p:sp>
          <p:nvSpPr>
            <p:cNvPr id="134" name="TextBox 133"/>
            <p:cNvSpPr txBox="1"/>
            <p:nvPr/>
          </p:nvSpPr>
          <p:spPr>
            <a:xfrm>
              <a:off x="1843897" y="3718129"/>
              <a:ext cx="2088728" cy="276999"/>
            </a:xfrm>
            <a:prstGeom prst="rect">
              <a:avLst/>
            </a:prstGeom>
            <a:noFill/>
          </p:spPr>
          <p:txBody>
            <a:bodyPr wrap="none" rtlCol="0">
              <a:spAutoFit/>
            </a:bodyPr>
            <a:lstStyle/>
            <a:p>
              <a:r>
                <a:rPr lang="en-US" altLang="zh-CN" sz="1200" i="1" dirty="0" smtClean="0">
                  <a:latin typeface="Arial" pitchFamily="34" charset="0"/>
                  <a:cs typeface="Arial" pitchFamily="34" charset="0"/>
                </a:rPr>
                <a:t>PU6::unc-80_sgRNA#1+#2</a:t>
              </a:r>
              <a:endParaRPr lang="zh-CN" altLang="en-US" sz="1200" i="1" dirty="0">
                <a:latin typeface="Arial" pitchFamily="34" charset="0"/>
                <a:cs typeface="Arial" pitchFamily="34" charset="0"/>
              </a:endParaRPr>
            </a:p>
          </p:txBody>
        </p:sp>
        <p:sp>
          <p:nvSpPr>
            <p:cNvPr id="136" name="文本框 30"/>
            <p:cNvSpPr txBox="1"/>
            <p:nvPr/>
          </p:nvSpPr>
          <p:spPr>
            <a:xfrm>
              <a:off x="5684710" y="5769098"/>
              <a:ext cx="892150" cy="246221"/>
            </a:xfrm>
            <a:prstGeom prst="rect">
              <a:avLst/>
            </a:prstGeom>
            <a:noFill/>
          </p:spPr>
          <p:txBody>
            <a:bodyPr wrap="square" rtlCol="0">
              <a:spAutoFit/>
            </a:bodyPr>
            <a:lstStyle/>
            <a:p>
              <a:pPr algn="ctr"/>
              <a:r>
                <a:rPr kumimoji="1" lang="en-US" altLang="zh-CN" sz="1000" i="1" dirty="0" smtClean="0">
                  <a:latin typeface="Arial" panose="020B0604020202020204" pitchFamily="34" charset="0"/>
                  <a:ea typeface="Arial" panose="020B0604020202020204" pitchFamily="34" charset="0"/>
                  <a:cs typeface="Arial" panose="020B0604020202020204" pitchFamily="34" charset="0"/>
                </a:rPr>
                <a:t>P</a:t>
              </a:r>
              <a:r>
                <a:rPr kumimoji="1" lang="en-US" altLang="zh-CN" sz="1000" i="1" baseline="-25000" dirty="0" smtClean="0">
                  <a:latin typeface="Arial" panose="020B0604020202020204" pitchFamily="34" charset="0"/>
                  <a:ea typeface="Arial" panose="020B0604020202020204" pitchFamily="34" charset="0"/>
                  <a:cs typeface="Arial" panose="020B0604020202020204" pitchFamily="34" charset="0"/>
                </a:rPr>
                <a:t>S</a:t>
              </a:r>
              <a:r>
                <a:rPr kumimoji="1" lang="en-US" altLang="zh-CN" sz="1000" i="1" dirty="0" smtClean="0">
                  <a:latin typeface="Arial" panose="020B0604020202020204" pitchFamily="34" charset="0"/>
                  <a:ea typeface="Arial" panose="020B0604020202020204" pitchFamily="34" charset="0"/>
                  <a:cs typeface="Arial" panose="020B0604020202020204" pitchFamily="34" charset="0"/>
                </a:rPr>
                <a:t>unc-79a</a:t>
              </a:r>
              <a:endParaRPr kumimoji="1" lang="en-US" sz="1000" i="1" dirty="0">
                <a:latin typeface="Arial" panose="020B0604020202020204" pitchFamily="34" charset="0"/>
                <a:ea typeface="Arial" panose="020B0604020202020204" pitchFamily="34" charset="0"/>
                <a:cs typeface="Arial" panose="020B0604020202020204" pitchFamily="34" charset="0"/>
              </a:endParaRPr>
            </a:p>
          </p:txBody>
        </p:sp>
        <p:cxnSp>
          <p:nvCxnSpPr>
            <p:cNvPr id="137" name="直接连接符 146"/>
            <p:cNvCxnSpPr/>
            <p:nvPr/>
          </p:nvCxnSpPr>
          <p:spPr>
            <a:xfrm>
              <a:off x="4537449" y="5998857"/>
              <a:ext cx="1908000" cy="0"/>
            </a:xfrm>
            <a:prstGeom prst="line">
              <a:avLst/>
            </a:prstGeom>
          </p:spPr>
          <p:style>
            <a:lnRef idx="1">
              <a:schemeClr val="dk1"/>
            </a:lnRef>
            <a:fillRef idx="0">
              <a:schemeClr val="dk1"/>
            </a:fillRef>
            <a:effectRef idx="0">
              <a:schemeClr val="dk1"/>
            </a:effectRef>
            <a:fontRef idx="minor">
              <a:schemeClr val="tx1"/>
            </a:fontRef>
          </p:style>
        </p:cxnSp>
        <p:cxnSp>
          <p:nvCxnSpPr>
            <p:cNvPr id="138" name="直接连接符 147"/>
            <p:cNvCxnSpPr/>
            <p:nvPr/>
          </p:nvCxnSpPr>
          <p:spPr>
            <a:xfrm>
              <a:off x="1912301" y="5981923"/>
              <a:ext cx="1836000" cy="0"/>
            </a:xfrm>
            <a:prstGeom prst="line">
              <a:avLst/>
            </a:prstGeom>
          </p:spPr>
          <p:style>
            <a:lnRef idx="1">
              <a:schemeClr val="dk1"/>
            </a:lnRef>
            <a:fillRef idx="0">
              <a:schemeClr val="dk1"/>
            </a:fillRef>
            <a:effectRef idx="0">
              <a:schemeClr val="dk1"/>
            </a:effectRef>
            <a:fontRef idx="minor">
              <a:schemeClr val="tx1"/>
            </a:fontRef>
          </p:style>
        </p:cxnSp>
        <p:cxnSp>
          <p:nvCxnSpPr>
            <p:cNvPr id="151" name="直接连接符 148"/>
            <p:cNvCxnSpPr/>
            <p:nvPr/>
          </p:nvCxnSpPr>
          <p:spPr>
            <a:xfrm>
              <a:off x="1938623" y="3982047"/>
              <a:ext cx="1836000" cy="0"/>
            </a:xfrm>
            <a:prstGeom prst="line">
              <a:avLst/>
            </a:prstGeom>
          </p:spPr>
          <p:style>
            <a:lnRef idx="1">
              <a:schemeClr val="dk1"/>
            </a:lnRef>
            <a:fillRef idx="0">
              <a:schemeClr val="dk1"/>
            </a:fillRef>
            <a:effectRef idx="0">
              <a:schemeClr val="dk1"/>
            </a:effectRef>
            <a:fontRef idx="minor">
              <a:schemeClr val="tx1"/>
            </a:fontRef>
          </p:style>
        </p:cxnSp>
        <p:cxnSp>
          <p:nvCxnSpPr>
            <p:cNvPr id="152" name="直接连接符 149"/>
            <p:cNvCxnSpPr/>
            <p:nvPr/>
          </p:nvCxnSpPr>
          <p:spPr>
            <a:xfrm flipV="1">
              <a:off x="4564956" y="3982047"/>
              <a:ext cx="1836000" cy="0"/>
            </a:xfrm>
            <a:prstGeom prst="line">
              <a:avLst/>
            </a:prstGeom>
          </p:spPr>
          <p:style>
            <a:lnRef idx="1">
              <a:schemeClr val="dk1"/>
            </a:lnRef>
            <a:fillRef idx="0">
              <a:schemeClr val="dk1"/>
            </a:fillRef>
            <a:effectRef idx="0">
              <a:schemeClr val="dk1"/>
            </a:effectRef>
            <a:fontRef idx="minor">
              <a:schemeClr val="tx1"/>
            </a:fontRef>
          </p:style>
        </p:cxnSp>
        <p:sp>
          <p:nvSpPr>
            <p:cNvPr id="153" name="文本框 30"/>
            <p:cNvSpPr txBox="1"/>
            <p:nvPr/>
          </p:nvSpPr>
          <p:spPr>
            <a:xfrm>
              <a:off x="4359024" y="5769098"/>
              <a:ext cx="892150" cy="246221"/>
            </a:xfrm>
            <a:prstGeom prst="rect">
              <a:avLst/>
            </a:prstGeom>
            <a:noFill/>
          </p:spPr>
          <p:txBody>
            <a:bodyPr wrap="square" rtlCol="0">
              <a:spAutoFit/>
            </a:bodyPr>
            <a:lstStyle/>
            <a:p>
              <a:pPr algn="ctr"/>
              <a:r>
                <a:rPr kumimoji="1" lang="en-US" altLang="zh-CN" sz="1000" i="1" dirty="0" smtClean="0">
                  <a:latin typeface="Arial" panose="020B0604020202020204" pitchFamily="34" charset="0"/>
                  <a:ea typeface="Arial" panose="020B0604020202020204" pitchFamily="34" charset="0"/>
                  <a:cs typeface="Arial" panose="020B0604020202020204" pitchFamily="34" charset="0"/>
                </a:rPr>
                <a:t>Punc-119</a:t>
              </a:r>
              <a:endParaRPr kumimoji="1" lang="en-US" sz="1000" i="1" dirty="0">
                <a:latin typeface="Arial" panose="020B0604020202020204" pitchFamily="34" charset="0"/>
                <a:ea typeface="Arial" panose="020B0604020202020204" pitchFamily="34" charset="0"/>
                <a:cs typeface="Arial" panose="020B0604020202020204" pitchFamily="34" charset="0"/>
              </a:endParaRPr>
            </a:p>
          </p:txBody>
        </p:sp>
        <p:sp>
          <p:nvSpPr>
            <p:cNvPr id="158" name="文本框 30"/>
            <p:cNvSpPr txBox="1"/>
            <p:nvPr/>
          </p:nvSpPr>
          <p:spPr>
            <a:xfrm>
              <a:off x="1752120" y="5769098"/>
              <a:ext cx="828175" cy="246221"/>
            </a:xfrm>
            <a:prstGeom prst="rect">
              <a:avLst/>
            </a:prstGeom>
            <a:noFill/>
          </p:spPr>
          <p:txBody>
            <a:bodyPr wrap="square" rtlCol="0">
              <a:spAutoFit/>
            </a:bodyPr>
            <a:lstStyle/>
            <a:p>
              <a:pPr algn="ctr"/>
              <a:r>
                <a:rPr kumimoji="1" lang="en-US" altLang="zh-CN" sz="1000" i="1" dirty="0" smtClean="0">
                  <a:latin typeface="Arial" panose="020B0604020202020204" pitchFamily="34" charset="0"/>
                  <a:ea typeface="Arial" panose="020B0604020202020204" pitchFamily="34" charset="0"/>
                  <a:cs typeface="Arial" panose="020B0604020202020204" pitchFamily="34" charset="0"/>
                </a:rPr>
                <a:t>Punc-119</a:t>
              </a:r>
              <a:endParaRPr kumimoji="1" lang="en-US" sz="1000" i="1" dirty="0">
                <a:latin typeface="Arial" panose="020B0604020202020204" pitchFamily="34" charset="0"/>
                <a:ea typeface="Arial" panose="020B0604020202020204" pitchFamily="34" charset="0"/>
                <a:cs typeface="Arial" panose="020B0604020202020204" pitchFamily="34" charset="0"/>
              </a:endParaRPr>
            </a:p>
          </p:txBody>
        </p:sp>
        <p:sp>
          <p:nvSpPr>
            <p:cNvPr id="159" name="文本框 30"/>
            <p:cNvSpPr txBox="1"/>
            <p:nvPr/>
          </p:nvSpPr>
          <p:spPr>
            <a:xfrm>
              <a:off x="2477895" y="5769098"/>
              <a:ext cx="707337" cy="246221"/>
            </a:xfrm>
            <a:prstGeom prst="rect">
              <a:avLst/>
            </a:prstGeom>
            <a:noFill/>
          </p:spPr>
          <p:txBody>
            <a:bodyPr wrap="square" rtlCol="0">
              <a:spAutoFit/>
            </a:bodyPr>
            <a:lstStyle/>
            <a:p>
              <a:pPr algn="ctr"/>
              <a:r>
                <a:rPr kumimoji="1" lang="en-US" altLang="zh-CN" sz="1000" i="1" dirty="0" smtClean="0">
                  <a:latin typeface="Arial" panose="020B0604020202020204" pitchFamily="34" charset="0"/>
                  <a:ea typeface="Arial" panose="020B0604020202020204" pitchFamily="34" charset="0"/>
                  <a:cs typeface="Arial" panose="020B0604020202020204" pitchFamily="34" charset="0"/>
                </a:rPr>
                <a:t>Pnmr-1</a:t>
              </a:r>
              <a:endParaRPr kumimoji="1" lang="en-US" sz="1000" i="1" dirty="0">
                <a:latin typeface="Arial" panose="020B0604020202020204" pitchFamily="34" charset="0"/>
                <a:ea typeface="Arial" panose="020B0604020202020204" pitchFamily="34" charset="0"/>
                <a:cs typeface="Arial" panose="020B0604020202020204" pitchFamily="34" charset="0"/>
              </a:endParaRPr>
            </a:p>
          </p:txBody>
        </p:sp>
        <p:sp>
          <p:nvSpPr>
            <p:cNvPr id="160" name="文本框 30"/>
            <p:cNvSpPr txBox="1"/>
            <p:nvPr/>
          </p:nvSpPr>
          <p:spPr>
            <a:xfrm>
              <a:off x="2492472" y="5937275"/>
              <a:ext cx="674010" cy="858455"/>
            </a:xfrm>
            <a:prstGeom prst="rect">
              <a:avLst/>
            </a:prstGeom>
            <a:noFill/>
          </p:spPr>
          <p:txBody>
            <a:bodyPr wrap="square" rtlCol="0">
              <a:spAutoFit/>
            </a:bodyPr>
            <a:lstStyle/>
            <a:p>
              <a:pPr algn="ctr">
                <a:lnSpc>
                  <a:spcPts val="1200"/>
                </a:lnSpc>
              </a:pPr>
              <a:r>
                <a:rPr kumimoji="1" lang="en-US" sz="1000" b="1" dirty="0" smtClean="0">
                  <a:solidFill>
                    <a:srgbClr val="3366FF"/>
                  </a:solidFill>
                  <a:latin typeface="Arial" panose="020B0604020202020204" pitchFamily="34" charset="0"/>
                  <a:ea typeface="Arial" panose="020B0604020202020204" pitchFamily="34" charset="0"/>
                  <a:cs typeface="Arial" panose="020B0604020202020204" pitchFamily="34" charset="0"/>
                </a:rPr>
                <a:t>AVA</a:t>
              </a:r>
            </a:p>
            <a:p>
              <a:pPr algn="ctr">
                <a:lnSpc>
                  <a:spcPts val="1200"/>
                </a:lnSpc>
              </a:pPr>
              <a:r>
                <a:rPr kumimoji="1" lang="en-US" sz="1000" dirty="0" smtClean="0">
                  <a:latin typeface="Arial" panose="020B0604020202020204" pitchFamily="34" charset="0"/>
                  <a:ea typeface="Arial" panose="020B0604020202020204" pitchFamily="34" charset="0"/>
                  <a:cs typeface="Arial" panose="020B0604020202020204" pitchFamily="34" charset="0"/>
                </a:rPr>
                <a:t>AVD</a:t>
              </a:r>
            </a:p>
            <a:p>
              <a:pPr algn="ctr">
                <a:lnSpc>
                  <a:spcPts val="1200"/>
                </a:lnSpc>
              </a:pPr>
              <a:r>
                <a:rPr kumimoji="1" lang="en-US" sz="1000" b="1" dirty="0" smtClean="0">
                  <a:solidFill>
                    <a:srgbClr val="3366FF"/>
                  </a:solidFill>
                  <a:latin typeface="Arial" panose="020B0604020202020204" pitchFamily="34" charset="0"/>
                  <a:ea typeface="Arial" panose="020B0604020202020204" pitchFamily="34" charset="0"/>
                  <a:cs typeface="Arial" panose="020B0604020202020204" pitchFamily="34" charset="0"/>
                </a:rPr>
                <a:t>AVE</a:t>
              </a:r>
            </a:p>
            <a:p>
              <a:pPr algn="ctr">
                <a:lnSpc>
                  <a:spcPts val="1200"/>
                </a:lnSpc>
              </a:pPr>
              <a:r>
                <a:rPr kumimoji="1" lang="en-US" sz="1000" b="1" dirty="0" smtClean="0">
                  <a:solidFill>
                    <a:srgbClr val="3366FF"/>
                  </a:solidFill>
                  <a:latin typeface="Arial" panose="020B0604020202020204" pitchFamily="34" charset="0"/>
                  <a:ea typeface="Arial" panose="020B0604020202020204" pitchFamily="34" charset="0"/>
                  <a:cs typeface="Arial" panose="020B0604020202020204" pitchFamily="34" charset="0"/>
                </a:rPr>
                <a:t>AVG</a:t>
              </a:r>
            </a:p>
            <a:p>
              <a:pPr algn="ctr">
                <a:lnSpc>
                  <a:spcPts val="1200"/>
                </a:lnSpc>
              </a:pPr>
              <a:r>
                <a:rPr kumimoji="1" lang="en-US" sz="1000" dirty="0" smtClean="0">
                  <a:latin typeface="Arial" panose="020B0604020202020204" pitchFamily="34" charset="0"/>
                  <a:ea typeface="Arial" panose="020B0604020202020204" pitchFamily="34" charset="0"/>
                  <a:cs typeface="Arial" panose="020B0604020202020204" pitchFamily="34" charset="0"/>
                </a:rPr>
                <a:t>RIM</a:t>
              </a:r>
            </a:p>
          </p:txBody>
        </p:sp>
        <p:sp>
          <p:nvSpPr>
            <p:cNvPr id="163" name="文本框 30"/>
            <p:cNvSpPr txBox="1"/>
            <p:nvPr/>
          </p:nvSpPr>
          <p:spPr>
            <a:xfrm>
              <a:off x="4358528" y="5940321"/>
              <a:ext cx="892150" cy="430887"/>
            </a:xfrm>
            <a:prstGeom prst="rect">
              <a:avLst/>
            </a:prstGeom>
            <a:noFill/>
          </p:spPr>
          <p:txBody>
            <a:bodyPr wrap="square" rtlCol="0">
              <a:spAutoFit/>
            </a:bodyPr>
            <a:lstStyle/>
            <a:p>
              <a:pPr algn="ctr"/>
              <a:r>
                <a:rPr kumimoji="1" lang="en-US" altLang="zh-CN" sz="1100" dirty="0" smtClean="0">
                  <a:latin typeface="Arial" panose="020B0604020202020204" pitchFamily="34" charset="0"/>
                  <a:ea typeface="Arial" panose="020B0604020202020204" pitchFamily="34" charset="0"/>
                  <a:cs typeface="Arial" panose="020B0604020202020204" pitchFamily="34" charset="0"/>
                </a:rPr>
                <a:t>Pan-</a:t>
              </a:r>
            </a:p>
            <a:p>
              <a:pPr algn="ctr"/>
              <a:r>
                <a:rPr kumimoji="1" lang="en-US" altLang="zh-CN" sz="1100" dirty="0" smtClean="0">
                  <a:latin typeface="Arial" panose="020B0604020202020204" pitchFamily="34" charset="0"/>
                  <a:ea typeface="Arial" panose="020B0604020202020204" pitchFamily="34" charset="0"/>
                  <a:cs typeface="Arial" panose="020B0604020202020204" pitchFamily="34" charset="0"/>
                </a:rPr>
                <a:t>neuronal</a:t>
              </a:r>
            </a:p>
          </p:txBody>
        </p:sp>
        <p:sp>
          <p:nvSpPr>
            <p:cNvPr id="167" name="文本框 30"/>
            <p:cNvSpPr txBox="1"/>
            <p:nvPr/>
          </p:nvSpPr>
          <p:spPr>
            <a:xfrm>
              <a:off x="1726245" y="5940321"/>
              <a:ext cx="892150" cy="430887"/>
            </a:xfrm>
            <a:prstGeom prst="rect">
              <a:avLst/>
            </a:prstGeom>
            <a:noFill/>
          </p:spPr>
          <p:txBody>
            <a:bodyPr wrap="square" rtlCol="0">
              <a:spAutoFit/>
            </a:bodyPr>
            <a:lstStyle/>
            <a:p>
              <a:pPr algn="ctr"/>
              <a:r>
                <a:rPr kumimoji="1" lang="en-US" altLang="zh-CN" sz="1100" dirty="0" smtClean="0">
                  <a:latin typeface="Arial" panose="020B0604020202020204" pitchFamily="34" charset="0"/>
                  <a:ea typeface="Arial" panose="020B0604020202020204" pitchFamily="34" charset="0"/>
                  <a:cs typeface="Arial" panose="020B0604020202020204" pitchFamily="34" charset="0"/>
                </a:rPr>
                <a:t>Pan-</a:t>
              </a:r>
            </a:p>
            <a:p>
              <a:pPr algn="ctr"/>
              <a:r>
                <a:rPr kumimoji="1" lang="en-US" altLang="zh-CN" sz="1100" dirty="0" smtClean="0">
                  <a:latin typeface="Arial" panose="020B0604020202020204" pitchFamily="34" charset="0"/>
                  <a:ea typeface="Arial" panose="020B0604020202020204" pitchFamily="34" charset="0"/>
                  <a:cs typeface="Arial" panose="020B0604020202020204" pitchFamily="34" charset="0"/>
                </a:rPr>
                <a:t>neuronal</a:t>
              </a:r>
            </a:p>
          </p:txBody>
        </p:sp>
        <p:sp>
          <p:nvSpPr>
            <p:cNvPr id="169" name="文本框 30"/>
            <p:cNvSpPr txBox="1"/>
            <p:nvPr/>
          </p:nvSpPr>
          <p:spPr>
            <a:xfrm>
              <a:off x="3124851" y="5769098"/>
              <a:ext cx="736672" cy="246221"/>
            </a:xfrm>
            <a:prstGeom prst="rect">
              <a:avLst/>
            </a:prstGeom>
            <a:noFill/>
          </p:spPr>
          <p:txBody>
            <a:bodyPr wrap="square" rtlCol="0">
              <a:spAutoFit/>
            </a:bodyPr>
            <a:lstStyle/>
            <a:p>
              <a:pPr algn="ctr"/>
              <a:r>
                <a:rPr kumimoji="1" lang="en-US" sz="1000" i="1" dirty="0" smtClean="0">
                  <a:latin typeface="Arial" panose="020B0604020202020204" pitchFamily="34" charset="0"/>
                  <a:ea typeface="Arial" panose="020B0604020202020204" pitchFamily="34" charset="0"/>
                  <a:cs typeface="Arial" panose="020B0604020202020204" pitchFamily="34" charset="0"/>
                </a:rPr>
                <a:t>Punc-80</a:t>
              </a:r>
              <a:endParaRPr kumimoji="1" lang="en-US" sz="1000" i="1" dirty="0">
                <a:latin typeface="Arial" panose="020B0604020202020204" pitchFamily="34" charset="0"/>
                <a:ea typeface="Arial" panose="020B0604020202020204" pitchFamily="34" charset="0"/>
                <a:cs typeface="Arial" panose="020B0604020202020204" pitchFamily="34" charset="0"/>
              </a:endParaRPr>
            </a:p>
          </p:txBody>
        </p:sp>
        <p:sp>
          <p:nvSpPr>
            <p:cNvPr id="197" name="TextBox 196"/>
            <p:cNvSpPr txBox="1"/>
            <p:nvPr/>
          </p:nvSpPr>
          <p:spPr>
            <a:xfrm>
              <a:off x="159937" y="3733774"/>
              <a:ext cx="383438" cy="307777"/>
            </a:xfrm>
            <a:prstGeom prst="rect">
              <a:avLst/>
            </a:prstGeom>
            <a:noFill/>
          </p:spPr>
          <p:txBody>
            <a:bodyPr wrap="none" rtlCol="0">
              <a:spAutoFit/>
            </a:bodyPr>
            <a:lstStyle/>
            <a:p>
              <a:pPr algn="r"/>
              <a:r>
                <a:rPr lang="en-US" altLang="zh-CN" sz="1400" dirty="0" smtClean="0">
                  <a:latin typeface="Arial" pitchFamily="34" charset="0"/>
                  <a:cs typeface="Arial" pitchFamily="34" charset="0"/>
                </a:rPr>
                <a:t>60</a:t>
              </a:r>
              <a:endParaRPr lang="zh-CN" altLang="en-US" sz="1400" dirty="0">
                <a:latin typeface="Arial" pitchFamily="34" charset="0"/>
                <a:cs typeface="Arial" pitchFamily="34" charset="0"/>
              </a:endParaRPr>
            </a:p>
          </p:txBody>
        </p:sp>
        <p:sp>
          <p:nvSpPr>
            <p:cNvPr id="199" name="TextBox 198"/>
            <p:cNvSpPr txBox="1"/>
            <p:nvPr/>
          </p:nvSpPr>
          <p:spPr>
            <a:xfrm>
              <a:off x="159937" y="4108203"/>
              <a:ext cx="383438" cy="307777"/>
            </a:xfrm>
            <a:prstGeom prst="rect">
              <a:avLst/>
            </a:prstGeom>
            <a:noFill/>
          </p:spPr>
          <p:txBody>
            <a:bodyPr wrap="none" rtlCol="0">
              <a:spAutoFit/>
            </a:bodyPr>
            <a:lstStyle/>
            <a:p>
              <a:pPr algn="r"/>
              <a:r>
                <a:rPr lang="en-US" altLang="zh-CN" sz="1400" dirty="0" smtClean="0">
                  <a:latin typeface="Arial" pitchFamily="34" charset="0"/>
                  <a:cs typeface="Arial" pitchFamily="34" charset="0"/>
                </a:rPr>
                <a:t>48</a:t>
              </a:r>
              <a:endParaRPr lang="zh-CN" altLang="en-US" sz="1400" dirty="0">
                <a:latin typeface="Arial" pitchFamily="34" charset="0"/>
                <a:cs typeface="Arial" pitchFamily="34" charset="0"/>
              </a:endParaRPr>
            </a:p>
          </p:txBody>
        </p:sp>
        <p:sp>
          <p:nvSpPr>
            <p:cNvPr id="200" name="TextBox 199"/>
            <p:cNvSpPr txBox="1"/>
            <p:nvPr/>
          </p:nvSpPr>
          <p:spPr>
            <a:xfrm>
              <a:off x="159937" y="4482632"/>
              <a:ext cx="383438" cy="307777"/>
            </a:xfrm>
            <a:prstGeom prst="rect">
              <a:avLst/>
            </a:prstGeom>
            <a:noFill/>
          </p:spPr>
          <p:txBody>
            <a:bodyPr wrap="none" rtlCol="0">
              <a:spAutoFit/>
            </a:bodyPr>
            <a:lstStyle/>
            <a:p>
              <a:pPr algn="r"/>
              <a:r>
                <a:rPr lang="en-US" altLang="zh-CN" sz="1400" dirty="0" smtClean="0">
                  <a:latin typeface="Arial" pitchFamily="34" charset="0"/>
                  <a:cs typeface="Arial" pitchFamily="34" charset="0"/>
                </a:rPr>
                <a:t>36</a:t>
              </a:r>
              <a:endParaRPr lang="zh-CN" altLang="en-US" sz="1400" dirty="0">
                <a:latin typeface="Arial" pitchFamily="34" charset="0"/>
                <a:cs typeface="Arial" pitchFamily="34" charset="0"/>
              </a:endParaRPr>
            </a:p>
          </p:txBody>
        </p:sp>
        <p:sp>
          <p:nvSpPr>
            <p:cNvPr id="201" name="TextBox 200"/>
            <p:cNvSpPr txBox="1"/>
            <p:nvPr/>
          </p:nvSpPr>
          <p:spPr>
            <a:xfrm>
              <a:off x="159937" y="5231490"/>
              <a:ext cx="383438" cy="307777"/>
            </a:xfrm>
            <a:prstGeom prst="rect">
              <a:avLst/>
            </a:prstGeom>
            <a:noFill/>
          </p:spPr>
          <p:txBody>
            <a:bodyPr wrap="none" rtlCol="0">
              <a:spAutoFit/>
            </a:bodyPr>
            <a:lstStyle/>
            <a:p>
              <a:pPr algn="r"/>
              <a:r>
                <a:rPr lang="en-US" altLang="zh-CN" sz="1400" dirty="0" smtClean="0">
                  <a:latin typeface="Arial" pitchFamily="34" charset="0"/>
                  <a:cs typeface="Arial" pitchFamily="34" charset="0"/>
                </a:rPr>
                <a:t>12</a:t>
              </a:r>
              <a:endParaRPr lang="zh-CN" altLang="en-US" sz="1400" dirty="0">
                <a:latin typeface="Arial" pitchFamily="34" charset="0"/>
                <a:cs typeface="Arial" pitchFamily="34" charset="0"/>
              </a:endParaRPr>
            </a:p>
          </p:txBody>
        </p:sp>
        <p:sp>
          <p:nvSpPr>
            <p:cNvPr id="202" name="TextBox 201"/>
            <p:cNvSpPr txBox="1"/>
            <p:nvPr/>
          </p:nvSpPr>
          <p:spPr>
            <a:xfrm>
              <a:off x="159937" y="5605921"/>
              <a:ext cx="383438" cy="307777"/>
            </a:xfrm>
            <a:prstGeom prst="rect">
              <a:avLst/>
            </a:prstGeom>
            <a:noFill/>
          </p:spPr>
          <p:txBody>
            <a:bodyPr wrap="square" rtlCol="0">
              <a:spAutoFit/>
            </a:bodyPr>
            <a:lstStyle/>
            <a:p>
              <a:pPr algn="r"/>
              <a:r>
                <a:rPr lang="en-US" altLang="zh-CN" sz="1400" dirty="0" smtClean="0">
                  <a:latin typeface="Arial" pitchFamily="34" charset="0"/>
                  <a:cs typeface="Arial" pitchFamily="34" charset="0"/>
                </a:rPr>
                <a:t>0</a:t>
              </a:r>
              <a:endParaRPr lang="zh-CN" altLang="en-US" sz="1400" dirty="0">
                <a:latin typeface="Arial" pitchFamily="34" charset="0"/>
                <a:cs typeface="Arial" pitchFamily="34" charset="0"/>
              </a:endParaRPr>
            </a:p>
          </p:txBody>
        </p:sp>
        <p:sp>
          <p:nvSpPr>
            <p:cNvPr id="203" name="TextBox 202"/>
            <p:cNvSpPr txBox="1"/>
            <p:nvPr/>
          </p:nvSpPr>
          <p:spPr>
            <a:xfrm>
              <a:off x="159937" y="4857061"/>
              <a:ext cx="383438" cy="307777"/>
            </a:xfrm>
            <a:prstGeom prst="rect">
              <a:avLst/>
            </a:prstGeom>
            <a:noFill/>
          </p:spPr>
          <p:txBody>
            <a:bodyPr wrap="none" rtlCol="0">
              <a:spAutoFit/>
            </a:bodyPr>
            <a:lstStyle/>
            <a:p>
              <a:pPr algn="r"/>
              <a:r>
                <a:rPr lang="en-US" altLang="zh-CN" sz="1400" dirty="0" smtClean="0">
                  <a:latin typeface="Arial" pitchFamily="34" charset="0"/>
                  <a:cs typeface="Arial" pitchFamily="34" charset="0"/>
                </a:rPr>
                <a:t>24</a:t>
              </a:r>
              <a:endParaRPr lang="zh-CN" altLang="en-US" sz="1400" dirty="0">
                <a:latin typeface="Arial" pitchFamily="34" charset="0"/>
                <a:cs typeface="Arial" pitchFamily="34" charset="0"/>
              </a:endParaRPr>
            </a:p>
          </p:txBody>
        </p:sp>
        <p:sp>
          <p:nvSpPr>
            <p:cNvPr id="204" name="TextBox 203"/>
            <p:cNvSpPr txBox="1"/>
            <p:nvPr/>
          </p:nvSpPr>
          <p:spPr>
            <a:xfrm>
              <a:off x="6476391" y="3734263"/>
              <a:ext cx="433132" cy="223844"/>
            </a:xfrm>
            <a:prstGeom prst="rect">
              <a:avLst/>
            </a:prstGeom>
            <a:noFill/>
          </p:spPr>
          <p:txBody>
            <a:bodyPr wrap="none" rtlCol="0">
              <a:spAutoFit/>
            </a:bodyPr>
            <a:lstStyle/>
            <a:p>
              <a:r>
                <a:rPr lang="en-US" altLang="zh-CN" sz="1400" dirty="0" smtClean="0">
                  <a:latin typeface="Arial" pitchFamily="34" charset="0"/>
                  <a:cs typeface="Arial" pitchFamily="34" charset="0"/>
                </a:rPr>
                <a:t>1.0</a:t>
              </a:r>
              <a:endParaRPr lang="zh-CN" altLang="en-US" sz="1400" dirty="0">
                <a:latin typeface="Arial" pitchFamily="34" charset="0"/>
                <a:cs typeface="Arial" pitchFamily="34" charset="0"/>
              </a:endParaRPr>
            </a:p>
          </p:txBody>
        </p:sp>
        <p:sp>
          <p:nvSpPr>
            <p:cNvPr id="205" name="TextBox 204"/>
            <p:cNvSpPr txBox="1"/>
            <p:nvPr/>
          </p:nvSpPr>
          <p:spPr>
            <a:xfrm>
              <a:off x="6476391" y="4106152"/>
              <a:ext cx="433132" cy="223844"/>
            </a:xfrm>
            <a:prstGeom prst="rect">
              <a:avLst/>
            </a:prstGeom>
            <a:noFill/>
          </p:spPr>
          <p:txBody>
            <a:bodyPr wrap="none" rtlCol="0">
              <a:spAutoFit/>
            </a:bodyPr>
            <a:lstStyle/>
            <a:p>
              <a:r>
                <a:rPr lang="en-US" altLang="zh-CN" sz="1400" dirty="0" smtClean="0">
                  <a:latin typeface="Arial" pitchFamily="34" charset="0"/>
                  <a:cs typeface="Arial" pitchFamily="34" charset="0"/>
                </a:rPr>
                <a:t>0.8</a:t>
              </a:r>
              <a:endParaRPr lang="zh-CN" altLang="en-US" sz="1400" dirty="0">
                <a:latin typeface="Arial" pitchFamily="34" charset="0"/>
                <a:cs typeface="Arial" pitchFamily="34" charset="0"/>
              </a:endParaRPr>
            </a:p>
          </p:txBody>
        </p:sp>
        <p:sp>
          <p:nvSpPr>
            <p:cNvPr id="206" name="TextBox 205"/>
            <p:cNvSpPr txBox="1"/>
            <p:nvPr/>
          </p:nvSpPr>
          <p:spPr>
            <a:xfrm>
              <a:off x="6476391" y="4478041"/>
              <a:ext cx="433132" cy="223844"/>
            </a:xfrm>
            <a:prstGeom prst="rect">
              <a:avLst/>
            </a:prstGeom>
            <a:noFill/>
          </p:spPr>
          <p:txBody>
            <a:bodyPr wrap="none" rtlCol="0">
              <a:spAutoFit/>
            </a:bodyPr>
            <a:lstStyle/>
            <a:p>
              <a:r>
                <a:rPr lang="en-US" altLang="zh-CN" sz="1400" dirty="0" smtClean="0">
                  <a:latin typeface="Arial" pitchFamily="34" charset="0"/>
                  <a:cs typeface="Arial" pitchFamily="34" charset="0"/>
                </a:rPr>
                <a:t>0.6</a:t>
              </a:r>
              <a:endParaRPr lang="zh-CN" altLang="en-US" sz="1400" dirty="0">
                <a:latin typeface="Arial" pitchFamily="34" charset="0"/>
                <a:cs typeface="Arial" pitchFamily="34" charset="0"/>
              </a:endParaRPr>
            </a:p>
          </p:txBody>
        </p:sp>
        <p:sp>
          <p:nvSpPr>
            <p:cNvPr id="207" name="TextBox 206"/>
            <p:cNvSpPr txBox="1"/>
            <p:nvPr/>
          </p:nvSpPr>
          <p:spPr>
            <a:xfrm>
              <a:off x="6476391" y="4849930"/>
              <a:ext cx="433132" cy="223844"/>
            </a:xfrm>
            <a:prstGeom prst="rect">
              <a:avLst/>
            </a:prstGeom>
            <a:noFill/>
          </p:spPr>
          <p:txBody>
            <a:bodyPr wrap="none" rtlCol="0">
              <a:spAutoFit/>
            </a:bodyPr>
            <a:lstStyle/>
            <a:p>
              <a:r>
                <a:rPr lang="en-US" altLang="zh-CN" sz="1400" dirty="0" smtClean="0">
                  <a:latin typeface="Arial" pitchFamily="34" charset="0"/>
                  <a:cs typeface="Arial" pitchFamily="34" charset="0"/>
                </a:rPr>
                <a:t>0.4</a:t>
              </a:r>
              <a:endParaRPr lang="zh-CN" altLang="en-US" sz="1400" dirty="0">
                <a:latin typeface="Arial" pitchFamily="34" charset="0"/>
                <a:cs typeface="Arial" pitchFamily="34" charset="0"/>
              </a:endParaRPr>
            </a:p>
          </p:txBody>
        </p:sp>
        <p:sp>
          <p:nvSpPr>
            <p:cNvPr id="208" name="TextBox 207"/>
            <p:cNvSpPr txBox="1"/>
            <p:nvPr/>
          </p:nvSpPr>
          <p:spPr>
            <a:xfrm>
              <a:off x="6476391" y="5593709"/>
              <a:ext cx="383438" cy="223844"/>
            </a:xfrm>
            <a:prstGeom prst="rect">
              <a:avLst/>
            </a:prstGeom>
            <a:noFill/>
          </p:spPr>
          <p:txBody>
            <a:bodyPr wrap="square" rtlCol="0">
              <a:spAutoFit/>
            </a:bodyPr>
            <a:lstStyle/>
            <a:p>
              <a:r>
                <a:rPr lang="en-US" altLang="zh-CN" sz="1400" dirty="0" smtClean="0">
                  <a:latin typeface="Arial" pitchFamily="34" charset="0"/>
                  <a:cs typeface="Arial" pitchFamily="34" charset="0"/>
                </a:rPr>
                <a:t>0</a:t>
              </a:r>
              <a:endParaRPr lang="zh-CN" altLang="en-US" sz="1400" dirty="0">
                <a:latin typeface="Arial" pitchFamily="34" charset="0"/>
                <a:cs typeface="Arial" pitchFamily="34" charset="0"/>
              </a:endParaRPr>
            </a:p>
          </p:txBody>
        </p:sp>
        <p:sp>
          <p:nvSpPr>
            <p:cNvPr id="209" name="TextBox 208"/>
            <p:cNvSpPr txBox="1"/>
            <p:nvPr/>
          </p:nvSpPr>
          <p:spPr>
            <a:xfrm>
              <a:off x="6476391" y="5221819"/>
              <a:ext cx="433132" cy="223844"/>
            </a:xfrm>
            <a:prstGeom prst="rect">
              <a:avLst/>
            </a:prstGeom>
            <a:noFill/>
          </p:spPr>
          <p:txBody>
            <a:bodyPr wrap="none" rtlCol="0">
              <a:spAutoFit/>
            </a:bodyPr>
            <a:lstStyle/>
            <a:p>
              <a:r>
                <a:rPr lang="en-US" altLang="zh-CN" sz="1400" dirty="0" smtClean="0">
                  <a:latin typeface="Arial" pitchFamily="34" charset="0"/>
                  <a:cs typeface="Arial" pitchFamily="34" charset="0"/>
                </a:rPr>
                <a:t>0.2</a:t>
              </a:r>
              <a:endParaRPr lang="zh-CN" altLang="en-US" sz="1400" dirty="0">
                <a:latin typeface="Arial" pitchFamily="34" charset="0"/>
                <a:cs typeface="Arial" pitchFamily="34" charset="0"/>
              </a:endParaRPr>
            </a:p>
          </p:txBody>
        </p:sp>
        <p:sp>
          <p:nvSpPr>
            <p:cNvPr id="213" name="TextBox 212"/>
            <p:cNvSpPr txBox="1"/>
            <p:nvPr/>
          </p:nvSpPr>
          <p:spPr>
            <a:xfrm>
              <a:off x="1208557" y="5507992"/>
              <a:ext cx="362600" cy="276999"/>
            </a:xfrm>
            <a:prstGeom prst="rect">
              <a:avLst/>
            </a:prstGeom>
            <a:noFill/>
          </p:spPr>
          <p:txBody>
            <a:bodyPr wrap="none" rtlCol="0">
              <a:spAutoFit/>
            </a:bodyPr>
            <a:lstStyle/>
            <a:p>
              <a:pPr algn="ctr"/>
              <a:r>
                <a:rPr lang="en-US" altLang="zh-CN" sz="1200" dirty="0">
                  <a:latin typeface="Arial" pitchFamily="34" charset="0"/>
                  <a:cs typeface="Arial" pitchFamily="34" charset="0"/>
                </a:rPr>
                <a:t>***</a:t>
              </a:r>
              <a:endParaRPr lang="zh-CN" altLang="en-US" sz="1200" dirty="0">
                <a:latin typeface="Arial" pitchFamily="34" charset="0"/>
                <a:cs typeface="Arial" pitchFamily="34" charset="0"/>
              </a:endParaRPr>
            </a:p>
          </p:txBody>
        </p:sp>
        <p:sp>
          <p:nvSpPr>
            <p:cNvPr id="214" name="TextBox 213"/>
            <p:cNvSpPr txBox="1"/>
            <p:nvPr/>
          </p:nvSpPr>
          <p:spPr>
            <a:xfrm>
              <a:off x="3849438" y="5499678"/>
              <a:ext cx="362600" cy="276999"/>
            </a:xfrm>
            <a:prstGeom prst="rect">
              <a:avLst/>
            </a:prstGeom>
            <a:noFill/>
          </p:spPr>
          <p:txBody>
            <a:bodyPr wrap="none" rtlCol="0">
              <a:spAutoFit/>
            </a:bodyPr>
            <a:lstStyle/>
            <a:p>
              <a:pPr algn="ctr"/>
              <a:r>
                <a:rPr lang="en-US" altLang="zh-CN" sz="1200" dirty="0">
                  <a:latin typeface="Arial" pitchFamily="34" charset="0"/>
                  <a:cs typeface="Arial" pitchFamily="34" charset="0"/>
                </a:rPr>
                <a:t>***</a:t>
              </a:r>
              <a:endParaRPr lang="zh-CN" altLang="en-US" sz="1200" dirty="0">
                <a:latin typeface="Arial" pitchFamily="34" charset="0"/>
                <a:cs typeface="Arial" pitchFamily="34" charset="0"/>
              </a:endParaRPr>
            </a:p>
          </p:txBody>
        </p:sp>
        <p:sp>
          <p:nvSpPr>
            <p:cNvPr id="215" name="TextBox 214"/>
            <p:cNvSpPr txBox="1"/>
            <p:nvPr/>
          </p:nvSpPr>
          <p:spPr>
            <a:xfrm>
              <a:off x="1867811" y="5243218"/>
              <a:ext cx="362600" cy="276999"/>
            </a:xfrm>
            <a:prstGeom prst="rect">
              <a:avLst/>
            </a:prstGeom>
            <a:noFill/>
          </p:spPr>
          <p:txBody>
            <a:bodyPr wrap="none" rtlCol="0">
              <a:spAutoFit/>
            </a:bodyPr>
            <a:lstStyle/>
            <a:p>
              <a:pPr algn="ctr"/>
              <a:r>
                <a:rPr lang="en-US" altLang="zh-CN" sz="1200" dirty="0">
                  <a:latin typeface="Arial" pitchFamily="34" charset="0"/>
                  <a:cs typeface="Arial" pitchFamily="34" charset="0"/>
                </a:rPr>
                <a:t>***</a:t>
              </a:r>
              <a:endParaRPr lang="zh-CN" altLang="en-US" sz="1200" dirty="0">
                <a:latin typeface="Arial" pitchFamily="34" charset="0"/>
                <a:cs typeface="Arial" pitchFamily="34" charset="0"/>
              </a:endParaRPr>
            </a:p>
          </p:txBody>
        </p:sp>
        <p:sp>
          <p:nvSpPr>
            <p:cNvPr id="216" name="TextBox 215"/>
            <p:cNvSpPr txBox="1"/>
            <p:nvPr/>
          </p:nvSpPr>
          <p:spPr>
            <a:xfrm>
              <a:off x="2523251" y="4720254"/>
              <a:ext cx="362600" cy="276999"/>
            </a:xfrm>
            <a:prstGeom prst="rect">
              <a:avLst/>
            </a:prstGeom>
            <a:noFill/>
          </p:spPr>
          <p:txBody>
            <a:bodyPr wrap="none" rtlCol="0">
              <a:spAutoFit/>
            </a:bodyPr>
            <a:lstStyle/>
            <a:p>
              <a:pPr algn="ctr"/>
              <a:r>
                <a:rPr lang="en-US" altLang="zh-CN" sz="1200" dirty="0">
                  <a:latin typeface="Arial" pitchFamily="34" charset="0"/>
                  <a:cs typeface="Arial" pitchFamily="34" charset="0"/>
                </a:rPr>
                <a:t>***</a:t>
              </a:r>
              <a:endParaRPr lang="zh-CN" altLang="en-US" sz="1200" dirty="0">
                <a:latin typeface="Arial" pitchFamily="34" charset="0"/>
                <a:cs typeface="Arial" pitchFamily="34" charset="0"/>
              </a:endParaRPr>
            </a:p>
          </p:txBody>
        </p:sp>
        <p:sp>
          <p:nvSpPr>
            <p:cNvPr id="217" name="TextBox 216"/>
            <p:cNvSpPr txBox="1"/>
            <p:nvPr/>
          </p:nvSpPr>
          <p:spPr>
            <a:xfrm>
              <a:off x="5172938" y="5118390"/>
              <a:ext cx="362600" cy="276999"/>
            </a:xfrm>
            <a:prstGeom prst="rect">
              <a:avLst/>
            </a:prstGeom>
            <a:noFill/>
          </p:spPr>
          <p:txBody>
            <a:bodyPr wrap="none" rtlCol="0">
              <a:spAutoFit/>
            </a:bodyPr>
            <a:lstStyle/>
            <a:p>
              <a:pPr algn="ctr"/>
              <a:r>
                <a:rPr lang="en-US" altLang="zh-CN" sz="1200" dirty="0">
                  <a:latin typeface="Arial" pitchFamily="34" charset="0"/>
                  <a:cs typeface="Arial" pitchFamily="34" charset="0"/>
                </a:rPr>
                <a:t>***</a:t>
              </a:r>
              <a:endParaRPr lang="zh-CN" altLang="en-US" sz="1200" dirty="0">
                <a:latin typeface="Arial" pitchFamily="34" charset="0"/>
                <a:cs typeface="Arial" pitchFamily="34" charset="0"/>
              </a:endParaRPr>
            </a:p>
          </p:txBody>
        </p:sp>
        <p:sp>
          <p:nvSpPr>
            <p:cNvPr id="218" name="TextBox 217"/>
            <p:cNvSpPr txBox="1"/>
            <p:nvPr/>
          </p:nvSpPr>
          <p:spPr>
            <a:xfrm>
              <a:off x="4508680" y="5171879"/>
              <a:ext cx="362600" cy="276999"/>
            </a:xfrm>
            <a:prstGeom prst="rect">
              <a:avLst/>
            </a:prstGeom>
            <a:noFill/>
          </p:spPr>
          <p:txBody>
            <a:bodyPr wrap="none" rtlCol="0">
              <a:spAutoFit/>
            </a:bodyPr>
            <a:lstStyle/>
            <a:p>
              <a:pPr algn="ctr"/>
              <a:r>
                <a:rPr lang="en-US" altLang="zh-CN" sz="1200" dirty="0">
                  <a:latin typeface="Arial" pitchFamily="34" charset="0"/>
                  <a:cs typeface="Arial" pitchFamily="34" charset="0"/>
                </a:rPr>
                <a:t>***</a:t>
              </a:r>
              <a:endParaRPr lang="zh-CN" altLang="en-US" sz="1200" dirty="0">
                <a:latin typeface="Arial" pitchFamily="34" charset="0"/>
                <a:cs typeface="Arial" pitchFamily="34" charset="0"/>
              </a:endParaRPr>
            </a:p>
          </p:txBody>
        </p:sp>
        <p:sp>
          <p:nvSpPr>
            <p:cNvPr id="219" name="TextBox 218"/>
            <p:cNvSpPr txBox="1"/>
            <p:nvPr/>
          </p:nvSpPr>
          <p:spPr>
            <a:xfrm>
              <a:off x="5834453" y="5259919"/>
              <a:ext cx="362600" cy="276999"/>
            </a:xfrm>
            <a:prstGeom prst="rect">
              <a:avLst/>
            </a:prstGeom>
            <a:noFill/>
          </p:spPr>
          <p:txBody>
            <a:bodyPr wrap="none" rtlCol="0">
              <a:spAutoFit/>
            </a:bodyPr>
            <a:lstStyle/>
            <a:p>
              <a:pPr algn="ctr"/>
              <a:r>
                <a:rPr lang="en-US" altLang="zh-CN" sz="1200" dirty="0">
                  <a:latin typeface="Arial" pitchFamily="34" charset="0"/>
                  <a:cs typeface="Arial" pitchFamily="34" charset="0"/>
                </a:rPr>
                <a:t>***</a:t>
              </a:r>
              <a:endParaRPr lang="zh-CN" altLang="en-US" sz="1200" dirty="0">
                <a:latin typeface="Arial" pitchFamily="34" charset="0"/>
                <a:cs typeface="Arial" pitchFamily="34" charset="0"/>
              </a:endParaRPr>
            </a:p>
          </p:txBody>
        </p:sp>
        <p:sp>
          <p:nvSpPr>
            <p:cNvPr id="220" name="TextBox 219"/>
            <p:cNvSpPr txBox="1"/>
            <p:nvPr/>
          </p:nvSpPr>
          <p:spPr>
            <a:xfrm>
              <a:off x="-9378" y="3434781"/>
              <a:ext cx="338629" cy="369332"/>
            </a:xfrm>
            <a:prstGeom prst="rect">
              <a:avLst/>
            </a:prstGeom>
            <a:noFill/>
          </p:spPr>
          <p:txBody>
            <a:bodyPr wrap="none" rtlCol="0">
              <a:spAutoFit/>
            </a:bodyPr>
            <a:lstStyle/>
            <a:p>
              <a:r>
                <a:rPr lang="en-US" altLang="zh-CN" dirty="0">
                  <a:latin typeface="Arial" pitchFamily="34" charset="0"/>
                  <a:cs typeface="Arial" pitchFamily="34" charset="0"/>
                </a:rPr>
                <a:t>B</a:t>
              </a:r>
              <a:endParaRPr lang="zh-CN" altLang="en-US" dirty="0">
                <a:latin typeface="Arial" pitchFamily="34" charset="0"/>
                <a:cs typeface="Arial" pitchFamily="34" charset="0"/>
              </a:endParaRPr>
            </a:p>
          </p:txBody>
        </p:sp>
        <p:sp>
          <p:nvSpPr>
            <p:cNvPr id="221" name="TextBox 220"/>
            <p:cNvSpPr txBox="1"/>
            <p:nvPr/>
          </p:nvSpPr>
          <p:spPr>
            <a:xfrm>
              <a:off x="-61719" y="3957618"/>
              <a:ext cx="400110" cy="1712346"/>
            </a:xfrm>
            <a:prstGeom prst="rect">
              <a:avLst/>
            </a:prstGeom>
            <a:noFill/>
          </p:spPr>
          <p:txBody>
            <a:bodyPr vert="vert270" wrap="square" rtlCol="0">
              <a:spAutoFit/>
            </a:bodyPr>
            <a:lstStyle/>
            <a:p>
              <a:pPr algn="ctr"/>
              <a:r>
                <a:rPr lang="en-US" altLang="zh-CN" sz="1400" dirty="0" smtClean="0">
                  <a:solidFill>
                    <a:srgbClr val="0000FF"/>
                  </a:solidFill>
                  <a:latin typeface="Arial" panose="020B0604020202020204" pitchFamily="34" charset="0"/>
                  <a:cs typeface="Arial" panose="020B0604020202020204" pitchFamily="34" charset="0"/>
                </a:rPr>
                <a:t>Body bends/min</a:t>
              </a:r>
              <a:endParaRPr lang="zh-CN" altLang="en-US" sz="1400" dirty="0">
                <a:solidFill>
                  <a:srgbClr val="0000FF"/>
                </a:solidFill>
                <a:latin typeface="Arial" panose="020B0604020202020204" pitchFamily="34" charset="0"/>
                <a:cs typeface="Arial" panose="020B0604020202020204" pitchFamily="34" charset="0"/>
              </a:endParaRPr>
            </a:p>
          </p:txBody>
        </p:sp>
        <p:sp>
          <p:nvSpPr>
            <p:cNvPr id="222" name="TextBox 221"/>
            <p:cNvSpPr txBox="1"/>
            <p:nvPr/>
          </p:nvSpPr>
          <p:spPr>
            <a:xfrm>
              <a:off x="6753004" y="3550252"/>
              <a:ext cx="400110" cy="2586724"/>
            </a:xfrm>
            <a:prstGeom prst="rect">
              <a:avLst/>
            </a:prstGeom>
            <a:noFill/>
          </p:spPr>
          <p:txBody>
            <a:bodyPr vert="vert270" wrap="square" rtlCol="0">
              <a:spAutoFit/>
            </a:bodyPr>
            <a:lstStyle/>
            <a:p>
              <a:pPr algn="ctr"/>
              <a:r>
                <a:rPr lang="en-US" altLang="zh-CN" sz="1400" dirty="0">
                  <a:solidFill>
                    <a:srgbClr val="FF0000"/>
                  </a:solidFill>
                  <a:latin typeface="Arial" panose="020B0604020202020204" pitchFamily="34" charset="0"/>
                  <a:cs typeface="Arial" panose="020B0604020202020204" pitchFamily="34" charset="0"/>
                </a:rPr>
                <a:t>MeSa avoidance index</a:t>
              </a:r>
              <a:endParaRPr lang="zh-CN" altLang="en-US" sz="1400" dirty="0">
                <a:solidFill>
                  <a:srgbClr val="FF0000"/>
                </a:solidFill>
                <a:latin typeface="Arial" panose="020B0604020202020204" pitchFamily="34" charset="0"/>
                <a:cs typeface="Arial" panose="020B0604020202020204" pitchFamily="34" charset="0"/>
              </a:endParaRPr>
            </a:p>
          </p:txBody>
        </p:sp>
        <p:sp>
          <p:nvSpPr>
            <p:cNvPr id="223" name="文本框 30"/>
            <p:cNvSpPr txBox="1"/>
            <p:nvPr/>
          </p:nvSpPr>
          <p:spPr>
            <a:xfrm>
              <a:off x="5022574" y="5769098"/>
              <a:ext cx="892150" cy="246221"/>
            </a:xfrm>
            <a:prstGeom prst="rect">
              <a:avLst/>
            </a:prstGeom>
            <a:noFill/>
          </p:spPr>
          <p:txBody>
            <a:bodyPr wrap="square" rtlCol="0">
              <a:spAutoFit/>
            </a:bodyPr>
            <a:lstStyle/>
            <a:p>
              <a:pPr algn="ctr"/>
              <a:r>
                <a:rPr kumimoji="1" lang="en-US" altLang="zh-CN" sz="1000" i="1" dirty="0" smtClean="0">
                  <a:latin typeface="Arial" panose="020B0604020202020204" pitchFamily="34" charset="0"/>
                  <a:ea typeface="Arial" panose="020B0604020202020204" pitchFamily="34" charset="0"/>
                  <a:cs typeface="Arial" panose="020B0604020202020204" pitchFamily="34" charset="0"/>
                </a:rPr>
                <a:t>P</a:t>
              </a:r>
              <a:r>
                <a:rPr kumimoji="1" lang="en-US" altLang="zh-CN" sz="1000" i="1" baseline="-25000" dirty="0" smtClean="0">
                  <a:latin typeface="Arial" panose="020B0604020202020204" pitchFamily="34" charset="0"/>
                  <a:ea typeface="Arial" panose="020B0604020202020204" pitchFamily="34" charset="0"/>
                  <a:cs typeface="Arial" panose="020B0604020202020204" pitchFamily="34" charset="0"/>
                </a:rPr>
                <a:t>L</a:t>
              </a:r>
              <a:r>
                <a:rPr kumimoji="1" lang="en-US" altLang="zh-CN" sz="1000" i="1" dirty="0" smtClean="0">
                  <a:latin typeface="Arial" panose="020B0604020202020204" pitchFamily="34" charset="0"/>
                  <a:ea typeface="Arial" panose="020B0604020202020204" pitchFamily="34" charset="0"/>
                  <a:cs typeface="Arial" panose="020B0604020202020204" pitchFamily="34" charset="0"/>
                </a:rPr>
                <a:t>unc-79a</a:t>
              </a:r>
              <a:endParaRPr kumimoji="1" lang="en-US" sz="1000" i="1" dirty="0">
                <a:latin typeface="Arial" panose="020B0604020202020204" pitchFamily="34" charset="0"/>
                <a:ea typeface="Arial" panose="020B0604020202020204" pitchFamily="34" charset="0"/>
                <a:cs typeface="Arial" panose="020B0604020202020204" pitchFamily="34" charset="0"/>
              </a:endParaRPr>
            </a:p>
          </p:txBody>
        </p:sp>
        <p:sp>
          <p:nvSpPr>
            <p:cNvPr id="126" name="TextBox 125"/>
            <p:cNvSpPr txBox="1"/>
            <p:nvPr/>
          </p:nvSpPr>
          <p:spPr>
            <a:xfrm>
              <a:off x="1454409" y="5274894"/>
              <a:ext cx="356188" cy="184666"/>
            </a:xfrm>
            <a:prstGeom prst="rect">
              <a:avLst/>
            </a:prstGeom>
            <a:noFill/>
          </p:spPr>
          <p:txBody>
            <a:bodyPr wrap="none" rtlCol="0">
              <a:spAutoFit/>
            </a:bodyPr>
            <a:lstStyle/>
            <a:p>
              <a:pPr algn="ctr"/>
              <a:r>
                <a:rPr lang="en-US" altLang="zh-CN" sz="600" dirty="0" smtClean="0">
                  <a:latin typeface="Arial" pitchFamily="34" charset="0"/>
                  <a:cs typeface="Arial" pitchFamily="34" charset="0"/>
                </a:rPr>
                <a:t># # #</a:t>
              </a:r>
              <a:endParaRPr lang="zh-CN" altLang="en-US" sz="600" dirty="0">
                <a:latin typeface="Arial" pitchFamily="34" charset="0"/>
                <a:cs typeface="Arial" pitchFamily="34" charset="0"/>
              </a:endParaRPr>
            </a:p>
          </p:txBody>
        </p:sp>
        <p:sp>
          <p:nvSpPr>
            <p:cNvPr id="119" name="TextBox 118"/>
            <p:cNvSpPr txBox="1"/>
            <p:nvPr/>
          </p:nvSpPr>
          <p:spPr>
            <a:xfrm>
              <a:off x="4106675" y="5421255"/>
              <a:ext cx="356188" cy="184666"/>
            </a:xfrm>
            <a:prstGeom prst="rect">
              <a:avLst/>
            </a:prstGeom>
            <a:noFill/>
          </p:spPr>
          <p:txBody>
            <a:bodyPr wrap="none" rtlCol="0">
              <a:spAutoFit/>
            </a:bodyPr>
            <a:lstStyle/>
            <a:p>
              <a:pPr algn="ctr"/>
              <a:r>
                <a:rPr lang="en-US" altLang="zh-CN" sz="600" dirty="0" smtClean="0">
                  <a:latin typeface="Arial" pitchFamily="34" charset="0"/>
                  <a:cs typeface="Arial" pitchFamily="34" charset="0"/>
                </a:rPr>
                <a:t># # #</a:t>
              </a:r>
              <a:endParaRPr lang="zh-CN" altLang="en-US" sz="600" dirty="0">
                <a:latin typeface="Arial" pitchFamily="34" charset="0"/>
                <a:cs typeface="Arial" pitchFamily="34" charset="0"/>
              </a:endParaRPr>
            </a:p>
          </p:txBody>
        </p:sp>
      </p:grpSp>
    </p:spTree>
    <p:extLst>
      <p:ext uri="{BB962C8B-B14F-4D97-AF65-F5344CB8AC3E}">
        <p14:creationId xmlns:p14="http://schemas.microsoft.com/office/powerpoint/2010/main" val="2987544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26205" y="524201"/>
            <a:ext cx="8892278" cy="5783313"/>
            <a:chOff x="126205" y="524201"/>
            <a:chExt cx="8892278" cy="5783313"/>
          </a:xfrm>
        </p:grpSpPr>
        <p:pic>
          <p:nvPicPr>
            <p:cNvPr id="1026" name="Picture 2" descr="C:\Users\1\Desktop\图片4.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088" y="573088"/>
              <a:ext cx="8759825" cy="5711825"/>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组合 14"/>
            <p:cNvGrpSpPr/>
            <p:nvPr/>
          </p:nvGrpSpPr>
          <p:grpSpPr>
            <a:xfrm>
              <a:off x="2441248" y="563220"/>
              <a:ext cx="602963" cy="680517"/>
              <a:chOff x="2280757" y="35723"/>
              <a:chExt cx="602963" cy="680517"/>
            </a:xfrm>
          </p:grpSpPr>
          <p:grpSp>
            <p:nvGrpSpPr>
              <p:cNvPr id="16" name="组合 15"/>
              <p:cNvGrpSpPr/>
              <p:nvPr/>
            </p:nvGrpSpPr>
            <p:grpSpPr>
              <a:xfrm>
                <a:off x="2491015" y="185360"/>
                <a:ext cx="278406" cy="255457"/>
                <a:chOff x="2491015" y="185360"/>
                <a:chExt cx="278406" cy="255457"/>
              </a:xfrm>
            </p:grpSpPr>
            <p:cxnSp>
              <p:nvCxnSpPr>
                <p:cNvPr id="19" name="直接箭头连接符 18"/>
                <p:cNvCxnSpPr/>
                <p:nvPr/>
              </p:nvCxnSpPr>
              <p:spPr>
                <a:xfrm flipH="1">
                  <a:off x="2491015" y="188295"/>
                  <a:ext cx="278405" cy="0"/>
                </a:xfrm>
                <a:prstGeom prst="straightConnector1">
                  <a:avLst/>
                </a:prstGeom>
                <a:ln w="9525">
                  <a:solidFill>
                    <a:schemeClr val="bg1"/>
                  </a:solidFill>
                  <a:tailEnd type="arrow" w="sm" len="med"/>
                </a:ln>
              </p:spPr>
              <p:style>
                <a:lnRef idx="2">
                  <a:schemeClr val="accent1"/>
                </a:lnRef>
                <a:fillRef idx="0">
                  <a:schemeClr val="accent1"/>
                </a:fillRef>
                <a:effectRef idx="1">
                  <a:schemeClr val="accent1"/>
                </a:effectRef>
                <a:fontRef idx="minor">
                  <a:schemeClr val="tx1"/>
                </a:fontRef>
              </p:style>
            </p:cxnSp>
            <p:cxnSp>
              <p:nvCxnSpPr>
                <p:cNvPr id="20" name="直接箭头连接符 19"/>
                <p:cNvCxnSpPr/>
                <p:nvPr/>
              </p:nvCxnSpPr>
              <p:spPr>
                <a:xfrm flipH="1">
                  <a:off x="2769420" y="185360"/>
                  <a:ext cx="1" cy="255457"/>
                </a:xfrm>
                <a:prstGeom prst="straightConnector1">
                  <a:avLst/>
                </a:prstGeom>
                <a:ln w="9525">
                  <a:solidFill>
                    <a:schemeClr val="bg1"/>
                  </a:solidFill>
                  <a:tailEnd type="arrow" w="sm" len="med"/>
                </a:ln>
              </p:spPr>
              <p:style>
                <a:lnRef idx="2">
                  <a:schemeClr val="accent1"/>
                </a:lnRef>
                <a:fillRef idx="0">
                  <a:schemeClr val="accent1"/>
                </a:fillRef>
                <a:effectRef idx="1">
                  <a:schemeClr val="accent1"/>
                </a:effectRef>
                <a:fontRef idx="minor">
                  <a:schemeClr val="tx1"/>
                </a:fontRef>
              </p:style>
            </p:cxnSp>
          </p:grpSp>
          <p:sp>
            <p:nvSpPr>
              <p:cNvPr id="17" name="TextBox 16"/>
              <p:cNvSpPr txBox="1"/>
              <p:nvPr/>
            </p:nvSpPr>
            <p:spPr>
              <a:xfrm>
                <a:off x="2280757" y="35723"/>
                <a:ext cx="228600" cy="307777"/>
              </a:xfrm>
              <a:prstGeom prst="rect">
                <a:avLst/>
              </a:prstGeom>
              <a:noFill/>
              <a:ln>
                <a:noFill/>
              </a:ln>
            </p:spPr>
            <p:txBody>
              <a:bodyPr wrap="square" rtlCol="0">
                <a:spAutoFit/>
              </a:bodyPr>
              <a:lstStyle/>
              <a:p>
                <a:pPr algn="ctr"/>
                <a:r>
                  <a:rPr lang="en-US" altLang="zh-CN" sz="1400" dirty="0" smtClean="0">
                    <a:solidFill>
                      <a:schemeClr val="bg1"/>
                    </a:solidFill>
                    <a:latin typeface="Arial" panose="020B0604020202020204" pitchFamily="34" charset="0"/>
                    <a:cs typeface="Arial" panose="020B0604020202020204" pitchFamily="34" charset="0"/>
                  </a:rPr>
                  <a:t>A</a:t>
                </a:r>
                <a:endParaRPr lang="zh-CN" altLang="en-US" sz="1400" dirty="0">
                  <a:solidFill>
                    <a:schemeClr val="bg1"/>
                  </a:solidFill>
                  <a:latin typeface="Arial" panose="020B0604020202020204" pitchFamily="34" charset="0"/>
                  <a:cs typeface="Arial" panose="020B0604020202020204" pitchFamily="34" charset="0"/>
                </a:endParaRPr>
              </a:p>
            </p:txBody>
          </p:sp>
          <p:sp>
            <p:nvSpPr>
              <p:cNvPr id="18" name="TextBox 17"/>
              <p:cNvSpPr txBox="1"/>
              <p:nvPr/>
            </p:nvSpPr>
            <p:spPr>
              <a:xfrm>
                <a:off x="2655120" y="408463"/>
                <a:ext cx="228600" cy="307777"/>
              </a:xfrm>
              <a:prstGeom prst="rect">
                <a:avLst/>
              </a:prstGeom>
              <a:noFill/>
              <a:ln>
                <a:noFill/>
              </a:ln>
            </p:spPr>
            <p:txBody>
              <a:bodyPr wrap="square" rtlCol="0">
                <a:spAutoFit/>
              </a:bodyPr>
              <a:lstStyle/>
              <a:p>
                <a:pPr algn="ctr"/>
                <a:r>
                  <a:rPr lang="en-US" altLang="zh-CN" sz="1400" dirty="0" smtClean="0">
                    <a:solidFill>
                      <a:schemeClr val="bg1"/>
                    </a:solidFill>
                    <a:latin typeface="Arial" panose="020B0604020202020204" pitchFamily="34" charset="0"/>
                    <a:cs typeface="Arial" panose="020B0604020202020204" pitchFamily="34" charset="0"/>
                  </a:rPr>
                  <a:t>V</a:t>
                </a:r>
                <a:endParaRPr lang="zh-CN" altLang="en-US" sz="1400" dirty="0">
                  <a:solidFill>
                    <a:schemeClr val="bg1"/>
                  </a:solidFill>
                  <a:latin typeface="Arial" panose="020B0604020202020204" pitchFamily="34" charset="0"/>
                  <a:cs typeface="Arial" panose="020B0604020202020204" pitchFamily="34" charset="0"/>
                </a:endParaRPr>
              </a:p>
            </p:txBody>
          </p:sp>
        </p:grpSp>
        <p:sp>
          <p:nvSpPr>
            <p:cNvPr id="21" name="TextBox 93"/>
            <p:cNvSpPr txBox="1"/>
            <p:nvPr/>
          </p:nvSpPr>
          <p:spPr>
            <a:xfrm>
              <a:off x="3058178" y="5996564"/>
              <a:ext cx="1837055" cy="307777"/>
            </a:xfrm>
            <a:prstGeom prst="rect">
              <a:avLst/>
            </a:prstGeom>
            <a:noFill/>
          </p:spPr>
          <p:txBody>
            <a:bodyPr wrap="square" rtlCol="0">
              <a:spAutoFit/>
            </a:bodyPr>
            <a:lstStyle/>
            <a:p>
              <a:r>
                <a:rPr lang="en-US" altLang="zh-CN" sz="1400" i="1" dirty="0" smtClean="0">
                  <a:solidFill>
                    <a:schemeClr val="bg1"/>
                  </a:solidFill>
                  <a:latin typeface="Arial" pitchFamily="34" charset="0"/>
                  <a:cs typeface="Arial" pitchFamily="34" charset="0"/>
                </a:rPr>
                <a:t>Punc-80::mCherry</a:t>
              </a:r>
              <a:endParaRPr lang="en-US" altLang="zh-CN" sz="1400" i="1" dirty="0">
                <a:solidFill>
                  <a:schemeClr val="bg1"/>
                </a:solidFill>
                <a:latin typeface="Arial" panose="020B0604020202020204" pitchFamily="34" charset="0"/>
                <a:cs typeface="Arial" pitchFamily="34" charset="0"/>
              </a:endParaRPr>
            </a:p>
          </p:txBody>
        </p:sp>
        <p:sp>
          <p:nvSpPr>
            <p:cNvPr id="22" name="TextBox 93"/>
            <p:cNvSpPr txBox="1"/>
            <p:nvPr/>
          </p:nvSpPr>
          <p:spPr>
            <a:xfrm>
              <a:off x="126205" y="5980688"/>
              <a:ext cx="1837055" cy="307777"/>
            </a:xfrm>
            <a:prstGeom prst="rect">
              <a:avLst/>
            </a:prstGeom>
            <a:noFill/>
          </p:spPr>
          <p:txBody>
            <a:bodyPr wrap="square" rtlCol="0">
              <a:spAutoFit/>
            </a:bodyPr>
            <a:lstStyle/>
            <a:p>
              <a:r>
                <a:rPr lang="en-US" altLang="zh-CN" sz="1400" i="1" dirty="0" smtClean="0">
                  <a:solidFill>
                    <a:schemeClr val="bg1"/>
                  </a:solidFill>
                  <a:latin typeface="Arial" pitchFamily="34" charset="0"/>
                  <a:cs typeface="Arial" pitchFamily="34" charset="0"/>
                </a:rPr>
                <a:t>P</a:t>
              </a:r>
              <a:r>
                <a:rPr lang="en-US" altLang="zh-CN" sz="1400" i="1" baseline="-25000" dirty="0" smtClean="0">
                  <a:solidFill>
                    <a:schemeClr val="bg1"/>
                  </a:solidFill>
                  <a:latin typeface="Arial" pitchFamily="34" charset="0"/>
                  <a:cs typeface="Arial" pitchFamily="34" charset="0"/>
                </a:rPr>
                <a:t>L</a:t>
              </a:r>
              <a:r>
                <a:rPr lang="en-US" altLang="zh-CN" sz="1400" i="1" dirty="0" smtClean="0">
                  <a:solidFill>
                    <a:schemeClr val="bg1"/>
                  </a:solidFill>
                  <a:latin typeface="Arial" pitchFamily="34" charset="0"/>
                  <a:cs typeface="Arial" pitchFamily="34" charset="0"/>
                </a:rPr>
                <a:t>unc-79a::GFP</a:t>
              </a:r>
              <a:endParaRPr lang="en-US" altLang="zh-CN" sz="1400" i="1" dirty="0">
                <a:solidFill>
                  <a:schemeClr val="bg1"/>
                </a:solidFill>
                <a:latin typeface="Arial" panose="020B0604020202020204" pitchFamily="34" charset="0"/>
                <a:cs typeface="Arial" pitchFamily="34" charset="0"/>
              </a:endParaRPr>
            </a:p>
          </p:txBody>
        </p:sp>
        <p:sp>
          <p:nvSpPr>
            <p:cNvPr id="24" name="TextBox 95"/>
            <p:cNvSpPr txBox="1"/>
            <p:nvPr/>
          </p:nvSpPr>
          <p:spPr>
            <a:xfrm>
              <a:off x="5979200" y="5999737"/>
              <a:ext cx="848360" cy="307777"/>
            </a:xfrm>
            <a:prstGeom prst="rect">
              <a:avLst/>
            </a:prstGeom>
            <a:noFill/>
          </p:spPr>
          <p:txBody>
            <a:bodyPr wrap="square" rtlCol="0">
              <a:spAutoFit/>
            </a:bodyPr>
            <a:lstStyle/>
            <a:p>
              <a:r>
                <a:rPr lang="en-US" altLang="zh-CN" sz="1400" dirty="0" smtClean="0">
                  <a:solidFill>
                    <a:schemeClr val="bg1"/>
                  </a:solidFill>
                  <a:latin typeface="Arial" pitchFamily="34" charset="0"/>
                  <a:cs typeface="Arial" pitchFamily="34" charset="0"/>
                </a:rPr>
                <a:t>Merged</a:t>
              </a:r>
              <a:endParaRPr lang="en-US" altLang="zh-CN" sz="1400" dirty="0">
                <a:solidFill>
                  <a:schemeClr val="bg1"/>
                </a:solidFill>
                <a:latin typeface="Arial" pitchFamily="34" charset="0"/>
                <a:cs typeface="Arial" pitchFamily="34" charset="0"/>
              </a:endParaRPr>
            </a:p>
          </p:txBody>
        </p:sp>
        <p:sp>
          <p:nvSpPr>
            <p:cNvPr id="23" name="TextBox 22"/>
            <p:cNvSpPr txBox="1"/>
            <p:nvPr/>
          </p:nvSpPr>
          <p:spPr>
            <a:xfrm>
              <a:off x="139510" y="524201"/>
              <a:ext cx="356188" cy="400110"/>
            </a:xfrm>
            <a:prstGeom prst="rect">
              <a:avLst/>
            </a:prstGeom>
            <a:noFill/>
          </p:spPr>
          <p:txBody>
            <a:bodyPr wrap="none" rtlCol="0">
              <a:spAutoFit/>
            </a:bodyPr>
            <a:lstStyle/>
            <a:p>
              <a:r>
                <a:rPr lang="en-US" sz="2000" dirty="0" smtClean="0">
                  <a:solidFill>
                    <a:schemeClr val="bg1"/>
                  </a:solidFill>
                  <a:latin typeface="Arial"/>
                  <a:cs typeface="Arial"/>
                </a:rPr>
                <a:t>A</a:t>
              </a:r>
              <a:endParaRPr lang="en-US" sz="2000" dirty="0">
                <a:solidFill>
                  <a:schemeClr val="bg1"/>
                </a:solidFill>
                <a:latin typeface="Arial"/>
                <a:cs typeface="Arial"/>
              </a:endParaRPr>
            </a:p>
          </p:txBody>
        </p:sp>
        <p:sp>
          <p:nvSpPr>
            <p:cNvPr id="25" name="TextBox 24"/>
            <p:cNvSpPr txBox="1"/>
            <p:nvPr/>
          </p:nvSpPr>
          <p:spPr>
            <a:xfrm>
              <a:off x="139510" y="2447297"/>
              <a:ext cx="356188" cy="400110"/>
            </a:xfrm>
            <a:prstGeom prst="rect">
              <a:avLst/>
            </a:prstGeom>
            <a:noFill/>
          </p:spPr>
          <p:txBody>
            <a:bodyPr wrap="none" rtlCol="0">
              <a:spAutoFit/>
            </a:bodyPr>
            <a:lstStyle/>
            <a:p>
              <a:r>
                <a:rPr lang="en-US" sz="2000" dirty="0">
                  <a:solidFill>
                    <a:schemeClr val="bg1"/>
                  </a:solidFill>
                  <a:latin typeface="Arial"/>
                  <a:cs typeface="Arial"/>
                </a:rPr>
                <a:t>B</a:t>
              </a:r>
            </a:p>
          </p:txBody>
        </p:sp>
        <p:sp>
          <p:nvSpPr>
            <p:cNvPr id="26" name="TextBox 25"/>
            <p:cNvSpPr txBox="1"/>
            <p:nvPr/>
          </p:nvSpPr>
          <p:spPr>
            <a:xfrm>
              <a:off x="139510" y="4357152"/>
              <a:ext cx="370614" cy="400110"/>
            </a:xfrm>
            <a:prstGeom prst="rect">
              <a:avLst/>
            </a:prstGeom>
            <a:noFill/>
          </p:spPr>
          <p:txBody>
            <a:bodyPr wrap="none" rtlCol="0">
              <a:spAutoFit/>
            </a:bodyPr>
            <a:lstStyle/>
            <a:p>
              <a:r>
                <a:rPr lang="en-US" sz="2000" dirty="0" smtClean="0">
                  <a:solidFill>
                    <a:schemeClr val="bg1"/>
                  </a:solidFill>
                  <a:latin typeface="Arial"/>
                  <a:cs typeface="Arial"/>
                </a:rPr>
                <a:t>C</a:t>
              </a:r>
              <a:endParaRPr lang="en-US" sz="2000" dirty="0">
                <a:solidFill>
                  <a:schemeClr val="bg1"/>
                </a:solidFill>
                <a:latin typeface="Arial"/>
                <a:cs typeface="Arial"/>
              </a:endParaRPr>
            </a:p>
          </p:txBody>
        </p:sp>
        <p:sp>
          <p:nvSpPr>
            <p:cNvPr id="29" name="TextBox 28"/>
            <p:cNvSpPr txBox="1"/>
            <p:nvPr/>
          </p:nvSpPr>
          <p:spPr>
            <a:xfrm>
              <a:off x="2651506" y="2209955"/>
              <a:ext cx="521297" cy="246221"/>
            </a:xfrm>
            <a:prstGeom prst="rect">
              <a:avLst/>
            </a:prstGeom>
            <a:noFill/>
          </p:spPr>
          <p:txBody>
            <a:bodyPr wrap="none" rtlCol="0">
              <a:spAutoFit/>
            </a:bodyPr>
            <a:lstStyle/>
            <a:p>
              <a:r>
                <a:rPr lang="en-US" altLang="zh-CN" sz="1000" dirty="0" smtClean="0">
                  <a:solidFill>
                    <a:schemeClr val="bg1"/>
                  </a:solidFill>
                  <a:latin typeface="Arial" pitchFamily="34" charset="0"/>
                  <a:cs typeface="Arial" pitchFamily="34" charset="0"/>
                </a:rPr>
                <a:t>10</a:t>
              </a:r>
              <a:r>
                <a:rPr lang="en-US" altLang="zh-CN" sz="100" dirty="0" smtClean="0">
                  <a:solidFill>
                    <a:schemeClr val="bg1"/>
                  </a:solidFill>
                  <a:latin typeface="Arial" pitchFamily="34" charset="0"/>
                  <a:cs typeface="Arial" pitchFamily="34" charset="0"/>
                </a:rPr>
                <a:t> </a:t>
              </a:r>
              <a:r>
                <a:rPr lang="en-US" altLang="zh-CN" sz="1000" dirty="0" smtClean="0">
                  <a:solidFill>
                    <a:schemeClr val="bg1"/>
                  </a:solidFill>
                  <a:latin typeface="Arial" pitchFamily="34" charset="0"/>
                  <a:cs typeface="Arial" pitchFamily="34" charset="0"/>
                </a:rPr>
                <a:t>μm</a:t>
              </a:r>
              <a:endParaRPr lang="en-US" altLang="zh-CN" sz="1000" dirty="0">
                <a:solidFill>
                  <a:schemeClr val="bg1"/>
                </a:solidFill>
                <a:latin typeface="Arial" panose="020B0604020202020204" pitchFamily="34" charset="0"/>
                <a:cs typeface="Arial" pitchFamily="34" charset="0"/>
              </a:endParaRPr>
            </a:p>
          </p:txBody>
        </p:sp>
        <p:sp>
          <p:nvSpPr>
            <p:cNvPr id="31" name="TextBox 30"/>
            <p:cNvSpPr txBox="1"/>
            <p:nvPr/>
          </p:nvSpPr>
          <p:spPr>
            <a:xfrm>
              <a:off x="2651506" y="4125742"/>
              <a:ext cx="506870" cy="246221"/>
            </a:xfrm>
            <a:prstGeom prst="rect">
              <a:avLst/>
            </a:prstGeom>
            <a:noFill/>
          </p:spPr>
          <p:txBody>
            <a:bodyPr wrap="none" rtlCol="0">
              <a:spAutoFit/>
            </a:bodyPr>
            <a:lstStyle/>
            <a:p>
              <a:r>
                <a:rPr lang="en-US" altLang="zh-CN" sz="1000" dirty="0">
                  <a:solidFill>
                    <a:schemeClr val="bg1"/>
                  </a:solidFill>
                  <a:latin typeface="Arial" pitchFamily="34" charset="0"/>
                  <a:cs typeface="Arial" pitchFamily="34" charset="0"/>
                </a:rPr>
                <a:t>10</a:t>
              </a:r>
              <a:r>
                <a:rPr lang="en-US" altLang="zh-CN" sz="100" dirty="0">
                  <a:solidFill>
                    <a:schemeClr val="bg1"/>
                  </a:solidFill>
                  <a:latin typeface="Arial" pitchFamily="34" charset="0"/>
                  <a:cs typeface="Arial" pitchFamily="34" charset="0"/>
                </a:rPr>
                <a:t> </a:t>
              </a:r>
              <a:r>
                <a:rPr lang="en-US" altLang="zh-CN" sz="1000" dirty="0">
                  <a:solidFill>
                    <a:schemeClr val="bg1"/>
                  </a:solidFill>
                  <a:latin typeface="Arial" panose="020B0604020202020204" pitchFamily="34" charset="0"/>
                  <a:cs typeface="Arial" pitchFamily="34" charset="0"/>
                </a:rPr>
                <a:t>μm</a:t>
              </a:r>
            </a:p>
          </p:txBody>
        </p:sp>
        <p:sp>
          <p:nvSpPr>
            <p:cNvPr id="33" name="TextBox 32"/>
            <p:cNvSpPr txBox="1"/>
            <p:nvPr/>
          </p:nvSpPr>
          <p:spPr>
            <a:xfrm>
              <a:off x="2651506" y="6037898"/>
              <a:ext cx="506870" cy="246221"/>
            </a:xfrm>
            <a:prstGeom prst="rect">
              <a:avLst/>
            </a:prstGeom>
            <a:noFill/>
          </p:spPr>
          <p:txBody>
            <a:bodyPr wrap="none" rtlCol="0">
              <a:spAutoFit/>
            </a:bodyPr>
            <a:lstStyle/>
            <a:p>
              <a:r>
                <a:rPr lang="en-US" altLang="zh-CN" sz="1000" dirty="0">
                  <a:solidFill>
                    <a:schemeClr val="bg1"/>
                  </a:solidFill>
                  <a:latin typeface="Arial" pitchFamily="34" charset="0"/>
                  <a:cs typeface="Arial" pitchFamily="34" charset="0"/>
                </a:rPr>
                <a:t>10</a:t>
              </a:r>
              <a:r>
                <a:rPr lang="en-US" altLang="zh-CN" sz="100" dirty="0">
                  <a:solidFill>
                    <a:schemeClr val="bg1"/>
                  </a:solidFill>
                  <a:latin typeface="Arial" pitchFamily="34" charset="0"/>
                  <a:cs typeface="Arial" pitchFamily="34" charset="0"/>
                </a:rPr>
                <a:t> </a:t>
              </a:r>
              <a:r>
                <a:rPr lang="en-US" altLang="zh-CN" sz="1000" dirty="0">
                  <a:solidFill>
                    <a:schemeClr val="bg1"/>
                  </a:solidFill>
                  <a:latin typeface="Arial" panose="020B0604020202020204" pitchFamily="34" charset="0"/>
                  <a:cs typeface="Arial" pitchFamily="34" charset="0"/>
                </a:rPr>
                <a:t>μm</a:t>
              </a:r>
            </a:p>
          </p:txBody>
        </p:sp>
        <p:sp>
          <p:nvSpPr>
            <p:cNvPr id="35" name="TextBox 34"/>
            <p:cNvSpPr txBox="1"/>
            <p:nvPr/>
          </p:nvSpPr>
          <p:spPr>
            <a:xfrm>
              <a:off x="5572576" y="2209954"/>
              <a:ext cx="510076" cy="246221"/>
            </a:xfrm>
            <a:prstGeom prst="rect">
              <a:avLst/>
            </a:prstGeom>
            <a:noFill/>
          </p:spPr>
          <p:txBody>
            <a:bodyPr wrap="none" rtlCol="0">
              <a:spAutoFit/>
            </a:bodyPr>
            <a:lstStyle/>
            <a:p>
              <a:r>
                <a:rPr lang="en-US" altLang="zh-CN" sz="1000" dirty="0">
                  <a:solidFill>
                    <a:schemeClr val="bg1"/>
                  </a:solidFill>
                  <a:latin typeface="Arial" pitchFamily="34" charset="0"/>
                  <a:cs typeface="Arial" pitchFamily="34" charset="0"/>
                </a:rPr>
                <a:t>10</a:t>
              </a:r>
              <a:r>
                <a:rPr lang="en-US" altLang="zh-CN" sz="100" dirty="0">
                  <a:solidFill>
                    <a:schemeClr val="bg1"/>
                  </a:solidFill>
                  <a:latin typeface="Arial" pitchFamily="34" charset="0"/>
                  <a:cs typeface="Arial" pitchFamily="34" charset="0"/>
                </a:rPr>
                <a:t> </a:t>
              </a:r>
              <a:r>
                <a:rPr lang="en-US" altLang="zh-CN" sz="1000" dirty="0" smtClean="0">
                  <a:solidFill>
                    <a:schemeClr val="bg1"/>
                  </a:solidFill>
                  <a:latin typeface="Arial" pitchFamily="34" charset="0"/>
                  <a:cs typeface="Arial" pitchFamily="34" charset="0"/>
                </a:rPr>
                <a:t>μm</a:t>
              </a:r>
              <a:endParaRPr lang="en-US" altLang="zh-CN" sz="1000" dirty="0">
                <a:solidFill>
                  <a:schemeClr val="bg1"/>
                </a:solidFill>
                <a:latin typeface="Arial" pitchFamily="34" charset="0"/>
                <a:cs typeface="Arial" pitchFamily="34" charset="0"/>
              </a:endParaRPr>
            </a:p>
          </p:txBody>
        </p:sp>
        <p:sp>
          <p:nvSpPr>
            <p:cNvPr id="37" name="TextBox 36"/>
            <p:cNvSpPr txBox="1"/>
            <p:nvPr/>
          </p:nvSpPr>
          <p:spPr>
            <a:xfrm>
              <a:off x="5572576" y="4125741"/>
              <a:ext cx="506870" cy="246221"/>
            </a:xfrm>
            <a:prstGeom prst="rect">
              <a:avLst/>
            </a:prstGeom>
            <a:noFill/>
          </p:spPr>
          <p:txBody>
            <a:bodyPr wrap="none" rtlCol="0">
              <a:spAutoFit/>
            </a:bodyPr>
            <a:lstStyle/>
            <a:p>
              <a:r>
                <a:rPr lang="en-US" altLang="zh-CN" sz="1000" dirty="0">
                  <a:solidFill>
                    <a:schemeClr val="bg1"/>
                  </a:solidFill>
                  <a:latin typeface="Arial" pitchFamily="34" charset="0"/>
                  <a:cs typeface="Arial" pitchFamily="34" charset="0"/>
                </a:rPr>
                <a:t>10</a:t>
              </a:r>
              <a:r>
                <a:rPr lang="en-US" altLang="zh-CN" sz="100" dirty="0">
                  <a:solidFill>
                    <a:schemeClr val="bg1"/>
                  </a:solidFill>
                  <a:latin typeface="Arial" pitchFamily="34" charset="0"/>
                  <a:cs typeface="Arial" pitchFamily="34" charset="0"/>
                </a:rPr>
                <a:t> </a:t>
              </a:r>
              <a:r>
                <a:rPr lang="en-US" altLang="zh-CN" sz="1000" dirty="0">
                  <a:solidFill>
                    <a:schemeClr val="bg1"/>
                  </a:solidFill>
                  <a:latin typeface="Arial" panose="020B0604020202020204" pitchFamily="34" charset="0"/>
                  <a:cs typeface="Arial" pitchFamily="34" charset="0"/>
                </a:rPr>
                <a:t>μm</a:t>
              </a:r>
            </a:p>
          </p:txBody>
        </p:sp>
        <p:sp>
          <p:nvSpPr>
            <p:cNvPr id="39" name="TextBox 38"/>
            <p:cNvSpPr txBox="1"/>
            <p:nvPr/>
          </p:nvSpPr>
          <p:spPr>
            <a:xfrm>
              <a:off x="5572576" y="6037897"/>
              <a:ext cx="506870" cy="246221"/>
            </a:xfrm>
            <a:prstGeom prst="rect">
              <a:avLst/>
            </a:prstGeom>
            <a:noFill/>
          </p:spPr>
          <p:txBody>
            <a:bodyPr wrap="none" rtlCol="0">
              <a:spAutoFit/>
            </a:bodyPr>
            <a:lstStyle/>
            <a:p>
              <a:r>
                <a:rPr lang="en-US" altLang="zh-CN" sz="1000" dirty="0">
                  <a:solidFill>
                    <a:schemeClr val="bg1"/>
                  </a:solidFill>
                  <a:latin typeface="Arial" pitchFamily="34" charset="0"/>
                  <a:cs typeface="Arial" pitchFamily="34" charset="0"/>
                </a:rPr>
                <a:t>10</a:t>
              </a:r>
              <a:r>
                <a:rPr lang="en-US" altLang="zh-CN" sz="100" dirty="0">
                  <a:solidFill>
                    <a:schemeClr val="bg1"/>
                  </a:solidFill>
                  <a:latin typeface="Arial" pitchFamily="34" charset="0"/>
                  <a:cs typeface="Arial" pitchFamily="34" charset="0"/>
                </a:rPr>
                <a:t> </a:t>
              </a:r>
              <a:r>
                <a:rPr lang="en-US" altLang="zh-CN" sz="1000" dirty="0">
                  <a:solidFill>
                    <a:schemeClr val="bg1"/>
                  </a:solidFill>
                  <a:latin typeface="Arial" panose="020B0604020202020204" pitchFamily="34" charset="0"/>
                  <a:cs typeface="Arial" pitchFamily="34" charset="0"/>
                </a:rPr>
                <a:t>μm</a:t>
              </a:r>
            </a:p>
          </p:txBody>
        </p:sp>
        <p:sp>
          <p:nvSpPr>
            <p:cNvPr id="41" name="TextBox 40"/>
            <p:cNvSpPr txBox="1"/>
            <p:nvPr/>
          </p:nvSpPr>
          <p:spPr>
            <a:xfrm>
              <a:off x="8508407" y="2209954"/>
              <a:ext cx="510076" cy="246221"/>
            </a:xfrm>
            <a:prstGeom prst="rect">
              <a:avLst/>
            </a:prstGeom>
            <a:noFill/>
          </p:spPr>
          <p:txBody>
            <a:bodyPr wrap="none" rtlCol="0">
              <a:spAutoFit/>
            </a:bodyPr>
            <a:lstStyle/>
            <a:p>
              <a:r>
                <a:rPr lang="en-US" altLang="zh-CN" sz="1000" dirty="0">
                  <a:solidFill>
                    <a:schemeClr val="bg1"/>
                  </a:solidFill>
                  <a:latin typeface="Arial" pitchFamily="34" charset="0"/>
                  <a:cs typeface="Arial" pitchFamily="34" charset="0"/>
                </a:rPr>
                <a:t>10</a:t>
              </a:r>
              <a:r>
                <a:rPr lang="en-US" altLang="zh-CN" sz="100" dirty="0">
                  <a:solidFill>
                    <a:schemeClr val="bg1"/>
                  </a:solidFill>
                  <a:latin typeface="Arial" pitchFamily="34" charset="0"/>
                  <a:cs typeface="Arial" pitchFamily="34" charset="0"/>
                </a:rPr>
                <a:t> </a:t>
              </a:r>
              <a:r>
                <a:rPr lang="en-US" altLang="zh-CN" sz="1000" dirty="0" smtClean="0">
                  <a:solidFill>
                    <a:schemeClr val="bg1"/>
                  </a:solidFill>
                  <a:latin typeface="Arial" pitchFamily="34" charset="0"/>
                  <a:cs typeface="Arial" pitchFamily="34" charset="0"/>
                </a:rPr>
                <a:t>μm</a:t>
              </a:r>
              <a:endParaRPr lang="en-US" altLang="zh-CN" sz="1000" dirty="0">
                <a:solidFill>
                  <a:schemeClr val="bg1"/>
                </a:solidFill>
                <a:latin typeface="Arial" pitchFamily="34" charset="0"/>
                <a:cs typeface="Arial" pitchFamily="34" charset="0"/>
              </a:endParaRPr>
            </a:p>
          </p:txBody>
        </p:sp>
        <p:sp>
          <p:nvSpPr>
            <p:cNvPr id="43" name="TextBox 42"/>
            <p:cNvSpPr txBox="1"/>
            <p:nvPr/>
          </p:nvSpPr>
          <p:spPr>
            <a:xfrm>
              <a:off x="8508407" y="4125741"/>
              <a:ext cx="506870" cy="246221"/>
            </a:xfrm>
            <a:prstGeom prst="rect">
              <a:avLst/>
            </a:prstGeom>
            <a:noFill/>
          </p:spPr>
          <p:txBody>
            <a:bodyPr wrap="none" rtlCol="0">
              <a:spAutoFit/>
            </a:bodyPr>
            <a:lstStyle/>
            <a:p>
              <a:r>
                <a:rPr lang="en-US" altLang="zh-CN" sz="1000" dirty="0">
                  <a:solidFill>
                    <a:schemeClr val="bg1"/>
                  </a:solidFill>
                  <a:latin typeface="Arial" pitchFamily="34" charset="0"/>
                  <a:cs typeface="Arial" pitchFamily="34" charset="0"/>
                </a:rPr>
                <a:t>10</a:t>
              </a:r>
              <a:r>
                <a:rPr lang="en-US" altLang="zh-CN" sz="100" dirty="0">
                  <a:solidFill>
                    <a:schemeClr val="bg1"/>
                  </a:solidFill>
                  <a:latin typeface="Arial" pitchFamily="34" charset="0"/>
                  <a:cs typeface="Arial" pitchFamily="34" charset="0"/>
                </a:rPr>
                <a:t> </a:t>
              </a:r>
              <a:r>
                <a:rPr lang="en-US" altLang="zh-CN" sz="1000" dirty="0">
                  <a:solidFill>
                    <a:schemeClr val="bg1"/>
                  </a:solidFill>
                  <a:latin typeface="Arial" panose="020B0604020202020204" pitchFamily="34" charset="0"/>
                  <a:cs typeface="Arial" pitchFamily="34" charset="0"/>
                </a:rPr>
                <a:t>μm</a:t>
              </a:r>
            </a:p>
          </p:txBody>
        </p:sp>
        <p:sp>
          <p:nvSpPr>
            <p:cNvPr id="45" name="TextBox 44"/>
            <p:cNvSpPr txBox="1"/>
            <p:nvPr/>
          </p:nvSpPr>
          <p:spPr>
            <a:xfrm>
              <a:off x="8508407" y="6037897"/>
              <a:ext cx="506870" cy="246221"/>
            </a:xfrm>
            <a:prstGeom prst="rect">
              <a:avLst/>
            </a:prstGeom>
            <a:noFill/>
          </p:spPr>
          <p:txBody>
            <a:bodyPr wrap="none" rtlCol="0">
              <a:spAutoFit/>
            </a:bodyPr>
            <a:lstStyle/>
            <a:p>
              <a:r>
                <a:rPr lang="en-US" altLang="zh-CN" sz="1000" dirty="0">
                  <a:solidFill>
                    <a:schemeClr val="bg1"/>
                  </a:solidFill>
                  <a:latin typeface="Arial" pitchFamily="34" charset="0"/>
                  <a:cs typeface="Arial" pitchFamily="34" charset="0"/>
                </a:rPr>
                <a:t>10</a:t>
              </a:r>
              <a:r>
                <a:rPr lang="en-US" altLang="zh-CN" sz="100" dirty="0">
                  <a:solidFill>
                    <a:schemeClr val="bg1"/>
                  </a:solidFill>
                  <a:latin typeface="Arial" pitchFamily="34" charset="0"/>
                  <a:cs typeface="Arial" pitchFamily="34" charset="0"/>
                </a:rPr>
                <a:t> </a:t>
              </a:r>
              <a:r>
                <a:rPr lang="en-US" altLang="zh-CN" sz="1000" dirty="0">
                  <a:solidFill>
                    <a:schemeClr val="bg1"/>
                  </a:solidFill>
                  <a:latin typeface="Arial" panose="020B0604020202020204" pitchFamily="34" charset="0"/>
                  <a:cs typeface="Arial" pitchFamily="34" charset="0"/>
                </a:rPr>
                <a:t>μm</a:t>
              </a:r>
            </a:p>
          </p:txBody>
        </p:sp>
        <p:cxnSp>
          <p:nvCxnSpPr>
            <p:cNvPr id="49" name="直线连接符 20"/>
            <p:cNvCxnSpPr/>
            <p:nvPr/>
          </p:nvCxnSpPr>
          <p:spPr>
            <a:xfrm flipV="1">
              <a:off x="7479477" y="1606721"/>
              <a:ext cx="208677" cy="167800"/>
            </a:xfrm>
            <a:prstGeom prst="line">
              <a:avLst/>
            </a:prstGeom>
            <a:ln>
              <a:solidFill>
                <a:schemeClr val="bg1"/>
              </a:solidFill>
              <a:headEnd type="none"/>
              <a:tailEnd type="triangle"/>
            </a:ln>
          </p:spPr>
          <p:style>
            <a:lnRef idx="1">
              <a:schemeClr val="dk1"/>
            </a:lnRef>
            <a:fillRef idx="0">
              <a:schemeClr val="dk1"/>
            </a:fillRef>
            <a:effectRef idx="0">
              <a:schemeClr val="dk1"/>
            </a:effectRef>
            <a:fontRef idx="minor">
              <a:schemeClr val="tx1"/>
            </a:fontRef>
          </p:style>
        </p:cxnSp>
        <p:sp>
          <p:nvSpPr>
            <p:cNvPr id="50" name="文本框 20"/>
            <p:cNvSpPr txBox="1"/>
            <p:nvPr/>
          </p:nvSpPr>
          <p:spPr>
            <a:xfrm>
              <a:off x="7010107" y="1601841"/>
              <a:ext cx="760147" cy="461665"/>
            </a:xfrm>
            <a:prstGeom prst="rect">
              <a:avLst/>
            </a:prstGeom>
            <a:noFill/>
            <a:ln>
              <a:noFill/>
            </a:ln>
          </p:spPr>
          <p:txBody>
            <a:bodyPr wrap="square" rtlCol="0">
              <a:spAutoFit/>
            </a:bodyPr>
            <a:lstStyle/>
            <a:p>
              <a:r>
                <a:rPr lang="en-US" altLang="zh-CN" sz="1200" dirty="0">
                  <a:solidFill>
                    <a:schemeClr val="bg1"/>
                  </a:solidFill>
                  <a:latin typeface="Arial" pitchFamily="34" charset="0"/>
                  <a:cs typeface="Arial" pitchFamily="34" charset="0"/>
                </a:rPr>
                <a:t>H</a:t>
              </a:r>
              <a:r>
                <a:rPr lang="en-US" altLang="zh-CN" sz="1200" dirty="0" smtClean="0">
                  <a:solidFill>
                    <a:schemeClr val="bg1"/>
                  </a:solidFill>
                  <a:latin typeface="Arial" pitchFamily="34" charset="0"/>
                  <a:cs typeface="Arial" pitchFamily="34" charset="0"/>
                </a:rPr>
                <a:t>ead neurons</a:t>
              </a:r>
              <a:endParaRPr lang="en-US" altLang="zh-CN" sz="1200" dirty="0">
                <a:solidFill>
                  <a:schemeClr val="bg1"/>
                </a:solidFill>
                <a:latin typeface="Arial" pitchFamily="34" charset="0"/>
                <a:cs typeface="Arial" pitchFamily="34" charset="0"/>
              </a:endParaRPr>
            </a:p>
          </p:txBody>
        </p:sp>
        <p:cxnSp>
          <p:nvCxnSpPr>
            <p:cNvPr id="51" name="直线连接符 20"/>
            <p:cNvCxnSpPr/>
            <p:nvPr/>
          </p:nvCxnSpPr>
          <p:spPr>
            <a:xfrm flipV="1">
              <a:off x="7040001" y="3345550"/>
              <a:ext cx="254684" cy="145550"/>
            </a:xfrm>
            <a:prstGeom prst="line">
              <a:avLst/>
            </a:prstGeom>
            <a:ln>
              <a:solidFill>
                <a:schemeClr val="bg1"/>
              </a:solidFill>
              <a:headEnd type="none"/>
              <a:tailEnd type="triangle"/>
            </a:ln>
          </p:spPr>
          <p:style>
            <a:lnRef idx="1">
              <a:schemeClr val="dk1"/>
            </a:lnRef>
            <a:fillRef idx="0">
              <a:schemeClr val="dk1"/>
            </a:fillRef>
            <a:effectRef idx="0">
              <a:schemeClr val="dk1"/>
            </a:effectRef>
            <a:fontRef idx="minor">
              <a:schemeClr val="tx1"/>
            </a:fontRef>
          </p:style>
        </p:cxnSp>
        <p:sp>
          <p:nvSpPr>
            <p:cNvPr id="52" name="文本框 20"/>
            <p:cNvSpPr txBox="1"/>
            <p:nvPr/>
          </p:nvSpPr>
          <p:spPr>
            <a:xfrm>
              <a:off x="6534783" y="3314885"/>
              <a:ext cx="1252432" cy="461665"/>
            </a:xfrm>
            <a:prstGeom prst="rect">
              <a:avLst/>
            </a:prstGeom>
            <a:noFill/>
            <a:ln>
              <a:noFill/>
            </a:ln>
          </p:spPr>
          <p:txBody>
            <a:bodyPr wrap="square" rtlCol="0">
              <a:spAutoFit/>
            </a:bodyPr>
            <a:lstStyle/>
            <a:p>
              <a:r>
                <a:rPr lang="en-US" altLang="zh-CN" sz="1200" dirty="0" smtClean="0">
                  <a:solidFill>
                    <a:schemeClr val="bg1"/>
                  </a:solidFill>
                  <a:latin typeface="Arial" pitchFamily="34" charset="0"/>
                  <a:cs typeface="Arial" pitchFamily="34" charset="0"/>
                </a:rPr>
                <a:t>Vulval</a:t>
              </a:r>
            </a:p>
            <a:p>
              <a:r>
                <a:rPr lang="en-US" altLang="zh-CN" sz="1200" dirty="0" smtClean="0">
                  <a:solidFill>
                    <a:schemeClr val="bg1"/>
                  </a:solidFill>
                  <a:latin typeface="Arial" pitchFamily="34" charset="0"/>
                  <a:cs typeface="Arial" pitchFamily="34" charset="0"/>
                </a:rPr>
                <a:t>muscles</a:t>
              </a:r>
              <a:endParaRPr lang="en-US" altLang="zh-CN" sz="1200" dirty="0">
                <a:solidFill>
                  <a:schemeClr val="bg1"/>
                </a:solidFill>
                <a:latin typeface="Arial" pitchFamily="34" charset="0"/>
                <a:cs typeface="Arial" pitchFamily="34" charset="0"/>
              </a:endParaRPr>
            </a:p>
          </p:txBody>
        </p:sp>
        <p:cxnSp>
          <p:nvCxnSpPr>
            <p:cNvPr id="57" name="直线连接符 20"/>
            <p:cNvCxnSpPr/>
            <p:nvPr/>
          </p:nvCxnSpPr>
          <p:spPr>
            <a:xfrm>
              <a:off x="7167343" y="5234940"/>
              <a:ext cx="329549" cy="70875"/>
            </a:xfrm>
            <a:prstGeom prst="line">
              <a:avLst/>
            </a:prstGeom>
            <a:ln>
              <a:solidFill>
                <a:schemeClr val="bg1"/>
              </a:solidFill>
              <a:headEnd type="none"/>
              <a:tailEnd type="triangle"/>
            </a:ln>
          </p:spPr>
          <p:style>
            <a:lnRef idx="1">
              <a:schemeClr val="dk1"/>
            </a:lnRef>
            <a:fillRef idx="0">
              <a:schemeClr val="dk1"/>
            </a:fillRef>
            <a:effectRef idx="0">
              <a:schemeClr val="dk1"/>
            </a:effectRef>
            <a:fontRef idx="minor">
              <a:schemeClr val="tx1"/>
            </a:fontRef>
          </p:style>
        </p:cxnSp>
        <p:sp>
          <p:nvSpPr>
            <p:cNvPr id="58" name="文本框 20"/>
            <p:cNvSpPr txBox="1"/>
            <p:nvPr/>
          </p:nvSpPr>
          <p:spPr>
            <a:xfrm>
              <a:off x="6769138" y="5090222"/>
              <a:ext cx="760147" cy="461665"/>
            </a:xfrm>
            <a:prstGeom prst="rect">
              <a:avLst/>
            </a:prstGeom>
            <a:noFill/>
            <a:ln>
              <a:noFill/>
            </a:ln>
          </p:spPr>
          <p:txBody>
            <a:bodyPr wrap="square" rtlCol="0">
              <a:spAutoFit/>
            </a:bodyPr>
            <a:lstStyle/>
            <a:p>
              <a:r>
                <a:rPr lang="en-US" altLang="zh-CN" sz="1200" dirty="0">
                  <a:solidFill>
                    <a:schemeClr val="bg1"/>
                  </a:solidFill>
                  <a:latin typeface="Arial" pitchFamily="34" charset="0"/>
                  <a:cs typeface="Arial" pitchFamily="34" charset="0"/>
                </a:rPr>
                <a:t>T</a:t>
              </a:r>
              <a:r>
                <a:rPr lang="en-US" altLang="zh-CN" sz="1200" dirty="0" smtClean="0">
                  <a:solidFill>
                    <a:schemeClr val="bg1"/>
                  </a:solidFill>
                  <a:latin typeface="Arial" pitchFamily="34" charset="0"/>
                  <a:cs typeface="Arial" pitchFamily="34" charset="0"/>
                </a:rPr>
                <a:t>ail neurons</a:t>
              </a:r>
              <a:endParaRPr lang="en-US" altLang="zh-CN" sz="1200" dirty="0">
                <a:solidFill>
                  <a:schemeClr val="bg1"/>
                </a:solidFill>
                <a:latin typeface="Arial" pitchFamily="34" charset="0"/>
                <a:cs typeface="Arial" pitchFamily="34" charset="0"/>
              </a:endParaRPr>
            </a:p>
          </p:txBody>
        </p:sp>
        <p:sp>
          <p:nvSpPr>
            <p:cNvPr id="60" name="文本框 20"/>
            <p:cNvSpPr txBox="1"/>
            <p:nvPr/>
          </p:nvSpPr>
          <p:spPr>
            <a:xfrm>
              <a:off x="7001229" y="3969486"/>
              <a:ext cx="1470421" cy="276999"/>
            </a:xfrm>
            <a:prstGeom prst="rect">
              <a:avLst/>
            </a:prstGeom>
            <a:noFill/>
            <a:ln>
              <a:noFill/>
            </a:ln>
          </p:spPr>
          <p:txBody>
            <a:bodyPr wrap="square" rtlCol="0">
              <a:spAutoFit/>
            </a:bodyPr>
            <a:lstStyle/>
            <a:p>
              <a:r>
                <a:rPr lang="en-US" altLang="zh-CN" sz="1200" dirty="0">
                  <a:solidFill>
                    <a:schemeClr val="bg1"/>
                  </a:solidFill>
                  <a:latin typeface="Arial" pitchFamily="34" charset="0"/>
                  <a:cs typeface="Arial" pitchFamily="34" charset="0"/>
                </a:rPr>
                <a:t>V</a:t>
              </a:r>
              <a:r>
                <a:rPr lang="en-US" altLang="zh-CN" sz="1200" dirty="0" smtClean="0">
                  <a:solidFill>
                    <a:schemeClr val="bg1"/>
                  </a:solidFill>
                  <a:latin typeface="Arial" pitchFamily="34" charset="0"/>
                  <a:cs typeface="Arial" pitchFamily="34" charset="0"/>
                </a:rPr>
                <a:t>entral nerve cord</a:t>
              </a:r>
              <a:endParaRPr lang="en-US" altLang="zh-CN" sz="1200" dirty="0">
                <a:solidFill>
                  <a:schemeClr val="bg1"/>
                </a:solidFill>
                <a:latin typeface="Arial" pitchFamily="34" charset="0"/>
                <a:cs typeface="Arial" pitchFamily="34" charset="0"/>
              </a:endParaRPr>
            </a:p>
          </p:txBody>
        </p:sp>
        <p:cxnSp>
          <p:nvCxnSpPr>
            <p:cNvPr id="53" name="直线连接符 20"/>
            <p:cNvCxnSpPr/>
            <p:nvPr/>
          </p:nvCxnSpPr>
          <p:spPr>
            <a:xfrm>
              <a:off x="8289386" y="3776550"/>
              <a:ext cx="0" cy="89729"/>
            </a:xfrm>
            <a:prstGeom prst="line">
              <a:avLst/>
            </a:prstGeom>
            <a:ln w="38100" cmpd="sng">
              <a:solidFill>
                <a:schemeClr val="bg1"/>
              </a:solidFill>
              <a:headEnd type="none"/>
              <a:tailEnd type="triangle"/>
            </a:ln>
          </p:spPr>
          <p:style>
            <a:lnRef idx="1">
              <a:schemeClr val="dk1"/>
            </a:lnRef>
            <a:fillRef idx="0">
              <a:schemeClr val="dk1"/>
            </a:fillRef>
            <a:effectRef idx="0">
              <a:schemeClr val="dk1"/>
            </a:effectRef>
            <a:fontRef idx="minor">
              <a:schemeClr val="tx1"/>
            </a:fontRef>
          </p:style>
        </p:cxnSp>
        <p:sp>
          <p:nvSpPr>
            <p:cNvPr id="54" name="文本框 20"/>
            <p:cNvSpPr txBox="1"/>
            <p:nvPr/>
          </p:nvSpPr>
          <p:spPr>
            <a:xfrm>
              <a:off x="7960391" y="3333935"/>
              <a:ext cx="760147" cy="461665"/>
            </a:xfrm>
            <a:prstGeom prst="rect">
              <a:avLst/>
            </a:prstGeom>
            <a:noFill/>
            <a:ln>
              <a:no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CN" sz="1200" dirty="0">
                  <a:solidFill>
                    <a:schemeClr val="bg1"/>
                  </a:solidFill>
                  <a:latin typeface="Arial" panose="020B0604020202020204" pitchFamily="34" charset="0"/>
                  <a:cs typeface="Arial" panose="020B0604020202020204" pitchFamily="34" charset="0"/>
                </a:rPr>
                <a:t>M</a:t>
              </a:r>
              <a:r>
                <a:rPr lang="en-US" altLang="zh-CN" sz="1200" dirty="0" smtClean="0">
                  <a:solidFill>
                    <a:schemeClr val="bg1"/>
                  </a:solidFill>
                  <a:latin typeface="Arial" panose="020B0604020202020204" pitchFamily="34" charset="0"/>
                  <a:cs typeface="Arial" panose="020B0604020202020204" pitchFamily="34" charset="0"/>
                </a:rPr>
                <a:t>otor neuron</a:t>
              </a:r>
              <a:endParaRPr lang="en-US" altLang="zh-CN" sz="1200" dirty="0">
                <a:solidFill>
                  <a:schemeClr val="bg1"/>
                </a:solidFill>
                <a:latin typeface="Arial" panose="020B0604020202020204" pitchFamily="34" charset="0"/>
                <a:cs typeface="Arial" panose="020B0604020202020204" pitchFamily="34" charset="0"/>
              </a:endParaRPr>
            </a:p>
          </p:txBody>
        </p:sp>
        <p:sp>
          <p:nvSpPr>
            <p:cNvPr id="55" name="TextBox 93"/>
            <p:cNvSpPr txBox="1"/>
            <p:nvPr/>
          </p:nvSpPr>
          <p:spPr>
            <a:xfrm>
              <a:off x="3061796" y="4096041"/>
              <a:ext cx="1837055" cy="307777"/>
            </a:xfrm>
            <a:prstGeom prst="rect">
              <a:avLst/>
            </a:prstGeom>
            <a:noFill/>
          </p:spPr>
          <p:txBody>
            <a:bodyPr wrap="square" rtlCol="0">
              <a:spAutoFit/>
            </a:bodyPr>
            <a:lstStyle/>
            <a:p>
              <a:r>
                <a:rPr lang="en-US" altLang="zh-CN" sz="1400" i="1" dirty="0" smtClean="0">
                  <a:solidFill>
                    <a:schemeClr val="bg1"/>
                  </a:solidFill>
                  <a:latin typeface="Arial" pitchFamily="34" charset="0"/>
                  <a:cs typeface="Arial" pitchFamily="34" charset="0"/>
                </a:rPr>
                <a:t>Punc-80::mCherry</a:t>
              </a:r>
              <a:endParaRPr lang="en-US" altLang="zh-CN" sz="1400" i="1" dirty="0">
                <a:solidFill>
                  <a:schemeClr val="bg1"/>
                </a:solidFill>
                <a:latin typeface="Arial" panose="020B0604020202020204" pitchFamily="34" charset="0"/>
                <a:cs typeface="Arial" pitchFamily="34" charset="0"/>
              </a:endParaRPr>
            </a:p>
          </p:txBody>
        </p:sp>
        <p:sp>
          <p:nvSpPr>
            <p:cNvPr id="56" name="TextBox 93"/>
            <p:cNvSpPr txBox="1"/>
            <p:nvPr/>
          </p:nvSpPr>
          <p:spPr>
            <a:xfrm>
              <a:off x="129823" y="4079107"/>
              <a:ext cx="1837055" cy="307777"/>
            </a:xfrm>
            <a:prstGeom prst="rect">
              <a:avLst/>
            </a:prstGeom>
            <a:noFill/>
          </p:spPr>
          <p:txBody>
            <a:bodyPr wrap="square" rtlCol="0">
              <a:spAutoFit/>
            </a:bodyPr>
            <a:lstStyle/>
            <a:p>
              <a:r>
                <a:rPr lang="en-US" altLang="zh-CN" sz="1400" i="1" dirty="0" smtClean="0">
                  <a:solidFill>
                    <a:schemeClr val="bg1"/>
                  </a:solidFill>
                  <a:latin typeface="Arial" pitchFamily="34" charset="0"/>
                  <a:cs typeface="Arial" pitchFamily="34" charset="0"/>
                </a:rPr>
                <a:t>P</a:t>
              </a:r>
              <a:r>
                <a:rPr lang="en-US" altLang="zh-CN" sz="1400" i="1" baseline="-25000" dirty="0" smtClean="0">
                  <a:solidFill>
                    <a:schemeClr val="bg1"/>
                  </a:solidFill>
                  <a:latin typeface="Arial" pitchFamily="34" charset="0"/>
                  <a:cs typeface="Arial" pitchFamily="34" charset="0"/>
                </a:rPr>
                <a:t>L</a:t>
              </a:r>
              <a:r>
                <a:rPr lang="en-US" altLang="zh-CN" sz="1400" i="1" dirty="0" smtClean="0">
                  <a:solidFill>
                    <a:schemeClr val="bg1"/>
                  </a:solidFill>
                  <a:latin typeface="Arial" pitchFamily="34" charset="0"/>
                  <a:cs typeface="Arial" pitchFamily="34" charset="0"/>
                </a:rPr>
                <a:t>unc-79a::GFP</a:t>
              </a:r>
              <a:endParaRPr lang="en-US" altLang="zh-CN" sz="1400" i="1" dirty="0">
                <a:solidFill>
                  <a:schemeClr val="bg1"/>
                </a:solidFill>
                <a:latin typeface="Arial" panose="020B0604020202020204" pitchFamily="34" charset="0"/>
                <a:cs typeface="Arial" pitchFamily="34" charset="0"/>
              </a:endParaRPr>
            </a:p>
          </p:txBody>
        </p:sp>
        <p:sp>
          <p:nvSpPr>
            <p:cNvPr id="59" name="TextBox 93"/>
            <p:cNvSpPr txBox="1"/>
            <p:nvPr/>
          </p:nvSpPr>
          <p:spPr>
            <a:xfrm>
              <a:off x="3061596" y="2178719"/>
              <a:ext cx="1837055" cy="307777"/>
            </a:xfrm>
            <a:prstGeom prst="rect">
              <a:avLst/>
            </a:prstGeom>
            <a:noFill/>
          </p:spPr>
          <p:txBody>
            <a:bodyPr wrap="square" rtlCol="0">
              <a:spAutoFit/>
            </a:bodyPr>
            <a:lstStyle/>
            <a:p>
              <a:r>
                <a:rPr lang="en-US" altLang="zh-CN" sz="1400" i="1" dirty="0" smtClean="0">
                  <a:solidFill>
                    <a:schemeClr val="bg1"/>
                  </a:solidFill>
                  <a:latin typeface="Arial" pitchFamily="34" charset="0"/>
                  <a:cs typeface="Arial" pitchFamily="34" charset="0"/>
                </a:rPr>
                <a:t>Punc-80::mCherry</a:t>
              </a:r>
              <a:endParaRPr lang="en-US" altLang="zh-CN" sz="1400" i="1" dirty="0">
                <a:solidFill>
                  <a:schemeClr val="bg1"/>
                </a:solidFill>
                <a:latin typeface="Arial" panose="020B0604020202020204" pitchFamily="34" charset="0"/>
                <a:cs typeface="Arial" pitchFamily="34" charset="0"/>
              </a:endParaRPr>
            </a:p>
          </p:txBody>
        </p:sp>
        <p:sp>
          <p:nvSpPr>
            <p:cNvPr id="62" name="TextBox 93"/>
            <p:cNvSpPr txBox="1"/>
            <p:nvPr/>
          </p:nvSpPr>
          <p:spPr>
            <a:xfrm>
              <a:off x="129623" y="2185069"/>
              <a:ext cx="1837055" cy="307777"/>
            </a:xfrm>
            <a:prstGeom prst="rect">
              <a:avLst/>
            </a:prstGeom>
            <a:noFill/>
          </p:spPr>
          <p:txBody>
            <a:bodyPr wrap="square" rtlCol="0">
              <a:spAutoFit/>
            </a:bodyPr>
            <a:lstStyle/>
            <a:p>
              <a:r>
                <a:rPr lang="en-US" altLang="zh-CN" sz="1400" i="1" dirty="0" smtClean="0">
                  <a:solidFill>
                    <a:schemeClr val="bg1"/>
                  </a:solidFill>
                  <a:latin typeface="Arial" pitchFamily="34" charset="0"/>
                  <a:cs typeface="Arial" pitchFamily="34" charset="0"/>
                </a:rPr>
                <a:t>P</a:t>
              </a:r>
              <a:r>
                <a:rPr lang="en-US" altLang="zh-CN" sz="1400" i="1" baseline="-25000" dirty="0" smtClean="0">
                  <a:solidFill>
                    <a:schemeClr val="bg1"/>
                  </a:solidFill>
                  <a:latin typeface="Arial" pitchFamily="34" charset="0"/>
                  <a:cs typeface="Arial" pitchFamily="34" charset="0"/>
                </a:rPr>
                <a:t>L</a:t>
              </a:r>
              <a:r>
                <a:rPr lang="en-US" altLang="zh-CN" sz="1400" i="1" dirty="0" smtClean="0">
                  <a:solidFill>
                    <a:schemeClr val="bg1"/>
                  </a:solidFill>
                  <a:latin typeface="Arial" pitchFamily="34" charset="0"/>
                  <a:cs typeface="Arial" pitchFamily="34" charset="0"/>
                </a:rPr>
                <a:t>unc-79a::GFP</a:t>
              </a:r>
              <a:endParaRPr lang="en-US" altLang="zh-CN" sz="1400" i="1" dirty="0">
                <a:solidFill>
                  <a:schemeClr val="bg1"/>
                </a:solidFill>
                <a:latin typeface="Arial" panose="020B0604020202020204" pitchFamily="34" charset="0"/>
                <a:cs typeface="Arial" pitchFamily="34" charset="0"/>
              </a:endParaRPr>
            </a:p>
          </p:txBody>
        </p:sp>
        <p:sp>
          <p:nvSpPr>
            <p:cNvPr id="63" name="TextBox 95"/>
            <p:cNvSpPr txBox="1"/>
            <p:nvPr/>
          </p:nvSpPr>
          <p:spPr>
            <a:xfrm>
              <a:off x="5979200" y="4085199"/>
              <a:ext cx="848360" cy="307777"/>
            </a:xfrm>
            <a:prstGeom prst="rect">
              <a:avLst/>
            </a:prstGeom>
            <a:noFill/>
          </p:spPr>
          <p:txBody>
            <a:bodyPr wrap="square" rtlCol="0">
              <a:spAutoFit/>
            </a:bodyPr>
            <a:lstStyle/>
            <a:p>
              <a:r>
                <a:rPr lang="en-US" altLang="zh-CN" sz="1400" dirty="0" smtClean="0">
                  <a:solidFill>
                    <a:schemeClr val="bg1"/>
                  </a:solidFill>
                  <a:latin typeface="Arial" pitchFamily="34" charset="0"/>
                  <a:cs typeface="Arial" pitchFamily="34" charset="0"/>
                </a:rPr>
                <a:t>Merged</a:t>
              </a:r>
              <a:endParaRPr lang="en-US" altLang="zh-CN" sz="1400" dirty="0">
                <a:solidFill>
                  <a:schemeClr val="bg1"/>
                </a:solidFill>
                <a:latin typeface="Arial" pitchFamily="34" charset="0"/>
                <a:cs typeface="Arial" pitchFamily="34" charset="0"/>
              </a:endParaRPr>
            </a:p>
          </p:txBody>
        </p:sp>
        <p:sp>
          <p:nvSpPr>
            <p:cNvPr id="64" name="TextBox 95"/>
            <p:cNvSpPr txBox="1"/>
            <p:nvPr/>
          </p:nvSpPr>
          <p:spPr>
            <a:xfrm>
              <a:off x="5991434" y="2178719"/>
              <a:ext cx="848360" cy="307777"/>
            </a:xfrm>
            <a:prstGeom prst="rect">
              <a:avLst/>
            </a:prstGeom>
            <a:noFill/>
          </p:spPr>
          <p:txBody>
            <a:bodyPr wrap="square" rtlCol="0">
              <a:spAutoFit/>
            </a:bodyPr>
            <a:lstStyle/>
            <a:p>
              <a:r>
                <a:rPr lang="en-US" altLang="zh-CN" sz="1400" dirty="0" smtClean="0">
                  <a:solidFill>
                    <a:schemeClr val="bg1"/>
                  </a:solidFill>
                  <a:latin typeface="Arial" pitchFamily="34" charset="0"/>
                  <a:cs typeface="Arial" pitchFamily="34" charset="0"/>
                </a:rPr>
                <a:t>Merged</a:t>
              </a:r>
              <a:endParaRPr lang="en-US" altLang="zh-CN" sz="1400" dirty="0">
                <a:solidFill>
                  <a:schemeClr val="bg1"/>
                </a:solidFill>
                <a:latin typeface="Arial" pitchFamily="34" charset="0"/>
                <a:cs typeface="Arial" pitchFamily="34" charset="0"/>
              </a:endParaRPr>
            </a:p>
          </p:txBody>
        </p:sp>
        <p:cxnSp>
          <p:nvCxnSpPr>
            <p:cNvPr id="65" name="直线连接符 20"/>
            <p:cNvCxnSpPr/>
            <p:nvPr/>
          </p:nvCxnSpPr>
          <p:spPr>
            <a:xfrm flipV="1">
              <a:off x="7688154" y="3776550"/>
              <a:ext cx="258871" cy="308649"/>
            </a:xfrm>
            <a:prstGeom prst="line">
              <a:avLst/>
            </a:prstGeom>
            <a:ln>
              <a:solidFill>
                <a:schemeClr val="bg1"/>
              </a:solidFill>
              <a:headEnd type="none"/>
              <a:tailEnd type="triangle"/>
            </a:ln>
          </p:spPr>
          <p:style>
            <a:lnRef idx="1">
              <a:schemeClr val="dk1"/>
            </a:lnRef>
            <a:fillRef idx="0">
              <a:schemeClr val="dk1"/>
            </a:fillRef>
            <a:effectRef idx="0">
              <a:schemeClr val="dk1"/>
            </a:effectRef>
            <a:fontRef idx="minor">
              <a:schemeClr val="tx1"/>
            </a:fontRef>
          </p:style>
        </p:cxnSp>
        <p:cxnSp>
          <p:nvCxnSpPr>
            <p:cNvPr id="66" name="直线连接符 20"/>
            <p:cNvCxnSpPr/>
            <p:nvPr/>
          </p:nvCxnSpPr>
          <p:spPr>
            <a:xfrm>
              <a:off x="7560602" y="1265326"/>
              <a:ext cx="0" cy="89729"/>
            </a:xfrm>
            <a:prstGeom prst="line">
              <a:avLst/>
            </a:prstGeom>
            <a:ln w="38100" cmpd="sng">
              <a:solidFill>
                <a:schemeClr val="bg1"/>
              </a:solidFill>
              <a:headEnd type="none"/>
              <a:tailEnd type="triangle"/>
            </a:ln>
          </p:spPr>
          <p:style>
            <a:lnRef idx="1">
              <a:schemeClr val="dk1"/>
            </a:lnRef>
            <a:fillRef idx="0">
              <a:schemeClr val="dk1"/>
            </a:fillRef>
            <a:effectRef idx="0">
              <a:schemeClr val="dk1"/>
            </a:effectRef>
            <a:fontRef idx="minor">
              <a:schemeClr val="tx1"/>
            </a:fontRef>
          </p:style>
        </p:cxnSp>
        <p:cxnSp>
          <p:nvCxnSpPr>
            <p:cNvPr id="68" name="直线连接符 20"/>
            <p:cNvCxnSpPr/>
            <p:nvPr/>
          </p:nvCxnSpPr>
          <p:spPr>
            <a:xfrm>
              <a:off x="7479477" y="1220461"/>
              <a:ext cx="0" cy="89729"/>
            </a:xfrm>
            <a:prstGeom prst="line">
              <a:avLst/>
            </a:prstGeom>
            <a:ln w="38100" cmpd="sng">
              <a:solidFill>
                <a:schemeClr val="bg1"/>
              </a:solidFill>
              <a:headEnd type="none"/>
              <a:tailEnd type="triangle"/>
            </a:ln>
          </p:spPr>
          <p:style>
            <a:lnRef idx="1">
              <a:schemeClr val="dk1"/>
            </a:lnRef>
            <a:fillRef idx="0">
              <a:schemeClr val="dk1"/>
            </a:fillRef>
            <a:effectRef idx="0">
              <a:schemeClr val="dk1"/>
            </a:effectRef>
            <a:fontRef idx="minor">
              <a:schemeClr val="tx1"/>
            </a:fontRef>
          </p:style>
        </p:cxnSp>
        <p:cxnSp>
          <p:nvCxnSpPr>
            <p:cNvPr id="69" name="直线连接符 20"/>
            <p:cNvCxnSpPr/>
            <p:nvPr/>
          </p:nvCxnSpPr>
          <p:spPr>
            <a:xfrm rot="5400000">
              <a:off x="7675454" y="5392308"/>
              <a:ext cx="0" cy="89729"/>
            </a:xfrm>
            <a:prstGeom prst="line">
              <a:avLst/>
            </a:prstGeom>
            <a:ln w="38100" cmpd="sng">
              <a:solidFill>
                <a:schemeClr val="bg1"/>
              </a:solidFill>
              <a:headEnd type="none"/>
              <a:tailEnd type="triangle"/>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35339170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 name="组合 71"/>
          <p:cNvGrpSpPr/>
          <p:nvPr/>
        </p:nvGrpSpPr>
        <p:grpSpPr>
          <a:xfrm>
            <a:off x="-46037" y="-11449"/>
            <a:ext cx="9173369" cy="6853574"/>
            <a:chOff x="-46037" y="-11449"/>
            <a:chExt cx="9173369" cy="6853574"/>
          </a:xfrm>
        </p:grpSpPr>
        <p:pic>
          <p:nvPicPr>
            <p:cNvPr id="3074" name="Picture 2" descr="C:\Users\周木反\Desktop\图片27.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70" y="14288"/>
              <a:ext cx="9110662" cy="682783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476230" y="6595080"/>
              <a:ext cx="506870" cy="246221"/>
            </a:xfrm>
            <a:prstGeom prst="rect">
              <a:avLst/>
            </a:prstGeom>
            <a:noFill/>
          </p:spPr>
          <p:txBody>
            <a:bodyPr wrap="none" rtlCol="0">
              <a:spAutoFit/>
            </a:bodyPr>
            <a:lstStyle/>
            <a:p>
              <a:r>
                <a:rPr lang="en-US" altLang="zh-CN" sz="1000" dirty="0">
                  <a:solidFill>
                    <a:schemeClr val="bg1"/>
                  </a:solidFill>
                  <a:latin typeface="Arial" pitchFamily="34" charset="0"/>
                  <a:cs typeface="Arial" pitchFamily="34" charset="0"/>
                </a:rPr>
                <a:t>10</a:t>
              </a:r>
              <a:r>
                <a:rPr lang="en-US" altLang="zh-CN" sz="100" dirty="0">
                  <a:solidFill>
                    <a:schemeClr val="bg1"/>
                  </a:solidFill>
                  <a:latin typeface="Arial" pitchFamily="34" charset="0"/>
                  <a:cs typeface="Arial" pitchFamily="34" charset="0"/>
                </a:rPr>
                <a:t> </a:t>
              </a:r>
              <a:r>
                <a:rPr lang="en-US" altLang="zh-CN" sz="1000" dirty="0">
                  <a:solidFill>
                    <a:schemeClr val="bg1"/>
                  </a:solidFill>
                  <a:latin typeface="Arial" panose="020B0604020202020204" pitchFamily="34" charset="0"/>
                  <a:cs typeface="Arial" pitchFamily="34" charset="0"/>
                </a:rPr>
                <a:t>μm</a:t>
              </a:r>
            </a:p>
          </p:txBody>
        </p:sp>
        <p:sp>
          <p:nvSpPr>
            <p:cNvPr id="7" name="TextBox 93"/>
            <p:cNvSpPr txBox="1"/>
            <p:nvPr/>
          </p:nvSpPr>
          <p:spPr>
            <a:xfrm>
              <a:off x="-46037" y="1436923"/>
              <a:ext cx="1837055" cy="307777"/>
            </a:xfrm>
            <a:prstGeom prst="rect">
              <a:avLst/>
            </a:prstGeom>
            <a:noFill/>
          </p:spPr>
          <p:txBody>
            <a:bodyPr wrap="square" rtlCol="0">
              <a:spAutoFit/>
            </a:bodyPr>
            <a:lstStyle/>
            <a:p>
              <a:r>
                <a:rPr lang="en-US" altLang="zh-CN" sz="1400" i="1" dirty="0" smtClean="0">
                  <a:solidFill>
                    <a:schemeClr val="bg1"/>
                  </a:solidFill>
                  <a:latin typeface="Arial" pitchFamily="34" charset="0"/>
                  <a:cs typeface="Arial" pitchFamily="34" charset="0"/>
                </a:rPr>
                <a:t>P</a:t>
              </a:r>
              <a:r>
                <a:rPr lang="en-US" altLang="zh-CN" sz="1400" i="1" baseline="-25000" dirty="0" smtClean="0">
                  <a:solidFill>
                    <a:schemeClr val="bg1"/>
                  </a:solidFill>
                  <a:latin typeface="Arial" pitchFamily="34" charset="0"/>
                  <a:cs typeface="Arial" pitchFamily="34" charset="0"/>
                </a:rPr>
                <a:t>S</a:t>
              </a:r>
              <a:r>
                <a:rPr lang="en-US" altLang="zh-CN" sz="1400" i="1" dirty="0" smtClean="0">
                  <a:solidFill>
                    <a:schemeClr val="bg1"/>
                  </a:solidFill>
                  <a:latin typeface="Arial" pitchFamily="34" charset="0"/>
                  <a:cs typeface="Arial" pitchFamily="34" charset="0"/>
                </a:rPr>
                <a:t>unc-79a::GFP</a:t>
              </a:r>
              <a:endParaRPr lang="en-US" altLang="zh-CN" sz="1400" i="1" dirty="0">
                <a:solidFill>
                  <a:schemeClr val="bg1"/>
                </a:solidFill>
                <a:latin typeface="Arial" panose="020B0604020202020204" pitchFamily="34" charset="0"/>
                <a:cs typeface="Arial" pitchFamily="34" charset="0"/>
              </a:endParaRPr>
            </a:p>
          </p:txBody>
        </p:sp>
        <p:sp>
          <p:nvSpPr>
            <p:cNvPr id="8" name="TextBox 95"/>
            <p:cNvSpPr txBox="1"/>
            <p:nvPr/>
          </p:nvSpPr>
          <p:spPr>
            <a:xfrm>
              <a:off x="6031210" y="1436923"/>
              <a:ext cx="848360" cy="307777"/>
            </a:xfrm>
            <a:prstGeom prst="rect">
              <a:avLst/>
            </a:prstGeom>
            <a:noFill/>
          </p:spPr>
          <p:txBody>
            <a:bodyPr wrap="square" rtlCol="0">
              <a:spAutoFit/>
            </a:bodyPr>
            <a:lstStyle/>
            <a:p>
              <a:r>
                <a:rPr lang="en-US" altLang="zh-CN" sz="1400" dirty="0" smtClean="0">
                  <a:solidFill>
                    <a:schemeClr val="bg1"/>
                  </a:solidFill>
                  <a:latin typeface="Arial" pitchFamily="34" charset="0"/>
                  <a:cs typeface="Arial" pitchFamily="34" charset="0"/>
                </a:rPr>
                <a:t>Merged</a:t>
              </a:r>
              <a:endParaRPr lang="en-US" altLang="zh-CN" sz="1400" dirty="0">
                <a:solidFill>
                  <a:schemeClr val="bg1"/>
                </a:solidFill>
                <a:latin typeface="Arial" pitchFamily="34" charset="0"/>
                <a:cs typeface="Arial" pitchFamily="34" charset="0"/>
              </a:endParaRPr>
            </a:p>
          </p:txBody>
        </p:sp>
        <p:sp>
          <p:nvSpPr>
            <p:cNvPr id="9" name="TextBox 94"/>
            <p:cNvSpPr txBox="1"/>
            <p:nvPr/>
          </p:nvSpPr>
          <p:spPr>
            <a:xfrm>
              <a:off x="2994651" y="1436923"/>
              <a:ext cx="2259330" cy="307777"/>
            </a:xfrm>
            <a:prstGeom prst="rect">
              <a:avLst/>
            </a:prstGeom>
            <a:noFill/>
          </p:spPr>
          <p:txBody>
            <a:bodyPr wrap="square" rtlCol="0">
              <a:spAutoFit/>
            </a:bodyPr>
            <a:lstStyle/>
            <a:p>
              <a:r>
                <a:rPr kumimoji="1" lang="en-US" altLang="zh-CN" sz="1400" dirty="0" smtClean="0">
                  <a:solidFill>
                    <a:schemeClr val="bg1"/>
                  </a:solidFill>
                  <a:latin typeface="Arial" pitchFamily="34" charset="0"/>
                  <a:ea typeface="Arial" pitchFamily="34" charset="0"/>
                  <a:cs typeface="Arial" pitchFamily="34" charset="0"/>
                </a:rPr>
                <a:t>DiI labeling</a:t>
              </a:r>
            </a:p>
          </p:txBody>
        </p:sp>
        <p:sp>
          <p:nvSpPr>
            <p:cNvPr id="12" name="文本框 19"/>
            <p:cNvSpPr txBox="1"/>
            <p:nvPr/>
          </p:nvSpPr>
          <p:spPr>
            <a:xfrm>
              <a:off x="7728287" y="118377"/>
              <a:ext cx="570879" cy="307777"/>
            </a:xfrm>
            <a:prstGeom prst="rect">
              <a:avLst/>
            </a:prstGeom>
            <a:noFill/>
            <a:ln>
              <a:noFill/>
            </a:ln>
          </p:spPr>
          <p:txBody>
            <a:bodyPr wrap="square" rtlCol="0">
              <a:spAutoFit/>
            </a:bodyPr>
            <a:lstStyle/>
            <a:p>
              <a:r>
                <a:rPr lang="en-US" altLang="zh-CN" sz="1400" dirty="0" smtClean="0">
                  <a:solidFill>
                    <a:schemeClr val="bg1"/>
                  </a:solidFill>
                  <a:latin typeface="Arial" pitchFamily="34" charset="0"/>
                  <a:cs typeface="Arial" pitchFamily="34" charset="0"/>
                </a:rPr>
                <a:t>ASH</a:t>
              </a:r>
              <a:endParaRPr lang="en-US" altLang="zh-CN" sz="1400" dirty="0">
                <a:solidFill>
                  <a:schemeClr val="bg1"/>
                </a:solidFill>
                <a:latin typeface="Arial" pitchFamily="34" charset="0"/>
                <a:cs typeface="Arial" pitchFamily="34" charset="0"/>
              </a:endParaRPr>
            </a:p>
          </p:txBody>
        </p:sp>
        <p:sp>
          <p:nvSpPr>
            <p:cNvPr id="13" name="文本框 20"/>
            <p:cNvSpPr txBox="1"/>
            <p:nvPr/>
          </p:nvSpPr>
          <p:spPr>
            <a:xfrm>
              <a:off x="8162283" y="301737"/>
              <a:ext cx="662833" cy="307777"/>
            </a:xfrm>
            <a:prstGeom prst="rect">
              <a:avLst/>
            </a:prstGeom>
            <a:noFill/>
            <a:ln>
              <a:noFill/>
            </a:ln>
          </p:spPr>
          <p:txBody>
            <a:bodyPr wrap="square" rtlCol="0">
              <a:spAutoFit/>
            </a:bodyPr>
            <a:lstStyle/>
            <a:p>
              <a:r>
                <a:rPr lang="en-US" altLang="zh-CN" sz="1400" dirty="0" smtClean="0">
                  <a:solidFill>
                    <a:schemeClr val="bg1"/>
                  </a:solidFill>
                  <a:latin typeface="Arial" pitchFamily="34" charset="0"/>
                  <a:cs typeface="Arial" pitchFamily="34" charset="0"/>
                </a:rPr>
                <a:t>ASJ</a:t>
              </a:r>
              <a:endParaRPr lang="en-US" altLang="zh-CN" sz="1400" dirty="0">
                <a:solidFill>
                  <a:schemeClr val="bg1"/>
                </a:solidFill>
                <a:latin typeface="Arial" pitchFamily="34" charset="0"/>
                <a:cs typeface="Arial" pitchFamily="34" charset="0"/>
              </a:endParaRPr>
            </a:p>
          </p:txBody>
        </p:sp>
        <p:sp>
          <p:nvSpPr>
            <p:cNvPr id="14" name="TextBox 93"/>
            <p:cNvSpPr txBox="1"/>
            <p:nvPr/>
          </p:nvSpPr>
          <p:spPr>
            <a:xfrm>
              <a:off x="-46037" y="3138782"/>
              <a:ext cx="1837055" cy="307777"/>
            </a:xfrm>
            <a:prstGeom prst="rect">
              <a:avLst/>
            </a:prstGeom>
            <a:noFill/>
          </p:spPr>
          <p:txBody>
            <a:bodyPr wrap="square" rtlCol="0">
              <a:spAutoFit/>
            </a:bodyPr>
            <a:lstStyle/>
            <a:p>
              <a:r>
                <a:rPr lang="en-US" altLang="zh-CN" sz="1400" i="1" dirty="0" smtClean="0">
                  <a:solidFill>
                    <a:schemeClr val="bg1"/>
                  </a:solidFill>
                  <a:latin typeface="Arial" pitchFamily="34" charset="0"/>
                  <a:cs typeface="Arial" pitchFamily="34" charset="0"/>
                </a:rPr>
                <a:t>P</a:t>
              </a:r>
              <a:r>
                <a:rPr lang="en-US" altLang="zh-CN" sz="1400" i="1" baseline="-25000" dirty="0" smtClean="0">
                  <a:solidFill>
                    <a:schemeClr val="bg1"/>
                  </a:solidFill>
                  <a:latin typeface="Arial" pitchFamily="34" charset="0"/>
                  <a:cs typeface="Arial" pitchFamily="34" charset="0"/>
                </a:rPr>
                <a:t>S</a:t>
              </a:r>
              <a:r>
                <a:rPr lang="en-US" altLang="zh-CN" sz="1400" i="1" dirty="0" smtClean="0">
                  <a:solidFill>
                    <a:schemeClr val="bg1"/>
                  </a:solidFill>
                  <a:latin typeface="Arial" pitchFamily="34" charset="0"/>
                  <a:cs typeface="Arial" pitchFamily="34" charset="0"/>
                </a:rPr>
                <a:t>unc-79a::GFP</a:t>
              </a:r>
              <a:endParaRPr lang="en-US" altLang="zh-CN" sz="1400" i="1" dirty="0">
                <a:solidFill>
                  <a:schemeClr val="bg1"/>
                </a:solidFill>
                <a:latin typeface="Arial" panose="020B0604020202020204" pitchFamily="34" charset="0"/>
                <a:cs typeface="Arial" pitchFamily="34" charset="0"/>
              </a:endParaRPr>
            </a:p>
          </p:txBody>
        </p:sp>
        <p:sp>
          <p:nvSpPr>
            <p:cNvPr id="15" name="TextBox 94"/>
            <p:cNvSpPr txBox="1"/>
            <p:nvPr/>
          </p:nvSpPr>
          <p:spPr>
            <a:xfrm>
              <a:off x="2997349" y="3138782"/>
              <a:ext cx="2259330" cy="307777"/>
            </a:xfrm>
            <a:prstGeom prst="rect">
              <a:avLst/>
            </a:prstGeom>
            <a:noFill/>
          </p:spPr>
          <p:txBody>
            <a:bodyPr wrap="square" rtlCol="0">
              <a:spAutoFit/>
            </a:bodyPr>
            <a:lstStyle/>
            <a:p>
              <a:r>
                <a:rPr kumimoji="1" lang="en-US" altLang="zh-CN" sz="1400" i="1" dirty="0" smtClean="0">
                  <a:solidFill>
                    <a:schemeClr val="bg1"/>
                  </a:solidFill>
                  <a:latin typeface="Arial" pitchFamily="34" charset="0"/>
                  <a:ea typeface="Arial" pitchFamily="34" charset="0"/>
                  <a:cs typeface="Arial" pitchFamily="34" charset="0"/>
                </a:rPr>
                <a:t>Pssu-1::mCherry</a:t>
              </a:r>
            </a:p>
          </p:txBody>
        </p:sp>
        <p:sp>
          <p:nvSpPr>
            <p:cNvPr id="16" name="TextBox 95"/>
            <p:cNvSpPr txBox="1"/>
            <p:nvPr/>
          </p:nvSpPr>
          <p:spPr>
            <a:xfrm>
              <a:off x="6027896" y="3138782"/>
              <a:ext cx="848360" cy="307777"/>
            </a:xfrm>
            <a:prstGeom prst="rect">
              <a:avLst/>
            </a:prstGeom>
            <a:noFill/>
          </p:spPr>
          <p:txBody>
            <a:bodyPr wrap="square" rtlCol="0">
              <a:spAutoFit/>
            </a:bodyPr>
            <a:lstStyle/>
            <a:p>
              <a:r>
                <a:rPr lang="en-US" altLang="zh-CN" sz="1400" dirty="0" smtClean="0">
                  <a:solidFill>
                    <a:schemeClr val="bg1"/>
                  </a:solidFill>
                  <a:latin typeface="Arial" pitchFamily="34" charset="0"/>
                  <a:cs typeface="Arial" pitchFamily="34" charset="0"/>
                </a:rPr>
                <a:t>Merged</a:t>
              </a:r>
              <a:endParaRPr lang="en-US" altLang="zh-CN" sz="1400" dirty="0">
                <a:solidFill>
                  <a:schemeClr val="bg1"/>
                </a:solidFill>
                <a:latin typeface="Arial" pitchFamily="34" charset="0"/>
                <a:cs typeface="Arial" pitchFamily="34" charset="0"/>
              </a:endParaRPr>
            </a:p>
          </p:txBody>
        </p:sp>
        <p:sp>
          <p:nvSpPr>
            <p:cNvPr id="17" name="TextBox 93"/>
            <p:cNvSpPr txBox="1"/>
            <p:nvPr/>
          </p:nvSpPr>
          <p:spPr>
            <a:xfrm>
              <a:off x="-46037" y="4837256"/>
              <a:ext cx="1837055" cy="307777"/>
            </a:xfrm>
            <a:prstGeom prst="rect">
              <a:avLst/>
            </a:prstGeom>
            <a:noFill/>
          </p:spPr>
          <p:txBody>
            <a:bodyPr wrap="square" rtlCol="0">
              <a:spAutoFit/>
            </a:bodyPr>
            <a:lstStyle/>
            <a:p>
              <a:r>
                <a:rPr lang="en-US" altLang="zh-CN" sz="1400" i="1" dirty="0" smtClean="0">
                  <a:solidFill>
                    <a:schemeClr val="bg1"/>
                  </a:solidFill>
                  <a:latin typeface="Arial" pitchFamily="34" charset="0"/>
                  <a:cs typeface="Arial" pitchFamily="34" charset="0"/>
                </a:rPr>
                <a:t>P</a:t>
              </a:r>
              <a:r>
                <a:rPr lang="en-US" altLang="zh-CN" sz="1400" i="1" baseline="-25000" dirty="0" smtClean="0">
                  <a:solidFill>
                    <a:schemeClr val="bg1"/>
                  </a:solidFill>
                  <a:latin typeface="Arial" pitchFamily="34" charset="0"/>
                  <a:cs typeface="Arial" pitchFamily="34" charset="0"/>
                </a:rPr>
                <a:t>S</a:t>
              </a:r>
              <a:r>
                <a:rPr lang="en-US" altLang="zh-CN" sz="1400" i="1" dirty="0" smtClean="0">
                  <a:solidFill>
                    <a:schemeClr val="bg1"/>
                  </a:solidFill>
                  <a:latin typeface="Arial" pitchFamily="34" charset="0"/>
                  <a:cs typeface="Arial" pitchFamily="34" charset="0"/>
                </a:rPr>
                <a:t>unc-79a::GFP</a:t>
              </a:r>
              <a:endParaRPr lang="en-US" altLang="zh-CN" sz="1400" i="1" dirty="0">
                <a:solidFill>
                  <a:schemeClr val="bg1"/>
                </a:solidFill>
                <a:latin typeface="Arial" panose="020B0604020202020204" pitchFamily="34" charset="0"/>
                <a:cs typeface="Arial" pitchFamily="34" charset="0"/>
              </a:endParaRPr>
            </a:p>
          </p:txBody>
        </p:sp>
        <p:sp>
          <p:nvSpPr>
            <p:cNvPr id="18" name="TextBox 94"/>
            <p:cNvSpPr txBox="1"/>
            <p:nvPr/>
          </p:nvSpPr>
          <p:spPr>
            <a:xfrm>
              <a:off x="2997349" y="4837256"/>
              <a:ext cx="2259330" cy="307777"/>
            </a:xfrm>
            <a:prstGeom prst="rect">
              <a:avLst/>
            </a:prstGeom>
            <a:noFill/>
          </p:spPr>
          <p:txBody>
            <a:bodyPr wrap="square" rtlCol="0">
              <a:spAutoFit/>
            </a:bodyPr>
            <a:lstStyle/>
            <a:p>
              <a:r>
                <a:rPr kumimoji="1" lang="en-US" altLang="zh-CN" sz="1400" i="1" dirty="0" smtClean="0">
                  <a:solidFill>
                    <a:schemeClr val="bg1"/>
                  </a:solidFill>
                  <a:latin typeface="Arial" pitchFamily="34" charset="0"/>
                  <a:ea typeface="Arial" pitchFamily="34" charset="0"/>
                  <a:cs typeface="Arial" pitchFamily="34" charset="0"/>
                </a:rPr>
                <a:t>Psra-6::mCherry</a:t>
              </a:r>
            </a:p>
          </p:txBody>
        </p:sp>
        <p:sp>
          <p:nvSpPr>
            <p:cNvPr id="19" name="TextBox 95"/>
            <p:cNvSpPr txBox="1"/>
            <p:nvPr/>
          </p:nvSpPr>
          <p:spPr>
            <a:xfrm>
              <a:off x="6027896" y="4837256"/>
              <a:ext cx="848360" cy="307777"/>
            </a:xfrm>
            <a:prstGeom prst="rect">
              <a:avLst/>
            </a:prstGeom>
            <a:noFill/>
          </p:spPr>
          <p:txBody>
            <a:bodyPr wrap="square" rtlCol="0">
              <a:spAutoFit/>
            </a:bodyPr>
            <a:lstStyle/>
            <a:p>
              <a:r>
                <a:rPr lang="en-US" altLang="zh-CN" sz="1400" dirty="0" smtClean="0">
                  <a:solidFill>
                    <a:schemeClr val="bg1"/>
                  </a:solidFill>
                  <a:latin typeface="Arial" pitchFamily="34" charset="0"/>
                  <a:cs typeface="Arial" pitchFamily="34" charset="0"/>
                </a:rPr>
                <a:t>Merged</a:t>
              </a:r>
              <a:endParaRPr lang="en-US" altLang="zh-CN" sz="1400" dirty="0">
                <a:solidFill>
                  <a:schemeClr val="bg1"/>
                </a:solidFill>
                <a:latin typeface="Arial" pitchFamily="34" charset="0"/>
                <a:cs typeface="Arial" pitchFamily="34" charset="0"/>
              </a:endParaRPr>
            </a:p>
          </p:txBody>
        </p:sp>
        <p:sp>
          <p:nvSpPr>
            <p:cNvPr id="21" name="文本框 20"/>
            <p:cNvSpPr txBox="1"/>
            <p:nvPr/>
          </p:nvSpPr>
          <p:spPr>
            <a:xfrm>
              <a:off x="7916086" y="2130349"/>
              <a:ext cx="662833" cy="307777"/>
            </a:xfrm>
            <a:prstGeom prst="rect">
              <a:avLst/>
            </a:prstGeom>
            <a:noFill/>
            <a:ln>
              <a:noFill/>
            </a:ln>
          </p:spPr>
          <p:txBody>
            <a:bodyPr wrap="square" rtlCol="0">
              <a:spAutoFit/>
            </a:bodyPr>
            <a:lstStyle/>
            <a:p>
              <a:r>
                <a:rPr lang="en-US" altLang="zh-CN" sz="1400" dirty="0" smtClean="0">
                  <a:solidFill>
                    <a:schemeClr val="bg1"/>
                  </a:solidFill>
                  <a:latin typeface="Arial" pitchFamily="34" charset="0"/>
                  <a:cs typeface="Arial" pitchFamily="34" charset="0"/>
                </a:rPr>
                <a:t>ASJ</a:t>
              </a:r>
              <a:endParaRPr lang="en-US" altLang="zh-CN" sz="1400" dirty="0">
                <a:solidFill>
                  <a:schemeClr val="bg1"/>
                </a:solidFill>
                <a:latin typeface="Arial" pitchFamily="34" charset="0"/>
                <a:cs typeface="Arial" pitchFamily="34" charset="0"/>
              </a:endParaRPr>
            </a:p>
          </p:txBody>
        </p:sp>
        <p:sp>
          <p:nvSpPr>
            <p:cNvPr id="23" name="文本框 19"/>
            <p:cNvSpPr txBox="1"/>
            <p:nvPr/>
          </p:nvSpPr>
          <p:spPr>
            <a:xfrm>
              <a:off x="7904411" y="3587909"/>
              <a:ext cx="570879" cy="307777"/>
            </a:xfrm>
            <a:prstGeom prst="rect">
              <a:avLst/>
            </a:prstGeom>
            <a:noFill/>
            <a:ln>
              <a:noFill/>
            </a:ln>
          </p:spPr>
          <p:txBody>
            <a:bodyPr wrap="square" rtlCol="0">
              <a:spAutoFit/>
            </a:bodyPr>
            <a:lstStyle/>
            <a:p>
              <a:r>
                <a:rPr lang="en-US" altLang="zh-CN" sz="1400" dirty="0" smtClean="0">
                  <a:solidFill>
                    <a:schemeClr val="bg1"/>
                  </a:solidFill>
                  <a:latin typeface="Arial" pitchFamily="34" charset="0"/>
                  <a:cs typeface="Arial" pitchFamily="34" charset="0"/>
                </a:rPr>
                <a:t>ASH</a:t>
              </a:r>
              <a:endParaRPr lang="en-US" altLang="zh-CN" sz="1400" dirty="0">
                <a:solidFill>
                  <a:schemeClr val="bg1"/>
                </a:solidFill>
                <a:latin typeface="Arial" pitchFamily="34" charset="0"/>
                <a:cs typeface="Arial" pitchFamily="34" charset="0"/>
              </a:endParaRPr>
            </a:p>
          </p:txBody>
        </p:sp>
        <p:sp>
          <p:nvSpPr>
            <p:cNvPr id="25" name="TextBox 93"/>
            <p:cNvSpPr txBox="1"/>
            <p:nvPr/>
          </p:nvSpPr>
          <p:spPr>
            <a:xfrm>
              <a:off x="-46037" y="6527502"/>
              <a:ext cx="1837055" cy="307777"/>
            </a:xfrm>
            <a:prstGeom prst="rect">
              <a:avLst/>
            </a:prstGeom>
            <a:noFill/>
          </p:spPr>
          <p:txBody>
            <a:bodyPr wrap="square" rtlCol="0">
              <a:spAutoFit/>
            </a:bodyPr>
            <a:lstStyle/>
            <a:p>
              <a:r>
                <a:rPr lang="en-US" altLang="zh-CN" sz="1400" i="1" dirty="0" smtClean="0">
                  <a:solidFill>
                    <a:schemeClr val="bg1"/>
                  </a:solidFill>
                  <a:latin typeface="Arial" pitchFamily="34" charset="0"/>
                  <a:cs typeface="Arial" pitchFamily="34" charset="0"/>
                </a:rPr>
                <a:t>P</a:t>
              </a:r>
              <a:r>
                <a:rPr lang="en-US" altLang="zh-CN" sz="1400" i="1" baseline="-25000" dirty="0" smtClean="0">
                  <a:solidFill>
                    <a:schemeClr val="bg1"/>
                  </a:solidFill>
                  <a:latin typeface="Arial" pitchFamily="34" charset="0"/>
                  <a:cs typeface="Arial" pitchFamily="34" charset="0"/>
                </a:rPr>
                <a:t>S</a:t>
              </a:r>
              <a:r>
                <a:rPr lang="en-US" altLang="zh-CN" sz="1400" i="1" dirty="0" smtClean="0">
                  <a:solidFill>
                    <a:schemeClr val="bg1"/>
                  </a:solidFill>
                  <a:latin typeface="Arial" pitchFamily="34" charset="0"/>
                  <a:cs typeface="Arial" pitchFamily="34" charset="0"/>
                </a:rPr>
                <a:t>unc-79a::GFP</a:t>
              </a:r>
              <a:endParaRPr lang="en-US" altLang="zh-CN" sz="1400" i="1" dirty="0">
                <a:solidFill>
                  <a:schemeClr val="bg1"/>
                </a:solidFill>
                <a:latin typeface="Arial" panose="020B0604020202020204" pitchFamily="34" charset="0"/>
                <a:cs typeface="Arial" pitchFamily="34" charset="0"/>
              </a:endParaRPr>
            </a:p>
          </p:txBody>
        </p:sp>
        <p:sp>
          <p:nvSpPr>
            <p:cNvPr id="26" name="TextBox 94"/>
            <p:cNvSpPr txBox="1"/>
            <p:nvPr/>
          </p:nvSpPr>
          <p:spPr>
            <a:xfrm>
              <a:off x="2997349" y="6527502"/>
              <a:ext cx="2259330" cy="307777"/>
            </a:xfrm>
            <a:prstGeom prst="rect">
              <a:avLst/>
            </a:prstGeom>
            <a:noFill/>
          </p:spPr>
          <p:txBody>
            <a:bodyPr wrap="square" rtlCol="0">
              <a:spAutoFit/>
            </a:bodyPr>
            <a:lstStyle/>
            <a:p>
              <a:r>
                <a:rPr kumimoji="1" lang="en-US" altLang="zh-CN" sz="1400" i="1" dirty="0" smtClean="0">
                  <a:solidFill>
                    <a:schemeClr val="bg1"/>
                  </a:solidFill>
                  <a:latin typeface="Arial" pitchFamily="34" charset="0"/>
                  <a:ea typeface="Arial" pitchFamily="34" charset="0"/>
                  <a:cs typeface="Arial" pitchFamily="34" charset="0"/>
                </a:rPr>
                <a:t>Pglr-3::mCherry</a:t>
              </a:r>
            </a:p>
          </p:txBody>
        </p:sp>
        <p:sp>
          <p:nvSpPr>
            <p:cNvPr id="27" name="TextBox 95"/>
            <p:cNvSpPr txBox="1"/>
            <p:nvPr/>
          </p:nvSpPr>
          <p:spPr>
            <a:xfrm>
              <a:off x="6027896" y="6527502"/>
              <a:ext cx="848360" cy="307777"/>
            </a:xfrm>
            <a:prstGeom prst="rect">
              <a:avLst/>
            </a:prstGeom>
            <a:noFill/>
          </p:spPr>
          <p:txBody>
            <a:bodyPr wrap="square" rtlCol="0">
              <a:spAutoFit/>
            </a:bodyPr>
            <a:lstStyle/>
            <a:p>
              <a:r>
                <a:rPr lang="en-US" altLang="zh-CN" sz="1400" dirty="0" smtClean="0">
                  <a:solidFill>
                    <a:schemeClr val="bg1"/>
                  </a:solidFill>
                  <a:latin typeface="Arial" pitchFamily="34" charset="0"/>
                  <a:cs typeface="Arial" pitchFamily="34" charset="0"/>
                </a:rPr>
                <a:t>Merged</a:t>
              </a:r>
              <a:endParaRPr lang="en-US" altLang="zh-CN" sz="1400" dirty="0">
                <a:solidFill>
                  <a:schemeClr val="bg1"/>
                </a:solidFill>
                <a:latin typeface="Arial" pitchFamily="34" charset="0"/>
                <a:cs typeface="Arial" pitchFamily="34" charset="0"/>
              </a:endParaRPr>
            </a:p>
          </p:txBody>
        </p:sp>
        <p:sp>
          <p:nvSpPr>
            <p:cNvPr id="29" name="文本框 20"/>
            <p:cNvSpPr txBox="1"/>
            <p:nvPr/>
          </p:nvSpPr>
          <p:spPr>
            <a:xfrm>
              <a:off x="8253494" y="5267596"/>
              <a:ext cx="662833" cy="307777"/>
            </a:xfrm>
            <a:prstGeom prst="rect">
              <a:avLst/>
            </a:prstGeom>
            <a:noFill/>
            <a:ln>
              <a:noFill/>
            </a:ln>
          </p:spPr>
          <p:txBody>
            <a:bodyPr wrap="square" rtlCol="0">
              <a:spAutoFit/>
            </a:bodyPr>
            <a:lstStyle/>
            <a:p>
              <a:r>
                <a:rPr lang="en-US" altLang="zh-CN" sz="1400" dirty="0" smtClean="0">
                  <a:solidFill>
                    <a:schemeClr val="bg1"/>
                  </a:solidFill>
                  <a:latin typeface="Arial" pitchFamily="34" charset="0"/>
                  <a:cs typeface="Arial" pitchFamily="34" charset="0"/>
                </a:rPr>
                <a:t>RIA</a:t>
              </a:r>
              <a:endParaRPr lang="en-US" altLang="zh-CN" sz="1400" dirty="0">
                <a:solidFill>
                  <a:schemeClr val="bg1"/>
                </a:solidFill>
                <a:latin typeface="Arial" pitchFamily="34" charset="0"/>
                <a:cs typeface="Arial" pitchFamily="34" charset="0"/>
              </a:endParaRPr>
            </a:p>
          </p:txBody>
        </p:sp>
        <p:sp>
          <p:nvSpPr>
            <p:cNvPr id="30" name="TextBox 29"/>
            <p:cNvSpPr txBox="1"/>
            <p:nvPr/>
          </p:nvSpPr>
          <p:spPr>
            <a:xfrm>
              <a:off x="8571794" y="1483514"/>
              <a:ext cx="506870" cy="246221"/>
            </a:xfrm>
            <a:prstGeom prst="rect">
              <a:avLst/>
            </a:prstGeom>
            <a:noFill/>
          </p:spPr>
          <p:txBody>
            <a:bodyPr wrap="none" rtlCol="0">
              <a:spAutoFit/>
            </a:bodyPr>
            <a:lstStyle/>
            <a:p>
              <a:r>
                <a:rPr lang="en-US" altLang="zh-CN" sz="1000" dirty="0">
                  <a:solidFill>
                    <a:schemeClr val="bg1"/>
                  </a:solidFill>
                  <a:latin typeface="Arial" pitchFamily="34" charset="0"/>
                  <a:cs typeface="Arial" pitchFamily="34" charset="0"/>
                </a:rPr>
                <a:t>10</a:t>
              </a:r>
              <a:r>
                <a:rPr lang="en-US" altLang="zh-CN" sz="100" dirty="0">
                  <a:solidFill>
                    <a:schemeClr val="bg1"/>
                  </a:solidFill>
                  <a:latin typeface="Arial" pitchFamily="34" charset="0"/>
                  <a:cs typeface="Arial" pitchFamily="34" charset="0"/>
                </a:rPr>
                <a:t> </a:t>
              </a:r>
              <a:r>
                <a:rPr lang="en-US" altLang="zh-CN" sz="1000" dirty="0">
                  <a:solidFill>
                    <a:schemeClr val="bg1"/>
                  </a:solidFill>
                  <a:latin typeface="Arial" panose="020B0604020202020204" pitchFamily="34" charset="0"/>
                  <a:cs typeface="Arial" pitchFamily="34" charset="0"/>
                </a:rPr>
                <a:t>μm</a:t>
              </a:r>
            </a:p>
          </p:txBody>
        </p:sp>
        <p:sp>
          <p:nvSpPr>
            <p:cNvPr id="31" name="TextBox 30"/>
            <p:cNvSpPr txBox="1"/>
            <p:nvPr/>
          </p:nvSpPr>
          <p:spPr>
            <a:xfrm>
              <a:off x="8571794" y="3186539"/>
              <a:ext cx="506870" cy="246221"/>
            </a:xfrm>
            <a:prstGeom prst="rect">
              <a:avLst/>
            </a:prstGeom>
            <a:noFill/>
          </p:spPr>
          <p:txBody>
            <a:bodyPr wrap="none" rtlCol="0">
              <a:spAutoFit/>
            </a:bodyPr>
            <a:lstStyle/>
            <a:p>
              <a:r>
                <a:rPr lang="en-US" altLang="zh-CN" sz="1000" dirty="0">
                  <a:solidFill>
                    <a:schemeClr val="bg1"/>
                  </a:solidFill>
                  <a:latin typeface="Arial" pitchFamily="34" charset="0"/>
                  <a:cs typeface="Arial" pitchFamily="34" charset="0"/>
                </a:rPr>
                <a:t>10</a:t>
              </a:r>
              <a:r>
                <a:rPr lang="en-US" altLang="zh-CN" sz="100" dirty="0">
                  <a:solidFill>
                    <a:schemeClr val="bg1"/>
                  </a:solidFill>
                  <a:latin typeface="Arial" pitchFamily="34" charset="0"/>
                  <a:cs typeface="Arial" pitchFamily="34" charset="0"/>
                </a:rPr>
                <a:t> </a:t>
              </a:r>
              <a:r>
                <a:rPr lang="en-US" altLang="zh-CN" sz="1000" dirty="0">
                  <a:solidFill>
                    <a:schemeClr val="bg1"/>
                  </a:solidFill>
                  <a:latin typeface="Arial" panose="020B0604020202020204" pitchFamily="34" charset="0"/>
                  <a:cs typeface="Arial" pitchFamily="34" charset="0"/>
                </a:rPr>
                <a:t>μm</a:t>
              </a:r>
            </a:p>
          </p:txBody>
        </p:sp>
        <p:sp>
          <p:nvSpPr>
            <p:cNvPr id="32" name="TextBox 31"/>
            <p:cNvSpPr txBox="1"/>
            <p:nvPr/>
          </p:nvSpPr>
          <p:spPr>
            <a:xfrm>
              <a:off x="8571794" y="4889698"/>
              <a:ext cx="506870" cy="246221"/>
            </a:xfrm>
            <a:prstGeom prst="rect">
              <a:avLst/>
            </a:prstGeom>
            <a:noFill/>
          </p:spPr>
          <p:txBody>
            <a:bodyPr wrap="none" rtlCol="0">
              <a:spAutoFit/>
            </a:bodyPr>
            <a:lstStyle/>
            <a:p>
              <a:r>
                <a:rPr lang="en-US" altLang="zh-CN" sz="1000" dirty="0">
                  <a:solidFill>
                    <a:schemeClr val="bg1"/>
                  </a:solidFill>
                  <a:latin typeface="Arial" pitchFamily="34" charset="0"/>
                  <a:cs typeface="Arial" pitchFamily="34" charset="0"/>
                </a:rPr>
                <a:t>10</a:t>
              </a:r>
              <a:r>
                <a:rPr lang="en-US" altLang="zh-CN" sz="100" dirty="0">
                  <a:solidFill>
                    <a:schemeClr val="bg1"/>
                  </a:solidFill>
                  <a:latin typeface="Arial" pitchFamily="34" charset="0"/>
                  <a:cs typeface="Arial" pitchFamily="34" charset="0"/>
                </a:rPr>
                <a:t> </a:t>
              </a:r>
              <a:r>
                <a:rPr lang="en-US" altLang="zh-CN" sz="1000" dirty="0">
                  <a:solidFill>
                    <a:schemeClr val="bg1"/>
                  </a:solidFill>
                  <a:latin typeface="Arial" panose="020B0604020202020204" pitchFamily="34" charset="0"/>
                  <a:cs typeface="Arial" pitchFamily="34" charset="0"/>
                </a:rPr>
                <a:t>μm</a:t>
              </a:r>
            </a:p>
          </p:txBody>
        </p:sp>
        <p:sp>
          <p:nvSpPr>
            <p:cNvPr id="33" name="TextBox 32"/>
            <p:cNvSpPr txBox="1"/>
            <p:nvPr/>
          </p:nvSpPr>
          <p:spPr>
            <a:xfrm>
              <a:off x="8571794" y="6586557"/>
              <a:ext cx="506870" cy="246221"/>
            </a:xfrm>
            <a:prstGeom prst="rect">
              <a:avLst/>
            </a:prstGeom>
            <a:noFill/>
          </p:spPr>
          <p:txBody>
            <a:bodyPr wrap="none" rtlCol="0">
              <a:spAutoFit/>
            </a:bodyPr>
            <a:lstStyle/>
            <a:p>
              <a:r>
                <a:rPr lang="en-US" altLang="zh-CN" sz="1000" dirty="0">
                  <a:solidFill>
                    <a:schemeClr val="bg1"/>
                  </a:solidFill>
                  <a:latin typeface="Arial" pitchFamily="34" charset="0"/>
                  <a:cs typeface="Arial" pitchFamily="34" charset="0"/>
                </a:rPr>
                <a:t>10</a:t>
              </a:r>
              <a:r>
                <a:rPr lang="en-US" altLang="zh-CN" sz="100" dirty="0">
                  <a:solidFill>
                    <a:schemeClr val="bg1"/>
                  </a:solidFill>
                  <a:latin typeface="Arial" pitchFamily="34" charset="0"/>
                  <a:cs typeface="Arial" pitchFamily="34" charset="0"/>
                </a:rPr>
                <a:t> </a:t>
              </a:r>
              <a:r>
                <a:rPr lang="en-US" altLang="zh-CN" sz="1000" dirty="0">
                  <a:solidFill>
                    <a:schemeClr val="bg1"/>
                  </a:solidFill>
                  <a:latin typeface="Arial" panose="020B0604020202020204" pitchFamily="34" charset="0"/>
                  <a:cs typeface="Arial" pitchFamily="34" charset="0"/>
                </a:rPr>
                <a:t>μm</a:t>
              </a:r>
            </a:p>
          </p:txBody>
        </p:sp>
        <p:sp>
          <p:nvSpPr>
            <p:cNvPr id="34" name="TextBox 33"/>
            <p:cNvSpPr txBox="1"/>
            <p:nvPr/>
          </p:nvSpPr>
          <p:spPr>
            <a:xfrm>
              <a:off x="5523545" y="1470630"/>
              <a:ext cx="506870" cy="246221"/>
            </a:xfrm>
            <a:prstGeom prst="rect">
              <a:avLst/>
            </a:prstGeom>
            <a:noFill/>
          </p:spPr>
          <p:txBody>
            <a:bodyPr wrap="none" rtlCol="0">
              <a:spAutoFit/>
            </a:bodyPr>
            <a:lstStyle/>
            <a:p>
              <a:r>
                <a:rPr lang="en-US" altLang="zh-CN" sz="1000" dirty="0">
                  <a:solidFill>
                    <a:schemeClr val="bg1"/>
                  </a:solidFill>
                  <a:latin typeface="Arial" pitchFamily="34" charset="0"/>
                  <a:cs typeface="Arial" pitchFamily="34" charset="0"/>
                </a:rPr>
                <a:t>10</a:t>
              </a:r>
              <a:r>
                <a:rPr lang="en-US" altLang="zh-CN" sz="100" dirty="0">
                  <a:solidFill>
                    <a:schemeClr val="bg1"/>
                  </a:solidFill>
                  <a:latin typeface="Arial" pitchFamily="34" charset="0"/>
                  <a:cs typeface="Arial" pitchFamily="34" charset="0"/>
                </a:rPr>
                <a:t> </a:t>
              </a:r>
              <a:r>
                <a:rPr lang="en-US" altLang="zh-CN" sz="1000" dirty="0">
                  <a:solidFill>
                    <a:schemeClr val="bg1"/>
                  </a:solidFill>
                  <a:latin typeface="Arial" panose="020B0604020202020204" pitchFamily="34" charset="0"/>
                  <a:cs typeface="Arial" pitchFamily="34" charset="0"/>
                </a:rPr>
                <a:t>μm</a:t>
              </a:r>
            </a:p>
          </p:txBody>
        </p:sp>
        <p:sp>
          <p:nvSpPr>
            <p:cNvPr id="35" name="TextBox 34"/>
            <p:cNvSpPr txBox="1"/>
            <p:nvPr/>
          </p:nvSpPr>
          <p:spPr>
            <a:xfrm>
              <a:off x="5531934" y="3183180"/>
              <a:ext cx="506870" cy="246221"/>
            </a:xfrm>
            <a:prstGeom prst="rect">
              <a:avLst/>
            </a:prstGeom>
            <a:noFill/>
          </p:spPr>
          <p:txBody>
            <a:bodyPr wrap="none" rtlCol="0">
              <a:spAutoFit/>
            </a:bodyPr>
            <a:lstStyle/>
            <a:p>
              <a:r>
                <a:rPr lang="en-US" altLang="zh-CN" sz="1000" dirty="0">
                  <a:solidFill>
                    <a:schemeClr val="bg1"/>
                  </a:solidFill>
                  <a:latin typeface="Arial" pitchFamily="34" charset="0"/>
                  <a:cs typeface="Arial" pitchFamily="34" charset="0"/>
                </a:rPr>
                <a:t>10</a:t>
              </a:r>
              <a:r>
                <a:rPr lang="en-US" altLang="zh-CN" sz="100" dirty="0">
                  <a:solidFill>
                    <a:schemeClr val="bg1"/>
                  </a:solidFill>
                  <a:latin typeface="Arial" pitchFamily="34" charset="0"/>
                  <a:cs typeface="Arial" pitchFamily="34" charset="0"/>
                </a:rPr>
                <a:t> </a:t>
              </a:r>
              <a:r>
                <a:rPr lang="en-US" altLang="zh-CN" sz="1000" dirty="0">
                  <a:solidFill>
                    <a:schemeClr val="bg1"/>
                  </a:solidFill>
                  <a:latin typeface="Arial" panose="020B0604020202020204" pitchFamily="34" charset="0"/>
                  <a:cs typeface="Arial" pitchFamily="34" charset="0"/>
                </a:rPr>
                <a:t>μm</a:t>
              </a:r>
            </a:p>
          </p:txBody>
        </p:sp>
        <p:sp>
          <p:nvSpPr>
            <p:cNvPr id="36" name="TextBox 35"/>
            <p:cNvSpPr txBox="1"/>
            <p:nvPr/>
          </p:nvSpPr>
          <p:spPr>
            <a:xfrm>
              <a:off x="5531934" y="4886339"/>
              <a:ext cx="506870" cy="246221"/>
            </a:xfrm>
            <a:prstGeom prst="rect">
              <a:avLst/>
            </a:prstGeom>
            <a:noFill/>
          </p:spPr>
          <p:txBody>
            <a:bodyPr wrap="none" rtlCol="0">
              <a:spAutoFit/>
            </a:bodyPr>
            <a:lstStyle/>
            <a:p>
              <a:r>
                <a:rPr lang="en-US" altLang="zh-CN" sz="1000" dirty="0">
                  <a:solidFill>
                    <a:schemeClr val="bg1"/>
                  </a:solidFill>
                  <a:latin typeface="Arial" pitchFamily="34" charset="0"/>
                  <a:cs typeface="Arial" pitchFamily="34" charset="0"/>
                </a:rPr>
                <a:t>10</a:t>
              </a:r>
              <a:r>
                <a:rPr lang="en-US" altLang="zh-CN" sz="100" dirty="0">
                  <a:solidFill>
                    <a:schemeClr val="bg1"/>
                  </a:solidFill>
                  <a:latin typeface="Arial" pitchFamily="34" charset="0"/>
                  <a:cs typeface="Arial" pitchFamily="34" charset="0"/>
                </a:rPr>
                <a:t> </a:t>
              </a:r>
              <a:r>
                <a:rPr lang="en-US" altLang="zh-CN" sz="1000" dirty="0">
                  <a:solidFill>
                    <a:schemeClr val="bg1"/>
                  </a:solidFill>
                  <a:latin typeface="Arial" panose="020B0604020202020204" pitchFamily="34" charset="0"/>
                  <a:cs typeface="Arial" pitchFamily="34" charset="0"/>
                </a:rPr>
                <a:t>μm</a:t>
              </a:r>
            </a:p>
          </p:txBody>
        </p:sp>
        <p:sp>
          <p:nvSpPr>
            <p:cNvPr id="37" name="TextBox 36"/>
            <p:cNvSpPr txBox="1"/>
            <p:nvPr/>
          </p:nvSpPr>
          <p:spPr>
            <a:xfrm>
              <a:off x="5531934" y="6591587"/>
              <a:ext cx="506870" cy="246221"/>
            </a:xfrm>
            <a:prstGeom prst="rect">
              <a:avLst/>
            </a:prstGeom>
            <a:noFill/>
          </p:spPr>
          <p:txBody>
            <a:bodyPr wrap="none" rtlCol="0">
              <a:spAutoFit/>
            </a:bodyPr>
            <a:lstStyle/>
            <a:p>
              <a:r>
                <a:rPr lang="en-US" altLang="zh-CN" sz="1000" dirty="0">
                  <a:solidFill>
                    <a:schemeClr val="bg1"/>
                  </a:solidFill>
                  <a:latin typeface="Arial" pitchFamily="34" charset="0"/>
                  <a:cs typeface="Arial" pitchFamily="34" charset="0"/>
                </a:rPr>
                <a:t>10</a:t>
              </a:r>
              <a:r>
                <a:rPr lang="en-US" altLang="zh-CN" sz="100" dirty="0">
                  <a:solidFill>
                    <a:schemeClr val="bg1"/>
                  </a:solidFill>
                  <a:latin typeface="Arial" pitchFamily="34" charset="0"/>
                  <a:cs typeface="Arial" pitchFamily="34" charset="0"/>
                </a:rPr>
                <a:t> </a:t>
              </a:r>
              <a:r>
                <a:rPr lang="en-US" altLang="zh-CN" sz="1000" dirty="0">
                  <a:solidFill>
                    <a:schemeClr val="bg1"/>
                  </a:solidFill>
                  <a:latin typeface="Arial" panose="020B0604020202020204" pitchFamily="34" charset="0"/>
                  <a:cs typeface="Arial" pitchFamily="34" charset="0"/>
                </a:rPr>
                <a:t>μm</a:t>
              </a:r>
            </a:p>
          </p:txBody>
        </p:sp>
        <p:sp>
          <p:nvSpPr>
            <p:cNvPr id="38" name="TextBox 37"/>
            <p:cNvSpPr txBox="1"/>
            <p:nvPr/>
          </p:nvSpPr>
          <p:spPr>
            <a:xfrm>
              <a:off x="2477568" y="1474123"/>
              <a:ext cx="506870" cy="246221"/>
            </a:xfrm>
            <a:prstGeom prst="rect">
              <a:avLst/>
            </a:prstGeom>
            <a:noFill/>
          </p:spPr>
          <p:txBody>
            <a:bodyPr wrap="none" rtlCol="0">
              <a:spAutoFit/>
            </a:bodyPr>
            <a:lstStyle/>
            <a:p>
              <a:r>
                <a:rPr lang="en-US" altLang="zh-CN" sz="1000" dirty="0">
                  <a:solidFill>
                    <a:schemeClr val="bg1"/>
                  </a:solidFill>
                  <a:latin typeface="Arial" pitchFamily="34" charset="0"/>
                  <a:cs typeface="Arial" pitchFamily="34" charset="0"/>
                </a:rPr>
                <a:t>10</a:t>
              </a:r>
              <a:r>
                <a:rPr lang="en-US" altLang="zh-CN" sz="100" dirty="0">
                  <a:solidFill>
                    <a:schemeClr val="bg1"/>
                  </a:solidFill>
                  <a:latin typeface="Arial" pitchFamily="34" charset="0"/>
                  <a:cs typeface="Arial" pitchFamily="34" charset="0"/>
                </a:rPr>
                <a:t> </a:t>
              </a:r>
              <a:r>
                <a:rPr lang="en-US" altLang="zh-CN" sz="1000" dirty="0">
                  <a:solidFill>
                    <a:schemeClr val="bg1"/>
                  </a:solidFill>
                  <a:latin typeface="Arial" panose="020B0604020202020204" pitchFamily="34" charset="0"/>
                  <a:cs typeface="Arial" pitchFamily="34" charset="0"/>
                </a:rPr>
                <a:t>μm</a:t>
              </a:r>
            </a:p>
          </p:txBody>
        </p:sp>
        <p:sp>
          <p:nvSpPr>
            <p:cNvPr id="39" name="TextBox 38"/>
            <p:cNvSpPr txBox="1"/>
            <p:nvPr/>
          </p:nvSpPr>
          <p:spPr>
            <a:xfrm>
              <a:off x="2476230" y="3186673"/>
              <a:ext cx="506870" cy="246221"/>
            </a:xfrm>
            <a:prstGeom prst="rect">
              <a:avLst/>
            </a:prstGeom>
            <a:noFill/>
          </p:spPr>
          <p:txBody>
            <a:bodyPr wrap="none" rtlCol="0">
              <a:spAutoFit/>
            </a:bodyPr>
            <a:lstStyle/>
            <a:p>
              <a:r>
                <a:rPr lang="en-US" altLang="zh-CN" sz="1000" dirty="0">
                  <a:solidFill>
                    <a:schemeClr val="bg1"/>
                  </a:solidFill>
                  <a:latin typeface="Arial" pitchFamily="34" charset="0"/>
                  <a:cs typeface="Arial" pitchFamily="34" charset="0"/>
                </a:rPr>
                <a:t>10</a:t>
              </a:r>
              <a:r>
                <a:rPr lang="en-US" altLang="zh-CN" sz="100" dirty="0">
                  <a:solidFill>
                    <a:schemeClr val="bg1"/>
                  </a:solidFill>
                  <a:latin typeface="Arial" pitchFamily="34" charset="0"/>
                  <a:cs typeface="Arial" pitchFamily="34" charset="0"/>
                </a:rPr>
                <a:t> </a:t>
              </a:r>
              <a:r>
                <a:rPr lang="en-US" altLang="zh-CN" sz="1000" dirty="0">
                  <a:solidFill>
                    <a:schemeClr val="bg1"/>
                  </a:solidFill>
                  <a:latin typeface="Arial" panose="020B0604020202020204" pitchFamily="34" charset="0"/>
                  <a:cs typeface="Arial" pitchFamily="34" charset="0"/>
                </a:rPr>
                <a:t>μm</a:t>
              </a:r>
            </a:p>
          </p:txBody>
        </p:sp>
        <p:sp>
          <p:nvSpPr>
            <p:cNvPr id="40" name="TextBox 39"/>
            <p:cNvSpPr txBox="1"/>
            <p:nvPr/>
          </p:nvSpPr>
          <p:spPr>
            <a:xfrm>
              <a:off x="2476230" y="4889832"/>
              <a:ext cx="506870" cy="246221"/>
            </a:xfrm>
            <a:prstGeom prst="rect">
              <a:avLst/>
            </a:prstGeom>
            <a:noFill/>
          </p:spPr>
          <p:txBody>
            <a:bodyPr wrap="none" rtlCol="0">
              <a:spAutoFit/>
            </a:bodyPr>
            <a:lstStyle/>
            <a:p>
              <a:r>
                <a:rPr lang="en-US" altLang="zh-CN" sz="1000" dirty="0">
                  <a:solidFill>
                    <a:schemeClr val="bg1"/>
                  </a:solidFill>
                  <a:latin typeface="Arial" pitchFamily="34" charset="0"/>
                  <a:cs typeface="Arial" pitchFamily="34" charset="0"/>
                </a:rPr>
                <a:t>10</a:t>
              </a:r>
              <a:r>
                <a:rPr lang="en-US" altLang="zh-CN" sz="100" dirty="0">
                  <a:solidFill>
                    <a:schemeClr val="bg1"/>
                  </a:solidFill>
                  <a:latin typeface="Arial" pitchFamily="34" charset="0"/>
                  <a:cs typeface="Arial" pitchFamily="34" charset="0"/>
                </a:rPr>
                <a:t> </a:t>
              </a:r>
              <a:r>
                <a:rPr lang="en-US" altLang="zh-CN" sz="1000" dirty="0">
                  <a:solidFill>
                    <a:schemeClr val="bg1"/>
                  </a:solidFill>
                  <a:latin typeface="Arial" panose="020B0604020202020204" pitchFamily="34" charset="0"/>
                  <a:cs typeface="Arial" pitchFamily="34" charset="0"/>
                </a:rPr>
                <a:t>μm</a:t>
              </a:r>
            </a:p>
          </p:txBody>
        </p:sp>
        <p:sp>
          <p:nvSpPr>
            <p:cNvPr id="43" name="TextBox 42"/>
            <p:cNvSpPr txBox="1"/>
            <p:nvPr/>
          </p:nvSpPr>
          <p:spPr>
            <a:xfrm>
              <a:off x="35098" y="23427"/>
              <a:ext cx="338554" cy="369332"/>
            </a:xfrm>
            <a:prstGeom prst="rect">
              <a:avLst/>
            </a:prstGeom>
            <a:noFill/>
          </p:spPr>
          <p:txBody>
            <a:bodyPr wrap="none" rtlCol="0">
              <a:spAutoFit/>
            </a:bodyPr>
            <a:lstStyle/>
            <a:p>
              <a:r>
                <a:rPr lang="en-US" altLang="zh-CN" dirty="0" smtClean="0">
                  <a:solidFill>
                    <a:schemeClr val="bg1"/>
                  </a:solidFill>
                  <a:latin typeface="Arial" pitchFamily="34" charset="0"/>
                  <a:cs typeface="Arial" pitchFamily="34" charset="0"/>
                </a:rPr>
                <a:t>A</a:t>
              </a:r>
              <a:endParaRPr lang="zh-CN" altLang="en-US" dirty="0">
                <a:solidFill>
                  <a:schemeClr val="bg1"/>
                </a:solidFill>
                <a:latin typeface="Arial" pitchFamily="34" charset="0"/>
                <a:cs typeface="Arial" pitchFamily="34" charset="0"/>
              </a:endParaRPr>
            </a:p>
          </p:txBody>
        </p:sp>
        <p:sp>
          <p:nvSpPr>
            <p:cNvPr id="44" name="TextBox 43"/>
            <p:cNvSpPr txBox="1"/>
            <p:nvPr/>
          </p:nvSpPr>
          <p:spPr>
            <a:xfrm>
              <a:off x="35098" y="1759894"/>
              <a:ext cx="338554" cy="369332"/>
            </a:xfrm>
            <a:prstGeom prst="rect">
              <a:avLst/>
            </a:prstGeom>
            <a:noFill/>
          </p:spPr>
          <p:txBody>
            <a:bodyPr wrap="none" rtlCol="0">
              <a:spAutoFit/>
            </a:bodyPr>
            <a:lstStyle/>
            <a:p>
              <a:r>
                <a:rPr lang="en-US" altLang="zh-CN" dirty="0">
                  <a:solidFill>
                    <a:schemeClr val="bg1"/>
                  </a:solidFill>
                  <a:latin typeface="Arial" pitchFamily="34" charset="0"/>
                  <a:cs typeface="Arial" pitchFamily="34" charset="0"/>
                </a:rPr>
                <a:t>B</a:t>
              </a:r>
              <a:endParaRPr lang="zh-CN" altLang="en-US" dirty="0">
                <a:solidFill>
                  <a:schemeClr val="bg1"/>
                </a:solidFill>
                <a:latin typeface="Arial" pitchFamily="34" charset="0"/>
                <a:cs typeface="Arial" pitchFamily="34" charset="0"/>
              </a:endParaRPr>
            </a:p>
          </p:txBody>
        </p:sp>
        <p:sp>
          <p:nvSpPr>
            <p:cNvPr id="45" name="TextBox 44"/>
            <p:cNvSpPr txBox="1"/>
            <p:nvPr/>
          </p:nvSpPr>
          <p:spPr>
            <a:xfrm>
              <a:off x="35098" y="3459677"/>
              <a:ext cx="351378" cy="369332"/>
            </a:xfrm>
            <a:prstGeom prst="rect">
              <a:avLst/>
            </a:prstGeom>
            <a:noFill/>
          </p:spPr>
          <p:txBody>
            <a:bodyPr wrap="none" rtlCol="0">
              <a:spAutoFit/>
            </a:bodyPr>
            <a:lstStyle/>
            <a:p>
              <a:r>
                <a:rPr lang="en-US" altLang="zh-CN" dirty="0" smtClean="0">
                  <a:solidFill>
                    <a:schemeClr val="bg1"/>
                  </a:solidFill>
                  <a:latin typeface="Arial" pitchFamily="34" charset="0"/>
                  <a:cs typeface="Arial" pitchFamily="34" charset="0"/>
                </a:rPr>
                <a:t>C</a:t>
              </a:r>
              <a:endParaRPr lang="zh-CN" altLang="en-US" dirty="0">
                <a:solidFill>
                  <a:schemeClr val="bg1"/>
                </a:solidFill>
                <a:latin typeface="Arial" pitchFamily="34" charset="0"/>
                <a:cs typeface="Arial" pitchFamily="34" charset="0"/>
              </a:endParaRPr>
            </a:p>
          </p:txBody>
        </p:sp>
        <p:sp>
          <p:nvSpPr>
            <p:cNvPr id="46" name="TextBox 45"/>
            <p:cNvSpPr txBox="1"/>
            <p:nvPr/>
          </p:nvSpPr>
          <p:spPr>
            <a:xfrm>
              <a:off x="35098" y="5158988"/>
              <a:ext cx="351378" cy="369332"/>
            </a:xfrm>
            <a:prstGeom prst="rect">
              <a:avLst/>
            </a:prstGeom>
            <a:noFill/>
          </p:spPr>
          <p:txBody>
            <a:bodyPr wrap="none" rtlCol="0">
              <a:spAutoFit/>
            </a:bodyPr>
            <a:lstStyle/>
            <a:p>
              <a:r>
                <a:rPr lang="en-US" altLang="zh-CN" dirty="0" smtClean="0">
                  <a:solidFill>
                    <a:schemeClr val="bg1"/>
                  </a:solidFill>
                  <a:latin typeface="Arial" pitchFamily="34" charset="0"/>
                  <a:cs typeface="Arial" pitchFamily="34" charset="0"/>
                </a:rPr>
                <a:t>D</a:t>
              </a:r>
              <a:endParaRPr lang="zh-CN" altLang="en-US" dirty="0">
                <a:solidFill>
                  <a:schemeClr val="bg1"/>
                </a:solidFill>
                <a:latin typeface="Arial" pitchFamily="34" charset="0"/>
                <a:cs typeface="Arial" pitchFamily="34" charset="0"/>
              </a:endParaRPr>
            </a:p>
          </p:txBody>
        </p:sp>
        <p:sp>
          <p:nvSpPr>
            <p:cNvPr id="48" name="TextBox 47"/>
            <p:cNvSpPr txBox="1"/>
            <p:nvPr/>
          </p:nvSpPr>
          <p:spPr>
            <a:xfrm>
              <a:off x="6963556" y="5316154"/>
              <a:ext cx="494519" cy="307777"/>
            </a:xfrm>
            <a:prstGeom prst="rect">
              <a:avLst/>
            </a:prstGeom>
            <a:noFill/>
          </p:spPr>
          <p:txBody>
            <a:bodyPr wrap="square" rtlCol="0">
              <a:spAutoFit/>
            </a:bodyPr>
            <a:lstStyle/>
            <a:p>
              <a:r>
                <a:rPr lang="en-US" altLang="zh-CN" sz="1400" dirty="0" smtClean="0">
                  <a:solidFill>
                    <a:schemeClr val="bg1"/>
                  </a:solidFill>
                  <a:latin typeface="Arial" pitchFamily="34" charset="0"/>
                  <a:cs typeface="Arial" pitchFamily="34" charset="0"/>
                </a:rPr>
                <a:t>NR</a:t>
              </a:r>
              <a:endParaRPr lang="zh-CN" altLang="en-US" sz="1400" dirty="0">
                <a:solidFill>
                  <a:schemeClr val="bg1"/>
                </a:solidFill>
                <a:latin typeface="Arial" pitchFamily="34" charset="0"/>
                <a:cs typeface="Arial" pitchFamily="34" charset="0"/>
              </a:endParaRPr>
            </a:p>
          </p:txBody>
        </p:sp>
        <p:sp>
          <p:nvSpPr>
            <p:cNvPr id="50" name="TextBox 49"/>
            <p:cNvSpPr txBox="1"/>
            <p:nvPr/>
          </p:nvSpPr>
          <p:spPr>
            <a:xfrm>
              <a:off x="6689478" y="1060071"/>
              <a:ext cx="468033" cy="307777"/>
            </a:xfrm>
            <a:prstGeom prst="rect">
              <a:avLst/>
            </a:prstGeom>
            <a:noFill/>
          </p:spPr>
          <p:txBody>
            <a:bodyPr wrap="square" rtlCol="0">
              <a:spAutoFit/>
            </a:bodyPr>
            <a:lstStyle/>
            <a:p>
              <a:r>
                <a:rPr lang="en-US" altLang="zh-CN" sz="1400" dirty="0" smtClean="0">
                  <a:solidFill>
                    <a:schemeClr val="bg1"/>
                  </a:solidFill>
                  <a:latin typeface="Arial" pitchFamily="34" charset="0"/>
                  <a:cs typeface="Arial" pitchFamily="34" charset="0"/>
                </a:rPr>
                <a:t>NR</a:t>
              </a:r>
              <a:endParaRPr lang="zh-CN" altLang="en-US" sz="1400" dirty="0">
                <a:solidFill>
                  <a:schemeClr val="bg1"/>
                </a:solidFill>
                <a:latin typeface="Arial" pitchFamily="34" charset="0"/>
                <a:cs typeface="Arial" pitchFamily="34" charset="0"/>
              </a:endParaRPr>
            </a:p>
          </p:txBody>
        </p:sp>
        <p:grpSp>
          <p:nvGrpSpPr>
            <p:cNvPr id="57" name="组合 56"/>
            <p:cNvGrpSpPr/>
            <p:nvPr/>
          </p:nvGrpSpPr>
          <p:grpSpPr>
            <a:xfrm>
              <a:off x="2417917" y="-11449"/>
              <a:ext cx="602963" cy="680517"/>
              <a:chOff x="2280757" y="35723"/>
              <a:chExt cx="602963" cy="680517"/>
            </a:xfrm>
          </p:grpSpPr>
          <p:grpSp>
            <p:nvGrpSpPr>
              <p:cNvPr id="55" name="组合 54"/>
              <p:cNvGrpSpPr/>
              <p:nvPr/>
            </p:nvGrpSpPr>
            <p:grpSpPr>
              <a:xfrm>
                <a:off x="2491015" y="185360"/>
                <a:ext cx="278406" cy="255457"/>
                <a:chOff x="2491015" y="185360"/>
                <a:chExt cx="278406" cy="255457"/>
              </a:xfrm>
            </p:grpSpPr>
            <p:cxnSp>
              <p:nvCxnSpPr>
                <p:cNvPr id="52" name="直接箭头连接符 51"/>
                <p:cNvCxnSpPr/>
                <p:nvPr/>
              </p:nvCxnSpPr>
              <p:spPr>
                <a:xfrm flipH="1">
                  <a:off x="2491015" y="188295"/>
                  <a:ext cx="278405" cy="0"/>
                </a:xfrm>
                <a:prstGeom prst="straightConnector1">
                  <a:avLst/>
                </a:prstGeom>
                <a:ln w="9525">
                  <a:solidFill>
                    <a:schemeClr val="bg1"/>
                  </a:solidFill>
                  <a:tailEnd type="arrow" w="sm" len="med"/>
                </a:ln>
              </p:spPr>
              <p:style>
                <a:lnRef idx="2">
                  <a:schemeClr val="accent1"/>
                </a:lnRef>
                <a:fillRef idx="0">
                  <a:schemeClr val="accent1"/>
                </a:fillRef>
                <a:effectRef idx="1">
                  <a:schemeClr val="accent1"/>
                </a:effectRef>
                <a:fontRef idx="minor">
                  <a:schemeClr val="tx1"/>
                </a:fontRef>
              </p:style>
            </p:cxnSp>
            <p:cxnSp>
              <p:nvCxnSpPr>
                <p:cNvPr id="54" name="直接箭头连接符 53"/>
                <p:cNvCxnSpPr/>
                <p:nvPr/>
              </p:nvCxnSpPr>
              <p:spPr>
                <a:xfrm flipH="1">
                  <a:off x="2769420" y="185360"/>
                  <a:ext cx="1" cy="255457"/>
                </a:xfrm>
                <a:prstGeom prst="straightConnector1">
                  <a:avLst/>
                </a:prstGeom>
                <a:ln w="9525">
                  <a:solidFill>
                    <a:schemeClr val="bg1"/>
                  </a:solidFill>
                  <a:tailEnd type="arrow" w="sm" len="med"/>
                </a:ln>
              </p:spPr>
              <p:style>
                <a:lnRef idx="2">
                  <a:schemeClr val="accent1"/>
                </a:lnRef>
                <a:fillRef idx="0">
                  <a:schemeClr val="accent1"/>
                </a:fillRef>
                <a:effectRef idx="1">
                  <a:schemeClr val="accent1"/>
                </a:effectRef>
                <a:fontRef idx="minor">
                  <a:schemeClr val="tx1"/>
                </a:fontRef>
              </p:style>
            </p:cxnSp>
          </p:grpSp>
          <p:sp>
            <p:nvSpPr>
              <p:cNvPr id="56" name="TextBox 55"/>
              <p:cNvSpPr txBox="1"/>
              <p:nvPr/>
            </p:nvSpPr>
            <p:spPr>
              <a:xfrm>
                <a:off x="2280757" y="35723"/>
                <a:ext cx="228600" cy="307777"/>
              </a:xfrm>
              <a:prstGeom prst="rect">
                <a:avLst/>
              </a:prstGeom>
              <a:noFill/>
              <a:ln>
                <a:noFill/>
              </a:ln>
            </p:spPr>
            <p:txBody>
              <a:bodyPr wrap="square" rtlCol="0">
                <a:spAutoFit/>
              </a:bodyPr>
              <a:lstStyle/>
              <a:p>
                <a:pPr algn="ctr"/>
                <a:r>
                  <a:rPr lang="en-US" altLang="zh-CN" sz="1400" dirty="0" smtClean="0">
                    <a:solidFill>
                      <a:schemeClr val="bg1"/>
                    </a:solidFill>
                    <a:latin typeface="Arial" panose="020B0604020202020204" pitchFamily="34" charset="0"/>
                    <a:cs typeface="Arial" panose="020B0604020202020204" pitchFamily="34" charset="0"/>
                  </a:rPr>
                  <a:t>A</a:t>
                </a:r>
                <a:endParaRPr lang="zh-CN" altLang="en-US" sz="1400" dirty="0">
                  <a:solidFill>
                    <a:schemeClr val="bg1"/>
                  </a:solidFill>
                  <a:latin typeface="Arial" panose="020B0604020202020204" pitchFamily="34" charset="0"/>
                  <a:cs typeface="Arial" panose="020B0604020202020204" pitchFamily="34" charset="0"/>
                </a:endParaRPr>
              </a:p>
            </p:txBody>
          </p:sp>
          <p:sp>
            <p:nvSpPr>
              <p:cNvPr id="58" name="TextBox 57"/>
              <p:cNvSpPr txBox="1"/>
              <p:nvPr/>
            </p:nvSpPr>
            <p:spPr>
              <a:xfrm>
                <a:off x="2655120" y="408463"/>
                <a:ext cx="228600" cy="307777"/>
              </a:xfrm>
              <a:prstGeom prst="rect">
                <a:avLst/>
              </a:prstGeom>
              <a:noFill/>
              <a:ln>
                <a:noFill/>
              </a:ln>
            </p:spPr>
            <p:txBody>
              <a:bodyPr wrap="square" rtlCol="0">
                <a:spAutoFit/>
              </a:bodyPr>
              <a:lstStyle/>
              <a:p>
                <a:pPr algn="ctr"/>
                <a:r>
                  <a:rPr lang="en-US" altLang="zh-CN" sz="1400" dirty="0" smtClean="0">
                    <a:solidFill>
                      <a:schemeClr val="bg1"/>
                    </a:solidFill>
                    <a:latin typeface="Arial" panose="020B0604020202020204" pitchFamily="34" charset="0"/>
                    <a:cs typeface="Arial" panose="020B0604020202020204" pitchFamily="34" charset="0"/>
                  </a:rPr>
                  <a:t>V</a:t>
                </a:r>
                <a:endParaRPr lang="zh-CN" altLang="en-US" sz="1400" dirty="0">
                  <a:solidFill>
                    <a:schemeClr val="bg1"/>
                  </a:solidFill>
                  <a:latin typeface="Arial" panose="020B0604020202020204" pitchFamily="34" charset="0"/>
                  <a:cs typeface="Arial" panose="020B0604020202020204" pitchFamily="34" charset="0"/>
                </a:endParaRPr>
              </a:p>
            </p:txBody>
          </p:sp>
        </p:grpSp>
        <p:cxnSp>
          <p:nvCxnSpPr>
            <p:cNvPr id="60" name="直线连接符 20"/>
            <p:cNvCxnSpPr/>
            <p:nvPr/>
          </p:nvCxnSpPr>
          <p:spPr>
            <a:xfrm flipH="1">
              <a:off x="7752382" y="361291"/>
              <a:ext cx="200993" cy="160402"/>
            </a:xfrm>
            <a:prstGeom prst="line">
              <a:avLst/>
            </a:prstGeom>
            <a:ln>
              <a:solidFill>
                <a:schemeClr val="bg1"/>
              </a:solidFill>
              <a:headEnd type="none"/>
              <a:tailEnd type="triangle"/>
            </a:ln>
          </p:spPr>
          <p:style>
            <a:lnRef idx="1">
              <a:schemeClr val="dk1"/>
            </a:lnRef>
            <a:fillRef idx="0">
              <a:schemeClr val="dk1"/>
            </a:fillRef>
            <a:effectRef idx="0">
              <a:schemeClr val="dk1"/>
            </a:effectRef>
            <a:fontRef idx="minor">
              <a:schemeClr val="tx1"/>
            </a:fontRef>
          </p:style>
        </p:cxnSp>
        <p:cxnSp>
          <p:nvCxnSpPr>
            <p:cNvPr id="61" name="直线连接符 20"/>
            <p:cNvCxnSpPr/>
            <p:nvPr/>
          </p:nvCxnSpPr>
          <p:spPr>
            <a:xfrm flipH="1">
              <a:off x="8024484" y="544553"/>
              <a:ext cx="200993" cy="160402"/>
            </a:xfrm>
            <a:prstGeom prst="line">
              <a:avLst/>
            </a:prstGeom>
            <a:ln>
              <a:solidFill>
                <a:schemeClr val="bg1"/>
              </a:solidFill>
              <a:headEnd type="none"/>
              <a:tailEnd type="triangle"/>
            </a:ln>
          </p:spPr>
          <p:style>
            <a:lnRef idx="1">
              <a:schemeClr val="dk1"/>
            </a:lnRef>
            <a:fillRef idx="0">
              <a:schemeClr val="dk1"/>
            </a:fillRef>
            <a:effectRef idx="0">
              <a:schemeClr val="dk1"/>
            </a:effectRef>
            <a:fontRef idx="minor">
              <a:schemeClr val="tx1"/>
            </a:fontRef>
          </p:style>
        </p:cxnSp>
        <p:cxnSp>
          <p:nvCxnSpPr>
            <p:cNvPr id="62" name="直线连接符 20"/>
            <p:cNvCxnSpPr/>
            <p:nvPr/>
          </p:nvCxnSpPr>
          <p:spPr>
            <a:xfrm flipH="1">
              <a:off x="7912656" y="2388211"/>
              <a:ext cx="200992" cy="160402"/>
            </a:xfrm>
            <a:prstGeom prst="line">
              <a:avLst/>
            </a:prstGeom>
            <a:ln>
              <a:solidFill>
                <a:schemeClr val="bg1"/>
              </a:solidFill>
              <a:headEnd type="none"/>
              <a:tailEnd type="triangle"/>
            </a:ln>
          </p:spPr>
          <p:style>
            <a:lnRef idx="1">
              <a:schemeClr val="dk1"/>
            </a:lnRef>
            <a:fillRef idx="0">
              <a:schemeClr val="dk1"/>
            </a:fillRef>
            <a:effectRef idx="0">
              <a:schemeClr val="dk1"/>
            </a:effectRef>
            <a:fontRef idx="minor">
              <a:schemeClr val="tx1"/>
            </a:fontRef>
          </p:style>
        </p:cxnSp>
        <p:cxnSp>
          <p:nvCxnSpPr>
            <p:cNvPr id="63" name="直线连接符 20"/>
            <p:cNvCxnSpPr/>
            <p:nvPr/>
          </p:nvCxnSpPr>
          <p:spPr>
            <a:xfrm flipH="1">
              <a:off x="7752381" y="3775442"/>
              <a:ext cx="200993" cy="160402"/>
            </a:xfrm>
            <a:prstGeom prst="line">
              <a:avLst/>
            </a:prstGeom>
            <a:ln>
              <a:solidFill>
                <a:schemeClr val="bg1"/>
              </a:solidFill>
              <a:headEnd type="none"/>
              <a:tailEnd type="triangle"/>
            </a:ln>
          </p:spPr>
          <p:style>
            <a:lnRef idx="1">
              <a:schemeClr val="dk1"/>
            </a:lnRef>
            <a:fillRef idx="0">
              <a:schemeClr val="dk1"/>
            </a:fillRef>
            <a:effectRef idx="0">
              <a:schemeClr val="dk1"/>
            </a:effectRef>
            <a:fontRef idx="minor">
              <a:schemeClr val="tx1"/>
            </a:fontRef>
          </p:style>
        </p:cxnSp>
        <p:cxnSp>
          <p:nvCxnSpPr>
            <p:cNvPr id="65" name="直线连接符 20"/>
            <p:cNvCxnSpPr/>
            <p:nvPr/>
          </p:nvCxnSpPr>
          <p:spPr>
            <a:xfrm flipH="1">
              <a:off x="7923988" y="3851869"/>
              <a:ext cx="130746" cy="331811"/>
            </a:xfrm>
            <a:prstGeom prst="line">
              <a:avLst/>
            </a:prstGeom>
            <a:ln>
              <a:solidFill>
                <a:schemeClr val="bg1"/>
              </a:solidFill>
              <a:headEnd type="none"/>
              <a:tailEnd type="triangle"/>
            </a:ln>
          </p:spPr>
          <p:style>
            <a:lnRef idx="1">
              <a:schemeClr val="dk1"/>
            </a:lnRef>
            <a:fillRef idx="0">
              <a:schemeClr val="dk1"/>
            </a:fillRef>
            <a:effectRef idx="0">
              <a:schemeClr val="dk1"/>
            </a:effectRef>
            <a:fontRef idx="minor">
              <a:schemeClr val="tx1"/>
            </a:fontRef>
          </p:style>
        </p:cxnSp>
        <p:cxnSp>
          <p:nvCxnSpPr>
            <p:cNvPr id="66" name="直线连接符 20"/>
            <p:cNvCxnSpPr/>
            <p:nvPr/>
          </p:nvCxnSpPr>
          <p:spPr>
            <a:xfrm flipH="1">
              <a:off x="8117352" y="5448119"/>
              <a:ext cx="200992" cy="160402"/>
            </a:xfrm>
            <a:prstGeom prst="line">
              <a:avLst/>
            </a:prstGeom>
            <a:ln>
              <a:solidFill>
                <a:schemeClr val="bg1"/>
              </a:solidFill>
              <a:headEnd type="none"/>
              <a:tailEnd type="triangle"/>
            </a:ln>
          </p:spPr>
          <p:style>
            <a:lnRef idx="1">
              <a:schemeClr val="dk1"/>
            </a:lnRef>
            <a:fillRef idx="0">
              <a:schemeClr val="dk1"/>
            </a:fillRef>
            <a:effectRef idx="0">
              <a:schemeClr val="dk1"/>
            </a:effectRef>
            <a:fontRef idx="minor">
              <a:schemeClr val="tx1"/>
            </a:fontRef>
          </p:style>
        </p:cxnSp>
        <p:cxnSp>
          <p:nvCxnSpPr>
            <p:cNvPr id="68" name="直线连接符 20"/>
            <p:cNvCxnSpPr/>
            <p:nvPr/>
          </p:nvCxnSpPr>
          <p:spPr>
            <a:xfrm flipV="1">
              <a:off x="7058025" y="1031496"/>
              <a:ext cx="309816" cy="153888"/>
            </a:xfrm>
            <a:prstGeom prst="line">
              <a:avLst/>
            </a:prstGeom>
            <a:ln>
              <a:solidFill>
                <a:schemeClr val="bg1"/>
              </a:solidFill>
              <a:headEnd type="none"/>
              <a:tailEnd type="triangle"/>
            </a:ln>
          </p:spPr>
          <p:style>
            <a:lnRef idx="1">
              <a:schemeClr val="dk1"/>
            </a:lnRef>
            <a:fillRef idx="0">
              <a:schemeClr val="dk1"/>
            </a:fillRef>
            <a:effectRef idx="0">
              <a:schemeClr val="dk1"/>
            </a:effectRef>
            <a:fontRef idx="minor">
              <a:schemeClr val="tx1"/>
            </a:fontRef>
          </p:style>
        </p:cxnSp>
        <p:cxnSp>
          <p:nvCxnSpPr>
            <p:cNvPr id="71" name="直线连接符 20"/>
            <p:cNvCxnSpPr/>
            <p:nvPr/>
          </p:nvCxnSpPr>
          <p:spPr>
            <a:xfrm>
              <a:off x="7212933" y="5573219"/>
              <a:ext cx="312074" cy="175758"/>
            </a:xfrm>
            <a:prstGeom prst="line">
              <a:avLst/>
            </a:prstGeom>
            <a:ln>
              <a:solidFill>
                <a:schemeClr val="bg1"/>
              </a:solidFill>
              <a:headEnd type="none"/>
              <a:tailEnd type="triangle"/>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5755436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35474" y="961183"/>
            <a:ext cx="8051325" cy="4550511"/>
            <a:chOff x="635474" y="961183"/>
            <a:chExt cx="8051325" cy="4550511"/>
          </a:xfrm>
        </p:grpSpPr>
        <p:sp>
          <p:nvSpPr>
            <p:cNvPr id="56" name="TextBox 55"/>
            <p:cNvSpPr txBox="1"/>
            <p:nvPr/>
          </p:nvSpPr>
          <p:spPr>
            <a:xfrm>
              <a:off x="678725" y="4199530"/>
              <a:ext cx="784699" cy="261610"/>
            </a:xfrm>
            <a:prstGeom prst="rect">
              <a:avLst/>
            </a:prstGeom>
            <a:noFill/>
          </p:spPr>
          <p:txBody>
            <a:bodyPr wrap="square" rtlCol="0">
              <a:spAutoFit/>
            </a:bodyPr>
            <a:lstStyle/>
            <a:p>
              <a:r>
                <a:rPr lang="en-US" altLang="zh-CN" sz="1100" i="1" dirty="0" smtClean="0">
                  <a:latin typeface="Arial" pitchFamily="34" charset="0"/>
                  <a:cs typeface="Arial" pitchFamily="34" charset="0"/>
                </a:rPr>
                <a:t>unc-79a</a:t>
              </a:r>
              <a:endParaRPr lang="zh-CN" altLang="en-US" sz="1100" i="1" dirty="0">
                <a:latin typeface="Arial" pitchFamily="34" charset="0"/>
                <a:cs typeface="Arial" pitchFamily="34" charset="0"/>
              </a:endParaRPr>
            </a:p>
          </p:txBody>
        </p:sp>
        <p:sp>
          <p:nvSpPr>
            <p:cNvPr id="62" name="TextBox 61"/>
            <p:cNvSpPr txBox="1"/>
            <p:nvPr/>
          </p:nvSpPr>
          <p:spPr>
            <a:xfrm>
              <a:off x="678725" y="4741684"/>
              <a:ext cx="784699" cy="261610"/>
            </a:xfrm>
            <a:prstGeom prst="rect">
              <a:avLst/>
            </a:prstGeom>
            <a:noFill/>
          </p:spPr>
          <p:txBody>
            <a:bodyPr wrap="square" rtlCol="0">
              <a:spAutoFit/>
            </a:bodyPr>
            <a:lstStyle/>
            <a:p>
              <a:r>
                <a:rPr lang="en-US" altLang="zh-CN" sz="1100" i="1" dirty="0" smtClean="0">
                  <a:latin typeface="Arial" pitchFamily="34" charset="0"/>
                  <a:cs typeface="Arial" pitchFamily="34" charset="0"/>
                </a:rPr>
                <a:t>unc-79b2</a:t>
              </a:r>
              <a:endParaRPr lang="zh-CN" altLang="en-US" sz="1100" i="1" dirty="0">
                <a:latin typeface="Arial" pitchFamily="34" charset="0"/>
                <a:cs typeface="Arial" pitchFamily="34" charset="0"/>
              </a:endParaRPr>
            </a:p>
          </p:txBody>
        </p:sp>
        <p:sp>
          <p:nvSpPr>
            <p:cNvPr id="63" name="TextBox 62"/>
            <p:cNvSpPr txBox="1"/>
            <p:nvPr/>
          </p:nvSpPr>
          <p:spPr>
            <a:xfrm>
              <a:off x="678725" y="4473782"/>
              <a:ext cx="784699" cy="261610"/>
            </a:xfrm>
            <a:prstGeom prst="rect">
              <a:avLst/>
            </a:prstGeom>
            <a:noFill/>
          </p:spPr>
          <p:txBody>
            <a:bodyPr wrap="square" rtlCol="0">
              <a:spAutoFit/>
            </a:bodyPr>
            <a:lstStyle/>
            <a:p>
              <a:r>
                <a:rPr lang="en-US" altLang="zh-CN" sz="1100" i="1" dirty="0" smtClean="0">
                  <a:latin typeface="Arial" pitchFamily="34" charset="0"/>
                  <a:cs typeface="Arial" pitchFamily="34" charset="0"/>
                </a:rPr>
                <a:t>unc-79b1</a:t>
              </a:r>
              <a:endParaRPr lang="zh-CN" altLang="en-US" sz="1100" i="1" dirty="0">
                <a:latin typeface="Arial" pitchFamily="34" charset="0"/>
                <a:cs typeface="Arial" pitchFamily="34" charset="0"/>
              </a:endParaRPr>
            </a:p>
          </p:txBody>
        </p:sp>
        <p:cxnSp>
          <p:nvCxnSpPr>
            <p:cNvPr id="60" name="直接连接符 59"/>
            <p:cNvCxnSpPr/>
            <p:nvPr/>
          </p:nvCxnSpPr>
          <p:spPr>
            <a:xfrm flipV="1">
              <a:off x="4493957" y="4170434"/>
              <a:ext cx="0" cy="92540"/>
            </a:xfrm>
            <a:prstGeom prst="line">
              <a:avLst/>
            </a:prstGeom>
          </p:spPr>
          <p:style>
            <a:lnRef idx="1">
              <a:schemeClr val="dk1"/>
            </a:lnRef>
            <a:fillRef idx="0">
              <a:schemeClr val="dk1"/>
            </a:fillRef>
            <a:effectRef idx="0">
              <a:schemeClr val="dk1"/>
            </a:effectRef>
            <a:fontRef idx="minor">
              <a:schemeClr val="tx1"/>
            </a:fontRef>
          </p:style>
        </p:cxnSp>
        <p:sp>
          <p:nvSpPr>
            <p:cNvPr id="1025" name="TextBox 1024"/>
            <p:cNvSpPr txBox="1"/>
            <p:nvPr/>
          </p:nvSpPr>
          <p:spPr>
            <a:xfrm>
              <a:off x="4199974" y="3976195"/>
              <a:ext cx="1459135" cy="261610"/>
            </a:xfrm>
            <a:prstGeom prst="rect">
              <a:avLst/>
            </a:prstGeom>
            <a:noFill/>
          </p:spPr>
          <p:txBody>
            <a:bodyPr wrap="square" rtlCol="0">
              <a:spAutoFit/>
            </a:bodyPr>
            <a:lstStyle/>
            <a:p>
              <a:r>
                <a:rPr lang="en-US" altLang="zh-CN" sz="1100" i="1" dirty="0" smtClean="0">
                  <a:latin typeface="Arial" pitchFamily="34" charset="0"/>
                  <a:cs typeface="Arial" pitchFamily="34" charset="0"/>
                </a:rPr>
                <a:t>mac383 </a:t>
              </a:r>
              <a:r>
                <a:rPr lang="en-US" altLang="zh-CN" sz="1100" dirty="0" smtClean="0">
                  <a:latin typeface="Arial" pitchFamily="34" charset="0"/>
                  <a:cs typeface="Arial" pitchFamily="34" charset="0"/>
                </a:rPr>
                <a:t>(R885stop)</a:t>
              </a:r>
              <a:endParaRPr lang="zh-CN" altLang="en-US" sz="1100" dirty="0">
                <a:latin typeface="Arial" pitchFamily="34" charset="0"/>
                <a:cs typeface="Arial" pitchFamily="34" charset="0"/>
              </a:endParaRPr>
            </a:p>
          </p:txBody>
        </p:sp>
        <p:sp>
          <p:nvSpPr>
            <p:cNvPr id="11" name="矩形 10"/>
            <p:cNvSpPr/>
            <p:nvPr/>
          </p:nvSpPr>
          <p:spPr>
            <a:xfrm>
              <a:off x="1359237" y="5348344"/>
              <a:ext cx="6596964" cy="66795"/>
            </a:xfrm>
            <a:prstGeom prst="rect">
              <a:avLst/>
            </a:prstGeom>
            <a:solidFill>
              <a:schemeClr val="tx1"/>
            </a:solid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dirty="0">
                <a:latin typeface="Arial" pitchFamily="34" charset="0"/>
                <a:cs typeface="Arial" pitchFamily="34" charset="0"/>
              </a:endParaRPr>
            </a:p>
          </p:txBody>
        </p:sp>
        <p:sp>
          <p:nvSpPr>
            <p:cNvPr id="20" name="矩形 19"/>
            <p:cNvSpPr/>
            <p:nvPr/>
          </p:nvSpPr>
          <p:spPr>
            <a:xfrm>
              <a:off x="2846658" y="5278291"/>
              <a:ext cx="640251" cy="201110"/>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altLang="zh-CN" sz="700" dirty="0">
                <a:solidFill>
                  <a:schemeClr val="tx1"/>
                </a:solidFill>
                <a:latin typeface="Arial" pitchFamily="34" charset="0"/>
                <a:cs typeface="Arial" pitchFamily="34" charset="0"/>
              </a:endParaRPr>
            </a:p>
          </p:txBody>
        </p:sp>
        <p:sp>
          <p:nvSpPr>
            <p:cNvPr id="46" name="TextBox 59"/>
            <p:cNvSpPr txBox="1"/>
            <p:nvPr/>
          </p:nvSpPr>
          <p:spPr>
            <a:xfrm>
              <a:off x="7904207" y="5234695"/>
              <a:ext cx="782592" cy="276999"/>
            </a:xfrm>
            <a:prstGeom prst="rect">
              <a:avLst/>
            </a:prstGeom>
            <a:noFill/>
          </p:spPr>
          <p:txBody>
            <a:bodyPr wrap="square" rtlCol="0">
              <a:spAutoFit/>
            </a:bodyPr>
            <a:lstStyle/>
            <a:p>
              <a:r>
                <a:rPr lang="en-US" altLang="zh-CN" sz="1200" dirty="0" smtClean="0">
                  <a:latin typeface="Arial" panose="020B0604020202020204" pitchFamily="34" charset="0"/>
                  <a:cs typeface="Arial" panose="020B0604020202020204" pitchFamily="34" charset="0"/>
                </a:rPr>
                <a:t>2092 aa</a:t>
              </a:r>
              <a:endParaRPr lang="zh-CN" altLang="en-US" sz="1200" dirty="0">
                <a:latin typeface="Arial" panose="020B0604020202020204" pitchFamily="34" charset="0"/>
                <a:cs typeface="Arial" panose="020B0604020202020204" pitchFamily="34" charset="0"/>
              </a:endParaRPr>
            </a:p>
          </p:txBody>
        </p:sp>
        <p:sp>
          <p:nvSpPr>
            <p:cNvPr id="48" name="矩形 47"/>
            <p:cNvSpPr/>
            <p:nvPr/>
          </p:nvSpPr>
          <p:spPr>
            <a:xfrm>
              <a:off x="4471707" y="5277604"/>
              <a:ext cx="383924" cy="201110"/>
            </a:xfrm>
            <a:prstGeom prst="rect">
              <a:avLst/>
            </a:prstGeom>
            <a:ln>
              <a:noFill/>
            </a:ln>
          </p:spPr>
          <p:style>
            <a:lnRef idx="1">
              <a:schemeClr val="accent1"/>
            </a:lnRef>
            <a:fillRef idx="3">
              <a:schemeClr val="accent1"/>
            </a:fillRef>
            <a:effectRef idx="2">
              <a:schemeClr val="accent1"/>
            </a:effectRef>
            <a:fontRef idx="minor">
              <a:schemeClr val="lt1"/>
            </a:fontRef>
          </p:style>
          <p:txBody>
            <a:bodyPr wrap="none" lIns="36000" rtlCol="0" anchor="ctr"/>
            <a:lstStyle/>
            <a:p>
              <a:endParaRPr lang="en-US" altLang="zh-CN" sz="600" dirty="0">
                <a:solidFill>
                  <a:schemeClr val="tx1"/>
                </a:solidFill>
                <a:latin typeface="Arial" pitchFamily="34" charset="0"/>
                <a:cs typeface="Arial" pitchFamily="34" charset="0"/>
              </a:endParaRPr>
            </a:p>
          </p:txBody>
        </p:sp>
        <p:sp>
          <p:nvSpPr>
            <p:cNvPr id="51" name="矩形 50"/>
            <p:cNvSpPr/>
            <p:nvPr/>
          </p:nvSpPr>
          <p:spPr>
            <a:xfrm>
              <a:off x="5192521" y="5277604"/>
              <a:ext cx="640259" cy="201110"/>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altLang="zh-CN" sz="800" dirty="0">
                <a:solidFill>
                  <a:schemeClr val="tx1"/>
                </a:solidFill>
                <a:latin typeface="Arial" pitchFamily="34" charset="0"/>
                <a:cs typeface="Arial" pitchFamily="34" charset="0"/>
              </a:endParaRPr>
            </a:p>
          </p:txBody>
        </p:sp>
        <p:sp>
          <p:nvSpPr>
            <p:cNvPr id="53" name="矩形 52"/>
            <p:cNvSpPr/>
            <p:nvPr/>
          </p:nvSpPr>
          <p:spPr>
            <a:xfrm>
              <a:off x="6109715" y="5277081"/>
              <a:ext cx="142280" cy="201110"/>
            </a:xfrm>
            <a:prstGeom prst="rect">
              <a:avLst/>
            </a:prstGeom>
            <a:ln>
              <a:noFill/>
            </a:ln>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zh-CN" altLang="en-US" sz="600" dirty="0">
                <a:solidFill>
                  <a:schemeClr val="tx1"/>
                </a:solidFill>
                <a:latin typeface="Arial" pitchFamily="34" charset="0"/>
                <a:cs typeface="Arial" pitchFamily="34" charset="0"/>
              </a:endParaRPr>
            </a:p>
          </p:txBody>
        </p:sp>
        <p:sp>
          <p:nvSpPr>
            <p:cNvPr id="22" name="TextBox 21"/>
            <p:cNvSpPr txBox="1"/>
            <p:nvPr/>
          </p:nvSpPr>
          <p:spPr>
            <a:xfrm>
              <a:off x="2889750" y="5028553"/>
              <a:ext cx="1424067" cy="261610"/>
            </a:xfrm>
            <a:prstGeom prst="rect">
              <a:avLst/>
            </a:prstGeom>
            <a:noFill/>
          </p:spPr>
          <p:txBody>
            <a:bodyPr wrap="square" rtlCol="0" anchor="ctr">
              <a:spAutoFit/>
            </a:bodyPr>
            <a:lstStyle/>
            <a:p>
              <a:r>
                <a:rPr lang="en-US" altLang="zh-CN" sz="1100" dirty="0">
                  <a:latin typeface="Arial" pitchFamily="34" charset="0"/>
                  <a:cs typeface="Arial" pitchFamily="34" charset="0"/>
                </a:rPr>
                <a:t>Armadillo-type fold</a:t>
              </a:r>
            </a:p>
          </p:txBody>
        </p:sp>
        <p:sp>
          <p:nvSpPr>
            <p:cNvPr id="59" name="矩形 58"/>
            <p:cNvSpPr/>
            <p:nvPr/>
          </p:nvSpPr>
          <p:spPr>
            <a:xfrm>
              <a:off x="2848490" y="5118779"/>
              <a:ext cx="86269" cy="84331"/>
            </a:xfrm>
            <a:prstGeom prst="rect">
              <a:avLst/>
            </a:prstGeom>
            <a:ln>
              <a:noFill/>
            </a:ln>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zh-CN" altLang="en-US" sz="600" dirty="0">
                <a:solidFill>
                  <a:schemeClr val="tx1"/>
                </a:solidFill>
                <a:latin typeface="Arial" pitchFamily="34" charset="0"/>
                <a:cs typeface="Arial" pitchFamily="34" charset="0"/>
              </a:endParaRPr>
            </a:p>
          </p:txBody>
        </p:sp>
        <p:grpSp>
          <p:nvGrpSpPr>
            <p:cNvPr id="41" name="组合 40"/>
            <p:cNvGrpSpPr/>
            <p:nvPr/>
          </p:nvGrpSpPr>
          <p:grpSpPr>
            <a:xfrm>
              <a:off x="1372518" y="3409447"/>
              <a:ext cx="7314281" cy="276999"/>
              <a:chOff x="1174672" y="3331825"/>
              <a:chExt cx="7314281" cy="276999"/>
            </a:xfrm>
          </p:grpSpPr>
          <p:grpSp>
            <p:nvGrpSpPr>
              <p:cNvPr id="43" name="组合 42"/>
              <p:cNvGrpSpPr/>
              <p:nvPr/>
            </p:nvGrpSpPr>
            <p:grpSpPr>
              <a:xfrm>
                <a:off x="1174672" y="3331825"/>
                <a:ext cx="7314281" cy="276999"/>
                <a:chOff x="1001977" y="4354408"/>
                <a:chExt cx="7403538" cy="276999"/>
              </a:xfrm>
            </p:grpSpPr>
            <p:sp>
              <p:nvSpPr>
                <p:cNvPr id="47" name="矩形 46"/>
                <p:cNvSpPr/>
                <p:nvPr/>
              </p:nvSpPr>
              <p:spPr>
                <a:xfrm>
                  <a:off x="1001977" y="4459669"/>
                  <a:ext cx="6664024" cy="79311"/>
                </a:xfrm>
                <a:prstGeom prst="rect">
                  <a:avLst/>
                </a:prstGeom>
                <a:solidFill>
                  <a:schemeClr val="tx1"/>
                </a:solidFill>
                <a:ln>
                  <a:solidFill>
                    <a:schemeClr val="tx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dirty="0">
                    <a:latin typeface="Arial" pitchFamily="34" charset="0"/>
                    <a:cs typeface="Arial" pitchFamily="34" charset="0"/>
                  </a:endParaRPr>
                </a:p>
              </p:txBody>
            </p:sp>
            <p:sp>
              <p:nvSpPr>
                <p:cNvPr id="49" name="矩形 48"/>
                <p:cNvSpPr/>
                <p:nvPr/>
              </p:nvSpPr>
              <p:spPr>
                <a:xfrm>
                  <a:off x="4478347" y="4399934"/>
                  <a:ext cx="245471" cy="199900"/>
                </a:xfrm>
                <a:prstGeom prst="rect">
                  <a:avLst/>
                </a:prstGeom>
                <a:ln>
                  <a:noFill/>
                </a:ln>
              </p:spPr>
              <p:style>
                <a:lnRef idx="1">
                  <a:schemeClr val="accent1"/>
                </a:lnRef>
                <a:fillRef idx="3">
                  <a:schemeClr val="accent1"/>
                </a:fillRef>
                <a:effectRef idx="2">
                  <a:schemeClr val="accent1"/>
                </a:effectRef>
                <a:fontRef idx="minor">
                  <a:schemeClr val="lt1"/>
                </a:fontRef>
              </p:style>
              <p:txBody>
                <a:bodyPr lIns="36000" rIns="36000" rtlCol="0" anchor="ctr"/>
                <a:lstStyle/>
                <a:p>
                  <a:endParaRPr lang="en-US" altLang="zh-CN" sz="400" dirty="0">
                    <a:solidFill>
                      <a:schemeClr val="tx1"/>
                    </a:solidFill>
                    <a:latin typeface="Arial" pitchFamily="34" charset="0"/>
                    <a:cs typeface="Arial" pitchFamily="34" charset="0"/>
                  </a:endParaRPr>
                </a:p>
              </p:txBody>
            </p:sp>
            <p:sp>
              <p:nvSpPr>
                <p:cNvPr id="50" name="TextBox 59"/>
                <p:cNvSpPr txBox="1"/>
                <p:nvPr/>
              </p:nvSpPr>
              <p:spPr>
                <a:xfrm>
                  <a:off x="7626814" y="4354408"/>
                  <a:ext cx="778701" cy="276999"/>
                </a:xfrm>
                <a:prstGeom prst="rect">
                  <a:avLst/>
                </a:prstGeom>
                <a:noFill/>
              </p:spPr>
              <p:txBody>
                <a:bodyPr wrap="square" rtlCol="0">
                  <a:spAutoFit/>
                </a:bodyPr>
                <a:lstStyle/>
                <a:p>
                  <a:r>
                    <a:rPr lang="en-US" altLang="zh-CN" sz="1200" dirty="0" smtClean="0">
                      <a:latin typeface="Arial" panose="020B0604020202020204" pitchFamily="34" charset="0"/>
                      <a:cs typeface="Arial" panose="020B0604020202020204" pitchFamily="34" charset="0"/>
                    </a:rPr>
                    <a:t>3225 aa</a:t>
                  </a:r>
                  <a:endParaRPr lang="zh-CN" altLang="en-US" sz="1200" dirty="0">
                    <a:latin typeface="Arial" panose="020B0604020202020204" pitchFamily="34" charset="0"/>
                    <a:cs typeface="Arial" panose="020B0604020202020204" pitchFamily="34" charset="0"/>
                  </a:endParaRPr>
                </a:p>
              </p:txBody>
            </p:sp>
            <p:sp>
              <p:nvSpPr>
                <p:cNvPr id="52" name="矩形 51"/>
                <p:cNvSpPr/>
                <p:nvPr/>
              </p:nvSpPr>
              <p:spPr>
                <a:xfrm>
                  <a:off x="4976444" y="4399247"/>
                  <a:ext cx="364434" cy="199900"/>
                </a:xfrm>
                <a:prstGeom prst="rect">
                  <a:avLst/>
                </a:prstGeom>
                <a:ln>
                  <a:noFill/>
                </a:ln>
              </p:spPr>
              <p:style>
                <a:lnRef idx="1">
                  <a:schemeClr val="accent1"/>
                </a:lnRef>
                <a:fillRef idx="3">
                  <a:schemeClr val="accent1"/>
                </a:fillRef>
                <a:effectRef idx="2">
                  <a:schemeClr val="accent1"/>
                </a:effectRef>
                <a:fontRef idx="minor">
                  <a:schemeClr val="lt1"/>
                </a:fontRef>
              </p:style>
              <p:txBody>
                <a:bodyPr wrap="none" lIns="0" rIns="0" rtlCol="0" anchor="ctr"/>
                <a:lstStyle/>
                <a:p>
                  <a:endParaRPr lang="en-US" altLang="zh-CN" sz="600" dirty="0">
                    <a:solidFill>
                      <a:schemeClr val="tx1"/>
                    </a:solidFill>
                    <a:latin typeface="Arial" pitchFamily="34" charset="0"/>
                    <a:cs typeface="Arial" pitchFamily="34" charset="0"/>
                  </a:endParaRPr>
                </a:p>
              </p:txBody>
            </p:sp>
            <p:sp>
              <p:nvSpPr>
                <p:cNvPr id="55" name="矩形 54"/>
                <p:cNvSpPr/>
                <p:nvPr/>
              </p:nvSpPr>
              <p:spPr>
                <a:xfrm>
                  <a:off x="5663246" y="4399247"/>
                  <a:ext cx="487877" cy="199900"/>
                </a:xfrm>
                <a:prstGeom prst="rect">
                  <a:avLst/>
                </a:prstGeom>
                <a:ln>
                  <a:noFill/>
                </a:ln>
              </p:spPr>
              <p:style>
                <a:lnRef idx="1">
                  <a:schemeClr val="accent1"/>
                </a:lnRef>
                <a:fillRef idx="3">
                  <a:schemeClr val="accent1"/>
                </a:fillRef>
                <a:effectRef idx="2">
                  <a:schemeClr val="accent1"/>
                </a:effectRef>
                <a:fontRef idx="minor">
                  <a:schemeClr val="lt1"/>
                </a:fontRef>
              </p:style>
              <p:txBody>
                <a:bodyPr lIns="36000" rIns="36000" rtlCol="0" anchor="ctr"/>
                <a:lstStyle/>
                <a:p>
                  <a:endParaRPr lang="en-US" altLang="zh-CN" sz="700" dirty="0">
                    <a:solidFill>
                      <a:schemeClr val="tx1"/>
                    </a:solidFill>
                    <a:latin typeface="Arial" pitchFamily="34" charset="0"/>
                    <a:cs typeface="Arial" pitchFamily="34" charset="0"/>
                  </a:endParaRPr>
                </a:p>
              </p:txBody>
            </p:sp>
            <p:sp>
              <p:nvSpPr>
                <p:cNvPr id="57" name="矩形 56"/>
                <p:cNvSpPr/>
                <p:nvPr/>
              </p:nvSpPr>
              <p:spPr>
                <a:xfrm>
                  <a:off x="6432400" y="4398724"/>
                  <a:ext cx="144016" cy="199900"/>
                </a:xfrm>
                <a:prstGeom prst="rect">
                  <a:avLst/>
                </a:prstGeom>
                <a:ln>
                  <a:noFill/>
                </a:ln>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zh-CN" altLang="en-US" sz="600" dirty="0">
                    <a:solidFill>
                      <a:schemeClr val="tx1"/>
                    </a:solidFill>
                    <a:latin typeface="Arial" pitchFamily="34" charset="0"/>
                    <a:cs typeface="Arial" pitchFamily="34" charset="0"/>
                  </a:endParaRPr>
                </a:p>
              </p:txBody>
            </p:sp>
          </p:grpSp>
          <p:sp>
            <p:nvSpPr>
              <p:cNvPr id="44" name="矩形 43"/>
              <p:cNvSpPr/>
              <p:nvPr/>
            </p:nvSpPr>
            <p:spPr>
              <a:xfrm>
                <a:off x="1256160" y="3382403"/>
                <a:ext cx="390000" cy="199900"/>
              </a:xfrm>
              <a:prstGeom prst="rect">
                <a:avLst/>
              </a:prstGeom>
              <a:ln>
                <a:noFill/>
              </a:ln>
            </p:spPr>
            <p:style>
              <a:lnRef idx="1">
                <a:schemeClr val="accent3"/>
              </a:lnRef>
              <a:fillRef idx="3">
                <a:schemeClr val="accent3"/>
              </a:fillRef>
              <a:effectRef idx="2">
                <a:schemeClr val="accent3"/>
              </a:effectRef>
              <a:fontRef idx="minor">
                <a:schemeClr val="lt1"/>
              </a:fontRef>
            </p:style>
            <p:txBody>
              <a:bodyPr lIns="36000" rIns="36000" rtlCol="0" anchor="ctr"/>
              <a:lstStyle/>
              <a:p>
                <a:endParaRPr lang="en-US" altLang="zh-CN" sz="400" dirty="0">
                  <a:solidFill>
                    <a:schemeClr val="tx1"/>
                  </a:solidFill>
                  <a:latin typeface="Arial" pitchFamily="34" charset="0"/>
                  <a:cs typeface="Arial" pitchFamily="34" charset="0"/>
                </a:endParaRPr>
              </a:p>
            </p:txBody>
          </p:sp>
        </p:grpSp>
        <p:sp>
          <p:nvSpPr>
            <p:cNvPr id="42" name="TextBox 41"/>
            <p:cNvSpPr txBox="1"/>
            <p:nvPr/>
          </p:nvSpPr>
          <p:spPr>
            <a:xfrm>
              <a:off x="1478182" y="3211874"/>
              <a:ext cx="3900114" cy="261610"/>
            </a:xfrm>
            <a:prstGeom prst="rect">
              <a:avLst/>
            </a:prstGeom>
            <a:noFill/>
          </p:spPr>
          <p:txBody>
            <a:bodyPr wrap="square" rtlCol="0" anchor="ctr">
              <a:spAutoFit/>
            </a:bodyPr>
            <a:lstStyle/>
            <a:p>
              <a:r>
                <a:rPr lang="fr-FR" altLang="zh-CN" sz="1100" dirty="0">
                  <a:latin typeface="Arial" pitchFamily="34" charset="0"/>
                  <a:cs typeface="Arial" pitchFamily="34" charset="0"/>
                </a:rPr>
                <a:t>Cation channel complex component </a:t>
              </a:r>
              <a:r>
                <a:rPr lang="fr-FR" altLang="zh-CN" sz="1100" dirty="0" smtClean="0">
                  <a:latin typeface="Arial" pitchFamily="34" charset="0"/>
                  <a:cs typeface="Arial" pitchFamily="34" charset="0"/>
                </a:rPr>
                <a:t>UNC80</a:t>
              </a:r>
              <a:r>
                <a:rPr lang="fr-FR" altLang="zh-CN" sz="1100" dirty="0">
                  <a:latin typeface="Arial" pitchFamily="34" charset="0"/>
                  <a:cs typeface="Arial" pitchFamily="34" charset="0"/>
                </a:rPr>
                <a:t>, </a:t>
              </a:r>
              <a:r>
                <a:rPr lang="fr-FR" altLang="zh-CN" sz="1100" dirty="0" smtClean="0">
                  <a:latin typeface="Arial" pitchFamily="34" charset="0"/>
                  <a:cs typeface="Arial" pitchFamily="34" charset="0"/>
                </a:rPr>
                <a:t>N-terminal</a:t>
              </a:r>
              <a:endParaRPr lang="fr-FR" altLang="zh-CN" sz="1100" dirty="0">
                <a:latin typeface="Arial" pitchFamily="34" charset="0"/>
                <a:cs typeface="Arial" pitchFamily="34" charset="0"/>
              </a:endParaRPr>
            </a:p>
          </p:txBody>
        </p:sp>
        <p:sp>
          <p:nvSpPr>
            <p:cNvPr id="61" name="TextBox 60"/>
            <p:cNvSpPr txBox="1"/>
            <p:nvPr/>
          </p:nvSpPr>
          <p:spPr>
            <a:xfrm>
              <a:off x="6011783" y="3204514"/>
              <a:ext cx="1457113" cy="261610"/>
            </a:xfrm>
            <a:prstGeom prst="rect">
              <a:avLst/>
            </a:prstGeom>
            <a:noFill/>
          </p:spPr>
          <p:txBody>
            <a:bodyPr wrap="square" rtlCol="0" anchor="ctr">
              <a:spAutoFit/>
            </a:bodyPr>
            <a:lstStyle/>
            <a:p>
              <a:r>
                <a:rPr lang="en-US" altLang="zh-CN" sz="1100" dirty="0">
                  <a:latin typeface="Arial" pitchFamily="34" charset="0"/>
                  <a:cs typeface="Arial" pitchFamily="34" charset="0"/>
                </a:rPr>
                <a:t>Armadillo</a:t>
              </a:r>
              <a:r>
                <a:rPr lang="en-US" altLang="zh-CN" sz="1100" dirty="0" smtClean="0">
                  <a:latin typeface="Arial" pitchFamily="34" charset="0"/>
                  <a:cs typeface="Arial" pitchFamily="34" charset="0"/>
                </a:rPr>
                <a:t>-type fold</a:t>
              </a:r>
              <a:endParaRPr lang="en-US" altLang="zh-CN" sz="1100" dirty="0">
                <a:latin typeface="Arial" pitchFamily="34" charset="0"/>
                <a:cs typeface="Arial" pitchFamily="34" charset="0"/>
              </a:endParaRPr>
            </a:p>
          </p:txBody>
        </p:sp>
        <p:sp>
          <p:nvSpPr>
            <p:cNvPr id="64" name="矩形 63"/>
            <p:cNvSpPr/>
            <p:nvPr/>
          </p:nvSpPr>
          <p:spPr>
            <a:xfrm>
              <a:off x="5973627" y="3299503"/>
              <a:ext cx="86269" cy="84331"/>
            </a:xfrm>
            <a:prstGeom prst="rect">
              <a:avLst/>
            </a:prstGeom>
            <a:ln>
              <a:noFill/>
            </a:ln>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zh-CN" altLang="en-US" sz="600" dirty="0">
                <a:solidFill>
                  <a:schemeClr val="tx1"/>
                </a:solidFill>
                <a:latin typeface="Arial" pitchFamily="34" charset="0"/>
                <a:cs typeface="Arial" pitchFamily="34" charset="0"/>
              </a:endParaRPr>
            </a:p>
          </p:txBody>
        </p:sp>
        <p:sp>
          <p:nvSpPr>
            <p:cNvPr id="65" name="矩形 64"/>
            <p:cNvSpPr/>
            <p:nvPr/>
          </p:nvSpPr>
          <p:spPr>
            <a:xfrm>
              <a:off x="1454006" y="3299503"/>
              <a:ext cx="86269" cy="84331"/>
            </a:xfrm>
            <a:prstGeom prst="rect">
              <a:avLst/>
            </a:prstGeom>
            <a:ln>
              <a:noFill/>
            </a:ln>
          </p:spPr>
          <p:style>
            <a:lnRef idx="1">
              <a:schemeClr val="accent3"/>
            </a:lnRef>
            <a:fillRef idx="3">
              <a:schemeClr val="accent3"/>
            </a:fillRef>
            <a:effectRef idx="2">
              <a:schemeClr val="accent3"/>
            </a:effectRef>
            <a:fontRef idx="minor">
              <a:schemeClr val="lt1"/>
            </a:fontRef>
          </p:style>
          <p:txBody>
            <a:bodyPr wrap="none" rtlCol="0" anchor="ctr"/>
            <a:lstStyle/>
            <a:p>
              <a:pPr algn="ctr"/>
              <a:endParaRPr lang="zh-CN" altLang="en-US" sz="600" dirty="0">
                <a:solidFill>
                  <a:schemeClr val="tx1"/>
                </a:solidFill>
                <a:latin typeface="Arial" pitchFamily="34" charset="0"/>
                <a:cs typeface="Arial" pitchFamily="34" charset="0"/>
              </a:endParaRPr>
            </a:p>
          </p:txBody>
        </p:sp>
        <p:sp>
          <p:nvSpPr>
            <p:cNvPr id="67" name="TextBox 66"/>
            <p:cNvSpPr txBox="1"/>
            <p:nvPr/>
          </p:nvSpPr>
          <p:spPr>
            <a:xfrm>
              <a:off x="4754980" y="1093066"/>
              <a:ext cx="1369666" cy="261610"/>
            </a:xfrm>
            <a:prstGeom prst="rect">
              <a:avLst/>
            </a:prstGeom>
            <a:noFill/>
          </p:spPr>
          <p:txBody>
            <a:bodyPr wrap="square" rtlCol="0">
              <a:spAutoFit/>
            </a:bodyPr>
            <a:lstStyle/>
            <a:p>
              <a:r>
                <a:rPr lang="en-US" altLang="zh-CN" sz="1100" dirty="0" smtClean="0">
                  <a:latin typeface="Arial" pitchFamily="34" charset="0"/>
                  <a:cs typeface="Arial" pitchFamily="34" charset="0"/>
                </a:rPr>
                <a:t>(W1524stop)</a:t>
              </a:r>
              <a:endParaRPr lang="zh-CN" altLang="en-US" sz="1100" dirty="0">
                <a:latin typeface="Arial" pitchFamily="34" charset="0"/>
                <a:cs typeface="Arial" pitchFamily="34" charset="0"/>
              </a:endParaRPr>
            </a:p>
          </p:txBody>
        </p:sp>
        <p:sp>
          <p:nvSpPr>
            <p:cNvPr id="26" name="TextBox 25"/>
            <p:cNvSpPr txBox="1"/>
            <p:nvPr/>
          </p:nvSpPr>
          <p:spPr>
            <a:xfrm>
              <a:off x="678725" y="1342969"/>
              <a:ext cx="813102" cy="261610"/>
            </a:xfrm>
            <a:prstGeom prst="rect">
              <a:avLst/>
            </a:prstGeom>
            <a:noFill/>
          </p:spPr>
          <p:txBody>
            <a:bodyPr wrap="square" rtlCol="0">
              <a:spAutoFit/>
            </a:bodyPr>
            <a:lstStyle/>
            <a:p>
              <a:r>
                <a:rPr lang="en-US" altLang="zh-CN" sz="1100" i="1" dirty="0" smtClean="0">
                  <a:latin typeface="Arial" pitchFamily="34" charset="0"/>
                  <a:cs typeface="Arial" pitchFamily="34" charset="0"/>
                </a:rPr>
                <a:t>unc-80a</a:t>
              </a:r>
              <a:endParaRPr lang="zh-CN" altLang="en-US" sz="1100" i="1" dirty="0">
                <a:latin typeface="Arial" pitchFamily="34" charset="0"/>
                <a:cs typeface="Arial" pitchFamily="34" charset="0"/>
              </a:endParaRPr>
            </a:p>
          </p:txBody>
        </p:sp>
        <p:sp>
          <p:nvSpPr>
            <p:cNvPr id="27" name="TextBox 26"/>
            <p:cNvSpPr txBox="1"/>
            <p:nvPr/>
          </p:nvSpPr>
          <p:spPr>
            <a:xfrm>
              <a:off x="678725" y="1630974"/>
              <a:ext cx="813102" cy="261610"/>
            </a:xfrm>
            <a:prstGeom prst="rect">
              <a:avLst/>
            </a:prstGeom>
            <a:noFill/>
          </p:spPr>
          <p:txBody>
            <a:bodyPr wrap="square" rtlCol="0">
              <a:spAutoFit/>
            </a:bodyPr>
            <a:lstStyle/>
            <a:p>
              <a:r>
                <a:rPr lang="en-US" altLang="zh-CN" sz="1100" i="1" dirty="0" smtClean="0">
                  <a:latin typeface="Arial" pitchFamily="34" charset="0"/>
                  <a:cs typeface="Arial" pitchFamily="34" charset="0"/>
                </a:rPr>
                <a:t>unc-80b</a:t>
              </a:r>
              <a:endParaRPr lang="zh-CN" altLang="en-US" sz="1100" i="1" dirty="0">
                <a:latin typeface="Arial" pitchFamily="34" charset="0"/>
                <a:cs typeface="Arial" pitchFamily="34" charset="0"/>
              </a:endParaRPr>
            </a:p>
          </p:txBody>
        </p:sp>
        <p:sp>
          <p:nvSpPr>
            <p:cNvPr id="28" name="TextBox 27"/>
            <p:cNvSpPr txBox="1"/>
            <p:nvPr/>
          </p:nvSpPr>
          <p:spPr>
            <a:xfrm>
              <a:off x="678725" y="1918979"/>
              <a:ext cx="813102" cy="261610"/>
            </a:xfrm>
            <a:prstGeom prst="rect">
              <a:avLst/>
            </a:prstGeom>
            <a:noFill/>
          </p:spPr>
          <p:txBody>
            <a:bodyPr wrap="square" rtlCol="0">
              <a:spAutoFit/>
            </a:bodyPr>
            <a:lstStyle/>
            <a:p>
              <a:r>
                <a:rPr lang="en-US" altLang="zh-CN" sz="1100" i="1" dirty="0" smtClean="0">
                  <a:latin typeface="Arial" pitchFamily="34" charset="0"/>
                  <a:cs typeface="Arial" pitchFamily="34" charset="0"/>
                </a:rPr>
                <a:t>unc-80c1</a:t>
              </a:r>
              <a:endParaRPr lang="zh-CN" altLang="en-US" sz="1100" i="1" dirty="0">
                <a:latin typeface="Arial" pitchFamily="34" charset="0"/>
                <a:cs typeface="Arial" pitchFamily="34" charset="0"/>
              </a:endParaRPr>
            </a:p>
          </p:txBody>
        </p:sp>
        <p:sp>
          <p:nvSpPr>
            <p:cNvPr id="29" name="TextBox 28"/>
            <p:cNvSpPr txBox="1"/>
            <p:nvPr/>
          </p:nvSpPr>
          <p:spPr>
            <a:xfrm>
              <a:off x="678725" y="2206984"/>
              <a:ext cx="813102" cy="261610"/>
            </a:xfrm>
            <a:prstGeom prst="rect">
              <a:avLst/>
            </a:prstGeom>
            <a:noFill/>
          </p:spPr>
          <p:txBody>
            <a:bodyPr wrap="square" rtlCol="0">
              <a:spAutoFit/>
            </a:bodyPr>
            <a:lstStyle/>
            <a:p>
              <a:r>
                <a:rPr lang="en-US" altLang="zh-CN" sz="1100" i="1" dirty="0" smtClean="0">
                  <a:latin typeface="Arial" pitchFamily="34" charset="0"/>
                  <a:cs typeface="Arial" pitchFamily="34" charset="0"/>
                </a:rPr>
                <a:t>unc-80c2</a:t>
              </a:r>
              <a:endParaRPr lang="zh-CN" altLang="en-US" sz="1100" i="1" dirty="0">
                <a:latin typeface="Arial" pitchFamily="34" charset="0"/>
                <a:cs typeface="Arial" pitchFamily="34" charset="0"/>
              </a:endParaRPr>
            </a:p>
          </p:txBody>
        </p:sp>
        <p:sp>
          <p:nvSpPr>
            <p:cNvPr id="30" name="TextBox 29"/>
            <p:cNvSpPr txBox="1"/>
            <p:nvPr/>
          </p:nvSpPr>
          <p:spPr>
            <a:xfrm>
              <a:off x="678725" y="2494989"/>
              <a:ext cx="813102" cy="261610"/>
            </a:xfrm>
            <a:prstGeom prst="rect">
              <a:avLst/>
            </a:prstGeom>
            <a:noFill/>
          </p:spPr>
          <p:txBody>
            <a:bodyPr wrap="square" rtlCol="0">
              <a:spAutoFit/>
            </a:bodyPr>
            <a:lstStyle/>
            <a:p>
              <a:r>
                <a:rPr lang="en-US" altLang="zh-CN" sz="1100" i="1" dirty="0" smtClean="0">
                  <a:latin typeface="Arial" pitchFamily="34" charset="0"/>
                  <a:cs typeface="Arial" pitchFamily="34" charset="0"/>
                </a:rPr>
                <a:t>unc-80d</a:t>
              </a:r>
              <a:endParaRPr lang="zh-CN" altLang="en-US" sz="1100" i="1" dirty="0">
                <a:latin typeface="Arial" pitchFamily="34" charset="0"/>
                <a:cs typeface="Arial" pitchFamily="34" charset="0"/>
              </a:endParaRPr>
            </a:p>
          </p:txBody>
        </p:sp>
        <p:sp>
          <p:nvSpPr>
            <p:cNvPr id="31" name="TextBox 30"/>
            <p:cNvSpPr txBox="1"/>
            <p:nvPr/>
          </p:nvSpPr>
          <p:spPr>
            <a:xfrm>
              <a:off x="678725" y="2782995"/>
              <a:ext cx="813102" cy="261610"/>
            </a:xfrm>
            <a:prstGeom prst="rect">
              <a:avLst/>
            </a:prstGeom>
            <a:noFill/>
          </p:spPr>
          <p:txBody>
            <a:bodyPr wrap="square" rtlCol="0">
              <a:spAutoFit/>
            </a:bodyPr>
            <a:lstStyle/>
            <a:p>
              <a:r>
                <a:rPr lang="en-US" altLang="zh-CN" sz="1100" i="1" dirty="0" smtClean="0">
                  <a:latin typeface="Arial" pitchFamily="34" charset="0"/>
                  <a:cs typeface="Arial" pitchFamily="34" charset="0"/>
                </a:rPr>
                <a:t>unc-80e</a:t>
              </a:r>
              <a:endParaRPr lang="zh-CN" altLang="en-US" sz="1100" i="1" dirty="0">
                <a:latin typeface="Arial" pitchFamily="34" charset="0"/>
                <a:cs typeface="Arial" pitchFamily="34" charset="0"/>
              </a:endParaRPr>
            </a:p>
          </p:txBody>
        </p:sp>
        <p:cxnSp>
          <p:nvCxnSpPr>
            <p:cNvPr id="66" name="直接连接符 65"/>
            <p:cNvCxnSpPr/>
            <p:nvPr/>
          </p:nvCxnSpPr>
          <p:spPr>
            <a:xfrm flipV="1">
              <a:off x="5228048" y="1304083"/>
              <a:ext cx="0" cy="92540"/>
            </a:xfrm>
            <a:prstGeom prst="line">
              <a:avLst/>
            </a:prstGeom>
          </p:spPr>
          <p:style>
            <a:lnRef idx="1">
              <a:schemeClr val="dk1"/>
            </a:lnRef>
            <a:fillRef idx="0">
              <a:schemeClr val="dk1"/>
            </a:fillRef>
            <a:effectRef idx="0">
              <a:schemeClr val="dk1"/>
            </a:effectRef>
            <a:fontRef idx="minor">
              <a:schemeClr val="tx1"/>
            </a:fontRef>
          </p:style>
        </p:cxnSp>
        <p:sp>
          <p:nvSpPr>
            <p:cNvPr id="69" name="TextBox 68"/>
            <p:cNvSpPr txBox="1"/>
            <p:nvPr/>
          </p:nvSpPr>
          <p:spPr>
            <a:xfrm>
              <a:off x="3324723" y="1095661"/>
              <a:ext cx="765895" cy="261610"/>
            </a:xfrm>
            <a:prstGeom prst="rect">
              <a:avLst/>
            </a:prstGeom>
            <a:noFill/>
          </p:spPr>
          <p:txBody>
            <a:bodyPr wrap="square" rtlCol="0">
              <a:spAutoFit/>
            </a:bodyPr>
            <a:lstStyle/>
            <a:p>
              <a:pPr lvl="0"/>
              <a:r>
                <a:rPr lang="en-US" altLang="zh-CN" sz="1100" dirty="0" smtClean="0">
                  <a:latin typeface="Arial" pitchFamily="34" charset="0"/>
                  <a:cs typeface="Arial" pitchFamily="34" charset="0"/>
                </a:rPr>
                <a:t>(G927R)</a:t>
              </a:r>
              <a:endParaRPr lang="zh-CN" altLang="en-US" sz="1100" dirty="0">
                <a:latin typeface="Arial" pitchFamily="34" charset="0"/>
                <a:cs typeface="Arial" pitchFamily="34" charset="0"/>
              </a:endParaRPr>
            </a:p>
          </p:txBody>
        </p:sp>
        <p:cxnSp>
          <p:nvCxnSpPr>
            <p:cNvPr id="70" name="直接连接符 69"/>
            <p:cNvCxnSpPr/>
            <p:nvPr/>
          </p:nvCxnSpPr>
          <p:spPr>
            <a:xfrm flipV="1">
              <a:off x="3691849" y="1306678"/>
              <a:ext cx="0" cy="92540"/>
            </a:xfrm>
            <a:prstGeom prst="line">
              <a:avLst/>
            </a:prstGeom>
          </p:spPr>
          <p:style>
            <a:lnRef idx="1">
              <a:schemeClr val="dk1"/>
            </a:lnRef>
            <a:fillRef idx="0">
              <a:schemeClr val="dk1"/>
            </a:fillRef>
            <a:effectRef idx="0">
              <a:schemeClr val="dk1"/>
            </a:effectRef>
            <a:fontRef idx="minor">
              <a:schemeClr val="tx1"/>
            </a:fontRef>
          </p:style>
        </p:cxnSp>
        <p:sp>
          <p:nvSpPr>
            <p:cNvPr id="71" name="TextBox 70"/>
            <p:cNvSpPr txBox="1"/>
            <p:nvPr/>
          </p:nvSpPr>
          <p:spPr>
            <a:xfrm>
              <a:off x="4062607" y="1094158"/>
              <a:ext cx="765895" cy="261610"/>
            </a:xfrm>
            <a:prstGeom prst="rect">
              <a:avLst/>
            </a:prstGeom>
            <a:noFill/>
          </p:spPr>
          <p:txBody>
            <a:bodyPr wrap="square" rtlCol="0">
              <a:spAutoFit/>
            </a:bodyPr>
            <a:lstStyle/>
            <a:p>
              <a:pPr lvl="0"/>
              <a:r>
                <a:rPr lang="en-US" altLang="zh-CN" sz="1100" i="1" dirty="0" smtClean="0">
                  <a:latin typeface="Arial" pitchFamily="34" charset="0"/>
                  <a:cs typeface="Arial" pitchFamily="34" charset="0"/>
                </a:rPr>
                <a:t>mac379</a:t>
              </a:r>
              <a:endParaRPr lang="zh-CN" altLang="en-US" sz="1100" i="1" dirty="0">
                <a:latin typeface="Arial" pitchFamily="34" charset="0"/>
                <a:cs typeface="Arial" pitchFamily="34" charset="0"/>
              </a:endParaRPr>
            </a:p>
          </p:txBody>
        </p:sp>
        <p:sp>
          <p:nvSpPr>
            <p:cNvPr id="2" name="TextBox 1"/>
            <p:cNvSpPr txBox="1"/>
            <p:nvPr/>
          </p:nvSpPr>
          <p:spPr>
            <a:xfrm>
              <a:off x="688311" y="961183"/>
              <a:ext cx="338554" cy="369332"/>
            </a:xfrm>
            <a:prstGeom prst="rect">
              <a:avLst/>
            </a:prstGeom>
            <a:noFill/>
          </p:spPr>
          <p:txBody>
            <a:bodyPr wrap="none" rtlCol="0">
              <a:spAutoFit/>
            </a:bodyPr>
            <a:lstStyle/>
            <a:p>
              <a:r>
                <a:rPr lang="en-US" dirty="0" smtClean="0">
                  <a:latin typeface="Arial"/>
                  <a:cs typeface="Arial"/>
                </a:rPr>
                <a:t>A</a:t>
              </a:r>
              <a:endParaRPr lang="en-US" dirty="0">
                <a:latin typeface="Arial"/>
                <a:cs typeface="Arial"/>
              </a:endParaRPr>
            </a:p>
          </p:txBody>
        </p:sp>
        <p:sp>
          <p:nvSpPr>
            <p:cNvPr id="58" name="TextBox 57"/>
            <p:cNvSpPr txBox="1"/>
            <p:nvPr/>
          </p:nvSpPr>
          <p:spPr>
            <a:xfrm>
              <a:off x="639374" y="3776140"/>
              <a:ext cx="338554" cy="369332"/>
            </a:xfrm>
            <a:prstGeom prst="rect">
              <a:avLst/>
            </a:prstGeom>
            <a:noFill/>
          </p:spPr>
          <p:txBody>
            <a:bodyPr wrap="none" rtlCol="0">
              <a:spAutoFit/>
            </a:bodyPr>
            <a:lstStyle/>
            <a:p>
              <a:r>
                <a:rPr lang="en-US" dirty="0">
                  <a:latin typeface="Arial"/>
                  <a:cs typeface="Arial"/>
                </a:rPr>
                <a:t>B</a:t>
              </a:r>
            </a:p>
          </p:txBody>
        </p:sp>
        <p:sp>
          <p:nvSpPr>
            <p:cNvPr id="68" name="TextBox 67"/>
            <p:cNvSpPr txBox="1"/>
            <p:nvPr/>
          </p:nvSpPr>
          <p:spPr>
            <a:xfrm>
              <a:off x="640474" y="3407620"/>
              <a:ext cx="813102" cy="261610"/>
            </a:xfrm>
            <a:prstGeom prst="rect">
              <a:avLst/>
            </a:prstGeom>
            <a:noFill/>
          </p:spPr>
          <p:txBody>
            <a:bodyPr wrap="square" rtlCol="0">
              <a:spAutoFit/>
            </a:bodyPr>
            <a:lstStyle/>
            <a:p>
              <a:r>
                <a:rPr lang="en-US" altLang="zh-CN" sz="1100" b="1" dirty="0" smtClean="0">
                  <a:latin typeface="Arial" pitchFamily="34" charset="0"/>
                  <a:cs typeface="Arial" pitchFamily="34" charset="0"/>
                </a:rPr>
                <a:t>UNC-80a</a:t>
              </a:r>
              <a:endParaRPr lang="zh-CN" altLang="en-US" sz="1100" b="1" dirty="0">
                <a:latin typeface="Arial" pitchFamily="34" charset="0"/>
                <a:cs typeface="Arial" pitchFamily="34" charset="0"/>
              </a:endParaRPr>
            </a:p>
          </p:txBody>
        </p:sp>
        <p:sp>
          <p:nvSpPr>
            <p:cNvPr id="72" name="TextBox 71"/>
            <p:cNvSpPr txBox="1"/>
            <p:nvPr/>
          </p:nvSpPr>
          <p:spPr>
            <a:xfrm>
              <a:off x="635474" y="5228924"/>
              <a:ext cx="813102" cy="261610"/>
            </a:xfrm>
            <a:prstGeom prst="rect">
              <a:avLst/>
            </a:prstGeom>
            <a:noFill/>
          </p:spPr>
          <p:txBody>
            <a:bodyPr wrap="square" rtlCol="0">
              <a:spAutoFit/>
            </a:bodyPr>
            <a:lstStyle/>
            <a:p>
              <a:r>
                <a:rPr lang="en-US" altLang="zh-CN" sz="1100" b="1" dirty="0" smtClean="0">
                  <a:latin typeface="Arial" pitchFamily="34" charset="0"/>
                  <a:cs typeface="Arial" pitchFamily="34" charset="0"/>
                </a:rPr>
                <a:t>UNC-79a</a:t>
              </a:r>
              <a:endParaRPr lang="zh-CN" altLang="en-US" sz="1100" b="1" dirty="0">
                <a:latin typeface="Arial" pitchFamily="34" charset="0"/>
                <a:cs typeface="Arial" pitchFamily="34" charset="0"/>
              </a:endParaRPr>
            </a:p>
          </p:txBody>
        </p:sp>
        <p:sp>
          <p:nvSpPr>
            <p:cNvPr id="8" name="TextBox 7"/>
            <p:cNvSpPr txBox="1"/>
            <p:nvPr/>
          </p:nvSpPr>
          <p:spPr>
            <a:xfrm>
              <a:off x="7303674" y="1100971"/>
              <a:ext cx="450764" cy="261610"/>
            </a:xfrm>
            <a:prstGeom prst="rect">
              <a:avLst/>
            </a:prstGeom>
            <a:noFill/>
          </p:spPr>
          <p:txBody>
            <a:bodyPr wrap="none" rtlCol="0">
              <a:spAutoFit/>
            </a:bodyPr>
            <a:lstStyle/>
            <a:p>
              <a:r>
                <a:rPr lang="en-US" altLang="zh-CN" sz="1100" dirty="0" smtClean="0">
                  <a:latin typeface="Arial" pitchFamily="34" charset="0"/>
                  <a:cs typeface="Arial" pitchFamily="34" charset="0"/>
                </a:rPr>
                <a:t>1 kb</a:t>
              </a:r>
              <a:endParaRPr lang="zh-CN" altLang="en-US" sz="1100" dirty="0">
                <a:latin typeface="Arial" pitchFamily="34" charset="0"/>
                <a:cs typeface="Arial" pitchFamily="34" charset="0"/>
              </a:endParaRPr>
            </a:p>
          </p:txBody>
        </p:sp>
        <p:sp>
          <p:nvSpPr>
            <p:cNvPr id="82" name="TextBox 81"/>
            <p:cNvSpPr txBox="1"/>
            <p:nvPr/>
          </p:nvSpPr>
          <p:spPr>
            <a:xfrm>
              <a:off x="7303674" y="3960000"/>
              <a:ext cx="450764" cy="261610"/>
            </a:xfrm>
            <a:prstGeom prst="rect">
              <a:avLst/>
            </a:prstGeom>
            <a:noFill/>
          </p:spPr>
          <p:txBody>
            <a:bodyPr wrap="none" rtlCol="0">
              <a:spAutoFit/>
            </a:bodyPr>
            <a:lstStyle/>
            <a:p>
              <a:r>
                <a:rPr lang="en-US" altLang="zh-CN" sz="1100" dirty="0" smtClean="0">
                  <a:latin typeface="Arial" pitchFamily="34" charset="0"/>
                  <a:cs typeface="Arial" pitchFamily="34" charset="0"/>
                </a:rPr>
                <a:t>1 kb</a:t>
              </a:r>
              <a:endParaRPr lang="zh-CN" altLang="en-US" sz="1100" dirty="0">
                <a:latin typeface="Arial" pitchFamily="34" charset="0"/>
                <a:cs typeface="Arial" pitchFamily="34" charset="0"/>
              </a:endParaRPr>
            </a:p>
          </p:txBody>
        </p:sp>
        <p:pic>
          <p:nvPicPr>
            <p:cNvPr id="2052" name="Picture 4" descr="C:\Users\1\Desktop\图片4.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4772" y="1321857"/>
              <a:ext cx="6611429" cy="1798637"/>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1\Desktop\图片5.t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4772" y="4185723"/>
              <a:ext cx="6611429" cy="86518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1527029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组合 4"/>
          <p:cNvGrpSpPr/>
          <p:nvPr/>
        </p:nvGrpSpPr>
        <p:grpSpPr>
          <a:xfrm>
            <a:off x="2014415" y="37181"/>
            <a:ext cx="4963123" cy="6790631"/>
            <a:chOff x="2014415" y="37181"/>
            <a:chExt cx="4963123" cy="6790631"/>
          </a:xfrm>
        </p:grpSpPr>
        <p:pic>
          <p:nvPicPr>
            <p:cNvPr id="46" name="Picture 4" descr="C:\Users\1\Desktop\图片2.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0896" y="37181"/>
              <a:ext cx="4883170" cy="6780426"/>
            </a:xfrm>
            <a:prstGeom prst="rect">
              <a:avLst/>
            </a:prstGeom>
            <a:noFill/>
            <a:extLst>
              <a:ext uri="{909E8E84-426E-40DD-AFC4-6F175D3DCCD1}">
                <a14:hiddenFill xmlns:a14="http://schemas.microsoft.com/office/drawing/2010/main">
                  <a:solidFill>
                    <a:srgbClr val="FFFFFF"/>
                  </a:solidFill>
                </a14:hiddenFill>
              </a:ext>
            </a:extLst>
          </p:spPr>
        </p:pic>
        <p:sp>
          <p:nvSpPr>
            <p:cNvPr id="51" name="TextBox 50"/>
            <p:cNvSpPr txBox="1"/>
            <p:nvPr/>
          </p:nvSpPr>
          <p:spPr>
            <a:xfrm>
              <a:off x="6377973" y="6583605"/>
              <a:ext cx="570990" cy="230832"/>
            </a:xfrm>
            <a:prstGeom prst="rect">
              <a:avLst/>
            </a:prstGeom>
            <a:noFill/>
          </p:spPr>
          <p:txBody>
            <a:bodyPr wrap="none" rtlCol="0">
              <a:spAutoFit/>
            </a:bodyPr>
            <a:lstStyle/>
            <a:p>
              <a:r>
                <a:rPr lang="en-US" altLang="zh-CN" sz="900" dirty="0" smtClean="0">
                  <a:latin typeface="Arial" pitchFamily="34" charset="0"/>
                  <a:cs typeface="Arial" pitchFamily="34" charset="0"/>
                </a:rPr>
                <a:t>100</a:t>
              </a:r>
              <a:r>
                <a:rPr lang="en-US" altLang="zh-CN" sz="600" dirty="0" smtClean="0">
                  <a:latin typeface="Arial" pitchFamily="34" charset="0"/>
                  <a:cs typeface="Arial" pitchFamily="34" charset="0"/>
                </a:rPr>
                <a:t> </a:t>
              </a:r>
              <a:r>
                <a:rPr lang="en-US" altLang="zh-CN" sz="900" dirty="0" smtClean="0">
                  <a:latin typeface="Arial" pitchFamily="34" charset="0"/>
                  <a:cs typeface="Arial" pitchFamily="34" charset="0"/>
                </a:rPr>
                <a:t>μm</a:t>
              </a:r>
              <a:endParaRPr lang="en-US" altLang="zh-CN" sz="900" dirty="0">
                <a:latin typeface="Arial" panose="020B0604020202020204" pitchFamily="34" charset="0"/>
                <a:cs typeface="Arial" pitchFamily="34" charset="0"/>
              </a:endParaRPr>
            </a:p>
          </p:txBody>
        </p:sp>
        <p:sp>
          <p:nvSpPr>
            <p:cNvPr id="52" name="TextBox 51"/>
            <p:cNvSpPr txBox="1"/>
            <p:nvPr/>
          </p:nvSpPr>
          <p:spPr>
            <a:xfrm>
              <a:off x="6406548" y="3189156"/>
              <a:ext cx="570990" cy="230832"/>
            </a:xfrm>
            <a:prstGeom prst="rect">
              <a:avLst/>
            </a:prstGeom>
            <a:noFill/>
          </p:spPr>
          <p:txBody>
            <a:bodyPr wrap="none" rtlCol="0">
              <a:spAutoFit/>
            </a:bodyPr>
            <a:lstStyle/>
            <a:p>
              <a:r>
                <a:rPr lang="en-US" altLang="zh-CN" sz="900" dirty="0" smtClean="0">
                  <a:latin typeface="Arial" pitchFamily="34" charset="0"/>
                  <a:cs typeface="Arial" pitchFamily="34" charset="0"/>
                </a:rPr>
                <a:t>100</a:t>
              </a:r>
              <a:r>
                <a:rPr lang="en-US" altLang="zh-CN" sz="600" dirty="0" smtClean="0">
                  <a:latin typeface="Arial" pitchFamily="34" charset="0"/>
                  <a:cs typeface="Arial" pitchFamily="34" charset="0"/>
                </a:rPr>
                <a:t> </a:t>
              </a:r>
              <a:r>
                <a:rPr lang="en-US" altLang="zh-CN" sz="900" dirty="0" smtClean="0">
                  <a:latin typeface="Arial" pitchFamily="34" charset="0"/>
                  <a:cs typeface="Arial" pitchFamily="34" charset="0"/>
                </a:rPr>
                <a:t>μm</a:t>
              </a:r>
              <a:endParaRPr lang="en-US" altLang="zh-CN" sz="900" dirty="0">
                <a:latin typeface="Arial" panose="020B0604020202020204" pitchFamily="34" charset="0"/>
                <a:cs typeface="Arial" pitchFamily="34" charset="0"/>
              </a:endParaRPr>
            </a:p>
          </p:txBody>
        </p:sp>
        <p:sp>
          <p:nvSpPr>
            <p:cNvPr id="55" name="TextBox 93"/>
            <p:cNvSpPr txBox="1"/>
            <p:nvPr/>
          </p:nvSpPr>
          <p:spPr>
            <a:xfrm>
              <a:off x="2014415" y="6550813"/>
              <a:ext cx="1744277" cy="276999"/>
            </a:xfrm>
            <a:prstGeom prst="rect">
              <a:avLst/>
            </a:prstGeom>
            <a:noFill/>
          </p:spPr>
          <p:txBody>
            <a:bodyPr wrap="square" rtlCol="0">
              <a:spAutoFit/>
            </a:bodyPr>
            <a:lstStyle/>
            <a:p>
              <a:r>
                <a:rPr lang="en-US" altLang="zh-CN" sz="1200" i="1" dirty="0" smtClean="0">
                  <a:latin typeface="Arial" panose="020B0604020202020204" pitchFamily="34" charset="0"/>
                </a:rPr>
                <a:t>P</a:t>
              </a:r>
              <a:r>
                <a:rPr lang="en-US" altLang="zh-CN" sz="1200" i="1" baseline="-25000" dirty="0" smtClean="0">
                  <a:latin typeface="Arial" panose="020B0604020202020204" pitchFamily="34" charset="0"/>
                </a:rPr>
                <a:t>S</a:t>
              </a:r>
              <a:r>
                <a:rPr lang="en-US" altLang="zh-CN" sz="1200" i="1" dirty="0" smtClean="0">
                  <a:latin typeface="Arial" panose="020B0604020202020204" pitchFamily="34" charset="0"/>
                </a:rPr>
                <a:t>unc-79a::GFP</a:t>
              </a:r>
              <a:endParaRPr lang="en-US" altLang="zh-CN" sz="1200" i="1" dirty="0">
                <a:latin typeface="Arial" panose="020B0604020202020204" pitchFamily="34" charset="0"/>
              </a:endParaRPr>
            </a:p>
          </p:txBody>
        </p:sp>
        <p:sp>
          <p:nvSpPr>
            <p:cNvPr id="56" name="TextBox 93"/>
            <p:cNvSpPr txBox="1"/>
            <p:nvPr/>
          </p:nvSpPr>
          <p:spPr>
            <a:xfrm>
              <a:off x="2014415" y="3160428"/>
              <a:ext cx="1744277" cy="276999"/>
            </a:xfrm>
            <a:prstGeom prst="rect">
              <a:avLst/>
            </a:prstGeom>
            <a:noFill/>
          </p:spPr>
          <p:txBody>
            <a:bodyPr wrap="square" rtlCol="0">
              <a:spAutoFit/>
            </a:bodyPr>
            <a:lstStyle/>
            <a:p>
              <a:r>
                <a:rPr lang="en-US" altLang="zh-CN" sz="1200" i="1" dirty="0" smtClean="0">
                  <a:latin typeface="Arial" panose="020B0604020202020204" pitchFamily="34" charset="0"/>
                </a:rPr>
                <a:t>Pnlf-1::mCherry</a:t>
              </a:r>
              <a:endParaRPr lang="en-US" altLang="zh-CN" sz="1200" i="1" dirty="0">
                <a:latin typeface="Arial" panose="020B0604020202020204" pitchFamily="34" charset="0"/>
              </a:endParaRPr>
            </a:p>
          </p:txBody>
        </p:sp>
        <p:cxnSp>
          <p:nvCxnSpPr>
            <p:cNvPr id="57" name="直线连接符 20"/>
            <p:cNvCxnSpPr/>
            <p:nvPr/>
          </p:nvCxnSpPr>
          <p:spPr>
            <a:xfrm flipH="1" flipV="1">
              <a:off x="2722277" y="5904852"/>
              <a:ext cx="162057" cy="259594"/>
            </a:xfrm>
            <a:prstGeom prst="line">
              <a:avLst/>
            </a:prstGeom>
            <a:ln>
              <a:headEnd type="none"/>
              <a:tailEnd type="triangle"/>
            </a:ln>
          </p:spPr>
          <p:style>
            <a:lnRef idx="1">
              <a:schemeClr val="dk1"/>
            </a:lnRef>
            <a:fillRef idx="0">
              <a:schemeClr val="dk1"/>
            </a:fillRef>
            <a:effectRef idx="0">
              <a:schemeClr val="dk1"/>
            </a:effectRef>
            <a:fontRef idx="minor">
              <a:schemeClr val="tx1"/>
            </a:fontRef>
          </p:style>
        </p:cxnSp>
        <p:sp>
          <p:nvSpPr>
            <p:cNvPr id="58" name="文本框 20"/>
            <p:cNvSpPr txBox="1"/>
            <p:nvPr/>
          </p:nvSpPr>
          <p:spPr>
            <a:xfrm>
              <a:off x="2834357" y="6018758"/>
              <a:ext cx="721757" cy="430887"/>
            </a:xfrm>
            <a:prstGeom prst="rect">
              <a:avLst/>
            </a:prstGeom>
            <a:noFill/>
            <a:ln>
              <a:noFill/>
            </a:ln>
          </p:spPr>
          <p:txBody>
            <a:bodyPr wrap="square" rtlCol="0">
              <a:spAutoFit/>
            </a:bodyPr>
            <a:lstStyle/>
            <a:p>
              <a:r>
                <a:rPr lang="en-US" altLang="zh-CN" sz="1100" dirty="0">
                  <a:latin typeface="Arial" pitchFamily="34" charset="0"/>
                  <a:cs typeface="Arial" pitchFamily="34" charset="0"/>
                </a:rPr>
                <a:t>H</a:t>
              </a:r>
              <a:r>
                <a:rPr lang="en-US" altLang="zh-CN" sz="1100" dirty="0" smtClean="0">
                  <a:latin typeface="Arial" pitchFamily="34" charset="0"/>
                  <a:cs typeface="Arial" pitchFamily="34" charset="0"/>
                </a:rPr>
                <a:t>ead neurons</a:t>
              </a:r>
              <a:endParaRPr lang="en-US" altLang="zh-CN" sz="1100" dirty="0">
                <a:latin typeface="Arial" pitchFamily="34" charset="0"/>
                <a:cs typeface="Arial" pitchFamily="34" charset="0"/>
              </a:endParaRPr>
            </a:p>
          </p:txBody>
        </p:sp>
        <p:cxnSp>
          <p:nvCxnSpPr>
            <p:cNvPr id="59" name="直线连接符 20"/>
            <p:cNvCxnSpPr/>
            <p:nvPr/>
          </p:nvCxnSpPr>
          <p:spPr>
            <a:xfrm flipV="1">
              <a:off x="2684721" y="1934175"/>
              <a:ext cx="239495" cy="235385"/>
            </a:xfrm>
            <a:prstGeom prst="line">
              <a:avLst/>
            </a:prstGeom>
            <a:ln>
              <a:headEnd type="none"/>
              <a:tailEnd type="triangle"/>
            </a:ln>
          </p:spPr>
          <p:style>
            <a:lnRef idx="1">
              <a:schemeClr val="dk1"/>
            </a:lnRef>
            <a:fillRef idx="0">
              <a:schemeClr val="dk1"/>
            </a:fillRef>
            <a:effectRef idx="0">
              <a:schemeClr val="dk1"/>
            </a:effectRef>
            <a:fontRef idx="minor">
              <a:schemeClr val="tx1"/>
            </a:fontRef>
          </p:style>
        </p:cxnSp>
        <p:sp>
          <p:nvSpPr>
            <p:cNvPr id="60" name="文本框 20"/>
            <p:cNvSpPr txBox="1"/>
            <p:nvPr/>
          </p:nvSpPr>
          <p:spPr>
            <a:xfrm>
              <a:off x="2338181" y="2147311"/>
              <a:ext cx="721757" cy="430887"/>
            </a:xfrm>
            <a:prstGeom prst="rect">
              <a:avLst/>
            </a:prstGeom>
            <a:noFill/>
            <a:ln>
              <a:noFill/>
            </a:ln>
          </p:spPr>
          <p:txBody>
            <a:bodyPr wrap="square" rtlCol="0">
              <a:spAutoFit/>
            </a:bodyPr>
            <a:lstStyle/>
            <a:p>
              <a:r>
                <a:rPr lang="en-US" altLang="zh-CN" sz="1100" dirty="0">
                  <a:latin typeface="Arial" pitchFamily="34" charset="0"/>
                  <a:cs typeface="Arial" pitchFamily="34" charset="0"/>
                </a:rPr>
                <a:t>H</a:t>
              </a:r>
              <a:r>
                <a:rPr lang="en-US" altLang="zh-CN" sz="1100" dirty="0" smtClean="0">
                  <a:latin typeface="Arial" pitchFamily="34" charset="0"/>
                  <a:cs typeface="Arial" pitchFamily="34" charset="0"/>
                </a:rPr>
                <a:t>ead neurons</a:t>
              </a:r>
              <a:endParaRPr lang="en-US" altLang="zh-CN" sz="1100" dirty="0">
                <a:latin typeface="Arial" pitchFamily="34" charset="0"/>
                <a:cs typeface="Arial" pitchFamily="34" charset="0"/>
              </a:endParaRPr>
            </a:p>
          </p:txBody>
        </p:sp>
        <p:sp>
          <p:nvSpPr>
            <p:cNvPr id="61" name="文本框 20"/>
            <p:cNvSpPr txBox="1"/>
            <p:nvPr/>
          </p:nvSpPr>
          <p:spPr>
            <a:xfrm>
              <a:off x="3836762" y="5815583"/>
              <a:ext cx="721757" cy="261610"/>
            </a:xfrm>
            <a:prstGeom prst="rect">
              <a:avLst/>
            </a:prstGeom>
            <a:noFill/>
            <a:ln>
              <a:noFill/>
            </a:ln>
          </p:spPr>
          <p:txBody>
            <a:bodyPr wrap="square" rtlCol="0">
              <a:spAutoFit/>
            </a:bodyPr>
            <a:lstStyle/>
            <a:p>
              <a:r>
                <a:rPr lang="en-US" altLang="zh-CN" sz="1100" dirty="0">
                  <a:latin typeface="Arial" pitchFamily="34" charset="0"/>
                  <a:cs typeface="Arial" pitchFamily="34" charset="0"/>
                </a:rPr>
                <a:t>I</a:t>
              </a:r>
              <a:r>
                <a:rPr lang="en-US" altLang="zh-CN" sz="1100" dirty="0" smtClean="0">
                  <a:latin typeface="Arial" pitchFamily="34" charset="0"/>
                  <a:cs typeface="Arial" pitchFamily="34" charset="0"/>
                </a:rPr>
                <a:t>ntestine</a:t>
              </a:r>
              <a:endParaRPr lang="en-US" altLang="zh-CN" sz="1100" dirty="0">
                <a:latin typeface="Arial" pitchFamily="34" charset="0"/>
                <a:cs typeface="Arial" pitchFamily="34" charset="0"/>
              </a:endParaRPr>
            </a:p>
          </p:txBody>
        </p:sp>
        <p:cxnSp>
          <p:nvCxnSpPr>
            <p:cNvPr id="62" name="直线连接符 20"/>
            <p:cNvCxnSpPr/>
            <p:nvPr/>
          </p:nvCxnSpPr>
          <p:spPr>
            <a:xfrm flipH="1" flipV="1">
              <a:off x="2986943" y="5832639"/>
              <a:ext cx="849818" cy="121323"/>
            </a:xfrm>
            <a:prstGeom prst="line">
              <a:avLst/>
            </a:prstGeom>
            <a:ln>
              <a:headEnd type="none"/>
              <a:tailEnd type="triangle"/>
            </a:ln>
          </p:spPr>
          <p:style>
            <a:lnRef idx="1">
              <a:schemeClr val="dk1"/>
            </a:lnRef>
            <a:fillRef idx="0">
              <a:schemeClr val="dk1"/>
            </a:fillRef>
            <a:effectRef idx="0">
              <a:schemeClr val="dk1"/>
            </a:effectRef>
            <a:fontRef idx="minor">
              <a:schemeClr val="tx1"/>
            </a:fontRef>
          </p:style>
        </p:cxnSp>
        <p:cxnSp>
          <p:nvCxnSpPr>
            <p:cNvPr id="63" name="直线连接符 20"/>
            <p:cNvCxnSpPr/>
            <p:nvPr/>
          </p:nvCxnSpPr>
          <p:spPr>
            <a:xfrm>
              <a:off x="4558518" y="5984555"/>
              <a:ext cx="1041055" cy="181983"/>
            </a:xfrm>
            <a:prstGeom prst="line">
              <a:avLst/>
            </a:prstGeom>
            <a:ln>
              <a:headEnd type="none"/>
              <a:tailEnd type="triangle"/>
            </a:ln>
          </p:spPr>
          <p:style>
            <a:lnRef idx="1">
              <a:schemeClr val="dk1"/>
            </a:lnRef>
            <a:fillRef idx="0">
              <a:schemeClr val="dk1"/>
            </a:fillRef>
            <a:effectRef idx="0">
              <a:schemeClr val="dk1"/>
            </a:effectRef>
            <a:fontRef idx="minor">
              <a:schemeClr val="tx1"/>
            </a:fontRef>
          </p:style>
        </p:cxnSp>
        <p:sp>
          <p:nvSpPr>
            <p:cNvPr id="64" name="文本框 20"/>
            <p:cNvSpPr txBox="1"/>
            <p:nvPr/>
          </p:nvSpPr>
          <p:spPr>
            <a:xfrm>
              <a:off x="3303856" y="2409780"/>
              <a:ext cx="1396159" cy="261610"/>
            </a:xfrm>
            <a:prstGeom prst="rect">
              <a:avLst/>
            </a:prstGeom>
            <a:noFill/>
            <a:ln>
              <a:noFill/>
            </a:ln>
          </p:spPr>
          <p:txBody>
            <a:bodyPr wrap="square" rtlCol="0">
              <a:spAutoFit/>
            </a:bodyPr>
            <a:lstStyle/>
            <a:p>
              <a:r>
                <a:rPr lang="en-US" altLang="zh-CN" sz="1100" dirty="0" smtClean="0">
                  <a:latin typeface="Arial" pitchFamily="34" charset="0"/>
                  <a:cs typeface="Arial" pitchFamily="34" charset="0"/>
                </a:rPr>
                <a:t>Ventral nerve cord</a:t>
              </a:r>
              <a:endParaRPr lang="en-US" altLang="zh-CN" sz="1100" dirty="0">
                <a:latin typeface="Arial" pitchFamily="34" charset="0"/>
                <a:cs typeface="Arial" pitchFamily="34" charset="0"/>
              </a:endParaRPr>
            </a:p>
          </p:txBody>
        </p:sp>
        <p:cxnSp>
          <p:nvCxnSpPr>
            <p:cNvPr id="65" name="直线连接符 20"/>
            <p:cNvCxnSpPr/>
            <p:nvPr/>
          </p:nvCxnSpPr>
          <p:spPr>
            <a:xfrm flipH="1" flipV="1">
              <a:off x="3978259" y="2169953"/>
              <a:ext cx="23678" cy="273758"/>
            </a:xfrm>
            <a:prstGeom prst="line">
              <a:avLst/>
            </a:prstGeom>
            <a:ln>
              <a:headEnd type="none"/>
              <a:tailEnd type="triangle"/>
            </a:ln>
          </p:spPr>
          <p:style>
            <a:lnRef idx="1">
              <a:schemeClr val="dk1"/>
            </a:lnRef>
            <a:fillRef idx="0">
              <a:schemeClr val="dk1"/>
            </a:fillRef>
            <a:effectRef idx="0">
              <a:schemeClr val="dk1"/>
            </a:effectRef>
            <a:fontRef idx="minor">
              <a:schemeClr val="tx1"/>
            </a:fontRef>
          </p:style>
        </p:cxnSp>
        <p:sp>
          <p:nvSpPr>
            <p:cNvPr id="66" name="TextBox 65"/>
            <p:cNvSpPr txBox="1"/>
            <p:nvPr/>
          </p:nvSpPr>
          <p:spPr>
            <a:xfrm>
              <a:off x="6377973" y="4886380"/>
              <a:ext cx="570990" cy="230832"/>
            </a:xfrm>
            <a:prstGeom prst="rect">
              <a:avLst/>
            </a:prstGeom>
            <a:noFill/>
          </p:spPr>
          <p:txBody>
            <a:bodyPr wrap="none" rtlCol="0">
              <a:spAutoFit/>
            </a:bodyPr>
            <a:lstStyle/>
            <a:p>
              <a:r>
                <a:rPr lang="en-US" altLang="zh-CN" sz="900" dirty="0" smtClean="0">
                  <a:latin typeface="Arial" pitchFamily="34" charset="0"/>
                  <a:cs typeface="Arial" pitchFamily="34" charset="0"/>
                </a:rPr>
                <a:t>100</a:t>
              </a:r>
              <a:r>
                <a:rPr lang="en-US" altLang="zh-CN" sz="600" dirty="0" smtClean="0">
                  <a:latin typeface="Arial" pitchFamily="34" charset="0"/>
                  <a:cs typeface="Arial" pitchFamily="34" charset="0"/>
                </a:rPr>
                <a:t> </a:t>
              </a:r>
              <a:r>
                <a:rPr lang="en-US" altLang="zh-CN" sz="900" dirty="0" smtClean="0">
                  <a:latin typeface="Arial" pitchFamily="34" charset="0"/>
                  <a:cs typeface="Arial" pitchFamily="34" charset="0"/>
                </a:rPr>
                <a:t>μm</a:t>
              </a:r>
              <a:endParaRPr lang="en-US" altLang="zh-CN" sz="900" dirty="0">
                <a:latin typeface="Arial" panose="020B0604020202020204" pitchFamily="34" charset="0"/>
                <a:cs typeface="Arial" pitchFamily="34" charset="0"/>
              </a:endParaRPr>
            </a:p>
          </p:txBody>
        </p:sp>
        <p:sp>
          <p:nvSpPr>
            <p:cNvPr id="67" name="TextBox 93"/>
            <p:cNvSpPr txBox="1"/>
            <p:nvPr/>
          </p:nvSpPr>
          <p:spPr>
            <a:xfrm>
              <a:off x="2014415" y="4847154"/>
              <a:ext cx="1744277" cy="276999"/>
            </a:xfrm>
            <a:prstGeom prst="rect">
              <a:avLst/>
            </a:prstGeom>
            <a:noFill/>
          </p:spPr>
          <p:txBody>
            <a:bodyPr wrap="square" rtlCol="0">
              <a:spAutoFit/>
            </a:bodyPr>
            <a:lstStyle/>
            <a:p>
              <a:r>
                <a:rPr lang="en-US" altLang="zh-CN" sz="1200" i="1" dirty="0" smtClean="0">
                  <a:latin typeface="Arial" panose="020B0604020202020204" pitchFamily="34" charset="0"/>
                </a:rPr>
                <a:t>P</a:t>
              </a:r>
              <a:r>
                <a:rPr lang="en-US" altLang="zh-CN" sz="1200" i="1" baseline="-25000" dirty="0" smtClean="0">
                  <a:latin typeface="Arial" panose="020B0604020202020204" pitchFamily="34" charset="0"/>
                </a:rPr>
                <a:t>L</a:t>
              </a:r>
              <a:r>
                <a:rPr lang="en-US" altLang="zh-CN" sz="1200" i="1" dirty="0" smtClean="0">
                  <a:latin typeface="Arial" panose="020B0604020202020204" pitchFamily="34" charset="0"/>
                </a:rPr>
                <a:t>unc-79a::GFP</a:t>
              </a:r>
              <a:endParaRPr lang="en-US" altLang="zh-CN" sz="1200" i="1" dirty="0">
                <a:latin typeface="Arial" panose="020B0604020202020204" pitchFamily="34" charset="0"/>
              </a:endParaRPr>
            </a:p>
          </p:txBody>
        </p:sp>
        <p:cxnSp>
          <p:nvCxnSpPr>
            <p:cNvPr id="68" name="直线连接符 20"/>
            <p:cNvCxnSpPr/>
            <p:nvPr/>
          </p:nvCxnSpPr>
          <p:spPr>
            <a:xfrm>
              <a:off x="2627371" y="4548827"/>
              <a:ext cx="193463" cy="168145"/>
            </a:xfrm>
            <a:prstGeom prst="line">
              <a:avLst/>
            </a:prstGeom>
            <a:ln>
              <a:headEnd type="none"/>
              <a:tailEnd type="triangle"/>
            </a:ln>
          </p:spPr>
          <p:style>
            <a:lnRef idx="1">
              <a:schemeClr val="dk1"/>
            </a:lnRef>
            <a:fillRef idx="0">
              <a:schemeClr val="dk1"/>
            </a:fillRef>
            <a:effectRef idx="0">
              <a:schemeClr val="dk1"/>
            </a:effectRef>
            <a:fontRef idx="minor">
              <a:schemeClr val="tx1"/>
            </a:fontRef>
          </p:style>
        </p:cxnSp>
        <p:sp>
          <p:nvSpPr>
            <p:cNvPr id="69" name="文本框 20"/>
            <p:cNvSpPr txBox="1"/>
            <p:nvPr/>
          </p:nvSpPr>
          <p:spPr>
            <a:xfrm>
              <a:off x="2213636" y="4186299"/>
              <a:ext cx="721757" cy="430887"/>
            </a:xfrm>
            <a:prstGeom prst="rect">
              <a:avLst/>
            </a:prstGeom>
            <a:noFill/>
            <a:ln>
              <a:noFill/>
            </a:ln>
          </p:spPr>
          <p:txBody>
            <a:bodyPr wrap="square" rtlCol="0">
              <a:spAutoFit/>
            </a:bodyPr>
            <a:lstStyle/>
            <a:p>
              <a:r>
                <a:rPr lang="en-US" altLang="zh-CN" sz="1100" dirty="0">
                  <a:latin typeface="Arial" pitchFamily="34" charset="0"/>
                  <a:cs typeface="Arial" pitchFamily="34" charset="0"/>
                </a:rPr>
                <a:t>H</a:t>
              </a:r>
              <a:r>
                <a:rPr lang="en-US" altLang="zh-CN" sz="1100" dirty="0" smtClean="0">
                  <a:latin typeface="Arial" pitchFamily="34" charset="0"/>
                  <a:cs typeface="Arial" pitchFamily="34" charset="0"/>
                </a:rPr>
                <a:t>ead neurons</a:t>
              </a:r>
              <a:endParaRPr lang="en-US" altLang="zh-CN" sz="1100" dirty="0">
                <a:latin typeface="Arial" pitchFamily="34" charset="0"/>
                <a:cs typeface="Arial" pitchFamily="34" charset="0"/>
              </a:endParaRPr>
            </a:p>
          </p:txBody>
        </p:sp>
        <p:sp>
          <p:nvSpPr>
            <p:cNvPr id="70" name="文本框 20"/>
            <p:cNvSpPr txBox="1"/>
            <p:nvPr/>
          </p:nvSpPr>
          <p:spPr>
            <a:xfrm>
              <a:off x="3395174" y="4672302"/>
              <a:ext cx="1396159" cy="261610"/>
            </a:xfrm>
            <a:prstGeom prst="rect">
              <a:avLst/>
            </a:prstGeom>
            <a:noFill/>
            <a:ln>
              <a:noFill/>
            </a:ln>
          </p:spPr>
          <p:txBody>
            <a:bodyPr wrap="square" rtlCol="0">
              <a:spAutoFit/>
            </a:bodyPr>
            <a:lstStyle/>
            <a:p>
              <a:r>
                <a:rPr lang="en-US" altLang="zh-CN" sz="1100" dirty="0" smtClean="0">
                  <a:latin typeface="Arial" pitchFamily="34" charset="0"/>
                  <a:cs typeface="Arial" pitchFamily="34" charset="0"/>
                </a:rPr>
                <a:t>Ventral nerve cord</a:t>
              </a:r>
              <a:endParaRPr lang="en-US" altLang="zh-CN" sz="1100" dirty="0">
                <a:latin typeface="Arial" pitchFamily="34" charset="0"/>
                <a:cs typeface="Arial" pitchFamily="34" charset="0"/>
              </a:endParaRPr>
            </a:p>
          </p:txBody>
        </p:sp>
        <p:cxnSp>
          <p:nvCxnSpPr>
            <p:cNvPr id="71" name="直线连接符 20"/>
            <p:cNvCxnSpPr/>
            <p:nvPr/>
          </p:nvCxnSpPr>
          <p:spPr>
            <a:xfrm flipH="1" flipV="1">
              <a:off x="3910403" y="4451201"/>
              <a:ext cx="23678" cy="273758"/>
            </a:xfrm>
            <a:prstGeom prst="line">
              <a:avLst/>
            </a:prstGeom>
            <a:ln>
              <a:headEnd type="none"/>
              <a:tailEnd type="triangle"/>
            </a:ln>
          </p:spPr>
          <p:style>
            <a:lnRef idx="1">
              <a:schemeClr val="dk1"/>
            </a:lnRef>
            <a:fillRef idx="0">
              <a:schemeClr val="dk1"/>
            </a:fillRef>
            <a:effectRef idx="0">
              <a:schemeClr val="dk1"/>
            </a:effectRef>
            <a:fontRef idx="minor">
              <a:schemeClr val="tx1"/>
            </a:fontRef>
          </p:style>
        </p:cxnSp>
        <p:cxnSp>
          <p:nvCxnSpPr>
            <p:cNvPr id="72" name="直线连接符 20"/>
            <p:cNvCxnSpPr/>
            <p:nvPr/>
          </p:nvCxnSpPr>
          <p:spPr>
            <a:xfrm flipV="1">
              <a:off x="4695660" y="4034268"/>
              <a:ext cx="0" cy="242645"/>
            </a:xfrm>
            <a:prstGeom prst="line">
              <a:avLst/>
            </a:prstGeom>
            <a:ln>
              <a:headEnd type="none"/>
              <a:tailEnd type="triangle"/>
            </a:ln>
          </p:spPr>
          <p:style>
            <a:lnRef idx="1">
              <a:schemeClr val="dk1"/>
            </a:lnRef>
            <a:fillRef idx="0">
              <a:schemeClr val="dk1"/>
            </a:fillRef>
            <a:effectRef idx="0">
              <a:schemeClr val="dk1"/>
            </a:effectRef>
            <a:fontRef idx="minor">
              <a:schemeClr val="tx1"/>
            </a:fontRef>
          </p:style>
        </p:cxnSp>
        <p:sp>
          <p:nvSpPr>
            <p:cNvPr id="73" name="文本框 20"/>
            <p:cNvSpPr txBox="1"/>
            <p:nvPr/>
          </p:nvSpPr>
          <p:spPr>
            <a:xfrm>
              <a:off x="4190249" y="4244513"/>
              <a:ext cx="1396159" cy="261610"/>
            </a:xfrm>
            <a:prstGeom prst="rect">
              <a:avLst/>
            </a:prstGeom>
            <a:noFill/>
            <a:ln>
              <a:noFill/>
            </a:ln>
          </p:spPr>
          <p:txBody>
            <a:bodyPr wrap="square" rtlCol="0">
              <a:spAutoFit/>
            </a:bodyPr>
            <a:lstStyle/>
            <a:p>
              <a:r>
                <a:rPr lang="en-US" altLang="zh-CN" sz="1100" dirty="0" smtClean="0">
                  <a:latin typeface="Arial" pitchFamily="34" charset="0"/>
                  <a:cs typeface="Arial" pitchFamily="34" charset="0"/>
                </a:rPr>
                <a:t>Vulval muscles</a:t>
              </a:r>
              <a:endParaRPr lang="en-US" altLang="zh-CN" sz="1100" dirty="0">
                <a:latin typeface="Arial" pitchFamily="34" charset="0"/>
                <a:cs typeface="Arial" pitchFamily="34" charset="0"/>
              </a:endParaRPr>
            </a:p>
          </p:txBody>
        </p:sp>
        <p:cxnSp>
          <p:nvCxnSpPr>
            <p:cNvPr id="74" name="直线连接符 20"/>
            <p:cNvCxnSpPr/>
            <p:nvPr/>
          </p:nvCxnSpPr>
          <p:spPr>
            <a:xfrm flipH="1" flipV="1">
              <a:off x="6441627" y="3946296"/>
              <a:ext cx="137240" cy="268164"/>
            </a:xfrm>
            <a:prstGeom prst="line">
              <a:avLst/>
            </a:prstGeom>
            <a:ln>
              <a:headEnd type="none"/>
              <a:tailEnd type="triangle"/>
            </a:ln>
          </p:spPr>
          <p:style>
            <a:lnRef idx="1">
              <a:schemeClr val="dk1"/>
            </a:lnRef>
            <a:fillRef idx="0">
              <a:schemeClr val="dk1"/>
            </a:fillRef>
            <a:effectRef idx="0">
              <a:schemeClr val="dk1"/>
            </a:effectRef>
            <a:fontRef idx="minor">
              <a:schemeClr val="tx1"/>
            </a:fontRef>
          </p:style>
        </p:cxnSp>
        <p:sp>
          <p:nvSpPr>
            <p:cNvPr id="75" name="文本框 20"/>
            <p:cNvSpPr txBox="1"/>
            <p:nvPr/>
          </p:nvSpPr>
          <p:spPr>
            <a:xfrm>
              <a:off x="6194358" y="4135280"/>
              <a:ext cx="721757" cy="430887"/>
            </a:xfrm>
            <a:prstGeom prst="rect">
              <a:avLst/>
            </a:prstGeom>
            <a:noFill/>
            <a:ln>
              <a:noFill/>
            </a:ln>
          </p:spPr>
          <p:txBody>
            <a:bodyPr wrap="square" rtlCol="0">
              <a:spAutoFit/>
            </a:bodyPr>
            <a:lstStyle/>
            <a:p>
              <a:r>
                <a:rPr lang="en-US" altLang="zh-CN" sz="1100" dirty="0">
                  <a:latin typeface="Arial" pitchFamily="34" charset="0"/>
                  <a:cs typeface="Arial" pitchFamily="34" charset="0"/>
                </a:rPr>
                <a:t>T</a:t>
              </a:r>
              <a:r>
                <a:rPr lang="en-US" altLang="zh-CN" sz="1100" dirty="0" smtClean="0">
                  <a:latin typeface="Arial" pitchFamily="34" charset="0"/>
                  <a:cs typeface="Arial" pitchFamily="34" charset="0"/>
                </a:rPr>
                <a:t>ail neurons</a:t>
              </a:r>
              <a:endParaRPr lang="en-US" altLang="zh-CN" sz="1100" dirty="0">
                <a:latin typeface="Arial" pitchFamily="34" charset="0"/>
                <a:cs typeface="Arial" pitchFamily="34" charset="0"/>
              </a:endParaRPr>
            </a:p>
          </p:txBody>
        </p:sp>
        <p:cxnSp>
          <p:nvCxnSpPr>
            <p:cNvPr id="76" name="直线连接符 20"/>
            <p:cNvCxnSpPr/>
            <p:nvPr/>
          </p:nvCxnSpPr>
          <p:spPr>
            <a:xfrm>
              <a:off x="6474061" y="2857096"/>
              <a:ext cx="45076" cy="273848"/>
            </a:xfrm>
            <a:prstGeom prst="line">
              <a:avLst/>
            </a:prstGeom>
            <a:ln>
              <a:headEnd type="none"/>
              <a:tailEnd type="triangle"/>
            </a:ln>
          </p:spPr>
          <p:style>
            <a:lnRef idx="1">
              <a:schemeClr val="dk1"/>
            </a:lnRef>
            <a:fillRef idx="0">
              <a:schemeClr val="dk1"/>
            </a:fillRef>
            <a:effectRef idx="0">
              <a:schemeClr val="dk1"/>
            </a:effectRef>
            <a:fontRef idx="minor">
              <a:schemeClr val="tx1"/>
            </a:fontRef>
          </p:style>
        </p:cxnSp>
        <p:sp>
          <p:nvSpPr>
            <p:cNvPr id="77" name="文本框 20"/>
            <p:cNvSpPr txBox="1"/>
            <p:nvPr/>
          </p:nvSpPr>
          <p:spPr>
            <a:xfrm>
              <a:off x="6214299" y="2459764"/>
              <a:ext cx="721757" cy="430887"/>
            </a:xfrm>
            <a:prstGeom prst="rect">
              <a:avLst/>
            </a:prstGeom>
            <a:noFill/>
            <a:ln>
              <a:noFill/>
            </a:ln>
          </p:spPr>
          <p:txBody>
            <a:bodyPr wrap="square" rtlCol="0">
              <a:spAutoFit/>
            </a:bodyPr>
            <a:lstStyle/>
            <a:p>
              <a:r>
                <a:rPr lang="en-US" altLang="zh-CN" sz="1100" dirty="0">
                  <a:latin typeface="Arial" pitchFamily="34" charset="0"/>
                  <a:cs typeface="Arial" pitchFamily="34" charset="0"/>
                </a:rPr>
                <a:t>T</a:t>
              </a:r>
              <a:r>
                <a:rPr lang="en-US" altLang="zh-CN" sz="1100" dirty="0" smtClean="0">
                  <a:latin typeface="Arial" pitchFamily="34" charset="0"/>
                  <a:cs typeface="Arial" pitchFamily="34" charset="0"/>
                </a:rPr>
                <a:t>ail neurons</a:t>
              </a:r>
              <a:endParaRPr lang="en-US" altLang="zh-CN" sz="1100" dirty="0">
                <a:latin typeface="Arial" pitchFamily="34" charset="0"/>
                <a:cs typeface="Arial" pitchFamily="34" charset="0"/>
              </a:endParaRPr>
            </a:p>
          </p:txBody>
        </p:sp>
        <p:cxnSp>
          <p:nvCxnSpPr>
            <p:cNvPr id="78" name="直线连接符 20"/>
            <p:cNvCxnSpPr/>
            <p:nvPr/>
          </p:nvCxnSpPr>
          <p:spPr>
            <a:xfrm flipH="1" flipV="1">
              <a:off x="5461295" y="4022430"/>
              <a:ext cx="145610" cy="246733"/>
            </a:xfrm>
            <a:prstGeom prst="line">
              <a:avLst/>
            </a:prstGeom>
            <a:ln>
              <a:solidFill>
                <a:schemeClr val="tx1"/>
              </a:solidFill>
              <a:headEnd type="none"/>
              <a:tailEnd type="triangle"/>
            </a:ln>
          </p:spPr>
          <p:style>
            <a:lnRef idx="1">
              <a:schemeClr val="dk1"/>
            </a:lnRef>
            <a:fillRef idx="0">
              <a:schemeClr val="dk1"/>
            </a:fillRef>
            <a:effectRef idx="0">
              <a:schemeClr val="dk1"/>
            </a:effectRef>
            <a:fontRef idx="minor">
              <a:schemeClr val="tx1"/>
            </a:fontRef>
          </p:style>
        </p:cxnSp>
        <p:sp>
          <p:nvSpPr>
            <p:cNvPr id="79" name="文本框 20"/>
            <p:cNvSpPr txBox="1"/>
            <p:nvPr/>
          </p:nvSpPr>
          <p:spPr>
            <a:xfrm>
              <a:off x="5363829" y="4230764"/>
              <a:ext cx="760147" cy="430887"/>
            </a:xfrm>
            <a:prstGeom prst="rect">
              <a:avLst/>
            </a:prstGeom>
            <a:noFill/>
            <a:ln>
              <a:no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CN" sz="1100" dirty="0" smtClean="0">
                  <a:latin typeface="Arial" panose="020B0604020202020204" pitchFamily="34" charset="0"/>
                  <a:cs typeface="Arial" panose="020B0604020202020204" pitchFamily="34" charset="0"/>
                </a:rPr>
                <a:t>Motor neurons</a:t>
              </a:r>
              <a:endParaRPr lang="en-US" altLang="zh-CN" sz="1100" dirty="0">
                <a:latin typeface="Arial" panose="020B0604020202020204" pitchFamily="34" charset="0"/>
                <a:cs typeface="Arial" panose="020B0604020202020204" pitchFamily="34" charset="0"/>
              </a:endParaRPr>
            </a:p>
          </p:txBody>
        </p:sp>
        <p:cxnSp>
          <p:nvCxnSpPr>
            <p:cNvPr id="80" name="直线连接符 20"/>
            <p:cNvCxnSpPr/>
            <p:nvPr/>
          </p:nvCxnSpPr>
          <p:spPr>
            <a:xfrm flipV="1">
              <a:off x="5742617" y="4066018"/>
              <a:ext cx="0" cy="203145"/>
            </a:xfrm>
            <a:prstGeom prst="line">
              <a:avLst/>
            </a:prstGeom>
            <a:ln>
              <a:headEnd type="none"/>
              <a:tailEnd type="triangle"/>
            </a:ln>
          </p:spPr>
          <p:style>
            <a:lnRef idx="1">
              <a:schemeClr val="dk1"/>
            </a:lnRef>
            <a:fillRef idx="0">
              <a:schemeClr val="dk1"/>
            </a:fillRef>
            <a:effectRef idx="0">
              <a:schemeClr val="dk1"/>
            </a:effectRef>
            <a:fontRef idx="minor">
              <a:schemeClr val="tx1"/>
            </a:fontRef>
          </p:style>
        </p:cxnSp>
        <p:sp>
          <p:nvSpPr>
            <p:cNvPr id="81" name="TextBox 80"/>
            <p:cNvSpPr txBox="1"/>
            <p:nvPr/>
          </p:nvSpPr>
          <p:spPr>
            <a:xfrm>
              <a:off x="2076901" y="1737628"/>
              <a:ext cx="370161" cy="404408"/>
            </a:xfrm>
            <a:prstGeom prst="rect">
              <a:avLst/>
            </a:prstGeom>
            <a:noFill/>
          </p:spPr>
          <p:txBody>
            <a:bodyPr wrap="none" rtlCol="0">
              <a:spAutoFit/>
            </a:bodyPr>
            <a:lstStyle/>
            <a:p>
              <a:r>
                <a:rPr lang="en-US" sz="2000" dirty="0" smtClean="0">
                  <a:latin typeface="Arial"/>
                  <a:cs typeface="Arial"/>
                </a:rPr>
                <a:t>B</a:t>
              </a:r>
              <a:endParaRPr lang="en-US" sz="2000" dirty="0">
                <a:latin typeface="Arial"/>
                <a:cs typeface="Arial"/>
              </a:endParaRPr>
            </a:p>
          </p:txBody>
        </p:sp>
        <p:sp>
          <p:nvSpPr>
            <p:cNvPr id="82" name="TextBox 81"/>
            <p:cNvSpPr txBox="1"/>
            <p:nvPr/>
          </p:nvSpPr>
          <p:spPr>
            <a:xfrm>
              <a:off x="2076901" y="3422215"/>
              <a:ext cx="370614" cy="400110"/>
            </a:xfrm>
            <a:prstGeom prst="rect">
              <a:avLst/>
            </a:prstGeom>
            <a:noFill/>
          </p:spPr>
          <p:txBody>
            <a:bodyPr wrap="none" rtlCol="0">
              <a:spAutoFit/>
            </a:bodyPr>
            <a:lstStyle/>
            <a:p>
              <a:r>
                <a:rPr lang="en-US" sz="2000" dirty="0">
                  <a:latin typeface="Arial"/>
                  <a:cs typeface="Arial"/>
                </a:rPr>
                <a:t>C</a:t>
              </a:r>
            </a:p>
          </p:txBody>
        </p:sp>
        <p:sp>
          <p:nvSpPr>
            <p:cNvPr id="83" name="TextBox 82"/>
            <p:cNvSpPr txBox="1"/>
            <p:nvPr/>
          </p:nvSpPr>
          <p:spPr>
            <a:xfrm>
              <a:off x="2076901" y="5128578"/>
              <a:ext cx="370614" cy="400110"/>
            </a:xfrm>
            <a:prstGeom prst="rect">
              <a:avLst/>
            </a:prstGeom>
            <a:noFill/>
          </p:spPr>
          <p:txBody>
            <a:bodyPr wrap="none" rtlCol="0">
              <a:spAutoFit/>
            </a:bodyPr>
            <a:lstStyle/>
            <a:p>
              <a:r>
                <a:rPr lang="en-US" sz="2000" dirty="0" smtClean="0">
                  <a:latin typeface="Arial"/>
                  <a:cs typeface="Arial"/>
                </a:rPr>
                <a:t>D</a:t>
              </a:r>
              <a:endParaRPr lang="en-US" sz="2000" dirty="0">
                <a:latin typeface="Arial"/>
                <a:cs typeface="Arial"/>
              </a:endParaRPr>
            </a:p>
          </p:txBody>
        </p:sp>
        <p:sp>
          <p:nvSpPr>
            <p:cNvPr id="84" name="TextBox 83"/>
            <p:cNvSpPr txBox="1"/>
            <p:nvPr/>
          </p:nvSpPr>
          <p:spPr>
            <a:xfrm>
              <a:off x="2076901" y="47860"/>
              <a:ext cx="370161" cy="404408"/>
            </a:xfrm>
            <a:prstGeom prst="rect">
              <a:avLst/>
            </a:prstGeom>
            <a:noFill/>
          </p:spPr>
          <p:txBody>
            <a:bodyPr wrap="none" rtlCol="0">
              <a:spAutoFit/>
            </a:bodyPr>
            <a:lstStyle/>
            <a:p>
              <a:r>
                <a:rPr lang="en-US" sz="2000" dirty="0" smtClean="0">
                  <a:latin typeface="Arial"/>
                  <a:cs typeface="Arial"/>
                </a:rPr>
                <a:t>A</a:t>
              </a:r>
              <a:endParaRPr lang="en-US" sz="2000" dirty="0">
                <a:latin typeface="Arial"/>
                <a:cs typeface="Arial"/>
              </a:endParaRPr>
            </a:p>
          </p:txBody>
        </p:sp>
        <p:sp>
          <p:nvSpPr>
            <p:cNvPr id="85" name="TextBox 84"/>
            <p:cNvSpPr txBox="1"/>
            <p:nvPr/>
          </p:nvSpPr>
          <p:spPr>
            <a:xfrm>
              <a:off x="6377973" y="1491932"/>
              <a:ext cx="570990" cy="230832"/>
            </a:xfrm>
            <a:prstGeom prst="rect">
              <a:avLst/>
            </a:prstGeom>
            <a:noFill/>
          </p:spPr>
          <p:txBody>
            <a:bodyPr wrap="none" rtlCol="0">
              <a:spAutoFit/>
            </a:bodyPr>
            <a:lstStyle/>
            <a:p>
              <a:r>
                <a:rPr lang="en-US" altLang="zh-CN" sz="900" dirty="0" smtClean="0">
                  <a:latin typeface="Arial" pitchFamily="34" charset="0"/>
                  <a:cs typeface="Arial" pitchFamily="34" charset="0"/>
                </a:rPr>
                <a:t>100</a:t>
              </a:r>
              <a:r>
                <a:rPr lang="en-US" altLang="zh-CN" sz="600" dirty="0" smtClean="0">
                  <a:latin typeface="Arial" pitchFamily="34" charset="0"/>
                  <a:cs typeface="Arial" pitchFamily="34" charset="0"/>
                </a:rPr>
                <a:t> </a:t>
              </a:r>
              <a:r>
                <a:rPr lang="en-US" altLang="zh-CN" sz="900" dirty="0" smtClean="0">
                  <a:latin typeface="Arial" pitchFamily="34" charset="0"/>
                  <a:cs typeface="Arial" pitchFamily="34" charset="0"/>
                </a:rPr>
                <a:t>μm</a:t>
              </a:r>
              <a:endParaRPr lang="en-US" altLang="zh-CN" sz="900" dirty="0">
                <a:latin typeface="Arial" panose="020B0604020202020204" pitchFamily="34" charset="0"/>
                <a:cs typeface="Arial" pitchFamily="34" charset="0"/>
              </a:endParaRPr>
            </a:p>
          </p:txBody>
        </p:sp>
        <p:sp>
          <p:nvSpPr>
            <p:cNvPr id="86" name="TextBox 93"/>
            <p:cNvSpPr txBox="1"/>
            <p:nvPr/>
          </p:nvSpPr>
          <p:spPr>
            <a:xfrm>
              <a:off x="2014415" y="1473702"/>
              <a:ext cx="1744277" cy="276999"/>
            </a:xfrm>
            <a:prstGeom prst="rect">
              <a:avLst/>
            </a:prstGeom>
            <a:noFill/>
          </p:spPr>
          <p:txBody>
            <a:bodyPr wrap="square" rtlCol="0">
              <a:spAutoFit/>
            </a:bodyPr>
            <a:lstStyle/>
            <a:p>
              <a:r>
                <a:rPr lang="en-US" altLang="zh-CN" sz="1200" i="1" dirty="0" smtClean="0">
                  <a:latin typeface="Arial" panose="020B0604020202020204" pitchFamily="34" charset="0"/>
                </a:rPr>
                <a:t>Punc-80::GFP</a:t>
              </a:r>
              <a:endParaRPr lang="en-US" altLang="zh-CN" sz="1200" i="1" dirty="0">
                <a:latin typeface="Arial" panose="020B0604020202020204" pitchFamily="34" charset="0"/>
              </a:endParaRPr>
            </a:p>
          </p:txBody>
        </p:sp>
        <p:cxnSp>
          <p:nvCxnSpPr>
            <p:cNvPr id="87" name="直线连接符 20"/>
            <p:cNvCxnSpPr/>
            <p:nvPr/>
          </p:nvCxnSpPr>
          <p:spPr>
            <a:xfrm flipV="1">
              <a:off x="2585422" y="737219"/>
              <a:ext cx="138063" cy="302043"/>
            </a:xfrm>
            <a:prstGeom prst="line">
              <a:avLst/>
            </a:prstGeom>
            <a:ln>
              <a:headEnd type="none"/>
              <a:tailEnd type="triangle"/>
            </a:ln>
          </p:spPr>
          <p:style>
            <a:lnRef idx="1">
              <a:schemeClr val="dk1"/>
            </a:lnRef>
            <a:fillRef idx="0">
              <a:schemeClr val="dk1"/>
            </a:fillRef>
            <a:effectRef idx="0">
              <a:schemeClr val="dk1"/>
            </a:effectRef>
            <a:fontRef idx="minor">
              <a:schemeClr val="tx1"/>
            </a:fontRef>
          </p:style>
        </p:cxnSp>
        <p:sp>
          <p:nvSpPr>
            <p:cNvPr id="88" name="文本框 20"/>
            <p:cNvSpPr txBox="1"/>
            <p:nvPr/>
          </p:nvSpPr>
          <p:spPr>
            <a:xfrm>
              <a:off x="2272776" y="970109"/>
              <a:ext cx="721757" cy="430887"/>
            </a:xfrm>
            <a:prstGeom prst="rect">
              <a:avLst/>
            </a:prstGeom>
            <a:noFill/>
            <a:ln>
              <a:noFill/>
            </a:ln>
          </p:spPr>
          <p:txBody>
            <a:bodyPr wrap="square" rtlCol="0">
              <a:spAutoFit/>
            </a:bodyPr>
            <a:lstStyle/>
            <a:p>
              <a:r>
                <a:rPr lang="en-US" altLang="zh-CN" sz="1100" dirty="0">
                  <a:latin typeface="Arial" pitchFamily="34" charset="0"/>
                  <a:cs typeface="Arial" pitchFamily="34" charset="0"/>
                </a:rPr>
                <a:t>H</a:t>
              </a:r>
              <a:r>
                <a:rPr lang="en-US" altLang="zh-CN" sz="1100" dirty="0" smtClean="0">
                  <a:latin typeface="Arial" pitchFamily="34" charset="0"/>
                  <a:cs typeface="Arial" pitchFamily="34" charset="0"/>
                </a:rPr>
                <a:t>ead neurons</a:t>
              </a:r>
              <a:endParaRPr lang="en-US" altLang="zh-CN" sz="1100" dirty="0">
                <a:latin typeface="Arial" pitchFamily="34" charset="0"/>
                <a:cs typeface="Arial" pitchFamily="34" charset="0"/>
              </a:endParaRPr>
            </a:p>
          </p:txBody>
        </p:sp>
        <p:sp>
          <p:nvSpPr>
            <p:cNvPr id="89" name="文本框 20"/>
            <p:cNvSpPr txBox="1"/>
            <p:nvPr/>
          </p:nvSpPr>
          <p:spPr>
            <a:xfrm>
              <a:off x="3003212" y="1049862"/>
              <a:ext cx="1396159" cy="261610"/>
            </a:xfrm>
            <a:prstGeom prst="rect">
              <a:avLst/>
            </a:prstGeom>
            <a:noFill/>
            <a:ln>
              <a:noFill/>
            </a:ln>
          </p:spPr>
          <p:txBody>
            <a:bodyPr wrap="square" rtlCol="0">
              <a:spAutoFit/>
            </a:bodyPr>
            <a:lstStyle/>
            <a:p>
              <a:r>
                <a:rPr lang="en-US" altLang="zh-CN" sz="1100" dirty="0">
                  <a:latin typeface="Arial" pitchFamily="34" charset="0"/>
                  <a:cs typeface="Arial" pitchFamily="34" charset="0"/>
                </a:rPr>
                <a:t>V</a:t>
              </a:r>
              <a:r>
                <a:rPr lang="en-US" altLang="zh-CN" sz="1100" dirty="0" smtClean="0">
                  <a:latin typeface="Arial" pitchFamily="34" charset="0"/>
                  <a:cs typeface="Arial" pitchFamily="34" charset="0"/>
                </a:rPr>
                <a:t>entral nerve cord</a:t>
              </a:r>
              <a:endParaRPr lang="en-US" altLang="zh-CN" sz="1100" dirty="0">
                <a:latin typeface="Arial" pitchFamily="34" charset="0"/>
                <a:cs typeface="Arial" pitchFamily="34" charset="0"/>
              </a:endParaRPr>
            </a:p>
          </p:txBody>
        </p:sp>
        <p:cxnSp>
          <p:nvCxnSpPr>
            <p:cNvPr id="90" name="直线连接符 20"/>
            <p:cNvCxnSpPr/>
            <p:nvPr/>
          </p:nvCxnSpPr>
          <p:spPr>
            <a:xfrm flipH="1" flipV="1">
              <a:off x="3677615" y="835435"/>
              <a:ext cx="23678" cy="273758"/>
            </a:xfrm>
            <a:prstGeom prst="line">
              <a:avLst/>
            </a:prstGeom>
            <a:ln>
              <a:headEnd type="none"/>
              <a:tailEnd type="triangle"/>
            </a:ln>
          </p:spPr>
          <p:style>
            <a:lnRef idx="1">
              <a:schemeClr val="dk1"/>
            </a:lnRef>
            <a:fillRef idx="0">
              <a:schemeClr val="dk1"/>
            </a:fillRef>
            <a:effectRef idx="0">
              <a:schemeClr val="dk1"/>
            </a:effectRef>
            <a:fontRef idx="minor">
              <a:schemeClr val="tx1"/>
            </a:fontRef>
          </p:style>
        </p:cxnSp>
        <p:cxnSp>
          <p:nvCxnSpPr>
            <p:cNvPr id="91" name="直线连接符 20"/>
            <p:cNvCxnSpPr/>
            <p:nvPr/>
          </p:nvCxnSpPr>
          <p:spPr>
            <a:xfrm flipV="1">
              <a:off x="4722109" y="913573"/>
              <a:ext cx="0" cy="242645"/>
            </a:xfrm>
            <a:prstGeom prst="line">
              <a:avLst/>
            </a:prstGeom>
            <a:ln>
              <a:headEnd type="none"/>
              <a:tailEnd type="triangle"/>
            </a:ln>
          </p:spPr>
          <p:style>
            <a:lnRef idx="1">
              <a:schemeClr val="dk1"/>
            </a:lnRef>
            <a:fillRef idx="0">
              <a:schemeClr val="dk1"/>
            </a:fillRef>
            <a:effectRef idx="0">
              <a:schemeClr val="dk1"/>
            </a:effectRef>
            <a:fontRef idx="minor">
              <a:schemeClr val="tx1"/>
            </a:fontRef>
          </p:style>
        </p:cxnSp>
        <p:sp>
          <p:nvSpPr>
            <p:cNvPr id="92" name="文本框 20"/>
            <p:cNvSpPr txBox="1"/>
            <p:nvPr/>
          </p:nvSpPr>
          <p:spPr>
            <a:xfrm>
              <a:off x="4407142" y="1098787"/>
              <a:ext cx="1396159" cy="261610"/>
            </a:xfrm>
            <a:prstGeom prst="rect">
              <a:avLst/>
            </a:prstGeom>
            <a:noFill/>
            <a:ln>
              <a:noFill/>
            </a:ln>
          </p:spPr>
          <p:txBody>
            <a:bodyPr wrap="square" rtlCol="0">
              <a:spAutoFit/>
            </a:bodyPr>
            <a:lstStyle/>
            <a:p>
              <a:r>
                <a:rPr lang="en-US" altLang="zh-CN" sz="1100" dirty="0">
                  <a:latin typeface="Arial" pitchFamily="34" charset="0"/>
                  <a:cs typeface="Arial" pitchFamily="34" charset="0"/>
                </a:rPr>
                <a:t>V</a:t>
              </a:r>
              <a:r>
                <a:rPr lang="en-US" altLang="zh-CN" sz="1100" dirty="0" smtClean="0">
                  <a:latin typeface="Arial" pitchFamily="34" charset="0"/>
                  <a:cs typeface="Arial" pitchFamily="34" charset="0"/>
                </a:rPr>
                <a:t>ulval muscles</a:t>
              </a:r>
              <a:endParaRPr lang="en-US" altLang="zh-CN" sz="1100" dirty="0">
                <a:latin typeface="Arial" pitchFamily="34" charset="0"/>
                <a:cs typeface="Arial" pitchFamily="34" charset="0"/>
              </a:endParaRPr>
            </a:p>
          </p:txBody>
        </p:sp>
        <p:cxnSp>
          <p:nvCxnSpPr>
            <p:cNvPr id="93" name="直线连接符 20"/>
            <p:cNvCxnSpPr>
              <a:stCxn id="94" idx="2"/>
            </p:cNvCxnSpPr>
            <p:nvPr/>
          </p:nvCxnSpPr>
          <p:spPr>
            <a:xfrm>
              <a:off x="6236182" y="659868"/>
              <a:ext cx="191995" cy="223606"/>
            </a:xfrm>
            <a:prstGeom prst="line">
              <a:avLst/>
            </a:prstGeom>
            <a:ln>
              <a:headEnd type="none"/>
              <a:tailEnd type="triangle"/>
            </a:ln>
          </p:spPr>
          <p:style>
            <a:lnRef idx="1">
              <a:schemeClr val="dk1"/>
            </a:lnRef>
            <a:fillRef idx="0">
              <a:schemeClr val="dk1"/>
            </a:fillRef>
            <a:effectRef idx="0">
              <a:schemeClr val="dk1"/>
            </a:effectRef>
            <a:fontRef idx="minor">
              <a:schemeClr val="tx1"/>
            </a:fontRef>
          </p:style>
        </p:cxnSp>
        <p:sp>
          <p:nvSpPr>
            <p:cNvPr id="94" name="文本框 20"/>
            <p:cNvSpPr txBox="1"/>
            <p:nvPr/>
          </p:nvSpPr>
          <p:spPr>
            <a:xfrm>
              <a:off x="5875303" y="228981"/>
              <a:ext cx="721757" cy="430887"/>
            </a:xfrm>
            <a:prstGeom prst="rect">
              <a:avLst/>
            </a:prstGeom>
            <a:noFill/>
            <a:ln>
              <a:noFill/>
            </a:ln>
          </p:spPr>
          <p:txBody>
            <a:bodyPr wrap="square" rtlCol="0">
              <a:spAutoFit/>
            </a:bodyPr>
            <a:lstStyle/>
            <a:p>
              <a:r>
                <a:rPr lang="en-US" altLang="zh-CN" sz="1100" dirty="0">
                  <a:latin typeface="Arial" pitchFamily="34" charset="0"/>
                  <a:cs typeface="Arial" pitchFamily="34" charset="0"/>
                </a:rPr>
                <a:t>T</a:t>
              </a:r>
              <a:r>
                <a:rPr lang="en-US" altLang="zh-CN" sz="1100" dirty="0" smtClean="0">
                  <a:latin typeface="Arial" pitchFamily="34" charset="0"/>
                  <a:cs typeface="Arial" pitchFamily="34" charset="0"/>
                </a:rPr>
                <a:t>ail neurons</a:t>
              </a:r>
              <a:endParaRPr lang="en-US" altLang="zh-CN" sz="1100" dirty="0">
                <a:latin typeface="Arial" pitchFamily="34" charset="0"/>
                <a:cs typeface="Arial" pitchFamily="34" charset="0"/>
              </a:endParaRPr>
            </a:p>
          </p:txBody>
        </p:sp>
      </p:grpSp>
    </p:spTree>
    <p:extLst>
      <p:ext uri="{BB962C8B-B14F-4D97-AF65-F5344CB8AC3E}">
        <p14:creationId xmlns:p14="http://schemas.microsoft.com/office/powerpoint/2010/main" val="26170408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1643587" y="947692"/>
            <a:ext cx="6155206" cy="4900759"/>
            <a:chOff x="1643587" y="947692"/>
            <a:chExt cx="6155206" cy="4900759"/>
          </a:xfrm>
        </p:grpSpPr>
        <p:pic>
          <p:nvPicPr>
            <p:cNvPr id="2052" name="Picture 4" descr="C:\Users\1\Desktop\图片7.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5736" y="1014413"/>
              <a:ext cx="6016625" cy="4827587"/>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93"/>
            <p:cNvSpPr txBox="1"/>
            <p:nvPr/>
          </p:nvSpPr>
          <p:spPr>
            <a:xfrm>
              <a:off x="4683817" y="5586841"/>
              <a:ext cx="2514743" cy="261610"/>
            </a:xfrm>
            <a:prstGeom prst="rect">
              <a:avLst/>
            </a:prstGeom>
            <a:noFill/>
          </p:spPr>
          <p:txBody>
            <a:bodyPr wrap="square" rtlCol="0">
              <a:spAutoFit/>
            </a:bodyPr>
            <a:lstStyle/>
            <a:p>
              <a:r>
                <a:rPr lang="en-US" altLang="zh-CN" sz="1100" i="1" dirty="0" smtClean="0">
                  <a:solidFill>
                    <a:schemeClr val="bg1"/>
                  </a:solidFill>
                  <a:latin typeface="Arial" pitchFamily="34" charset="0"/>
                  <a:cs typeface="Arial" pitchFamily="34" charset="0"/>
                </a:rPr>
                <a:t>Punc-80::</a:t>
              </a:r>
              <a:r>
                <a:rPr lang="en-US" altLang="zh-CN" sz="1100" i="1" dirty="0">
                  <a:solidFill>
                    <a:schemeClr val="bg1"/>
                  </a:solidFill>
                  <a:latin typeface="Arial" pitchFamily="34" charset="0"/>
                  <a:cs typeface="Arial" pitchFamily="34" charset="0"/>
                </a:rPr>
                <a:t>GFP; P</a:t>
              </a:r>
              <a:r>
                <a:rPr lang="en-US" altLang="zh-CN" sz="1100" i="1" baseline="-25000" dirty="0">
                  <a:solidFill>
                    <a:schemeClr val="bg1"/>
                  </a:solidFill>
                  <a:latin typeface="Arial" pitchFamily="34" charset="0"/>
                  <a:cs typeface="Arial" pitchFamily="34" charset="0"/>
                </a:rPr>
                <a:t>S</a:t>
              </a:r>
              <a:r>
                <a:rPr lang="en-US" altLang="zh-CN" sz="1100" i="1" dirty="0">
                  <a:solidFill>
                    <a:schemeClr val="bg1"/>
                  </a:solidFill>
                  <a:latin typeface="Arial" pitchFamily="34" charset="0"/>
                  <a:cs typeface="Arial" pitchFamily="34" charset="0"/>
                </a:rPr>
                <a:t>unc-</a:t>
              </a:r>
              <a:r>
                <a:rPr lang="en-US" altLang="zh-CN" sz="1100" i="1" dirty="0" smtClean="0">
                  <a:solidFill>
                    <a:schemeClr val="bg1"/>
                  </a:solidFill>
                  <a:latin typeface="Arial" pitchFamily="34" charset="0"/>
                  <a:cs typeface="Arial" pitchFamily="34" charset="0"/>
                </a:rPr>
                <a:t>79a:</a:t>
              </a:r>
              <a:r>
                <a:rPr lang="en-US" altLang="zh-CN" sz="1100" i="1" dirty="0">
                  <a:solidFill>
                    <a:schemeClr val="bg1"/>
                  </a:solidFill>
                  <a:latin typeface="Arial" pitchFamily="34" charset="0"/>
                  <a:cs typeface="Arial" pitchFamily="34" charset="0"/>
                </a:rPr>
                <a:t>:</a:t>
              </a:r>
              <a:r>
                <a:rPr lang="en-US" altLang="zh-CN" sz="1100" i="1" dirty="0" smtClean="0">
                  <a:solidFill>
                    <a:schemeClr val="bg1"/>
                  </a:solidFill>
                  <a:latin typeface="Arial" pitchFamily="34" charset="0"/>
                  <a:cs typeface="Arial" pitchFamily="34" charset="0"/>
                </a:rPr>
                <a:t>mCherry </a:t>
              </a:r>
              <a:endParaRPr lang="en-US" altLang="zh-CN" sz="1100" i="1" dirty="0">
                <a:solidFill>
                  <a:schemeClr val="bg1"/>
                </a:solidFill>
                <a:latin typeface="Arial" panose="020B0604020202020204" pitchFamily="34" charset="0"/>
                <a:cs typeface="Arial" pitchFamily="34" charset="0"/>
              </a:endParaRPr>
            </a:p>
          </p:txBody>
        </p:sp>
        <p:sp>
          <p:nvSpPr>
            <p:cNvPr id="19" name="TextBox 18"/>
            <p:cNvSpPr txBox="1"/>
            <p:nvPr/>
          </p:nvSpPr>
          <p:spPr>
            <a:xfrm>
              <a:off x="7269438" y="5579499"/>
              <a:ext cx="521297" cy="246221"/>
            </a:xfrm>
            <a:prstGeom prst="rect">
              <a:avLst/>
            </a:prstGeom>
            <a:noFill/>
          </p:spPr>
          <p:txBody>
            <a:bodyPr wrap="none" rtlCol="0">
              <a:spAutoFit/>
            </a:bodyPr>
            <a:lstStyle/>
            <a:p>
              <a:r>
                <a:rPr lang="en-US" altLang="zh-CN" sz="1000" dirty="0" smtClean="0">
                  <a:solidFill>
                    <a:schemeClr val="bg1"/>
                  </a:solidFill>
                  <a:latin typeface="Arial" pitchFamily="34" charset="0"/>
                  <a:cs typeface="Arial" pitchFamily="34" charset="0"/>
                </a:rPr>
                <a:t>10</a:t>
              </a:r>
              <a:r>
                <a:rPr lang="en-US" altLang="zh-CN" sz="100" dirty="0" smtClean="0">
                  <a:solidFill>
                    <a:schemeClr val="bg1"/>
                  </a:solidFill>
                  <a:latin typeface="Arial" pitchFamily="34" charset="0"/>
                  <a:cs typeface="Arial" pitchFamily="34" charset="0"/>
                </a:rPr>
                <a:t> </a:t>
              </a:r>
              <a:r>
                <a:rPr lang="en-US" altLang="zh-CN" sz="1000" dirty="0" smtClean="0">
                  <a:solidFill>
                    <a:schemeClr val="bg1"/>
                  </a:solidFill>
                  <a:latin typeface="Arial" pitchFamily="34" charset="0"/>
                  <a:cs typeface="Arial" pitchFamily="34" charset="0"/>
                </a:rPr>
                <a:t>μm</a:t>
              </a:r>
              <a:endParaRPr lang="en-US" altLang="zh-CN" sz="1000" dirty="0">
                <a:solidFill>
                  <a:schemeClr val="bg1"/>
                </a:solidFill>
                <a:latin typeface="Arial" panose="020B0604020202020204" pitchFamily="34" charset="0"/>
                <a:cs typeface="Arial" pitchFamily="34" charset="0"/>
              </a:endParaRPr>
            </a:p>
          </p:txBody>
        </p:sp>
        <p:sp>
          <p:nvSpPr>
            <p:cNvPr id="24" name="TextBox 93"/>
            <p:cNvSpPr txBox="1"/>
            <p:nvPr/>
          </p:nvSpPr>
          <p:spPr>
            <a:xfrm>
              <a:off x="1674422" y="3170992"/>
              <a:ext cx="2514743" cy="261610"/>
            </a:xfrm>
            <a:prstGeom prst="rect">
              <a:avLst/>
            </a:prstGeom>
            <a:noFill/>
          </p:spPr>
          <p:txBody>
            <a:bodyPr wrap="square" rtlCol="0">
              <a:spAutoFit/>
            </a:bodyPr>
            <a:lstStyle/>
            <a:p>
              <a:r>
                <a:rPr lang="en-US" altLang="zh-CN" sz="1100" i="1" dirty="0" smtClean="0">
                  <a:solidFill>
                    <a:schemeClr val="bg1"/>
                  </a:solidFill>
                  <a:latin typeface="Arial" pitchFamily="34" charset="0"/>
                  <a:cs typeface="Arial" pitchFamily="34" charset="0"/>
                </a:rPr>
                <a:t>Punc-80::GFP; Pnlf-1::mCherry</a:t>
              </a:r>
              <a:endParaRPr lang="en-US" altLang="zh-CN" sz="1100" i="1" dirty="0">
                <a:solidFill>
                  <a:schemeClr val="bg1"/>
                </a:solidFill>
                <a:latin typeface="Arial" panose="020B0604020202020204" pitchFamily="34" charset="0"/>
                <a:cs typeface="Arial" pitchFamily="34" charset="0"/>
              </a:endParaRPr>
            </a:p>
          </p:txBody>
        </p:sp>
        <p:sp>
          <p:nvSpPr>
            <p:cNvPr id="25" name="TextBox 24"/>
            <p:cNvSpPr txBox="1"/>
            <p:nvPr/>
          </p:nvSpPr>
          <p:spPr>
            <a:xfrm>
              <a:off x="3491880" y="1609055"/>
              <a:ext cx="624915" cy="307777"/>
            </a:xfrm>
            <a:prstGeom prst="rect">
              <a:avLst/>
            </a:prstGeom>
            <a:noFill/>
          </p:spPr>
          <p:txBody>
            <a:bodyPr wrap="square" rtlCol="0">
              <a:spAutoFit/>
            </a:bodyPr>
            <a:lstStyle/>
            <a:p>
              <a:r>
                <a:rPr lang="en-US" altLang="zh-CN" sz="1400" dirty="0" smtClean="0">
                  <a:solidFill>
                    <a:schemeClr val="bg1"/>
                  </a:solidFill>
                  <a:latin typeface="Arial" pitchFamily="34" charset="0"/>
                  <a:cs typeface="Arial" pitchFamily="34" charset="0"/>
                </a:rPr>
                <a:t>AVA</a:t>
              </a:r>
              <a:endParaRPr lang="zh-CN" altLang="en-US" sz="1400" dirty="0">
                <a:solidFill>
                  <a:schemeClr val="bg1"/>
                </a:solidFill>
                <a:latin typeface="Arial" pitchFamily="34" charset="0"/>
                <a:cs typeface="Arial" pitchFamily="34" charset="0"/>
              </a:endParaRPr>
            </a:p>
          </p:txBody>
        </p:sp>
        <p:sp>
          <p:nvSpPr>
            <p:cNvPr id="27" name="TextBox 26"/>
            <p:cNvSpPr txBox="1"/>
            <p:nvPr/>
          </p:nvSpPr>
          <p:spPr>
            <a:xfrm>
              <a:off x="4245395" y="3164988"/>
              <a:ext cx="521297" cy="246221"/>
            </a:xfrm>
            <a:prstGeom prst="rect">
              <a:avLst/>
            </a:prstGeom>
            <a:noFill/>
          </p:spPr>
          <p:txBody>
            <a:bodyPr wrap="none" rtlCol="0">
              <a:spAutoFit/>
            </a:bodyPr>
            <a:lstStyle/>
            <a:p>
              <a:r>
                <a:rPr lang="en-US" altLang="zh-CN" sz="1000" dirty="0" smtClean="0">
                  <a:solidFill>
                    <a:schemeClr val="bg1"/>
                  </a:solidFill>
                  <a:latin typeface="Arial" pitchFamily="34" charset="0"/>
                  <a:cs typeface="Arial" pitchFamily="34" charset="0"/>
                </a:rPr>
                <a:t>10</a:t>
              </a:r>
              <a:r>
                <a:rPr lang="en-US" altLang="zh-CN" sz="100" dirty="0" smtClean="0">
                  <a:solidFill>
                    <a:schemeClr val="bg1"/>
                  </a:solidFill>
                  <a:latin typeface="Arial" pitchFamily="34" charset="0"/>
                  <a:cs typeface="Arial" pitchFamily="34" charset="0"/>
                </a:rPr>
                <a:t> </a:t>
              </a:r>
              <a:r>
                <a:rPr lang="en-US" altLang="zh-CN" sz="1000" dirty="0" smtClean="0">
                  <a:solidFill>
                    <a:schemeClr val="bg1"/>
                  </a:solidFill>
                  <a:latin typeface="Arial" pitchFamily="34" charset="0"/>
                  <a:cs typeface="Arial" pitchFamily="34" charset="0"/>
                </a:rPr>
                <a:t>μm</a:t>
              </a:r>
              <a:endParaRPr lang="en-US" altLang="zh-CN" sz="1000" dirty="0">
                <a:solidFill>
                  <a:schemeClr val="bg1"/>
                </a:solidFill>
                <a:latin typeface="Arial" panose="020B0604020202020204" pitchFamily="34" charset="0"/>
                <a:cs typeface="Arial" pitchFamily="34" charset="0"/>
              </a:endParaRPr>
            </a:p>
          </p:txBody>
        </p:sp>
        <p:sp>
          <p:nvSpPr>
            <p:cNvPr id="28" name="TextBox 27"/>
            <p:cNvSpPr txBox="1"/>
            <p:nvPr/>
          </p:nvSpPr>
          <p:spPr>
            <a:xfrm>
              <a:off x="4712099" y="3378077"/>
              <a:ext cx="407484" cy="461665"/>
            </a:xfrm>
            <a:prstGeom prst="rect">
              <a:avLst/>
            </a:prstGeom>
            <a:noFill/>
          </p:spPr>
          <p:txBody>
            <a:bodyPr wrap="none" rtlCol="0">
              <a:spAutoFit/>
            </a:bodyPr>
            <a:lstStyle/>
            <a:p>
              <a:r>
                <a:rPr lang="en-US" sz="2400" dirty="0" smtClean="0">
                  <a:solidFill>
                    <a:schemeClr val="bg1"/>
                  </a:solidFill>
                  <a:latin typeface="Arial"/>
                  <a:cs typeface="Arial"/>
                </a:rPr>
                <a:t>D</a:t>
              </a:r>
              <a:endParaRPr lang="en-US" sz="2400" dirty="0">
                <a:solidFill>
                  <a:schemeClr val="bg1"/>
                </a:solidFill>
                <a:latin typeface="Arial"/>
                <a:cs typeface="Arial"/>
              </a:endParaRPr>
            </a:p>
          </p:txBody>
        </p:sp>
        <p:sp>
          <p:nvSpPr>
            <p:cNvPr id="30" name="TextBox 29"/>
            <p:cNvSpPr txBox="1"/>
            <p:nvPr/>
          </p:nvSpPr>
          <p:spPr>
            <a:xfrm>
              <a:off x="1697920" y="947692"/>
              <a:ext cx="389850" cy="461665"/>
            </a:xfrm>
            <a:prstGeom prst="rect">
              <a:avLst/>
            </a:prstGeom>
            <a:noFill/>
          </p:spPr>
          <p:txBody>
            <a:bodyPr wrap="none" rtlCol="0">
              <a:spAutoFit/>
            </a:bodyPr>
            <a:lstStyle/>
            <a:p>
              <a:r>
                <a:rPr lang="en-US" sz="2400" dirty="0">
                  <a:solidFill>
                    <a:schemeClr val="bg1"/>
                  </a:solidFill>
                  <a:latin typeface="Arial"/>
                  <a:cs typeface="Arial"/>
                </a:rPr>
                <a:t>A</a:t>
              </a:r>
            </a:p>
          </p:txBody>
        </p:sp>
        <p:sp>
          <p:nvSpPr>
            <p:cNvPr id="31" name="TextBox 30"/>
            <p:cNvSpPr txBox="1"/>
            <p:nvPr/>
          </p:nvSpPr>
          <p:spPr>
            <a:xfrm>
              <a:off x="3443029" y="2132856"/>
              <a:ext cx="624915" cy="307777"/>
            </a:xfrm>
            <a:prstGeom prst="rect">
              <a:avLst/>
            </a:prstGeom>
            <a:noFill/>
          </p:spPr>
          <p:txBody>
            <a:bodyPr wrap="square" rtlCol="0">
              <a:spAutoFit/>
            </a:bodyPr>
            <a:lstStyle/>
            <a:p>
              <a:r>
                <a:rPr lang="en-US" altLang="zh-CN" sz="1400" dirty="0" smtClean="0">
                  <a:solidFill>
                    <a:schemeClr val="bg1"/>
                  </a:solidFill>
                  <a:latin typeface="Arial" pitchFamily="34" charset="0"/>
                  <a:cs typeface="Arial" pitchFamily="34" charset="0"/>
                </a:rPr>
                <a:t>AVE</a:t>
              </a:r>
              <a:endParaRPr lang="zh-CN" altLang="en-US" sz="1400" dirty="0">
                <a:solidFill>
                  <a:schemeClr val="bg1"/>
                </a:solidFill>
                <a:latin typeface="Arial" pitchFamily="34" charset="0"/>
                <a:cs typeface="Arial" pitchFamily="34" charset="0"/>
              </a:endParaRPr>
            </a:p>
          </p:txBody>
        </p:sp>
        <p:sp>
          <p:nvSpPr>
            <p:cNvPr id="35" name="TextBox 34"/>
            <p:cNvSpPr txBox="1"/>
            <p:nvPr/>
          </p:nvSpPr>
          <p:spPr>
            <a:xfrm>
              <a:off x="3377564" y="4445951"/>
              <a:ext cx="1243752" cy="276999"/>
            </a:xfrm>
            <a:prstGeom prst="rect">
              <a:avLst/>
            </a:prstGeom>
            <a:noFill/>
          </p:spPr>
          <p:txBody>
            <a:bodyPr wrap="square" rtlCol="0">
              <a:spAutoFit/>
            </a:bodyPr>
            <a:lstStyle/>
            <a:p>
              <a:r>
                <a:rPr lang="en-US" altLang="zh-CN" sz="1200" dirty="0" smtClean="0">
                  <a:solidFill>
                    <a:srgbClr val="FF0000"/>
                  </a:solidFill>
                  <a:latin typeface="Arial" pitchFamily="34" charset="0"/>
                  <a:cs typeface="Arial" pitchFamily="34" charset="0"/>
                </a:rPr>
                <a:t>RMF or RMH</a:t>
              </a:r>
              <a:endParaRPr lang="zh-CN" altLang="en-US" sz="1200" dirty="0">
                <a:solidFill>
                  <a:srgbClr val="FF0000"/>
                </a:solidFill>
                <a:latin typeface="Arial" pitchFamily="34" charset="0"/>
                <a:cs typeface="Arial" pitchFamily="34" charset="0"/>
              </a:endParaRPr>
            </a:p>
          </p:txBody>
        </p:sp>
        <p:sp>
          <p:nvSpPr>
            <p:cNvPr id="37" name="TextBox 36"/>
            <p:cNvSpPr txBox="1"/>
            <p:nvPr/>
          </p:nvSpPr>
          <p:spPr>
            <a:xfrm>
              <a:off x="4266334" y="5590165"/>
              <a:ext cx="521297" cy="246221"/>
            </a:xfrm>
            <a:prstGeom prst="rect">
              <a:avLst/>
            </a:prstGeom>
            <a:noFill/>
          </p:spPr>
          <p:txBody>
            <a:bodyPr wrap="none" rtlCol="0">
              <a:spAutoFit/>
            </a:bodyPr>
            <a:lstStyle/>
            <a:p>
              <a:r>
                <a:rPr lang="en-US" altLang="zh-CN" sz="1000" dirty="0" smtClean="0">
                  <a:solidFill>
                    <a:schemeClr val="bg1"/>
                  </a:solidFill>
                  <a:latin typeface="Arial" pitchFamily="34" charset="0"/>
                  <a:cs typeface="Arial" pitchFamily="34" charset="0"/>
                </a:rPr>
                <a:t>10</a:t>
              </a:r>
              <a:r>
                <a:rPr lang="en-US" altLang="zh-CN" sz="100" dirty="0" smtClean="0">
                  <a:solidFill>
                    <a:schemeClr val="bg1"/>
                  </a:solidFill>
                  <a:latin typeface="Arial" pitchFamily="34" charset="0"/>
                  <a:cs typeface="Arial" pitchFamily="34" charset="0"/>
                </a:rPr>
                <a:t> </a:t>
              </a:r>
              <a:r>
                <a:rPr lang="en-US" altLang="zh-CN" sz="1000" dirty="0" smtClean="0">
                  <a:solidFill>
                    <a:schemeClr val="bg1"/>
                  </a:solidFill>
                  <a:latin typeface="Arial" pitchFamily="34" charset="0"/>
                  <a:cs typeface="Arial" pitchFamily="34" charset="0"/>
                </a:rPr>
                <a:t>μm</a:t>
              </a:r>
              <a:endParaRPr lang="en-US" altLang="zh-CN" sz="1000" dirty="0">
                <a:solidFill>
                  <a:schemeClr val="bg1"/>
                </a:solidFill>
                <a:latin typeface="Arial" panose="020B0604020202020204" pitchFamily="34" charset="0"/>
                <a:cs typeface="Arial" pitchFamily="34" charset="0"/>
              </a:endParaRPr>
            </a:p>
          </p:txBody>
        </p:sp>
        <p:sp>
          <p:nvSpPr>
            <p:cNvPr id="38" name="TextBox 93"/>
            <p:cNvSpPr txBox="1"/>
            <p:nvPr/>
          </p:nvSpPr>
          <p:spPr>
            <a:xfrm>
              <a:off x="1643587" y="5586841"/>
              <a:ext cx="2514743" cy="261610"/>
            </a:xfrm>
            <a:prstGeom prst="rect">
              <a:avLst/>
            </a:prstGeom>
            <a:noFill/>
          </p:spPr>
          <p:txBody>
            <a:bodyPr wrap="square" rtlCol="0">
              <a:spAutoFit/>
            </a:bodyPr>
            <a:lstStyle/>
            <a:p>
              <a:r>
                <a:rPr lang="en-US" altLang="zh-CN" sz="1100" i="1" dirty="0" smtClean="0">
                  <a:solidFill>
                    <a:schemeClr val="bg1"/>
                  </a:solidFill>
                  <a:latin typeface="Arial" panose="020B0604020202020204" pitchFamily="34" charset="0"/>
                </a:rPr>
                <a:t>P</a:t>
              </a:r>
              <a:r>
                <a:rPr lang="en-US" altLang="zh-CN" sz="1100" i="1" baseline="-25000" dirty="0" smtClean="0">
                  <a:solidFill>
                    <a:schemeClr val="bg1"/>
                  </a:solidFill>
                  <a:latin typeface="Arial" panose="020B0604020202020204" pitchFamily="34" charset="0"/>
                </a:rPr>
                <a:t>S</a:t>
              </a:r>
              <a:r>
                <a:rPr lang="en-US" altLang="zh-CN" sz="1100" i="1" dirty="0" smtClean="0">
                  <a:solidFill>
                    <a:schemeClr val="bg1"/>
                  </a:solidFill>
                  <a:latin typeface="Arial" panose="020B0604020202020204" pitchFamily="34" charset="0"/>
                </a:rPr>
                <a:t>unc-79a::GFP</a:t>
              </a:r>
              <a:endParaRPr lang="en-US" altLang="zh-CN" sz="1100" i="1" dirty="0">
                <a:solidFill>
                  <a:schemeClr val="bg1"/>
                </a:solidFill>
                <a:latin typeface="Arial" panose="020B0604020202020204" pitchFamily="34" charset="0"/>
              </a:endParaRPr>
            </a:p>
          </p:txBody>
        </p:sp>
        <p:sp>
          <p:nvSpPr>
            <p:cNvPr id="39" name="TextBox 38"/>
            <p:cNvSpPr txBox="1"/>
            <p:nvPr/>
          </p:nvSpPr>
          <p:spPr>
            <a:xfrm>
              <a:off x="1695630" y="3393125"/>
              <a:ext cx="407484" cy="461665"/>
            </a:xfrm>
            <a:prstGeom prst="rect">
              <a:avLst/>
            </a:prstGeom>
            <a:noFill/>
          </p:spPr>
          <p:txBody>
            <a:bodyPr wrap="none" rtlCol="0">
              <a:spAutoFit/>
            </a:bodyPr>
            <a:lstStyle/>
            <a:p>
              <a:r>
                <a:rPr lang="en-US" sz="2400" dirty="0" smtClean="0">
                  <a:solidFill>
                    <a:schemeClr val="bg1"/>
                  </a:solidFill>
                  <a:latin typeface="Arial"/>
                  <a:cs typeface="Arial"/>
                </a:rPr>
                <a:t>C</a:t>
              </a:r>
              <a:endParaRPr lang="en-US" sz="2400" dirty="0">
                <a:solidFill>
                  <a:schemeClr val="bg1"/>
                </a:solidFill>
                <a:latin typeface="Arial"/>
                <a:cs typeface="Arial"/>
              </a:endParaRPr>
            </a:p>
          </p:txBody>
        </p:sp>
        <p:sp>
          <p:nvSpPr>
            <p:cNvPr id="41" name="TextBox 93"/>
            <p:cNvSpPr txBox="1"/>
            <p:nvPr/>
          </p:nvSpPr>
          <p:spPr>
            <a:xfrm>
              <a:off x="4678280" y="3173290"/>
              <a:ext cx="2520280" cy="261610"/>
            </a:xfrm>
            <a:prstGeom prst="rect">
              <a:avLst/>
            </a:prstGeom>
            <a:noFill/>
          </p:spPr>
          <p:txBody>
            <a:bodyPr wrap="square" rtlCol="0">
              <a:spAutoFit/>
            </a:bodyPr>
            <a:lstStyle/>
            <a:p>
              <a:r>
                <a:rPr lang="en-US" altLang="zh-CN" sz="1100" i="1" dirty="0" smtClean="0">
                  <a:solidFill>
                    <a:schemeClr val="bg1"/>
                  </a:solidFill>
                  <a:latin typeface="Arial" pitchFamily="34" charset="0"/>
                  <a:cs typeface="Arial" pitchFamily="34" charset="0"/>
                </a:rPr>
                <a:t>Punc-80::GFP; Psra-11</a:t>
              </a:r>
              <a:r>
                <a:rPr kumimoji="1" lang="en-US" altLang="zh-CN" sz="1100" i="1" dirty="0" smtClean="0">
                  <a:solidFill>
                    <a:schemeClr val="bg1"/>
                  </a:solidFill>
                  <a:latin typeface="Arial" pitchFamily="34" charset="0"/>
                  <a:ea typeface="Arial" pitchFamily="34" charset="0"/>
                  <a:cs typeface="Arial" pitchFamily="34" charset="0"/>
                </a:rPr>
                <a:t>::mCherry</a:t>
              </a:r>
              <a:endParaRPr kumimoji="1" lang="en-US" altLang="zh-CN" sz="1100" i="1" dirty="0">
                <a:solidFill>
                  <a:schemeClr val="bg1"/>
                </a:solidFill>
                <a:latin typeface="Arial" pitchFamily="34" charset="0"/>
                <a:ea typeface="Arial" pitchFamily="34" charset="0"/>
                <a:cs typeface="Arial" pitchFamily="34" charset="0"/>
              </a:endParaRPr>
            </a:p>
          </p:txBody>
        </p:sp>
        <p:sp>
          <p:nvSpPr>
            <p:cNvPr id="45" name="TextBox 44"/>
            <p:cNvSpPr txBox="1"/>
            <p:nvPr/>
          </p:nvSpPr>
          <p:spPr>
            <a:xfrm>
              <a:off x="7277496" y="3164761"/>
              <a:ext cx="521297" cy="246221"/>
            </a:xfrm>
            <a:prstGeom prst="rect">
              <a:avLst/>
            </a:prstGeom>
            <a:noFill/>
          </p:spPr>
          <p:txBody>
            <a:bodyPr wrap="none" rtlCol="0">
              <a:spAutoFit/>
            </a:bodyPr>
            <a:lstStyle/>
            <a:p>
              <a:r>
                <a:rPr lang="en-US" altLang="zh-CN" sz="1000" dirty="0" smtClean="0">
                  <a:solidFill>
                    <a:schemeClr val="bg1"/>
                  </a:solidFill>
                  <a:latin typeface="Arial" pitchFamily="34" charset="0"/>
                  <a:cs typeface="Arial" pitchFamily="34" charset="0"/>
                </a:rPr>
                <a:t>10</a:t>
              </a:r>
              <a:r>
                <a:rPr lang="en-US" altLang="zh-CN" sz="100" dirty="0" smtClean="0">
                  <a:solidFill>
                    <a:schemeClr val="bg1"/>
                  </a:solidFill>
                  <a:latin typeface="Arial" pitchFamily="34" charset="0"/>
                  <a:cs typeface="Arial" pitchFamily="34" charset="0"/>
                </a:rPr>
                <a:t> </a:t>
              </a:r>
              <a:r>
                <a:rPr lang="en-US" altLang="zh-CN" sz="1000" dirty="0" smtClean="0">
                  <a:solidFill>
                    <a:schemeClr val="bg1"/>
                  </a:solidFill>
                  <a:latin typeface="Arial" pitchFamily="34" charset="0"/>
                  <a:cs typeface="Arial" pitchFamily="34" charset="0"/>
                </a:rPr>
                <a:t>μm</a:t>
              </a:r>
              <a:endParaRPr lang="en-US" altLang="zh-CN" sz="1000" dirty="0">
                <a:solidFill>
                  <a:schemeClr val="bg1"/>
                </a:solidFill>
                <a:latin typeface="Arial" panose="020B0604020202020204" pitchFamily="34" charset="0"/>
                <a:cs typeface="Arial" pitchFamily="34" charset="0"/>
              </a:endParaRPr>
            </a:p>
          </p:txBody>
        </p:sp>
        <p:sp>
          <p:nvSpPr>
            <p:cNvPr id="47" name="TextBox 46"/>
            <p:cNvSpPr txBox="1"/>
            <p:nvPr/>
          </p:nvSpPr>
          <p:spPr>
            <a:xfrm>
              <a:off x="4720568" y="957013"/>
              <a:ext cx="389850" cy="461665"/>
            </a:xfrm>
            <a:prstGeom prst="rect">
              <a:avLst/>
            </a:prstGeom>
            <a:noFill/>
          </p:spPr>
          <p:txBody>
            <a:bodyPr wrap="none" rtlCol="0">
              <a:spAutoFit/>
            </a:bodyPr>
            <a:lstStyle/>
            <a:p>
              <a:r>
                <a:rPr lang="en-US" sz="2400" dirty="0" smtClean="0">
                  <a:solidFill>
                    <a:schemeClr val="bg1"/>
                  </a:solidFill>
                  <a:latin typeface="Arial"/>
                  <a:cs typeface="Arial"/>
                </a:rPr>
                <a:t>B</a:t>
              </a:r>
              <a:endParaRPr lang="en-US" sz="2400" dirty="0">
                <a:solidFill>
                  <a:schemeClr val="bg1"/>
                </a:solidFill>
                <a:latin typeface="Arial"/>
                <a:cs typeface="Arial"/>
              </a:endParaRPr>
            </a:p>
          </p:txBody>
        </p:sp>
        <p:cxnSp>
          <p:nvCxnSpPr>
            <p:cNvPr id="42" name="直线连接符 20"/>
            <p:cNvCxnSpPr/>
            <p:nvPr/>
          </p:nvCxnSpPr>
          <p:spPr>
            <a:xfrm flipH="1">
              <a:off x="3275856" y="1746475"/>
              <a:ext cx="260923" cy="170357"/>
            </a:xfrm>
            <a:prstGeom prst="line">
              <a:avLst/>
            </a:prstGeom>
            <a:ln>
              <a:solidFill>
                <a:schemeClr val="bg1"/>
              </a:solidFill>
              <a:headEnd type="none"/>
              <a:tailEnd type="triangle"/>
            </a:ln>
          </p:spPr>
          <p:style>
            <a:lnRef idx="1">
              <a:schemeClr val="dk1"/>
            </a:lnRef>
            <a:fillRef idx="0">
              <a:schemeClr val="dk1"/>
            </a:fillRef>
            <a:effectRef idx="0">
              <a:schemeClr val="dk1"/>
            </a:effectRef>
            <a:fontRef idx="minor">
              <a:schemeClr val="tx1"/>
            </a:fontRef>
          </p:style>
        </p:cxnSp>
        <p:cxnSp>
          <p:nvCxnSpPr>
            <p:cNvPr id="43" name="直线连接符 20"/>
            <p:cNvCxnSpPr/>
            <p:nvPr/>
          </p:nvCxnSpPr>
          <p:spPr>
            <a:xfrm flipH="1" flipV="1">
              <a:off x="3294908" y="2060848"/>
              <a:ext cx="185113" cy="211176"/>
            </a:xfrm>
            <a:prstGeom prst="line">
              <a:avLst/>
            </a:prstGeom>
            <a:ln>
              <a:solidFill>
                <a:schemeClr val="bg1"/>
              </a:solidFill>
              <a:headEnd type="none"/>
              <a:tailEnd type="triangle"/>
            </a:ln>
          </p:spPr>
          <p:style>
            <a:lnRef idx="1">
              <a:schemeClr val="dk1"/>
            </a:lnRef>
            <a:fillRef idx="0">
              <a:schemeClr val="dk1"/>
            </a:fillRef>
            <a:effectRef idx="0">
              <a:schemeClr val="dk1"/>
            </a:effectRef>
            <a:fontRef idx="minor">
              <a:schemeClr val="tx1"/>
            </a:fontRef>
          </p:style>
        </p:cxnSp>
        <p:cxnSp>
          <p:nvCxnSpPr>
            <p:cNvPr id="46" name="直线连接符 20"/>
            <p:cNvCxnSpPr/>
            <p:nvPr/>
          </p:nvCxnSpPr>
          <p:spPr>
            <a:xfrm flipH="1">
              <a:off x="3296748" y="4668946"/>
              <a:ext cx="260923" cy="170357"/>
            </a:xfrm>
            <a:prstGeom prst="line">
              <a:avLst/>
            </a:prstGeom>
            <a:ln>
              <a:solidFill>
                <a:schemeClr val="bg1"/>
              </a:solidFill>
              <a:headEnd type="none"/>
              <a:tailEnd type="triangle"/>
            </a:ln>
          </p:spPr>
          <p:style>
            <a:lnRef idx="1">
              <a:schemeClr val="dk1"/>
            </a:lnRef>
            <a:fillRef idx="0">
              <a:schemeClr val="dk1"/>
            </a:fillRef>
            <a:effectRef idx="0">
              <a:schemeClr val="dk1"/>
            </a:effectRef>
            <a:fontRef idx="minor">
              <a:schemeClr val="tx1"/>
            </a:fontRef>
          </p:style>
        </p:cxnSp>
        <p:cxnSp>
          <p:nvCxnSpPr>
            <p:cNvPr id="44" name="直接箭头连接符 100"/>
            <p:cNvCxnSpPr/>
            <p:nvPr/>
          </p:nvCxnSpPr>
          <p:spPr>
            <a:xfrm flipH="1">
              <a:off x="4315163" y="1126715"/>
              <a:ext cx="278405" cy="0"/>
            </a:xfrm>
            <a:prstGeom prst="straightConnector1">
              <a:avLst/>
            </a:prstGeom>
            <a:ln w="9525">
              <a:solidFill>
                <a:schemeClr val="bg1"/>
              </a:solidFill>
              <a:tailEnd type="arrow" w="sm" len="med"/>
            </a:ln>
          </p:spPr>
          <p:style>
            <a:lnRef idx="2">
              <a:schemeClr val="accent1"/>
            </a:lnRef>
            <a:fillRef idx="0">
              <a:schemeClr val="accent1"/>
            </a:fillRef>
            <a:effectRef idx="1">
              <a:schemeClr val="accent1"/>
            </a:effectRef>
            <a:fontRef idx="minor">
              <a:schemeClr val="tx1"/>
            </a:fontRef>
          </p:style>
        </p:cxnSp>
        <p:cxnSp>
          <p:nvCxnSpPr>
            <p:cNvPr id="48" name="直接箭头连接符 101"/>
            <p:cNvCxnSpPr/>
            <p:nvPr/>
          </p:nvCxnSpPr>
          <p:spPr>
            <a:xfrm flipH="1">
              <a:off x="4593568" y="1123780"/>
              <a:ext cx="1" cy="255457"/>
            </a:xfrm>
            <a:prstGeom prst="straightConnector1">
              <a:avLst/>
            </a:prstGeom>
            <a:ln w="9525">
              <a:solidFill>
                <a:schemeClr val="bg1"/>
              </a:solidFill>
              <a:tailEnd type="arrow" w="sm" len="med"/>
            </a:ln>
          </p:spPr>
          <p:style>
            <a:lnRef idx="2">
              <a:schemeClr val="accent1"/>
            </a:lnRef>
            <a:fillRef idx="0">
              <a:schemeClr val="accent1"/>
            </a:fillRef>
            <a:effectRef idx="1">
              <a:schemeClr val="accent1"/>
            </a:effectRef>
            <a:fontRef idx="minor">
              <a:schemeClr val="tx1"/>
            </a:fontRef>
          </p:style>
        </p:cxnSp>
        <p:sp>
          <p:nvSpPr>
            <p:cNvPr id="49" name="TextBox 48"/>
            <p:cNvSpPr txBox="1"/>
            <p:nvPr/>
          </p:nvSpPr>
          <p:spPr>
            <a:xfrm>
              <a:off x="4104905" y="974143"/>
              <a:ext cx="228600" cy="307777"/>
            </a:xfrm>
            <a:prstGeom prst="rect">
              <a:avLst/>
            </a:prstGeom>
            <a:noFill/>
            <a:ln>
              <a:noFill/>
            </a:ln>
          </p:spPr>
          <p:txBody>
            <a:bodyPr wrap="square" rtlCol="0">
              <a:spAutoFit/>
            </a:bodyPr>
            <a:lstStyle/>
            <a:p>
              <a:pPr algn="ctr"/>
              <a:r>
                <a:rPr lang="en-US" altLang="zh-CN" sz="1400" dirty="0" smtClean="0">
                  <a:solidFill>
                    <a:schemeClr val="bg1"/>
                  </a:solidFill>
                  <a:latin typeface="Arial" panose="020B0604020202020204" pitchFamily="34" charset="0"/>
                  <a:cs typeface="Arial" panose="020B0604020202020204" pitchFamily="34" charset="0"/>
                </a:rPr>
                <a:t>A</a:t>
              </a:r>
              <a:endParaRPr lang="zh-CN" altLang="en-US" sz="1400" dirty="0">
                <a:solidFill>
                  <a:schemeClr val="bg1"/>
                </a:solidFill>
                <a:latin typeface="Arial" panose="020B0604020202020204" pitchFamily="34" charset="0"/>
                <a:cs typeface="Arial" panose="020B0604020202020204" pitchFamily="34" charset="0"/>
              </a:endParaRPr>
            </a:p>
          </p:txBody>
        </p:sp>
        <p:sp>
          <p:nvSpPr>
            <p:cNvPr id="50" name="TextBox 49"/>
            <p:cNvSpPr txBox="1"/>
            <p:nvPr/>
          </p:nvSpPr>
          <p:spPr>
            <a:xfrm>
              <a:off x="4479268" y="1346883"/>
              <a:ext cx="228600" cy="307777"/>
            </a:xfrm>
            <a:prstGeom prst="rect">
              <a:avLst/>
            </a:prstGeom>
            <a:noFill/>
            <a:ln>
              <a:noFill/>
            </a:ln>
          </p:spPr>
          <p:txBody>
            <a:bodyPr wrap="square" rtlCol="0">
              <a:spAutoFit/>
            </a:bodyPr>
            <a:lstStyle/>
            <a:p>
              <a:pPr algn="ctr"/>
              <a:r>
                <a:rPr lang="en-US" altLang="zh-CN" sz="1400" dirty="0" smtClean="0">
                  <a:solidFill>
                    <a:schemeClr val="bg1"/>
                  </a:solidFill>
                  <a:latin typeface="Arial" panose="020B0604020202020204" pitchFamily="34" charset="0"/>
                  <a:cs typeface="Arial" panose="020B0604020202020204" pitchFamily="34" charset="0"/>
                </a:rPr>
                <a:t>V</a:t>
              </a:r>
              <a:endParaRPr lang="zh-CN" altLang="en-US" sz="1400" dirty="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99981310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26923</TotalTime>
  <Words>2941</Words>
  <Application>Microsoft Office PowerPoint</Application>
  <PresentationFormat>全屏显示(4:3)</PresentationFormat>
  <Paragraphs>786</Paragraphs>
  <Slides>15</Slides>
  <Notes>15</Notes>
  <HiddenSlides>0</HiddenSlides>
  <MMClips>0</MMClips>
  <ScaleCrop>false</ScaleCrop>
  <HeadingPairs>
    <vt:vector size="4" baseType="variant">
      <vt:variant>
        <vt:lpstr>主题</vt:lpstr>
      </vt:variant>
      <vt:variant>
        <vt:i4>1</vt:i4>
      </vt:variant>
      <vt:variant>
        <vt:lpstr>幻灯片标题</vt:lpstr>
      </vt:variant>
      <vt:variant>
        <vt:i4>15</vt:i4>
      </vt:variant>
    </vt:vector>
  </HeadingPairs>
  <TitlesOfParts>
    <vt:vector size="16" baseType="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中南大学</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王 老师</dc:creator>
  <cp:lastModifiedBy>小破孩</cp:lastModifiedBy>
  <cp:revision>522</cp:revision>
  <cp:lastPrinted>2019-05-13T13:10:14Z</cp:lastPrinted>
  <dcterms:created xsi:type="dcterms:W3CDTF">2018-12-17T15:43:54Z</dcterms:created>
  <dcterms:modified xsi:type="dcterms:W3CDTF">2019-10-28T15:16:54Z</dcterms:modified>
</cp:coreProperties>
</file>