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3066"/>
  </p:normalViewPr>
  <p:slideViewPr>
    <p:cSldViewPr snapToGrid="0" snapToObjects="1">
      <p:cViewPr varScale="1">
        <p:scale>
          <a:sx n="78" d="100"/>
          <a:sy n="78" d="100"/>
        </p:scale>
        <p:origin x="20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ri79/Documents/li/gamma_vs_ionbeam/&#12414;&#12392;&#12417;_new2018122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sbs!$AG$22</c:f>
              <c:strCache>
                <c:ptCount val="1"/>
                <c:pt idx="0">
                  <c:v>Gamma rays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sbs!$AO$22:$AT$22</c:f>
                <c:numCache>
                  <c:formatCode>General</c:formatCode>
                  <c:ptCount val="6"/>
                  <c:pt idx="0">
                    <c:v>3.052504879636813</c:v>
                  </c:pt>
                  <c:pt idx="1">
                    <c:v>3.386377055814985</c:v>
                  </c:pt>
                  <c:pt idx="2">
                    <c:v>4.439652266260577</c:v>
                  </c:pt>
                  <c:pt idx="3">
                    <c:v>4.516237283930434</c:v>
                  </c:pt>
                  <c:pt idx="4">
                    <c:v>4.2613739974712</c:v>
                  </c:pt>
                  <c:pt idx="5">
                    <c:v>2.770592111685988</c:v>
                  </c:pt>
                </c:numCache>
              </c:numRef>
            </c:plus>
            <c:minus>
              <c:numRef>
                <c:f>sbs!$AO$22:$AT$22</c:f>
                <c:numCache>
                  <c:formatCode>General</c:formatCode>
                  <c:ptCount val="6"/>
                  <c:pt idx="0">
                    <c:v>3.052504879636813</c:v>
                  </c:pt>
                  <c:pt idx="1">
                    <c:v>3.386377055814985</c:v>
                  </c:pt>
                  <c:pt idx="2">
                    <c:v>4.439652266260577</c:v>
                  </c:pt>
                  <c:pt idx="3">
                    <c:v>4.516237283930434</c:v>
                  </c:pt>
                  <c:pt idx="4">
                    <c:v>4.2613739974712</c:v>
                  </c:pt>
                  <c:pt idx="5">
                    <c:v>2.770592111685988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sbs!$AF$23:$AF$28</c:f>
              <c:strCache>
                <c:ptCount val="6"/>
                <c:pt idx="0">
                  <c:v>A/T→G/C</c:v>
                </c:pt>
                <c:pt idx="1">
                  <c:v>G/C→A/T</c:v>
                </c:pt>
                <c:pt idx="2">
                  <c:v>A/T→C/G</c:v>
                </c:pt>
                <c:pt idx="3">
                  <c:v>A/T→T/A</c:v>
                </c:pt>
                <c:pt idx="4">
                  <c:v>G/C→T/A</c:v>
                </c:pt>
                <c:pt idx="5">
                  <c:v>G/C→C/G</c:v>
                </c:pt>
              </c:strCache>
            </c:strRef>
          </c:cat>
          <c:val>
            <c:numRef>
              <c:f>sbs!$AG$23:$AG$28</c:f>
              <c:numCache>
                <c:formatCode>General</c:formatCode>
                <c:ptCount val="6"/>
                <c:pt idx="0">
                  <c:v>18.79699248120301</c:v>
                </c:pt>
                <c:pt idx="1">
                  <c:v>43.10776942355891</c:v>
                </c:pt>
                <c:pt idx="2">
                  <c:v>9.774436090225565</c:v>
                </c:pt>
                <c:pt idx="3">
                  <c:v>12.78195488721805</c:v>
                </c:pt>
                <c:pt idx="4">
                  <c:v>9.774436090225565</c:v>
                </c:pt>
                <c:pt idx="5">
                  <c:v>5.764411027568923</c:v>
                </c:pt>
              </c:numCache>
            </c:numRef>
          </c:val>
        </c:ser>
        <c:ser>
          <c:idx val="1"/>
          <c:order val="1"/>
          <c:tx>
            <c:strRef>
              <c:f>sbs!$AH$22</c:f>
              <c:strCache>
                <c:ptCount val="1"/>
                <c:pt idx="0">
                  <c:v>C-ion beams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sbs!$AW$22:$BB$22</c:f>
                <c:numCache>
                  <c:formatCode>General</c:formatCode>
                  <c:ptCount val="6"/>
                  <c:pt idx="0">
                    <c:v>5.06846254119265</c:v>
                  </c:pt>
                  <c:pt idx="1">
                    <c:v>6.578083369329389</c:v>
                  </c:pt>
                  <c:pt idx="2">
                    <c:v>1.889703858793387</c:v>
                  </c:pt>
                  <c:pt idx="3">
                    <c:v>4.340587725290349</c:v>
                  </c:pt>
                  <c:pt idx="4">
                    <c:v>6.18840810996487</c:v>
                  </c:pt>
                  <c:pt idx="5">
                    <c:v>3.125671470948423</c:v>
                  </c:pt>
                </c:numCache>
              </c:numRef>
            </c:plus>
            <c:minus>
              <c:numRef>
                <c:f>sbs!$AW$22:$BB$22</c:f>
                <c:numCache>
                  <c:formatCode>General</c:formatCode>
                  <c:ptCount val="6"/>
                  <c:pt idx="0">
                    <c:v>5.06846254119265</c:v>
                  </c:pt>
                  <c:pt idx="1">
                    <c:v>6.578083369329389</c:v>
                  </c:pt>
                  <c:pt idx="2">
                    <c:v>1.889703858793387</c:v>
                  </c:pt>
                  <c:pt idx="3">
                    <c:v>4.340587725290349</c:v>
                  </c:pt>
                  <c:pt idx="4">
                    <c:v>6.18840810996487</c:v>
                  </c:pt>
                  <c:pt idx="5">
                    <c:v>3.125671470948423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sbs!$AF$23:$AF$28</c:f>
              <c:strCache>
                <c:ptCount val="6"/>
                <c:pt idx="0">
                  <c:v>A/T→G/C</c:v>
                </c:pt>
                <c:pt idx="1">
                  <c:v>G/C→A/T</c:v>
                </c:pt>
                <c:pt idx="2">
                  <c:v>A/T→C/G</c:v>
                </c:pt>
                <c:pt idx="3">
                  <c:v>A/T→T/A</c:v>
                </c:pt>
                <c:pt idx="4">
                  <c:v>G/C→T/A</c:v>
                </c:pt>
                <c:pt idx="5">
                  <c:v>G/C→C/G</c:v>
                </c:pt>
              </c:strCache>
            </c:strRef>
          </c:cat>
          <c:val>
            <c:numRef>
              <c:f>sbs!$AH$23:$AH$28</c:f>
              <c:numCache>
                <c:formatCode>General</c:formatCode>
                <c:ptCount val="6"/>
                <c:pt idx="0">
                  <c:v>14.70588235294118</c:v>
                </c:pt>
                <c:pt idx="1">
                  <c:v>46.40522875816993</c:v>
                </c:pt>
                <c:pt idx="2">
                  <c:v>4.901960784313725</c:v>
                </c:pt>
                <c:pt idx="3">
                  <c:v>11.11111111111111</c:v>
                </c:pt>
                <c:pt idx="4">
                  <c:v>13.72549019607843</c:v>
                </c:pt>
                <c:pt idx="5">
                  <c:v>9.15032679738562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2465680"/>
        <c:axId val="-1894221344"/>
      </c:barChart>
      <c:catAx>
        <c:axId val="-193246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ja-JP"/>
          </a:p>
        </c:txPr>
        <c:crossAx val="-1894221344"/>
        <c:crosses val="autoZero"/>
        <c:auto val="1"/>
        <c:lblAlgn val="ctr"/>
        <c:lblOffset val="100"/>
        <c:noMultiLvlLbl val="0"/>
      </c:catAx>
      <c:valAx>
        <c:axId val="-1894221344"/>
        <c:scaling>
          <c:orientation val="minMax"/>
        </c:scaling>
        <c:delete val="0"/>
        <c:axPos val="l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ja-JP"/>
          </a:p>
        </c:txPr>
        <c:crossAx val="-193246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4632545931758"/>
          <c:y val="0.0548283027121609"/>
          <c:w val="0.486290244969379"/>
          <c:h val="0.09794947506561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187B7-33F7-144E-926F-2E9EB5A35E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8FA79-CD2B-4945-B39B-347CF7125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7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Supplementary Fig 1.  Proportion of different categories of SBSs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induced by gamma</a:t>
            </a:r>
            <a:r>
              <a:rPr lang="en-US" altLang="ja-JP" baseline="0" dirty="0" smtClean="0">
                <a:latin typeface="Times New Roman" charset="0"/>
                <a:ea typeface="Times New Roman" charset="0"/>
                <a:cs typeface="Times New Roman" charset="0"/>
              </a:rPr>
              <a:t>-ray and C-ion irradiations.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8FA79-CD2B-4945-B39B-347CF712546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48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C9927-496D-D343-BF42-3B08DA0C6EC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7687-03A0-C943-82DD-47AC6DE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62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744975"/>
              </p:ext>
            </p:extLst>
          </p:nvPr>
        </p:nvGraphicFramePr>
        <p:xfrm>
          <a:off x="1587265" y="1259457"/>
          <a:ext cx="6590578" cy="3955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 rot="16200000">
            <a:off x="466665" y="2578310"/>
            <a:ext cx="159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Proportion </a:t>
            </a:r>
            <a:r>
              <a:rPr kumimoji="1"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(%)</a:t>
            </a:r>
            <a:endParaRPr kumimoji="1"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191109" y="4951562"/>
            <a:ext cx="1863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4209690" y="4951562"/>
            <a:ext cx="37093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327543" y="5013491"/>
            <a:ext cx="121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Transitions</a:t>
            </a:r>
            <a:endParaRPr kumimoji="1"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50946" y="5013491"/>
            <a:ext cx="138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imes New Roman" charset="0"/>
                <a:ea typeface="Times New Roman" charset="0"/>
                <a:cs typeface="Times New Roman" charset="0"/>
              </a:rPr>
              <a:t>Tranversions</a:t>
            </a:r>
            <a:endParaRPr kumimoji="1"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56426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22</Words>
  <Application>Microsoft Macintosh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Yu Gothic</vt:lpstr>
      <vt:lpstr>游ゴシック</vt:lpstr>
      <vt:lpstr>游ゴシック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李　鋒</dc:creator>
  <cp:lastModifiedBy>李　鋒</cp:lastModifiedBy>
  <cp:revision>13</cp:revision>
  <dcterms:created xsi:type="dcterms:W3CDTF">2019-01-06T09:26:03Z</dcterms:created>
  <dcterms:modified xsi:type="dcterms:W3CDTF">2019-04-15T07:54:09Z</dcterms:modified>
</cp:coreProperties>
</file>