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83" autoAdjust="0"/>
    <p:restoredTop sz="94660"/>
  </p:normalViewPr>
  <p:slideViewPr>
    <p:cSldViewPr snapToGrid="0">
      <p:cViewPr>
        <p:scale>
          <a:sx n="75" d="100"/>
          <a:sy n="75" d="100"/>
        </p:scale>
        <p:origin x="3312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Casa\Dropbox\Greenwald%20rotation\Yuting's%20paper\Raw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00474870349"/>
          <c:y val="0.0211744627188495"/>
          <c:w val="0.72216494893736"/>
          <c:h val="0.8918251074939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Sheet5!$L$83</c:f>
              <c:strCache>
                <c:ptCount val="1"/>
                <c:pt idx="0">
                  <c:v>lin-12(n302); nre-1(hd20) lin-15b(hd126)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191352085098753"/>
                  <c:y val="1.03231922917276E-7"/>
                </c:manualLayout>
              </c:layout>
              <c:tx>
                <c:rich>
                  <a:bodyPr/>
                  <a:lstStyle/>
                  <a:p>
                    <a:fld id="{E9E205A1-D95A-3A47-9861-E0131885BE4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20240025528194"/>
                      <c:h val="0.036670043726978"/>
                    </c:manualLayout>
                  </c15:layout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0.0220971407804311"/>
                  <c:y val="0.0"/>
                </c:manualLayout>
              </c:layout>
              <c:tx>
                <c:rich>
                  <a:bodyPr/>
                  <a:lstStyle/>
                  <a:p>
                    <a:fld id="{470E7E84-1002-7647-A8F4-FC0B8606B5E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0.00246026612964631"/>
                  <c:y val="-9.6142220412903E-17"/>
                </c:manualLayout>
              </c:layout>
              <c:tx>
                <c:rich>
                  <a:bodyPr/>
                  <a:lstStyle/>
                  <a:p>
                    <a:fld id="{CDEFB481-5FE1-3040-B4AC-32D650BB0C3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0.024917765808858"/>
                  <c:y val="0.0"/>
                </c:manualLayout>
              </c:layout>
              <c:tx>
                <c:rich>
                  <a:bodyPr/>
                  <a:lstStyle/>
                  <a:p>
                    <a:fld id="{168102DF-6D05-384F-9B06-14460D0C181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0.0401590766278263"/>
                  <c:y val="0.0"/>
                </c:manualLayout>
              </c:layout>
              <c:tx>
                <c:rich>
                  <a:bodyPr/>
                  <a:lstStyle/>
                  <a:p>
                    <a:fld id="{211DC46B-7ABE-B745-905A-F51D134742A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0.131467558970487"/>
                  <c:y val="0.0"/>
                </c:manualLayout>
              </c:layout>
              <c:tx>
                <c:rich>
                  <a:bodyPr/>
                  <a:lstStyle/>
                  <a:p>
                    <a:fld id="{16D3FA83-49FF-674C-8194-703718EC80A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0.0794227120007544"/>
                  <c:y val="0.0"/>
                </c:manualLayout>
              </c:layout>
              <c:tx>
                <c:rich>
                  <a:bodyPr/>
                  <a:lstStyle/>
                  <a:p>
                    <a:fld id="{ECB7224B-87CC-064F-B204-7C240C8C5C0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0.0569834701437669"/>
                  <c:y val="0.0"/>
                </c:manualLayout>
              </c:layout>
              <c:tx>
                <c:rich>
                  <a:bodyPr/>
                  <a:lstStyle/>
                  <a:p>
                    <a:fld id="{9D953427-1DB3-492C-8B14-482552A0ECDB}" type="CELLRANGE">
                      <a:rPr lang="is-IS" sz="105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-0.00470288165209362"/>
                  <c:y val="4.80711102064514E-17"/>
                </c:manualLayout>
              </c:layout>
              <c:tx>
                <c:rich>
                  <a:bodyPr/>
                  <a:lstStyle/>
                  <a:p>
                    <a:fld id="{4FC5681F-78B8-1E4A-ABBB-CCB1DC9CAF1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0.0865996054608181"/>
                  <c:y val="0.0"/>
                </c:manualLayout>
              </c:layout>
              <c:tx>
                <c:rich>
                  <a:bodyPr/>
                  <a:lstStyle/>
                  <a:p>
                    <a:fld id="{8201C1DC-E328-FB43-B71C-5E09ECF0972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0"/>
              <c:layout>
                <c:manualLayout>
                  <c:x val="0.0473242369740114"/>
                  <c:y val="0.0"/>
                </c:manualLayout>
              </c:layout>
              <c:tx>
                <c:rich>
                  <a:bodyPr/>
                  <a:lstStyle/>
                  <a:p>
                    <a:fld id="{712AECCF-337C-0145-84BC-4F0112A24F3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1"/>
              <c:layout>
                <c:manualLayout>
                  <c:x val="0.0473330686766444"/>
                  <c:y val="-4.80711102064514E-17"/>
                </c:manualLayout>
              </c:layout>
              <c:tx>
                <c:rich>
                  <a:bodyPr/>
                  <a:lstStyle/>
                  <a:p>
                    <a:fld id="{772FAC42-5AFA-9D4E-97F9-D803FE3898D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2"/>
              <c:layout>
                <c:manualLayout>
                  <c:x val="0.0233346831118857"/>
                  <c:y val="0.0"/>
                </c:manualLayout>
              </c:layout>
              <c:tx>
                <c:rich>
                  <a:bodyPr/>
                  <a:lstStyle/>
                  <a:p>
                    <a:fld id="{D3DBF6E1-06A5-8B47-BC9B-6E8A2A3BFA1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3"/>
              <c:layout>
                <c:manualLayout>
                  <c:x val="0.071004241594396"/>
                  <c:y val="0.0"/>
                </c:manualLayout>
              </c:layout>
              <c:tx>
                <c:rich>
                  <a:bodyPr/>
                  <a:lstStyle/>
                  <a:p>
                    <a:fld id="{B637487E-CA82-0141-97C9-14E355BE230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4"/>
              <c:layout>
                <c:manualLayout>
                  <c:x val="0.0794147602537226"/>
                  <c:y val="-1.20177775516129E-17"/>
                </c:manualLayout>
              </c:layout>
              <c:tx>
                <c:rich>
                  <a:bodyPr/>
                  <a:lstStyle/>
                  <a:p>
                    <a:fld id="{480A5C19-E378-E047-8FAB-E0344ECF28B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5"/>
              <c:layout>
                <c:manualLayout>
                  <c:x val="0.0249879778447908"/>
                  <c:y val="0.0"/>
                </c:manualLayout>
              </c:layout>
              <c:tx>
                <c:rich>
                  <a:bodyPr/>
                  <a:lstStyle/>
                  <a:p>
                    <a:fld id="{B09587E8-9C08-A545-9144-2D0EF6C0D6C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Sheet5!$T$109:$T$124</c:f>
                <c:numCache>
                  <c:formatCode>General</c:formatCode>
                  <c:ptCount val="16"/>
                  <c:pt idx="0">
                    <c:v>0.0385016361713433</c:v>
                  </c:pt>
                  <c:pt idx="1">
                    <c:v>0.0348312473020434</c:v>
                  </c:pt>
                  <c:pt idx="2">
                    <c:v>0.0121613669538429</c:v>
                  </c:pt>
                  <c:pt idx="3">
                    <c:v>0.0429723521722557</c:v>
                  </c:pt>
                  <c:pt idx="4">
                    <c:v>0.0666446611837499</c:v>
                  </c:pt>
                  <c:pt idx="5">
                    <c:v>0.186274509803922</c:v>
                  </c:pt>
                  <c:pt idx="6">
                    <c:v>0.114194459481826</c:v>
                  </c:pt>
                  <c:pt idx="7">
                    <c:v>0.0927723123568412</c:v>
                  </c:pt>
                  <c:pt idx="8">
                    <c:v>0.0118588718183612</c:v>
                  </c:pt>
                  <c:pt idx="9">
                    <c:v>0.121384507745595</c:v>
                  </c:pt>
                  <c:pt idx="10">
                    <c:v>0.0690822668717151</c:v>
                  </c:pt>
                  <c:pt idx="11">
                    <c:v>0.0732753341858217</c:v>
                  </c:pt>
                  <c:pt idx="12">
                    <c:v>0.0452709626423843</c:v>
                  </c:pt>
                  <c:pt idx="13">
                    <c:v>0.108770918285354</c:v>
                  </c:pt>
                  <c:pt idx="14">
                    <c:v>0.115742181297928</c:v>
                  </c:pt>
                  <c:pt idx="15">
                    <c:v>0.0456347245529605</c:v>
                  </c:pt>
                </c:numCache>
              </c:numRef>
            </c:plus>
            <c:minus>
              <c:numRef>
                <c:f>Sheet5!$T$109:$T$124</c:f>
                <c:numCache>
                  <c:formatCode>General</c:formatCode>
                  <c:ptCount val="16"/>
                  <c:pt idx="0">
                    <c:v>0.0385016361713433</c:v>
                  </c:pt>
                  <c:pt idx="1">
                    <c:v>0.0348312473020434</c:v>
                  </c:pt>
                  <c:pt idx="2">
                    <c:v>0.0121613669538429</c:v>
                  </c:pt>
                  <c:pt idx="3">
                    <c:v>0.0429723521722557</c:v>
                  </c:pt>
                  <c:pt idx="4">
                    <c:v>0.0666446611837499</c:v>
                  </c:pt>
                  <c:pt idx="5">
                    <c:v>0.186274509803922</c:v>
                  </c:pt>
                  <c:pt idx="6">
                    <c:v>0.114194459481826</c:v>
                  </c:pt>
                  <c:pt idx="7">
                    <c:v>0.0927723123568412</c:v>
                  </c:pt>
                  <c:pt idx="8">
                    <c:v>0.0118588718183612</c:v>
                  </c:pt>
                  <c:pt idx="9">
                    <c:v>0.121384507745595</c:v>
                  </c:pt>
                  <c:pt idx="10">
                    <c:v>0.0690822668717151</c:v>
                  </c:pt>
                  <c:pt idx="11">
                    <c:v>0.0732753341858217</c:v>
                  </c:pt>
                  <c:pt idx="12">
                    <c:v>0.0452709626423843</c:v>
                  </c:pt>
                  <c:pt idx="13">
                    <c:v>0.108770918285354</c:v>
                  </c:pt>
                  <c:pt idx="14">
                    <c:v>0.115742181297928</c:v>
                  </c:pt>
                  <c:pt idx="15">
                    <c:v>0.0456347245529605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Sheet5!$K$84:$K$99</c:f>
              <c:strCache>
                <c:ptCount val="16"/>
                <c:pt idx="0">
                  <c:v>par-1</c:v>
                </c:pt>
                <c:pt idx="1">
                  <c:v>gck-3</c:v>
                </c:pt>
                <c:pt idx="2">
                  <c:v>wnk-1</c:v>
                </c:pt>
                <c:pt idx="3">
                  <c:v>hpo-11</c:v>
                </c:pt>
                <c:pt idx="4">
                  <c:v>cdk-8</c:v>
                </c:pt>
                <c:pt idx="5">
                  <c:v>csnk-1</c:v>
                </c:pt>
                <c:pt idx="6">
                  <c:v>mig-15</c:v>
                </c:pt>
                <c:pt idx="7">
                  <c:v>cdk-11.1</c:v>
                </c:pt>
                <c:pt idx="8">
                  <c:v>kin-3</c:v>
                </c:pt>
                <c:pt idx="9">
                  <c:v>cdk-12</c:v>
                </c:pt>
                <c:pt idx="10">
                  <c:v>efk-1</c:v>
                </c:pt>
                <c:pt idx="11">
                  <c:v>sel-15</c:v>
                </c:pt>
                <c:pt idx="12">
                  <c:v>kin-20</c:v>
                </c:pt>
                <c:pt idx="13">
                  <c:v>lin-1</c:v>
                </c:pt>
                <c:pt idx="14">
                  <c:v>sel-10</c:v>
                </c:pt>
                <c:pt idx="15">
                  <c:v>GFP</c:v>
                </c:pt>
              </c:strCache>
            </c:strRef>
          </c:cat>
          <c:val>
            <c:numRef>
              <c:f>Sheet5!$L$84:$L$99</c:f>
              <c:numCache>
                <c:formatCode>0.00%</c:formatCode>
                <c:ptCount val="16"/>
                <c:pt idx="0">
                  <c:v>0.938775510204082</c:v>
                </c:pt>
                <c:pt idx="1">
                  <c:v>0.838383838383838</c:v>
                </c:pt>
                <c:pt idx="2">
                  <c:v>0.813953488372093</c:v>
                </c:pt>
                <c:pt idx="3">
                  <c:v>0.786516853932584</c:v>
                </c:pt>
                <c:pt idx="4">
                  <c:v>0.75</c:v>
                </c:pt>
                <c:pt idx="5">
                  <c:v>0.569230769230769</c:v>
                </c:pt>
                <c:pt idx="6">
                  <c:v>0.522935779816514</c:v>
                </c:pt>
                <c:pt idx="7">
                  <c:v>0.495327102803738</c:v>
                </c:pt>
                <c:pt idx="8">
                  <c:v>0.481132075471698</c:v>
                </c:pt>
                <c:pt idx="9">
                  <c:v>0.370967741935484</c:v>
                </c:pt>
                <c:pt idx="10">
                  <c:v>0.354166666666667</c:v>
                </c:pt>
                <c:pt idx="11">
                  <c:v>0.275862068965517</c:v>
                </c:pt>
                <c:pt idx="12">
                  <c:v>0.262068965517241</c:v>
                </c:pt>
                <c:pt idx="13">
                  <c:v>0.859259259259259</c:v>
                </c:pt>
                <c:pt idx="14">
                  <c:v>0.690082644628099</c:v>
                </c:pt>
                <c:pt idx="15">
                  <c:v>0.0368852459016393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Sheet5!$L$108:$L$123</c15:f>
                <c15:dlblRangeCache>
                  <c:ptCount val="16"/>
                  <c:pt idx="0">
                    <c:v>98</c:v>
                  </c:pt>
                  <c:pt idx="1">
                    <c:v>99</c:v>
                  </c:pt>
                  <c:pt idx="2">
                    <c:v>86</c:v>
                  </c:pt>
                  <c:pt idx="3">
                    <c:v>89</c:v>
                  </c:pt>
                  <c:pt idx="4">
                    <c:v>104</c:v>
                  </c:pt>
                  <c:pt idx="5">
                    <c:v>65</c:v>
                  </c:pt>
                  <c:pt idx="6">
                    <c:v>109</c:v>
                  </c:pt>
                  <c:pt idx="7">
                    <c:v>107</c:v>
                  </c:pt>
                  <c:pt idx="8">
                    <c:v>106</c:v>
                  </c:pt>
                  <c:pt idx="9">
                    <c:v>62</c:v>
                  </c:pt>
                  <c:pt idx="10">
                    <c:v>96</c:v>
                  </c:pt>
                  <c:pt idx="11">
                    <c:v>87</c:v>
                  </c:pt>
                  <c:pt idx="12">
                    <c:v>145</c:v>
                  </c:pt>
                  <c:pt idx="13">
                    <c:v>270</c:v>
                  </c:pt>
                  <c:pt idx="14">
                    <c:v>203</c:v>
                  </c:pt>
                  <c:pt idx="15">
                    <c:v>244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Sheet5!$M$83</c:f>
              <c:strCache>
                <c:ptCount val="1"/>
                <c:pt idx="0">
                  <c:v>nre-1(hd20) lin-15b(hd126)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139146903044305"/>
                  <c:y val="-0.00104817750923288"/>
                </c:manualLayout>
              </c:layout>
              <c:tx>
                <c:rich>
                  <a:bodyPr/>
                  <a:lstStyle/>
                  <a:p>
                    <a:fld id="{D8D30D0C-24F2-4E47-A1B2-1C1FC9C2549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0.0138860860955255"/>
                  <c:y val="-0.000524006155916104"/>
                </c:manualLayout>
              </c:layout>
              <c:tx>
                <c:rich>
                  <a:bodyPr/>
                  <a:lstStyle/>
                  <a:p>
                    <a:fld id="{63638BC0-5784-3242-9E7B-B616CB1279E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0.0129023842079621"/>
                  <c:y val="-0.00139426606429102"/>
                </c:manualLayout>
              </c:layout>
              <c:tx>
                <c:rich>
                  <a:bodyPr/>
                  <a:lstStyle/>
                  <a:p>
                    <a:fld id="{062C92CB-266F-2B45-99A4-F273C5FE1A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0.0129023842079621"/>
                  <c:y val="-0.00139426606429086"/>
                </c:manualLayout>
              </c:layout>
              <c:tx>
                <c:rich>
                  <a:bodyPr/>
                  <a:lstStyle/>
                  <a:p>
                    <a:fld id="{BD70041F-CFBB-4561-B820-F6F71160F1A6}" type="CELLRANGE">
                      <a:rPr lang="en-US" dirty="0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0.00992267433636668"/>
                  <c:y val="-0.000517563457277716"/>
                </c:manualLayout>
              </c:layout>
              <c:tx>
                <c:rich>
                  <a:bodyPr/>
                  <a:lstStyle/>
                  <a:p>
                    <a:fld id="{24F9D4C0-AA87-6642-8710-D7D9E9876D2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0.0115238813711161"/>
                  <c:y val="-0.0018735037245406"/>
                </c:manualLayout>
              </c:layout>
              <c:tx>
                <c:rich>
                  <a:bodyPr/>
                  <a:lstStyle/>
                  <a:p>
                    <a:fld id="{2E1E6361-26D7-BF4B-811D-B40B0CDE14A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-0.0119584453140963"/>
                  <c:y val="-0.00104817750923288"/>
                </c:manualLayout>
              </c:layout>
              <c:tx>
                <c:rich>
                  <a:bodyPr/>
                  <a:lstStyle/>
                  <a:p>
                    <a:fld id="{9BE57480-AD17-5F47-9457-708FAE7899D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-0.0105115752746476"/>
                  <c:y val="-0.00191827222020681"/>
                </c:manualLayout>
              </c:layout>
              <c:tx>
                <c:rich>
                  <a:bodyPr/>
                  <a:lstStyle/>
                  <a:p>
                    <a:fld id="{9C44CC9C-7A8E-4444-8C2C-D4F287EF6F8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-0.00996243733006432"/>
                  <c:y val="-0.000472464566809463"/>
                </c:manualLayout>
              </c:layout>
              <c:tx>
                <c:rich>
                  <a:bodyPr/>
                  <a:lstStyle/>
                  <a:p>
                    <a:fld id="{A669E8A5-6F54-9643-BB21-6DD44CC145D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-0.00989407012746165"/>
                  <c:y val="0.000352696451097274"/>
                </c:manualLayout>
              </c:layout>
              <c:tx>
                <c:rich>
                  <a:bodyPr/>
                  <a:lstStyle/>
                  <a:p>
                    <a:fld id="{2E13D748-3A04-474B-995B-B80453DECC5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0"/>
              <c:layout>
                <c:manualLayout>
                  <c:x val="-0.0119186823203986"/>
                  <c:y val="-0.00104817750923288"/>
                </c:manualLayout>
              </c:layout>
              <c:tx>
                <c:rich>
                  <a:bodyPr/>
                  <a:lstStyle/>
                  <a:p>
                    <a:fld id="{3EE9519F-120A-DD43-AF25-1ACD0A7A3F1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1"/>
              <c:layout>
                <c:manualLayout>
                  <c:x val="-0.0129023842079621"/>
                  <c:y val="-0.00104817750923292"/>
                </c:manualLayout>
              </c:layout>
              <c:tx>
                <c:rich>
                  <a:bodyPr/>
                  <a:lstStyle/>
                  <a:p>
                    <a:fld id="{4A42F359-75EC-2C40-B5DC-B682DFB6EFC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2"/>
              <c:layout>
                <c:manualLayout>
                  <c:x val="-0.0140584971788706"/>
                  <c:y val="-0.000474612133022234"/>
                </c:manualLayout>
              </c:layout>
              <c:tx>
                <c:rich>
                  <a:bodyPr/>
                  <a:lstStyle/>
                  <a:p>
                    <a:fld id="{34B74759-C084-6A41-8F09-1D6B11382DE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3"/>
              <c:layout>
                <c:manualLayout>
                  <c:x val="0.0233298256754376"/>
                  <c:y val="-0.00262209084698283"/>
                </c:manualLayout>
              </c:layout>
              <c:tx>
                <c:rich>
                  <a:bodyPr/>
                  <a:lstStyle/>
                  <a:p>
                    <a:fld id="{54EE26FB-C93A-054F-B9D3-082D6A02F4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4"/>
              <c:layout>
                <c:manualLayout>
                  <c:x val="-0.0106281924340296"/>
                  <c:y val="-0.00314618450170848"/>
                </c:manualLayout>
              </c:layout>
              <c:tx>
                <c:rich>
                  <a:bodyPr/>
                  <a:lstStyle/>
                  <a:p>
                    <a:fld id="{F60649B0-C133-A54B-B55E-7B3CA3B3447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5"/>
              <c:layout>
                <c:manualLayout>
                  <c:x val="-0.022564894275856"/>
                  <c:y val="-0.00224503267934987"/>
                </c:manualLayout>
              </c:layout>
              <c:tx>
                <c:rich>
                  <a:bodyPr/>
                  <a:lstStyle/>
                  <a:p>
                    <a:fld id="{F030C3AD-72FB-9C47-A091-306B82F9B72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748204175241485"/>
                      <c:h val="0.036670043726978"/>
                    </c:manualLayout>
                  </c15:layout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Sheet5!$X$109:$X$124</c:f>
                <c:numCache>
                  <c:formatCode>General</c:formatCode>
                  <c:ptCount val="16"/>
                  <c:pt idx="0">
                    <c:v>0.0</c:v>
                  </c:pt>
                  <c:pt idx="1">
                    <c:v>0.0</c:v>
                  </c:pt>
                  <c:pt idx="2">
                    <c:v>0.0</c:v>
                  </c:pt>
                  <c:pt idx="3">
                    <c:v>0.0</c:v>
                  </c:pt>
                  <c:pt idx="4">
                    <c:v>0.0</c:v>
                  </c:pt>
                  <c:pt idx="5">
                    <c:v>0.0</c:v>
                  </c:pt>
                  <c:pt idx="6">
                    <c:v>0.0</c:v>
                  </c:pt>
                  <c:pt idx="7">
                    <c:v>0.0</c:v>
                  </c:pt>
                  <c:pt idx="8">
                    <c:v>0.0</c:v>
                  </c:pt>
                  <c:pt idx="9">
                    <c:v>0.0</c:v>
                  </c:pt>
                  <c:pt idx="10">
                    <c:v>0.0</c:v>
                  </c:pt>
                  <c:pt idx="11">
                    <c:v>0.0</c:v>
                  </c:pt>
                  <c:pt idx="12">
                    <c:v>0.0</c:v>
                  </c:pt>
                  <c:pt idx="13">
                    <c:v>0.0408350680199047</c:v>
                  </c:pt>
                  <c:pt idx="14">
                    <c:v>0.0</c:v>
                  </c:pt>
                  <c:pt idx="15">
                    <c:v>0.0</c:v>
                  </c:pt>
                </c:numCache>
              </c:numRef>
            </c:plus>
            <c:minus>
              <c:numRef>
                <c:f>Sheet5!$X$109:$X$124</c:f>
                <c:numCache>
                  <c:formatCode>General</c:formatCode>
                  <c:ptCount val="16"/>
                  <c:pt idx="0">
                    <c:v>0.0</c:v>
                  </c:pt>
                  <c:pt idx="1">
                    <c:v>0.0</c:v>
                  </c:pt>
                  <c:pt idx="2">
                    <c:v>0.0</c:v>
                  </c:pt>
                  <c:pt idx="3">
                    <c:v>0.0</c:v>
                  </c:pt>
                  <c:pt idx="4">
                    <c:v>0.0</c:v>
                  </c:pt>
                  <c:pt idx="5">
                    <c:v>0.0</c:v>
                  </c:pt>
                  <c:pt idx="6">
                    <c:v>0.0</c:v>
                  </c:pt>
                  <c:pt idx="7">
                    <c:v>0.0</c:v>
                  </c:pt>
                  <c:pt idx="8">
                    <c:v>0.0</c:v>
                  </c:pt>
                  <c:pt idx="9">
                    <c:v>0.0</c:v>
                  </c:pt>
                  <c:pt idx="10">
                    <c:v>0.0</c:v>
                  </c:pt>
                  <c:pt idx="11">
                    <c:v>0.0</c:v>
                  </c:pt>
                  <c:pt idx="12">
                    <c:v>0.0</c:v>
                  </c:pt>
                  <c:pt idx="13">
                    <c:v>0.0408350680199047</c:v>
                  </c:pt>
                  <c:pt idx="14">
                    <c:v>0.0</c:v>
                  </c:pt>
                  <c:pt idx="15">
                    <c:v>0.0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Sheet5!$K$84:$K$99</c:f>
              <c:strCache>
                <c:ptCount val="16"/>
                <c:pt idx="0">
                  <c:v>par-1</c:v>
                </c:pt>
                <c:pt idx="1">
                  <c:v>gck-3</c:v>
                </c:pt>
                <c:pt idx="2">
                  <c:v>wnk-1</c:v>
                </c:pt>
                <c:pt idx="3">
                  <c:v>hpo-11</c:v>
                </c:pt>
                <c:pt idx="4">
                  <c:v>cdk-8</c:v>
                </c:pt>
                <c:pt idx="5">
                  <c:v>csnk-1</c:v>
                </c:pt>
                <c:pt idx="6">
                  <c:v>mig-15</c:v>
                </c:pt>
                <c:pt idx="7">
                  <c:v>cdk-11.1</c:v>
                </c:pt>
                <c:pt idx="8">
                  <c:v>kin-3</c:v>
                </c:pt>
                <c:pt idx="9">
                  <c:v>cdk-12</c:v>
                </c:pt>
                <c:pt idx="10">
                  <c:v>efk-1</c:v>
                </c:pt>
                <c:pt idx="11">
                  <c:v>sel-15</c:v>
                </c:pt>
                <c:pt idx="12">
                  <c:v>kin-20</c:v>
                </c:pt>
                <c:pt idx="13">
                  <c:v>lin-1</c:v>
                </c:pt>
                <c:pt idx="14">
                  <c:v>sel-10</c:v>
                </c:pt>
                <c:pt idx="15">
                  <c:v>GFP</c:v>
                </c:pt>
              </c:strCache>
            </c:strRef>
          </c:cat>
          <c:val>
            <c:numRef>
              <c:f>Sheet5!$M$84:$M$99</c:f>
              <c:numCache>
                <c:formatCode>0.00%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0.736842105263158</c:v>
                </c:pt>
                <c:pt idx="14">
                  <c:v>0.0</c:v>
                </c:pt>
                <c:pt idx="15">
                  <c:v>0.0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Sheet5!$M$108:$M$123</c15:f>
                <c15:dlblRangeCache>
                  <c:ptCount val="16"/>
                  <c:pt idx="0">
                    <c:v>150</c:v>
                  </c:pt>
                  <c:pt idx="1">
                    <c:v>105</c:v>
                  </c:pt>
                  <c:pt idx="2">
                    <c:v>135</c:v>
                  </c:pt>
                  <c:pt idx="3">
                    <c:v>155</c:v>
                  </c:pt>
                  <c:pt idx="4">
                    <c:v>113</c:v>
                  </c:pt>
                  <c:pt idx="5">
                    <c:v>108</c:v>
                  </c:pt>
                  <c:pt idx="6">
                    <c:v>106</c:v>
                  </c:pt>
                  <c:pt idx="7">
                    <c:v>113</c:v>
                  </c:pt>
                  <c:pt idx="8">
                    <c:v>125</c:v>
                  </c:pt>
                  <c:pt idx="9">
                    <c:v>141</c:v>
                  </c:pt>
                  <c:pt idx="10">
                    <c:v>130</c:v>
                  </c:pt>
                  <c:pt idx="11">
                    <c:v>116</c:v>
                  </c:pt>
                  <c:pt idx="12">
                    <c:v>105</c:v>
                  </c:pt>
                  <c:pt idx="13">
                    <c:v>285</c:v>
                  </c:pt>
                  <c:pt idx="14">
                    <c:v>246</c:v>
                  </c:pt>
                  <c:pt idx="15">
                    <c:v>343</c:v>
                  </c:pt>
                </c15:dlblRangeCache>
              </c15:datalabelsRange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29266208"/>
        <c:axId val="-2078587632"/>
      </c:barChart>
      <c:catAx>
        <c:axId val="2129266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RNAi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78587632"/>
        <c:crosses val="autoZero"/>
        <c:auto val="1"/>
        <c:lblAlgn val="ctr"/>
        <c:lblOffset val="100"/>
        <c:noMultiLvlLbl val="0"/>
      </c:catAx>
      <c:valAx>
        <c:axId val="-2078587632"/>
        <c:scaling>
          <c:orientation val="minMax"/>
          <c:max val="1.0"/>
          <c:min val="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% </a:t>
                </a:r>
                <a:r>
                  <a:rPr lang="en-US" sz="1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Multivulva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481259528187719"/>
              <c:y val="0.960764460884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26620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1" u="none" strike="noStrike" kern="1200" baseline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17065026983987"/>
          <c:y val="0.193118900498962"/>
          <c:w val="0.470284073606821"/>
          <c:h val="0.0917959202468113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8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3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6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4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5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9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3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0C1BE-66F9-4052-8825-00A1BD545BE7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A04B-558B-4D8B-86B3-8F191B4B0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9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414519"/>
              </p:ext>
            </p:extLst>
          </p:nvPr>
        </p:nvGraphicFramePr>
        <p:xfrm>
          <a:off x="266700" y="1917700"/>
          <a:ext cx="5651500" cy="605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" y="8340437"/>
            <a:ext cx="61955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Figure S1.   Testing if candidates cause a </a:t>
            </a:r>
            <a:r>
              <a:rPr lang="en-US" sz="1100" b="1" dirty="0" err="1" smtClean="0">
                <a:latin typeface="Arial" charset="0"/>
                <a:ea typeface="Arial" charset="0"/>
                <a:cs typeface="Arial" charset="0"/>
              </a:rPr>
              <a:t>Multivulva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phenotype in a </a:t>
            </a:r>
            <a:r>
              <a:rPr lang="en-US" sz="1100" b="1" i="1" dirty="0" smtClean="0">
                <a:latin typeface="Arial" charset="0"/>
                <a:ea typeface="Arial" charset="0"/>
                <a:cs typeface="Arial" charset="0"/>
              </a:rPr>
              <a:t>lin-12(+); nre-1 lin-15b 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background.</a:t>
            </a:r>
          </a:p>
          <a:p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RNAi depletion of the 13 validated candidate genes obtained in the initial screen does not cause a 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Multivulva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phenotype in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1100" i="1" dirty="0">
                <a:latin typeface="Arial" charset="0"/>
                <a:ea typeface="Arial" charset="0"/>
                <a:cs typeface="Arial" charset="0"/>
              </a:rPr>
              <a:t>lin-12(+); nre-1 lin-15b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background.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 Thus, they do not cause a “Synthetic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Multivulva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” phenotype in combination with </a:t>
            </a:r>
            <a:r>
              <a:rPr lang="en-US" sz="1100" i="1" dirty="0" smtClean="0">
                <a:latin typeface="Arial" charset="0"/>
                <a:ea typeface="Arial" charset="0"/>
                <a:cs typeface="Arial" charset="0"/>
              </a:rPr>
              <a:t>nre-1 lin-15b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and the lack of a phenotype in a </a:t>
            </a:r>
            <a:r>
              <a:rPr lang="en-US" sz="1100" i="1" dirty="0" smtClean="0">
                <a:latin typeface="Arial" charset="0"/>
                <a:ea typeface="Arial" charset="0"/>
                <a:cs typeface="Arial" charset="0"/>
              </a:rPr>
              <a:t>lin-12(+)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background supports the inference that </a:t>
            </a:r>
            <a:r>
              <a:rPr lang="en-US" sz="1100" i="1" dirty="0" smtClean="0">
                <a:latin typeface="Arial" charset="0"/>
                <a:ea typeface="Arial" charset="0"/>
                <a:cs typeface="Arial" charset="0"/>
              </a:rPr>
              <a:t>lin-12(n302)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activity is enhanced.   </a:t>
            </a:r>
            <a:r>
              <a:rPr lang="en-US" sz="1100" i="1" dirty="0" smtClean="0">
                <a:latin typeface="Arial" charset="0"/>
                <a:ea typeface="Arial" charset="0"/>
                <a:cs typeface="Arial" charset="0"/>
              </a:rPr>
              <a:t>lin-1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was used as a positive control to show that RNAi was successful in this experiment, as the ”Class A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SynMuv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” genes tested did not give a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Multivulva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phenotype in either genetic background.</a:t>
            </a:r>
          </a:p>
          <a:p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RNAi was performed as described in Materials and Methods, in triplicate and in parallel, on GS6392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1100" i="1" dirty="0">
                <a:latin typeface="Arial" charset="0"/>
                <a:ea typeface="Arial" charset="0"/>
                <a:cs typeface="Arial" charset="0"/>
              </a:rPr>
              <a:t>lin-12(n302); nre-1(hd20) lin-15b(hd126</a:t>
            </a:r>
            <a:r>
              <a:rPr lang="en-US" sz="1100" i="1" dirty="0" smtClean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] and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GS8538 [</a:t>
            </a:r>
            <a:r>
              <a:rPr lang="en-US" sz="1100" i="1" dirty="0">
                <a:latin typeface="Arial" charset="0"/>
                <a:ea typeface="Arial" charset="0"/>
                <a:cs typeface="Arial" charset="0"/>
              </a:rPr>
              <a:t>lin-12(+); nre-1 lin-15b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].   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4919</TotalTime>
  <Words>189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Luo</dc:creator>
  <cp:lastModifiedBy>Microsoft Office User</cp:lastModifiedBy>
  <cp:revision>34</cp:revision>
  <dcterms:created xsi:type="dcterms:W3CDTF">2019-09-04T19:27:16Z</dcterms:created>
  <dcterms:modified xsi:type="dcterms:W3CDTF">2019-09-09T21:07:26Z</dcterms:modified>
</cp:coreProperties>
</file>