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2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6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3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6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58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2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4570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8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40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6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9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7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2" indent="0">
              <a:buNone/>
              <a:defRPr sz="2800"/>
            </a:lvl2pPr>
            <a:lvl3pPr marL="914186" indent="0">
              <a:buNone/>
              <a:defRPr sz="2400"/>
            </a:lvl3pPr>
            <a:lvl4pPr marL="1371279" indent="0">
              <a:buNone/>
              <a:defRPr sz="2000"/>
            </a:lvl4pPr>
            <a:lvl5pPr marL="1828373" indent="0">
              <a:buNone/>
              <a:defRPr sz="2000"/>
            </a:lvl5pPr>
            <a:lvl6pPr marL="2285466" indent="0">
              <a:buNone/>
              <a:defRPr sz="2000"/>
            </a:lvl6pPr>
            <a:lvl7pPr marL="2742558" indent="0">
              <a:buNone/>
              <a:defRPr sz="2000"/>
            </a:lvl7pPr>
            <a:lvl8pPr marL="3199652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7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8" tIns="45709" rIns="91418" bIns="457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8" tIns="45709" rIns="91418" bIns="457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18" tIns="45709" rIns="91418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1830E-A317-E942-8D10-FCEF76842DF4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18" tIns="45709" rIns="91418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8" tIns="45709" rIns="91418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C0AF3-5B43-D941-9067-E44D5691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2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09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0" indent="-342820" algn="l" defTabSz="457092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6" indent="-285684" algn="l" defTabSz="457092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33" indent="-228546" algn="l" defTabSz="45709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25" indent="-228546" algn="l" defTabSz="457092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19" indent="-228546" algn="l" defTabSz="457092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2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06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98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92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2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6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3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6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58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2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8319033" y="13181"/>
            <a:ext cx="808498" cy="252136"/>
          </a:xfrm>
          <a:prstGeom prst="rect">
            <a:avLst/>
          </a:prstGeom>
          <a:noFill/>
        </p:spPr>
        <p:txBody>
          <a:bodyPr wrap="none" lIns="82012" tIns="41005" rIns="82012" bIns="41005" rtlCol="0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Figure S8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334606" y="1620315"/>
            <a:ext cx="8474799" cy="2985247"/>
            <a:chOff x="100687" y="4025245"/>
            <a:chExt cx="9695015" cy="3518555"/>
          </a:xfrm>
        </p:grpSpPr>
        <p:grpSp>
          <p:nvGrpSpPr>
            <p:cNvPr id="30" name="Group 29"/>
            <p:cNvGrpSpPr/>
            <p:nvPr/>
          </p:nvGrpSpPr>
          <p:grpSpPr>
            <a:xfrm>
              <a:off x="3322606" y="4025245"/>
              <a:ext cx="3172477" cy="3510553"/>
              <a:chOff x="1688072" y="4025245"/>
              <a:chExt cx="3172477" cy="3510553"/>
            </a:xfrm>
          </p:grpSpPr>
          <p:sp>
            <p:nvSpPr>
              <p:cNvPr id="9" name="TextBox 8"/>
              <p:cNvSpPr txBox="1"/>
              <p:nvPr/>
            </p:nvSpPr>
            <p:spPr>
              <a:xfrm flipH="1">
                <a:off x="1688072" y="4025245"/>
                <a:ext cx="465961" cy="326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/>
                    <a:cs typeface="Arial"/>
                  </a:rPr>
                  <a:t>B</a:t>
                </a:r>
              </a:p>
            </p:txBody>
          </p:sp>
          <p:grpSp>
            <p:nvGrpSpPr>
              <p:cNvPr id="13" name="Group 12"/>
              <p:cNvGrpSpPr>
                <a:grpSpLocks noChangeAspect="1"/>
              </p:cNvGrpSpPr>
              <p:nvPr/>
            </p:nvGrpSpPr>
            <p:grpSpPr>
              <a:xfrm>
                <a:off x="1784906" y="4074593"/>
                <a:ext cx="3075643" cy="3461205"/>
                <a:chOff x="3168376" y="1019090"/>
                <a:chExt cx="2907792" cy="3176067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4130782" y="1019090"/>
                  <a:ext cx="1013466" cy="2995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latin typeface="Arial"/>
                      <a:cs typeface="Arial"/>
                    </a:rPr>
                    <a:t>HKZ family</a:t>
                  </a:r>
                </a:p>
              </p:txBody>
            </p:sp>
            <p:pic>
              <p:nvPicPr>
                <p:cNvPr id="11" name="Picture 10" descr="BTx623 x HKZ LM.pdf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68376" y="1287365"/>
                  <a:ext cx="2907792" cy="290779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9" name="Group 28"/>
            <p:cNvGrpSpPr/>
            <p:nvPr/>
          </p:nvGrpSpPr>
          <p:grpSpPr>
            <a:xfrm>
              <a:off x="6633705" y="4025245"/>
              <a:ext cx="3161997" cy="3518555"/>
              <a:chOff x="5357731" y="4025245"/>
              <a:chExt cx="3161997" cy="3518555"/>
            </a:xfrm>
          </p:grpSpPr>
          <p:grpSp>
            <p:nvGrpSpPr>
              <p:cNvPr id="14" name="Group 13"/>
              <p:cNvGrpSpPr>
                <a:grpSpLocks noChangeAspect="1"/>
              </p:cNvGrpSpPr>
              <p:nvPr/>
            </p:nvGrpSpPr>
            <p:grpSpPr>
              <a:xfrm>
                <a:off x="5444666" y="4074593"/>
                <a:ext cx="3075062" cy="3469207"/>
                <a:chOff x="6153469" y="1011747"/>
                <a:chExt cx="2901464" cy="3177082"/>
              </a:xfrm>
            </p:grpSpPr>
            <p:pic>
              <p:nvPicPr>
                <p:cNvPr id="2" name="Picture 1" descr="plotmap3.pdf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53469" y="1287365"/>
                  <a:ext cx="2901464" cy="2901464"/>
                </a:xfrm>
                <a:prstGeom prst="rect">
                  <a:avLst/>
                </a:prstGeom>
              </p:spPr>
            </p:pic>
            <p:sp>
              <p:nvSpPr>
                <p:cNvPr id="3" name="TextBox 2"/>
                <p:cNvSpPr txBox="1"/>
                <p:nvPr/>
              </p:nvSpPr>
              <p:spPr>
                <a:xfrm>
                  <a:off x="7131740" y="1011747"/>
                  <a:ext cx="974792" cy="2989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latin typeface="Arial"/>
                      <a:cs typeface="Arial"/>
                    </a:rPr>
                    <a:t>Kao family</a:t>
                  </a:r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 flipH="1">
                <a:off x="5357731" y="4025245"/>
                <a:ext cx="360472" cy="326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/>
                    <a:cs typeface="Arial"/>
                  </a:rPr>
                  <a:t>C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00687" y="4025245"/>
              <a:ext cx="3165283" cy="3518555"/>
              <a:chOff x="100687" y="4025245"/>
              <a:chExt cx="3165283" cy="3518555"/>
            </a:xfrm>
          </p:grpSpPr>
          <p:grpSp>
            <p:nvGrpSpPr>
              <p:cNvPr id="12" name="Group 11"/>
              <p:cNvGrpSpPr>
                <a:grpSpLocks noChangeAspect="1"/>
              </p:cNvGrpSpPr>
              <p:nvPr/>
            </p:nvGrpSpPr>
            <p:grpSpPr>
              <a:xfrm>
                <a:off x="190327" y="4074593"/>
                <a:ext cx="3075643" cy="3469207"/>
                <a:chOff x="128979" y="1011747"/>
                <a:chExt cx="2907792" cy="3183410"/>
              </a:xfrm>
            </p:grpSpPr>
            <p:pic>
              <p:nvPicPr>
                <p:cNvPr id="4" name="Picture 3" descr="NSZ LM.pdf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8979" y="1287365"/>
                  <a:ext cx="2907792" cy="2907792"/>
                </a:xfrm>
                <a:prstGeom prst="rect">
                  <a:avLst/>
                </a:prstGeom>
              </p:spPr>
            </p:pic>
            <p:sp>
              <p:nvSpPr>
                <p:cNvPr id="5" name="TextBox 4"/>
                <p:cNvSpPr txBox="1"/>
                <p:nvPr/>
              </p:nvSpPr>
              <p:spPr>
                <a:xfrm>
                  <a:off x="1091385" y="1011747"/>
                  <a:ext cx="1013466" cy="2995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latin typeface="Arial"/>
                      <a:cs typeface="Arial"/>
                    </a:rPr>
                    <a:t>NSZ family</a:t>
                  </a: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 flipH="1">
                <a:off x="100687" y="4025245"/>
                <a:ext cx="465961" cy="326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/>
                    <a:cs typeface="Arial"/>
                  </a:rPr>
                  <a:t>A</a:t>
                </a:r>
              </a:p>
            </p:txBody>
          </p:sp>
        </p:grpSp>
      </p:grpSp>
      <p:sp>
        <p:nvSpPr>
          <p:cNvPr id="6" name="Rectangle 5"/>
          <p:cNvSpPr/>
          <p:nvPr/>
        </p:nvSpPr>
        <p:spPr>
          <a:xfrm>
            <a:off x="415637" y="4812059"/>
            <a:ext cx="8312727" cy="683024"/>
          </a:xfrm>
          <a:prstGeom prst="rect">
            <a:avLst/>
          </a:prstGeom>
        </p:spPr>
        <p:txBody>
          <a:bodyPr lIns="82058" tIns="41029" rIns="82058" bIns="41029">
            <a:spAutoFit/>
          </a:bodyPr>
          <a:lstStyle/>
          <a:p>
            <a:pPr algn="just"/>
            <a:r>
              <a:rPr lang="en-US" sz="1300" b="1" dirty="0">
                <a:latin typeface="Times"/>
                <a:cs typeface="Times"/>
              </a:rPr>
              <a:t>Figure S8. Genetic linkage maps of the NAM families.</a:t>
            </a:r>
          </a:p>
          <a:p>
            <a:pPr algn="just"/>
            <a:r>
              <a:rPr lang="en-US" sz="1300" dirty="0">
                <a:latin typeface="Times"/>
                <a:cs typeface="Times"/>
              </a:rPr>
              <a:t>Genetic linkage maps were generated individually for each NAM family, (A) NSZ: 1341 markers and 257 RILs, (B) HKZ: 1150 markers and 107 RILs, and (C) Kao: 1043 markers and 219 RILs using R/qtl.</a:t>
            </a:r>
          </a:p>
        </p:txBody>
      </p:sp>
    </p:spTree>
    <p:extLst>
      <p:ext uri="{BB962C8B-B14F-4D97-AF65-F5344CB8AC3E}">
        <p14:creationId xmlns:p14="http://schemas.microsoft.com/office/powerpoint/2010/main" val="93969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 Marla</dc:creator>
  <cp:lastModifiedBy>Sandeep Marla</cp:lastModifiedBy>
  <cp:revision>2</cp:revision>
  <dcterms:created xsi:type="dcterms:W3CDTF">2019-08-30T18:59:56Z</dcterms:created>
  <dcterms:modified xsi:type="dcterms:W3CDTF">2019-08-30T19:00:44Z</dcterms:modified>
</cp:coreProperties>
</file>