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2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59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45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8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42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8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6" indent="0">
              <a:buNone/>
              <a:defRPr sz="2000" b="1"/>
            </a:lvl2pPr>
            <a:lvl3pPr marL="913972" indent="0">
              <a:buNone/>
              <a:defRPr sz="1800" b="1"/>
            </a:lvl3pPr>
            <a:lvl4pPr marL="1370959" indent="0">
              <a:buNone/>
              <a:defRPr sz="1600" b="1"/>
            </a:lvl4pPr>
            <a:lvl5pPr marL="1827945" indent="0">
              <a:buNone/>
              <a:defRPr sz="1600" b="1"/>
            </a:lvl5pPr>
            <a:lvl6pPr marL="2284932" indent="0">
              <a:buNone/>
              <a:defRPr sz="1600" b="1"/>
            </a:lvl6pPr>
            <a:lvl7pPr marL="2741916" indent="0">
              <a:buNone/>
              <a:defRPr sz="1600" b="1"/>
            </a:lvl7pPr>
            <a:lvl8pPr marL="3198904" indent="0">
              <a:buNone/>
              <a:defRPr sz="1600" b="1"/>
            </a:lvl8pPr>
            <a:lvl9pPr marL="36558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6" indent="0">
              <a:buNone/>
              <a:defRPr sz="2000" b="1"/>
            </a:lvl2pPr>
            <a:lvl3pPr marL="913972" indent="0">
              <a:buNone/>
              <a:defRPr sz="1800" b="1"/>
            </a:lvl3pPr>
            <a:lvl4pPr marL="1370959" indent="0">
              <a:buNone/>
              <a:defRPr sz="1600" b="1"/>
            </a:lvl4pPr>
            <a:lvl5pPr marL="1827945" indent="0">
              <a:buNone/>
              <a:defRPr sz="1600" b="1"/>
            </a:lvl5pPr>
            <a:lvl6pPr marL="2284932" indent="0">
              <a:buNone/>
              <a:defRPr sz="1600" b="1"/>
            </a:lvl6pPr>
            <a:lvl7pPr marL="2741916" indent="0">
              <a:buNone/>
              <a:defRPr sz="1600" b="1"/>
            </a:lvl7pPr>
            <a:lvl8pPr marL="3198904" indent="0">
              <a:buNone/>
              <a:defRPr sz="1600" b="1"/>
            </a:lvl8pPr>
            <a:lvl9pPr marL="36558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3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2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86" indent="0">
              <a:buNone/>
              <a:defRPr sz="1200"/>
            </a:lvl2pPr>
            <a:lvl3pPr marL="913972" indent="0">
              <a:buNone/>
              <a:defRPr sz="1000"/>
            </a:lvl3pPr>
            <a:lvl4pPr marL="1370959" indent="0">
              <a:buNone/>
              <a:defRPr sz="900"/>
            </a:lvl4pPr>
            <a:lvl5pPr marL="1827945" indent="0">
              <a:buNone/>
              <a:defRPr sz="900"/>
            </a:lvl5pPr>
            <a:lvl6pPr marL="2284932" indent="0">
              <a:buNone/>
              <a:defRPr sz="900"/>
            </a:lvl6pPr>
            <a:lvl7pPr marL="2741916" indent="0">
              <a:buNone/>
              <a:defRPr sz="900"/>
            </a:lvl7pPr>
            <a:lvl8pPr marL="3198904" indent="0">
              <a:buNone/>
              <a:defRPr sz="900"/>
            </a:lvl8pPr>
            <a:lvl9pPr marL="36558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6" indent="0">
              <a:buNone/>
              <a:defRPr sz="2800"/>
            </a:lvl2pPr>
            <a:lvl3pPr marL="913972" indent="0">
              <a:buNone/>
              <a:defRPr sz="2400"/>
            </a:lvl3pPr>
            <a:lvl4pPr marL="1370959" indent="0">
              <a:buNone/>
              <a:defRPr sz="2000"/>
            </a:lvl4pPr>
            <a:lvl5pPr marL="1827945" indent="0">
              <a:buNone/>
              <a:defRPr sz="2000"/>
            </a:lvl5pPr>
            <a:lvl6pPr marL="2284932" indent="0">
              <a:buNone/>
              <a:defRPr sz="2000"/>
            </a:lvl6pPr>
            <a:lvl7pPr marL="2741916" indent="0">
              <a:buNone/>
              <a:defRPr sz="2000"/>
            </a:lvl7pPr>
            <a:lvl8pPr marL="3198904" indent="0">
              <a:buNone/>
              <a:defRPr sz="2000"/>
            </a:lvl8pPr>
            <a:lvl9pPr marL="365588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86" indent="0">
              <a:buNone/>
              <a:defRPr sz="1200"/>
            </a:lvl2pPr>
            <a:lvl3pPr marL="913972" indent="0">
              <a:buNone/>
              <a:defRPr sz="1000"/>
            </a:lvl3pPr>
            <a:lvl4pPr marL="1370959" indent="0">
              <a:buNone/>
              <a:defRPr sz="900"/>
            </a:lvl4pPr>
            <a:lvl5pPr marL="1827945" indent="0">
              <a:buNone/>
              <a:defRPr sz="900"/>
            </a:lvl5pPr>
            <a:lvl6pPr marL="2284932" indent="0">
              <a:buNone/>
              <a:defRPr sz="900"/>
            </a:lvl6pPr>
            <a:lvl7pPr marL="2741916" indent="0">
              <a:buNone/>
              <a:defRPr sz="900"/>
            </a:lvl7pPr>
            <a:lvl8pPr marL="3198904" indent="0">
              <a:buNone/>
              <a:defRPr sz="900"/>
            </a:lvl8pPr>
            <a:lvl9pPr marL="36558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4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7" tIns="45698" rIns="91397" bIns="456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397" tIns="45698" rIns="91397" bIns="456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413A-4397-154B-AA92-4515DDFA3A1C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DC5B-7423-8841-BABB-A890FBA6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9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9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9" indent="-342739" algn="l" defTabSz="45698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2" indent="-285616" algn="l" defTabSz="45698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66" indent="-228492" algn="l" defTabSz="45698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51" indent="-228492" algn="l" defTabSz="45698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38" indent="-228492" algn="l" defTabSz="45698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24" indent="-228492" algn="l" defTabSz="45698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1" indent="-228492" algn="l" defTabSz="45698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96" indent="-228492" algn="l" defTabSz="45698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82" indent="-228492" algn="l" defTabSz="45698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2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9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5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2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6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4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8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56526" y="-13406"/>
            <a:ext cx="283872" cy="267477"/>
          </a:xfrm>
          <a:prstGeom prst="rect">
            <a:avLst/>
          </a:prstGeom>
          <a:noFill/>
        </p:spPr>
        <p:txBody>
          <a:bodyPr wrap="none" lIns="82012" tIns="41005" rIns="82012" bIns="41005" rtlCol="0">
            <a:spAutoFit/>
          </a:bodyPr>
          <a:lstStyle/>
          <a:p>
            <a:r>
              <a:rPr lang="en-US" sz="1200" b="1" dirty="0">
                <a:latin typeface="Arial"/>
                <a:cs typeface="Arial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19033" y="116633"/>
            <a:ext cx="808498" cy="252136"/>
          </a:xfrm>
          <a:prstGeom prst="rect">
            <a:avLst/>
          </a:prstGeom>
          <a:noFill/>
        </p:spPr>
        <p:txBody>
          <a:bodyPr wrap="none" lIns="82012" tIns="41005" rIns="82012" bIns="41005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Figure S5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500900" y="74528"/>
            <a:ext cx="6142201" cy="5746820"/>
            <a:chOff x="1380432" y="84464"/>
            <a:chExt cx="6756421" cy="6513063"/>
          </a:xfrm>
        </p:grpSpPr>
        <p:pic>
          <p:nvPicPr>
            <p:cNvPr id="3" name="Picture 2" descr="snp_density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222" r="5813" b="3647"/>
            <a:stretch/>
          </p:blipFill>
          <p:spPr>
            <a:xfrm>
              <a:off x="1380432" y="84464"/>
              <a:ext cx="6756421" cy="310896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1450123" y="3305687"/>
              <a:ext cx="6626949" cy="3291840"/>
              <a:chOff x="1450123" y="3305687"/>
              <a:chExt cx="6626949" cy="3291840"/>
            </a:xfrm>
          </p:grpSpPr>
          <p:grpSp>
            <p:nvGrpSpPr>
              <p:cNvPr id="4" name="Group 3"/>
              <p:cNvGrpSpPr>
                <a:grpSpLocks noChangeAspect="1"/>
              </p:cNvGrpSpPr>
              <p:nvPr/>
            </p:nvGrpSpPr>
            <p:grpSpPr>
              <a:xfrm>
                <a:off x="1450123" y="3305687"/>
                <a:ext cx="6626949" cy="3291840"/>
                <a:chOff x="1575055" y="204097"/>
                <a:chExt cx="7419787" cy="3685672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575055" y="204097"/>
                  <a:ext cx="3466911" cy="3669622"/>
                  <a:chOff x="1600993" y="240675"/>
                  <a:chExt cx="3466911" cy="3669622"/>
                </a:xfrm>
              </p:grpSpPr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632821" y="240675"/>
                    <a:ext cx="364307" cy="3514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b="1" dirty="0">
                        <a:latin typeface="Arial"/>
                        <a:cs typeface="Arial"/>
                      </a:rPr>
                      <a:t>B</a:t>
                    </a:r>
                  </a:p>
                </p:txBody>
              </p:sp>
              <p:grpSp>
                <p:nvGrpSpPr>
                  <p:cNvPr id="17" name="Group 16"/>
                  <p:cNvGrpSpPr>
                    <a:grpSpLocks noChangeAspect="1"/>
                  </p:cNvGrpSpPr>
                  <p:nvPr/>
                </p:nvGrpSpPr>
                <p:grpSpPr>
                  <a:xfrm>
                    <a:off x="1600993" y="323617"/>
                    <a:ext cx="3466911" cy="3586680"/>
                    <a:chOff x="70783" y="1863207"/>
                    <a:chExt cx="2725150" cy="2736371"/>
                  </a:xfrm>
                </p:grpSpPr>
                <p:grpSp>
                  <p:nvGrpSpPr>
                    <p:cNvPr id="18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70783" y="1863207"/>
                      <a:ext cx="2650134" cy="2736371"/>
                      <a:chOff x="372108" y="1667474"/>
                      <a:chExt cx="2618801" cy="2704013"/>
                    </a:xfrm>
                  </p:grpSpPr>
                  <p:pic>
                    <p:nvPicPr>
                      <p:cNvPr id="20" name="Picture 19" descr="ChillRIL_NJtree_770RILs.pdf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914" t="8746" r="8637" b="10225"/>
                      <a:stretch/>
                    </p:blipFill>
                    <p:spPr>
                      <a:xfrm>
                        <a:off x="485509" y="1667474"/>
                        <a:ext cx="2505400" cy="2587752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860194" y="1699895"/>
                        <a:ext cx="769303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3B90FF"/>
                            </a:solidFill>
                            <a:latin typeface="Arial"/>
                            <a:cs typeface="Arial"/>
                          </a:rPr>
                          <a:t>Kao_RILs</a:t>
                        </a:r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2135019" y="3792208"/>
                        <a:ext cx="799086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FB02FF"/>
                            </a:solidFill>
                            <a:latin typeface="Arial"/>
                            <a:cs typeface="Arial"/>
                          </a:rPr>
                          <a:t>NSZ_RILs</a:t>
                        </a:r>
                      </a:p>
                    </p:txBody>
                  </p: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471850" y="2767456"/>
                        <a:ext cx="641734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latin typeface="Arial"/>
                            <a:cs typeface="Arial"/>
                          </a:rPr>
                          <a:t>BTx623</a:t>
                        </a:r>
                      </a:p>
                    </p:txBody>
                  </p: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813393" y="4001969"/>
                        <a:ext cx="416775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0001C2"/>
                            </a:solidFill>
                            <a:latin typeface="Arial"/>
                            <a:cs typeface="Arial"/>
                          </a:rPr>
                          <a:t>Kao</a:t>
                        </a:r>
                      </a:p>
                    </p:txBody>
                  </p: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1006622" y="4121219"/>
                        <a:ext cx="446558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1F7C1A"/>
                            </a:solidFill>
                            <a:latin typeface="Arial"/>
                            <a:cs typeface="Arial"/>
                          </a:rPr>
                          <a:t>HKZ</a:t>
                        </a:r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372108" y="3805305"/>
                        <a:ext cx="874138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2FC726"/>
                            </a:solidFill>
                            <a:latin typeface="Arial"/>
                            <a:cs typeface="Arial"/>
                          </a:rPr>
                          <a:t>HKZb_RILs</a:t>
                        </a:r>
                      </a:p>
                    </p:txBody>
                  </p:sp>
                  <p:sp>
                    <p:nvSpPr>
                      <p:cNvPr id="27" name="TextBox 26"/>
                      <p:cNvSpPr txBox="1"/>
                      <p:nvPr/>
                    </p:nvSpPr>
                    <p:spPr>
                      <a:xfrm>
                        <a:off x="1175603" y="3987182"/>
                        <a:ext cx="446558" cy="2502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rgbClr val="FB0006"/>
                            </a:solidFill>
                            <a:latin typeface="Arial"/>
                            <a:cs typeface="Arial"/>
                          </a:rPr>
                          <a:t>NSZ</a:t>
                        </a:r>
                      </a:p>
                    </p:txBody>
                  </p:sp>
                </p:grp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1911336" y="2081680"/>
                      <a:ext cx="884597" cy="25326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2FC726"/>
                          </a:solidFill>
                          <a:latin typeface="Arial"/>
                          <a:cs typeface="Arial"/>
                        </a:rPr>
                        <a:t>HKZa_RILs</a:t>
                      </a:r>
                    </a:p>
                  </p:txBody>
                </p:sp>
              </p:grpSp>
            </p:grpSp>
            <p:grpSp>
              <p:nvGrpSpPr>
                <p:cNvPr id="6" name="Group 5"/>
                <p:cNvGrpSpPr>
                  <a:grpSpLocks noChangeAspect="1"/>
                </p:cNvGrpSpPr>
                <p:nvPr/>
              </p:nvGrpSpPr>
              <p:grpSpPr>
                <a:xfrm>
                  <a:off x="5103753" y="204097"/>
                  <a:ext cx="3891089" cy="3685672"/>
                  <a:chOff x="5103751" y="203477"/>
                  <a:chExt cx="3988289" cy="3777740"/>
                </a:xfrm>
              </p:grpSpPr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5103751" y="203477"/>
                    <a:ext cx="331035" cy="3602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>
                        <a:latin typeface="Arial"/>
                        <a:cs typeface="Arial"/>
                      </a:rPr>
                      <a:t>C</a:t>
                    </a:r>
                  </a:p>
                </p:txBody>
              </p:sp>
              <p:pic>
                <p:nvPicPr>
                  <p:cNvPr id="8" name="Picture 7" descr="PCA_770_ChillRILs.pdf"/>
                  <p:cNvPicPr>
                    <a:picLocks noChangeAspect="1"/>
                  </p:cNvPicPr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480" t="12136" r="12244" b="4432"/>
                  <a:stretch/>
                </p:blipFill>
                <p:spPr>
                  <a:xfrm>
                    <a:off x="5155028" y="323617"/>
                    <a:ext cx="3782287" cy="3657600"/>
                  </a:xfrm>
                  <a:prstGeom prst="rect">
                    <a:avLst/>
                  </a:prstGeom>
                </p:spPr>
              </p:pic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479590" y="2458813"/>
                    <a:ext cx="1153489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2FC726"/>
                        </a:solidFill>
                        <a:latin typeface="Arial"/>
                        <a:cs typeface="Arial"/>
                      </a:rPr>
                      <a:t>HKZa_RILs</a:t>
                    </a:r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7080964" y="3121523"/>
                    <a:ext cx="1015151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3B90FF"/>
                        </a:solidFill>
                        <a:latin typeface="Arial"/>
                        <a:cs typeface="Arial"/>
                      </a:rPr>
                      <a:t>Kao_RILs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7938551" y="3200740"/>
                    <a:ext cx="1153489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2FC726"/>
                        </a:solidFill>
                        <a:latin typeface="Arial"/>
                        <a:cs typeface="Arial"/>
                      </a:rPr>
                      <a:t>HKZb_RILs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530290" y="3196222"/>
                    <a:ext cx="846814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latin typeface="Arial"/>
                        <a:cs typeface="Arial"/>
                      </a:rPr>
                      <a:t>BTx623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8217179" y="1393438"/>
                    <a:ext cx="589266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1F7C1A"/>
                        </a:solidFill>
                        <a:latin typeface="Arial"/>
                        <a:cs typeface="Arial"/>
                      </a:rPr>
                      <a:t>HKZ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603945" y="313126"/>
                    <a:ext cx="589266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FB0006"/>
                        </a:solidFill>
                        <a:latin typeface="Arial"/>
                        <a:cs typeface="Arial"/>
                      </a:rPr>
                      <a:t>NSZ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649622" y="1191140"/>
                    <a:ext cx="1054452" cy="3402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FB02FF"/>
                        </a:solidFill>
                        <a:latin typeface="Arial"/>
                        <a:cs typeface="Arial"/>
                      </a:rPr>
                      <a:t>NSZ_RILs</a:t>
                    </a:r>
                  </a:p>
                </p:txBody>
              </p:sp>
            </p:grpSp>
          </p:grpSp>
          <p:sp>
            <p:nvSpPr>
              <p:cNvPr id="30" name="TextBox 29"/>
              <p:cNvSpPr txBox="1"/>
              <p:nvPr/>
            </p:nvSpPr>
            <p:spPr>
              <a:xfrm>
                <a:off x="6936823" y="4835014"/>
                <a:ext cx="479112" cy="296430"/>
              </a:xfrm>
              <a:prstGeom prst="rect">
                <a:avLst/>
              </a:prstGeom>
              <a:noFill/>
            </p:spPr>
            <p:txBody>
              <a:bodyPr wrap="none" lIns="91388" tIns="45693" rIns="91388" bIns="45693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1C2"/>
                    </a:solidFill>
                    <a:latin typeface="Arial"/>
                    <a:cs typeface="Arial"/>
                  </a:rPr>
                  <a:t>Kao</a:t>
                </a: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415637" y="5897941"/>
            <a:ext cx="8312727" cy="1083133"/>
          </a:xfrm>
          <a:prstGeom prst="rect">
            <a:avLst/>
          </a:prstGeom>
        </p:spPr>
        <p:txBody>
          <a:bodyPr lIns="82058" tIns="41029" rIns="82058" bIns="41029">
            <a:spAutoFit/>
          </a:bodyPr>
          <a:lstStyle/>
          <a:p>
            <a:r>
              <a:rPr lang="en-US" sz="1300" b="1" dirty="0">
                <a:latin typeface="Times"/>
                <a:cs typeface="Times"/>
              </a:rPr>
              <a:t>Figure S5. SNP density and genetic structure of the chilling NAM population.</a:t>
            </a:r>
          </a:p>
          <a:p>
            <a:r>
              <a:rPr lang="en-US" sz="1300" dirty="0">
                <a:latin typeface="Times"/>
                <a:cs typeface="Times"/>
              </a:rPr>
              <a:t>(A) SNP density of the chilling NAM population calculated (in 200 kb windows) using VCFtools. Genetic relatedness of the NAM population characterized using (B) neighbor-joining analysis and (C) principal component analysis (PCA). The cluster with PC1&gt;40 (indicated by a grey line) and longer branch on NJ dendrogram was assigned as the HKZb family (</a:t>
            </a:r>
            <a:r>
              <a:rPr lang="en-US" sz="1300" dirty="0" err="1">
                <a:latin typeface="Times"/>
                <a:cs typeface="Times"/>
              </a:rPr>
              <a:t>nRIL</a:t>
            </a:r>
            <a:r>
              <a:rPr lang="en-US" sz="1300" dirty="0">
                <a:latin typeface="Times"/>
                <a:cs typeface="Times"/>
              </a:rPr>
              <a:t> = 101)</a:t>
            </a:r>
          </a:p>
        </p:txBody>
      </p:sp>
    </p:spTree>
    <p:extLst>
      <p:ext uri="{BB962C8B-B14F-4D97-AF65-F5344CB8AC3E}">
        <p14:creationId xmlns:p14="http://schemas.microsoft.com/office/powerpoint/2010/main" val="418949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Marla</dc:creator>
  <cp:lastModifiedBy>Sandeep Marla</cp:lastModifiedBy>
  <cp:revision>4</cp:revision>
  <dcterms:created xsi:type="dcterms:W3CDTF">2019-08-30T18:56:46Z</dcterms:created>
  <dcterms:modified xsi:type="dcterms:W3CDTF">2019-08-30T18:58:37Z</dcterms:modified>
</cp:coreProperties>
</file>