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9144000" cy="6858000" type="screen4x3"/>
  <p:notesSz cx="6858000" cy="9144000"/>
  <p:defaultTex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11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FE413A-4397-154B-AA92-4515DDFA3A1C}" type="datetimeFigureOut">
              <a:rPr lang="en-US" smtClean="0"/>
              <a:t>8/30/19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8DC5B-7423-8841-BABB-A890FBA698E5}" type="slidenum">
              <a:rPr lang="en-US" smtClean="0"/>
              <a:t>‹#›</a:t>
            </a:fld>
            <a:endParaRPr lang="en-US"/>
          </a:p>
        </p:txBody>
      </p:sp>
    </p:spTree>
    <p:extLst>
      <p:ext uri="{BB962C8B-B14F-4D97-AF65-F5344CB8AC3E}">
        <p14:creationId xmlns:p14="http://schemas.microsoft.com/office/powerpoint/2010/main" val="44278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E413A-4397-154B-AA92-4515DDFA3A1C}" type="datetimeFigureOut">
              <a:rPr lang="en-US" smtClean="0"/>
              <a:t>8/30/19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8DC5B-7423-8841-BABB-A890FBA698E5}" type="slidenum">
              <a:rPr lang="en-US" smtClean="0"/>
              <a:t>‹#›</a:t>
            </a:fld>
            <a:endParaRPr lang="en-US"/>
          </a:p>
        </p:txBody>
      </p:sp>
    </p:spTree>
    <p:extLst>
      <p:ext uri="{BB962C8B-B14F-4D97-AF65-F5344CB8AC3E}">
        <p14:creationId xmlns:p14="http://schemas.microsoft.com/office/powerpoint/2010/main" val="364932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9"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E413A-4397-154B-AA92-4515DDFA3A1C}" type="datetimeFigureOut">
              <a:rPr lang="en-US" smtClean="0"/>
              <a:t>8/30/19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8DC5B-7423-8841-BABB-A890FBA698E5}" type="slidenum">
              <a:rPr lang="en-US" smtClean="0"/>
              <a:t>‹#›</a:t>
            </a:fld>
            <a:endParaRPr lang="en-US"/>
          </a:p>
        </p:txBody>
      </p:sp>
    </p:spTree>
    <p:extLst>
      <p:ext uri="{BB962C8B-B14F-4D97-AF65-F5344CB8AC3E}">
        <p14:creationId xmlns:p14="http://schemas.microsoft.com/office/powerpoint/2010/main" val="246111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E413A-4397-154B-AA92-4515DDFA3A1C}" type="datetimeFigureOut">
              <a:rPr lang="en-US" smtClean="0"/>
              <a:t>8/30/19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8DC5B-7423-8841-BABB-A890FBA698E5}" type="slidenum">
              <a:rPr lang="en-US" smtClean="0"/>
              <a:t>‹#›</a:t>
            </a:fld>
            <a:endParaRPr lang="en-US"/>
          </a:p>
        </p:txBody>
      </p:sp>
    </p:spTree>
    <p:extLst>
      <p:ext uri="{BB962C8B-B14F-4D97-AF65-F5344CB8AC3E}">
        <p14:creationId xmlns:p14="http://schemas.microsoft.com/office/powerpoint/2010/main" val="171798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E413A-4397-154B-AA92-4515DDFA3A1C}" type="datetimeFigureOut">
              <a:rPr lang="en-US" smtClean="0"/>
              <a:t>8/30/19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8DC5B-7423-8841-BABB-A890FBA698E5}" type="slidenum">
              <a:rPr lang="en-US" smtClean="0"/>
              <a:t>‹#›</a:t>
            </a:fld>
            <a:endParaRPr lang="en-US"/>
          </a:p>
        </p:txBody>
      </p:sp>
    </p:spTree>
    <p:extLst>
      <p:ext uri="{BB962C8B-B14F-4D97-AF65-F5344CB8AC3E}">
        <p14:creationId xmlns:p14="http://schemas.microsoft.com/office/powerpoint/2010/main" val="121474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E413A-4397-154B-AA92-4515DDFA3A1C}" type="datetimeFigureOut">
              <a:rPr lang="en-US" smtClean="0"/>
              <a:t>8/30/19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8DC5B-7423-8841-BABB-A890FBA698E5}" type="slidenum">
              <a:rPr lang="en-US" smtClean="0"/>
              <a:t>‹#›</a:t>
            </a:fld>
            <a:endParaRPr lang="en-US"/>
          </a:p>
        </p:txBody>
      </p:sp>
    </p:spTree>
    <p:extLst>
      <p:ext uri="{BB962C8B-B14F-4D97-AF65-F5344CB8AC3E}">
        <p14:creationId xmlns:p14="http://schemas.microsoft.com/office/powerpoint/2010/main" val="50520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FE413A-4397-154B-AA92-4515DDFA3A1C}" type="datetimeFigureOut">
              <a:rPr lang="en-US" smtClean="0"/>
              <a:t>8/30/19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38DC5B-7423-8841-BABB-A890FBA698E5}" type="slidenum">
              <a:rPr lang="en-US" smtClean="0"/>
              <a:t>‹#›</a:t>
            </a:fld>
            <a:endParaRPr lang="en-US"/>
          </a:p>
        </p:txBody>
      </p:sp>
    </p:spTree>
    <p:extLst>
      <p:ext uri="{BB962C8B-B14F-4D97-AF65-F5344CB8AC3E}">
        <p14:creationId xmlns:p14="http://schemas.microsoft.com/office/powerpoint/2010/main" val="943237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E413A-4397-154B-AA92-4515DDFA3A1C}" type="datetimeFigureOut">
              <a:rPr lang="en-US" smtClean="0"/>
              <a:t>8/30/19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38DC5B-7423-8841-BABB-A890FBA698E5}" type="slidenum">
              <a:rPr lang="en-US" smtClean="0"/>
              <a:t>‹#›</a:t>
            </a:fld>
            <a:endParaRPr lang="en-US"/>
          </a:p>
        </p:txBody>
      </p:sp>
    </p:spTree>
    <p:extLst>
      <p:ext uri="{BB962C8B-B14F-4D97-AF65-F5344CB8AC3E}">
        <p14:creationId xmlns:p14="http://schemas.microsoft.com/office/powerpoint/2010/main" val="379985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E413A-4397-154B-AA92-4515DDFA3A1C}" type="datetimeFigureOut">
              <a:rPr lang="en-US" smtClean="0"/>
              <a:t>8/30/19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38DC5B-7423-8841-BABB-A890FBA698E5}" type="slidenum">
              <a:rPr lang="en-US" smtClean="0"/>
              <a:t>‹#›</a:t>
            </a:fld>
            <a:endParaRPr lang="en-US"/>
          </a:p>
        </p:txBody>
      </p:sp>
    </p:spTree>
    <p:extLst>
      <p:ext uri="{BB962C8B-B14F-4D97-AF65-F5344CB8AC3E}">
        <p14:creationId xmlns:p14="http://schemas.microsoft.com/office/powerpoint/2010/main" val="228662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E413A-4397-154B-AA92-4515DDFA3A1C}" type="datetimeFigureOut">
              <a:rPr lang="en-US" smtClean="0"/>
              <a:t>8/30/19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8DC5B-7423-8841-BABB-A890FBA698E5}" type="slidenum">
              <a:rPr lang="en-US" smtClean="0"/>
              <a:t>‹#›</a:t>
            </a:fld>
            <a:endParaRPr lang="en-US"/>
          </a:p>
        </p:txBody>
      </p:sp>
    </p:spTree>
    <p:extLst>
      <p:ext uri="{BB962C8B-B14F-4D97-AF65-F5344CB8AC3E}">
        <p14:creationId xmlns:p14="http://schemas.microsoft.com/office/powerpoint/2010/main" val="403264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E413A-4397-154B-AA92-4515DDFA3A1C}" type="datetimeFigureOut">
              <a:rPr lang="en-US" smtClean="0"/>
              <a:t>8/30/19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8DC5B-7423-8841-BABB-A890FBA698E5}" type="slidenum">
              <a:rPr lang="en-US" smtClean="0"/>
              <a:t>‹#›</a:t>
            </a:fld>
            <a:endParaRPr lang="en-US"/>
          </a:p>
        </p:txBody>
      </p:sp>
    </p:spTree>
    <p:extLst>
      <p:ext uri="{BB962C8B-B14F-4D97-AF65-F5344CB8AC3E}">
        <p14:creationId xmlns:p14="http://schemas.microsoft.com/office/powerpoint/2010/main" val="28728457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05FE413A-4397-154B-AA92-4515DDFA3A1C}" type="datetimeFigureOut">
              <a:rPr lang="en-US" smtClean="0"/>
              <a:t>8/30/19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2D38DC5B-7423-8841-BABB-A890FBA698E5}" type="slidenum">
              <a:rPr lang="en-US" smtClean="0"/>
              <a:t>‹#›</a:t>
            </a:fld>
            <a:endParaRPr lang="en-US"/>
          </a:p>
        </p:txBody>
      </p:sp>
    </p:spTree>
    <p:extLst>
      <p:ext uri="{BB962C8B-B14F-4D97-AF65-F5344CB8AC3E}">
        <p14:creationId xmlns:p14="http://schemas.microsoft.com/office/powerpoint/2010/main" val="1792490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46"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457146" rtl="0" eaLnBrk="1" latinLnBrk="0" hangingPunct="1">
        <a:spcBef>
          <a:spcPct val="20000"/>
        </a:spcBef>
        <a:buFont typeface="Arial"/>
        <a:buChar char="•"/>
        <a:defRPr sz="3200" kern="1200">
          <a:solidFill>
            <a:schemeClr val="tx1"/>
          </a:solidFill>
          <a:latin typeface="+mn-lt"/>
          <a:ea typeface="+mn-ea"/>
          <a:cs typeface="+mn-cs"/>
        </a:defRPr>
      </a:lvl1pPr>
      <a:lvl2pPr marL="742863" indent="-285717" algn="l" defTabSz="457146" rtl="0" eaLnBrk="1" latinLnBrk="0" hangingPunct="1">
        <a:spcBef>
          <a:spcPct val="20000"/>
        </a:spcBef>
        <a:buFont typeface="Arial"/>
        <a:buChar char="–"/>
        <a:defRPr sz="2800" kern="1200">
          <a:solidFill>
            <a:schemeClr val="tx1"/>
          </a:solidFill>
          <a:latin typeface="+mn-lt"/>
          <a:ea typeface="+mn-ea"/>
          <a:cs typeface="+mn-cs"/>
        </a:defRPr>
      </a:lvl2pPr>
      <a:lvl3pPr marL="1142867" indent="-228573" algn="l" defTabSz="457146" rtl="0" eaLnBrk="1" latinLnBrk="0" hangingPunct="1">
        <a:spcBef>
          <a:spcPct val="20000"/>
        </a:spcBef>
        <a:buFont typeface="Arial"/>
        <a:buChar char="•"/>
        <a:defRPr sz="2400" kern="1200">
          <a:solidFill>
            <a:schemeClr val="tx1"/>
          </a:solidFill>
          <a:latin typeface="+mn-lt"/>
          <a:ea typeface="+mn-ea"/>
          <a:cs typeface="+mn-cs"/>
        </a:defRPr>
      </a:lvl3pPr>
      <a:lvl4pPr marL="1600013" indent="-228573" algn="l" defTabSz="457146" rtl="0" eaLnBrk="1" latinLnBrk="0" hangingPunct="1">
        <a:spcBef>
          <a:spcPct val="20000"/>
        </a:spcBef>
        <a:buFont typeface="Arial"/>
        <a:buChar char="–"/>
        <a:defRPr sz="2000" kern="1200">
          <a:solidFill>
            <a:schemeClr val="tx1"/>
          </a:solidFill>
          <a:latin typeface="+mn-lt"/>
          <a:ea typeface="+mn-ea"/>
          <a:cs typeface="+mn-cs"/>
        </a:defRPr>
      </a:lvl4pPr>
      <a:lvl5pPr marL="2057159" indent="-228573" algn="l" defTabSz="457146" rtl="0" eaLnBrk="1" latinLnBrk="0" hangingPunct="1">
        <a:spcBef>
          <a:spcPct val="20000"/>
        </a:spcBef>
        <a:buFont typeface="Arial"/>
        <a:buChar char="»"/>
        <a:defRPr sz="2000" kern="1200">
          <a:solidFill>
            <a:schemeClr val="tx1"/>
          </a:solidFill>
          <a:latin typeface="+mn-lt"/>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emf"/><Relationship Id="rId3"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51976" y="73590"/>
            <a:ext cx="5640050" cy="5777218"/>
            <a:chOff x="1871338" y="14050"/>
            <a:chExt cx="5640050" cy="5777219"/>
          </a:xfrm>
        </p:grpSpPr>
        <p:grpSp>
          <p:nvGrpSpPr>
            <p:cNvPr id="32" name="Group 31"/>
            <p:cNvGrpSpPr/>
            <p:nvPr/>
          </p:nvGrpSpPr>
          <p:grpSpPr>
            <a:xfrm>
              <a:off x="1871338" y="282362"/>
              <a:ext cx="5640050" cy="5508907"/>
              <a:chOff x="2122990" y="228748"/>
              <a:chExt cx="5480494" cy="5379859"/>
            </a:xfrm>
          </p:grpSpPr>
          <p:grpSp>
            <p:nvGrpSpPr>
              <p:cNvPr id="16" name="Group 15"/>
              <p:cNvGrpSpPr/>
              <p:nvPr/>
            </p:nvGrpSpPr>
            <p:grpSpPr>
              <a:xfrm>
                <a:off x="2122990" y="228748"/>
                <a:ext cx="2400711" cy="5379859"/>
                <a:chOff x="4743367" y="283991"/>
                <a:chExt cx="2906386" cy="6513079"/>
              </a:xfrm>
            </p:grpSpPr>
            <p:pic>
              <p:nvPicPr>
                <p:cNvPr id="7" name="Picture 6" descr="AB2016 field design.pdf"/>
                <p:cNvPicPr>
                  <a:picLocks noChangeAspect="1"/>
                </p:cNvPicPr>
                <p:nvPr/>
              </p:nvPicPr>
              <p:blipFill rotWithShape="1">
                <a:blip r:embed="rId2">
                  <a:extLst>
                    <a:ext uri="{28A0092B-C50C-407E-A947-70E740481C1C}">
                      <a14:useLocalDpi xmlns:a14="http://schemas.microsoft.com/office/drawing/2010/main" val="0"/>
                    </a:ext>
                  </a:extLst>
                </a:blip>
                <a:srcRect l="66736" t="14424" r="12521" b="15339"/>
                <a:stretch/>
              </p:blipFill>
              <p:spPr>
                <a:xfrm>
                  <a:off x="4743367" y="283991"/>
                  <a:ext cx="2906386" cy="6254231"/>
                </a:xfrm>
                <a:prstGeom prst="rect">
                  <a:avLst/>
                </a:prstGeom>
              </p:spPr>
            </p:pic>
            <p:sp>
              <p:nvSpPr>
                <p:cNvPr id="12" name="Left Bracket 11"/>
                <p:cNvSpPr/>
                <p:nvPr/>
              </p:nvSpPr>
              <p:spPr>
                <a:xfrm rot="16200000">
                  <a:off x="5702999" y="5866549"/>
                  <a:ext cx="36574" cy="1234435"/>
                </a:xfrm>
                <a:prstGeom prst="leftBracket">
                  <a:avLst/>
                </a:prstGeom>
                <a:noFill/>
                <a:ln w="63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ket 12"/>
                <p:cNvSpPr/>
                <p:nvPr/>
              </p:nvSpPr>
              <p:spPr>
                <a:xfrm rot="16200000">
                  <a:off x="6929914" y="5907695"/>
                  <a:ext cx="36574" cy="1152144"/>
                </a:xfrm>
                <a:prstGeom prst="leftBracket">
                  <a:avLst/>
                </a:prstGeom>
                <a:noFill/>
                <a:ln w="63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5458725" y="6469579"/>
                  <a:ext cx="650018" cy="327491"/>
                </a:xfrm>
                <a:prstGeom prst="rect">
                  <a:avLst/>
                </a:prstGeom>
                <a:noFill/>
              </p:spPr>
              <p:txBody>
                <a:bodyPr wrap="none" rtlCol="0">
                  <a:spAutoFit/>
                </a:bodyPr>
                <a:lstStyle/>
                <a:p>
                  <a:r>
                    <a:rPr lang="en-US" sz="1200" dirty="0">
                      <a:latin typeface="Arial"/>
                      <a:cs typeface="Arial"/>
                    </a:rPr>
                    <a:t>Rep1</a:t>
                  </a:r>
                </a:p>
              </p:txBody>
            </p:sp>
            <p:sp>
              <p:nvSpPr>
                <p:cNvPr id="15" name="TextBox 14"/>
                <p:cNvSpPr txBox="1"/>
                <p:nvPr/>
              </p:nvSpPr>
              <p:spPr>
                <a:xfrm>
                  <a:off x="6671924" y="6469578"/>
                  <a:ext cx="650018" cy="327491"/>
                </a:xfrm>
                <a:prstGeom prst="rect">
                  <a:avLst/>
                </a:prstGeom>
                <a:noFill/>
              </p:spPr>
              <p:txBody>
                <a:bodyPr wrap="none" rtlCol="0">
                  <a:spAutoFit/>
                </a:bodyPr>
                <a:lstStyle/>
                <a:p>
                  <a:r>
                    <a:rPr lang="en-US" sz="1200" dirty="0">
                      <a:latin typeface="Arial"/>
                      <a:cs typeface="Arial"/>
                    </a:rPr>
                    <a:t>Rep2</a:t>
                  </a:r>
                </a:p>
              </p:txBody>
            </p:sp>
          </p:grpSp>
          <p:grpSp>
            <p:nvGrpSpPr>
              <p:cNvPr id="10" name="Group 9"/>
              <p:cNvGrpSpPr/>
              <p:nvPr/>
            </p:nvGrpSpPr>
            <p:grpSpPr>
              <a:xfrm>
                <a:off x="4722968" y="241842"/>
                <a:ext cx="2880516" cy="5363607"/>
                <a:chOff x="5128851" y="228748"/>
                <a:chExt cx="2880516" cy="5363607"/>
              </a:xfrm>
            </p:grpSpPr>
            <p:pic>
              <p:nvPicPr>
                <p:cNvPr id="2" name="Picture 1" descr="AB2017_CT Unit2 Field_A field design_family_v2.pdf"/>
                <p:cNvPicPr>
                  <a:picLocks noChangeAspect="1"/>
                </p:cNvPicPr>
                <p:nvPr/>
              </p:nvPicPr>
              <p:blipFill rotWithShape="1">
                <a:blip r:embed="rId3">
                  <a:extLst>
                    <a:ext uri="{28A0092B-C50C-407E-A947-70E740481C1C}">
                      <a14:useLocalDpi xmlns:a14="http://schemas.microsoft.com/office/drawing/2010/main" val="0"/>
                    </a:ext>
                  </a:extLst>
                </a:blip>
                <a:srcRect l="33647" t="14542" r="26873" b="15700"/>
                <a:stretch/>
              </p:blipFill>
              <p:spPr>
                <a:xfrm>
                  <a:off x="5128851" y="228748"/>
                  <a:ext cx="2880516" cy="5089713"/>
                </a:xfrm>
                <a:prstGeom prst="rect">
                  <a:avLst/>
                </a:prstGeom>
              </p:spPr>
            </p:pic>
            <p:sp>
              <p:nvSpPr>
                <p:cNvPr id="26" name="Left Bracket 25"/>
                <p:cNvSpPr/>
                <p:nvPr/>
              </p:nvSpPr>
              <p:spPr>
                <a:xfrm rot="16200000">
                  <a:off x="7198657" y="4722584"/>
                  <a:ext cx="46460" cy="1279362"/>
                </a:xfrm>
                <a:prstGeom prst="leftBracket">
                  <a:avLst/>
                </a:prstGeom>
                <a:noFill/>
                <a:ln w="63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7018608" y="5321845"/>
                  <a:ext cx="572665" cy="270510"/>
                </a:xfrm>
                <a:prstGeom prst="rect">
                  <a:avLst/>
                </a:prstGeom>
                <a:noFill/>
              </p:spPr>
              <p:txBody>
                <a:bodyPr wrap="square" rtlCol="0">
                  <a:spAutoFit/>
                </a:bodyPr>
                <a:lstStyle/>
                <a:p>
                  <a:r>
                    <a:rPr lang="en-US" sz="1200" dirty="0">
                      <a:latin typeface="Arial"/>
                      <a:cs typeface="Arial"/>
                    </a:rPr>
                    <a:t>Rep1</a:t>
                  </a:r>
                </a:p>
              </p:txBody>
            </p:sp>
            <p:sp>
              <p:nvSpPr>
                <p:cNvPr id="28" name="Left Bracket 27"/>
                <p:cNvSpPr/>
                <p:nvPr/>
              </p:nvSpPr>
              <p:spPr>
                <a:xfrm rot="16200000">
                  <a:off x="5858856" y="4701422"/>
                  <a:ext cx="45719" cy="1322426"/>
                </a:xfrm>
                <a:prstGeom prst="leftBracket">
                  <a:avLst/>
                </a:prstGeom>
                <a:noFill/>
                <a:ln w="63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5507414" y="5321845"/>
                  <a:ext cx="634220" cy="270510"/>
                </a:xfrm>
                <a:prstGeom prst="rect">
                  <a:avLst/>
                </a:prstGeom>
                <a:noFill/>
              </p:spPr>
              <p:txBody>
                <a:bodyPr wrap="square" rtlCol="0">
                  <a:spAutoFit/>
                </a:bodyPr>
                <a:lstStyle/>
                <a:p>
                  <a:r>
                    <a:rPr lang="en-US" sz="1200" dirty="0">
                      <a:latin typeface="Arial"/>
                      <a:cs typeface="Arial"/>
                    </a:rPr>
                    <a:t>Rep2</a:t>
                  </a:r>
                </a:p>
              </p:txBody>
            </p:sp>
          </p:grpSp>
        </p:grpSp>
        <p:sp>
          <p:nvSpPr>
            <p:cNvPr id="4" name="TextBox 3"/>
            <p:cNvSpPr txBox="1"/>
            <p:nvPr/>
          </p:nvSpPr>
          <p:spPr>
            <a:xfrm flipH="1">
              <a:off x="1931042" y="14050"/>
              <a:ext cx="387419" cy="276999"/>
            </a:xfrm>
            <a:prstGeom prst="rect">
              <a:avLst/>
            </a:prstGeom>
            <a:noFill/>
          </p:spPr>
          <p:txBody>
            <a:bodyPr wrap="square" rtlCol="0">
              <a:spAutoFit/>
            </a:bodyPr>
            <a:lstStyle/>
            <a:p>
              <a:r>
                <a:rPr lang="en-US" sz="1200" b="1" dirty="0">
                  <a:latin typeface="Arial"/>
                  <a:cs typeface="Arial"/>
                </a:rPr>
                <a:t>A </a:t>
              </a:r>
            </a:p>
          </p:txBody>
        </p:sp>
        <p:sp>
          <p:nvSpPr>
            <p:cNvPr id="22" name="TextBox 21"/>
            <p:cNvSpPr txBox="1"/>
            <p:nvPr/>
          </p:nvSpPr>
          <p:spPr>
            <a:xfrm flipH="1">
              <a:off x="4515153" y="14050"/>
              <a:ext cx="387419" cy="276999"/>
            </a:xfrm>
            <a:prstGeom prst="rect">
              <a:avLst/>
            </a:prstGeom>
            <a:noFill/>
          </p:spPr>
          <p:txBody>
            <a:bodyPr wrap="square" rtlCol="0">
              <a:spAutoFit/>
            </a:bodyPr>
            <a:lstStyle/>
            <a:p>
              <a:r>
                <a:rPr lang="en-US" sz="1200" b="1" dirty="0">
                  <a:latin typeface="Arial"/>
                  <a:cs typeface="Arial"/>
                </a:rPr>
                <a:t>B </a:t>
              </a:r>
            </a:p>
          </p:txBody>
        </p:sp>
      </p:grpSp>
      <p:sp>
        <p:nvSpPr>
          <p:cNvPr id="3" name="Rectangle 2"/>
          <p:cNvSpPr/>
          <p:nvPr/>
        </p:nvSpPr>
        <p:spPr>
          <a:xfrm>
            <a:off x="415637" y="5838350"/>
            <a:ext cx="8312727" cy="892508"/>
          </a:xfrm>
          <a:prstGeom prst="rect">
            <a:avLst/>
          </a:prstGeom>
        </p:spPr>
        <p:txBody>
          <a:bodyPr wrap="square" lIns="91397" tIns="45698" rIns="91397" bIns="45698">
            <a:spAutoFit/>
          </a:bodyPr>
          <a:lstStyle/>
          <a:p>
            <a:pPr algn="just"/>
            <a:r>
              <a:rPr lang="en-US" sz="1300" b="1" dirty="0">
                <a:latin typeface="Times"/>
                <a:cs typeface="Times"/>
              </a:rPr>
              <a:t>Figure S2. Field layout of chilling tolerance field trials.</a:t>
            </a:r>
          </a:p>
          <a:p>
            <a:pPr algn="just"/>
            <a:r>
              <a:rPr lang="en-US" sz="1300" dirty="0">
                <a:latin typeface="Times"/>
                <a:cs typeface="Times"/>
              </a:rPr>
              <a:t>The NAM RILs were (A) randomized within the family in 2016, and (B) completely randomized in 2017 and 2018 in each replicate block. The HKZ RILs are noted in light green, Kao in blue, and NSZ in magenta. Red, grey, light blue, and orange colors represent controls in each trial.</a:t>
            </a:r>
          </a:p>
        </p:txBody>
      </p:sp>
      <p:sp>
        <p:nvSpPr>
          <p:cNvPr id="19" name="TextBox 18"/>
          <p:cNvSpPr txBox="1"/>
          <p:nvPr/>
        </p:nvSpPr>
        <p:spPr>
          <a:xfrm>
            <a:off x="8319033" y="116633"/>
            <a:ext cx="808405" cy="252088"/>
          </a:xfrm>
          <a:prstGeom prst="rect">
            <a:avLst/>
          </a:prstGeom>
          <a:noFill/>
        </p:spPr>
        <p:txBody>
          <a:bodyPr wrap="none" lIns="82012" tIns="41005" rIns="82012" bIns="41005" rtlCol="0">
            <a:spAutoFit/>
          </a:bodyPr>
          <a:lstStyle/>
          <a:p>
            <a:r>
              <a:rPr lang="en-US" sz="1100" b="1" dirty="0">
                <a:latin typeface="Arial"/>
                <a:cs typeface="Arial"/>
              </a:rPr>
              <a:t>Figure </a:t>
            </a:r>
            <a:r>
              <a:rPr lang="en-US" sz="1100" b="1" dirty="0">
                <a:latin typeface="Arial"/>
                <a:cs typeface="Arial"/>
              </a:rPr>
              <a:t>S2</a:t>
            </a:r>
            <a:endParaRPr lang="en-US" sz="1100" b="1" dirty="0">
              <a:latin typeface="Arial"/>
              <a:cs typeface="Arial"/>
            </a:endParaRPr>
          </a:p>
        </p:txBody>
      </p:sp>
    </p:spTree>
    <p:extLst>
      <p:ext uri="{BB962C8B-B14F-4D97-AF65-F5344CB8AC3E}">
        <p14:creationId xmlns:p14="http://schemas.microsoft.com/office/powerpoint/2010/main" val="33036935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82</Words>
  <Application>Microsoft Macintosh PowerPoint</Application>
  <PresentationFormat>On-screen Show (4:3)</PresentationFormat>
  <Paragraphs>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Kansas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 Marla</dc:creator>
  <cp:lastModifiedBy>Sandeep Marla</cp:lastModifiedBy>
  <cp:revision>1</cp:revision>
  <dcterms:created xsi:type="dcterms:W3CDTF">2019-08-30T18:56:46Z</dcterms:created>
  <dcterms:modified xsi:type="dcterms:W3CDTF">2019-08-30T18:57:11Z</dcterms:modified>
</cp:coreProperties>
</file>