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4"/>
    <p:restoredTop sz="94650"/>
  </p:normalViewPr>
  <p:slideViewPr>
    <p:cSldViewPr snapToGrid="0" snapToObjects="1">
      <p:cViewPr varScale="1">
        <p:scale>
          <a:sx n="82" d="100"/>
          <a:sy n="82" d="100"/>
        </p:scale>
        <p:origin x="9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atrien%20Devos\Dropbox\Papers\Rajiv_d2%20characterization17\Final%20Version\D2semiquant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Sheet1!$A$14:$A$39</c:f>
              <c:strCache>
                <c:ptCount val="26"/>
                <c:pt idx="0">
                  <c:v>D2-L1</c:v>
                </c:pt>
                <c:pt idx="1">
                  <c:v>D2-L1</c:v>
                </c:pt>
                <c:pt idx="2">
                  <c:v>D2-L1</c:v>
                </c:pt>
                <c:pt idx="3">
                  <c:v>D2-L2</c:v>
                </c:pt>
                <c:pt idx="4">
                  <c:v>D2-L2</c:v>
                </c:pt>
                <c:pt idx="5">
                  <c:v>D2-L2</c:v>
                </c:pt>
                <c:pt idx="6">
                  <c:v>D2-L3</c:v>
                </c:pt>
                <c:pt idx="7">
                  <c:v>D2-L3</c:v>
                </c:pt>
                <c:pt idx="8">
                  <c:v>D2-AtTail-L1</c:v>
                </c:pt>
                <c:pt idx="9">
                  <c:v>D2-AtTail-L2</c:v>
                </c:pt>
                <c:pt idx="10">
                  <c:v>D2-AtTail-L3</c:v>
                </c:pt>
                <c:pt idx="11">
                  <c:v>D2-AtTail-L4</c:v>
                </c:pt>
                <c:pt idx="12">
                  <c:v>D2-AtTail-L5</c:v>
                </c:pt>
                <c:pt idx="13">
                  <c:v>D2-AtTail-L6</c:v>
                </c:pt>
                <c:pt idx="14">
                  <c:v>D2-AtTail-L7</c:v>
                </c:pt>
                <c:pt idx="15">
                  <c:v>D2-AtTail-L8</c:v>
                </c:pt>
                <c:pt idx="16">
                  <c:v>D2-AtTail-L9</c:v>
                </c:pt>
                <c:pt idx="17">
                  <c:v>d2-L1</c:v>
                </c:pt>
                <c:pt idx="18">
                  <c:v>d2-L2</c:v>
                </c:pt>
                <c:pt idx="19">
                  <c:v>d2-L3</c:v>
                </c:pt>
                <c:pt idx="20">
                  <c:v>d2-L4</c:v>
                </c:pt>
                <c:pt idx="21">
                  <c:v>d2-L5</c:v>
                </c:pt>
                <c:pt idx="22">
                  <c:v>d2-AtTail-L1</c:v>
                </c:pt>
                <c:pt idx="23">
                  <c:v>d2-AtTail-L2</c:v>
                </c:pt>
                <c:pt idx="24">
                  <c:v>d2-AtTail-L3</c:v>
                </c:pt>
                <c:pt idx="25">
                  <c:v>d2-AtTail-L4</c:v>
                </c:pt>
              </c:strCache>
            </c:strRef>
          </c:cat>
          <c:val>
            <c:numRef>
              <c:f>Sheet1!$E$14:$E$39</c:f>
              <c:numCache>
                <c:formatCode>General</c:formatCode>
                <c:ptCount val="26"/>
                <c:pt idx="0">
                  <c:v>1.4703521560261794</c:v>
                </c:pt>
                <c:pt idx="1">
                  <c:v>1.3883148039419235</c:v>
                </c:pt>
                <c:pt idx="2">
                  <c:v>0.71417835570741506</c:v>
                </c:pt>
                <c:pt idx="3">
                  <c:v>0.88154666594295328</c:v>
                </c:pt>
                <c:pt idx="4">
                  <c:v>1.3933540183082771</c:v>
                </c:pt>
                <c:pt idx="5">
                  <c:v>1.0863384076108331</c:v>
                </c:pt>
                <c:pt idx="6">
                  <c:v>1.0178382063178697</c:v>
                </c:pt>
                <c:pt idx="7">
                  <c:v>1.1881004626972738</c:v>
                </c:pt>
                <c:pt idx="8">
                  <c:v>0.609860254389053</c:v>
                </c:pt>
                <c:pt idx="9">
                  <c:v>1.3685415938614187</c:v>
                </c:pt>
                <c:pt idx="10">
                  <c:v>2.1189966853846998</c:v>
                </c:pt>
                <c:pt idx="11">
                  <c:v>0.90243584319793935</c:v>
                </c:pt>
                <c:pt idx="12">
                  <c:v>0.93529470874114762</c:v>
                </c:pt>
                <c:pt idx="13">
                  <c:v>1.4011551586504203</c:v>
                </c:pt>
                <c:pt idx="14">
                  <c:v>1.1530815177045093</c:v>
                </c:pt>
                <c:pt idx="15">
                  <c:v>1.3337701927783328</c:v>
                </c:pt>
                <c:pt idx="16">
                  <c:v>0.8103760978704011</c:v>
                </c:pt>
                <c:pt idx="17">
                  <c:v>1.1164050729867872</c:v>
                </c:pt>
                <c:pt idx="18">
                  <c:v>1.6047570330670085</c:v>
                </c:pt>
                <c:pt idx="19">
                  <c:v>1.0297953714755088</c:v>
                </c:pt>
                <c:pt idx="20">
                  <c:v>0.89132065987128406</c:v>
                </c:pt>
                <c:pt idx="21">
                  <c:v>1.8884443607227421</c:v>
                </c:pt>
                <c:pt idx="22">
                  <c:v>1.6894342873162533</c:v>
                </c:pt>
                <c:pt idx="23">
                  <c:v>0.42567241943329087</c:v>
                </c:pt>
                <c:pt idx="24">
                  <c:v>0.99058230623578236</c:v>
                </c:pt>
                <c:pt idx="25">
                  <c:v>1.2138913950297705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62-43CC-9B94-A426604CBB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334465696"/>
        <c:axId val="334465280"/>
      </c:barChart>
      <c:catAx>
        <c:axId val="33446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360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465280"/>
        <c:crosses val="autoZero"/>
        <c:auto val="1"/>
        <c:lblAlgn val="ctr"/>
        <c:lblOffset val="100"/>
        <c:noMultiLvlLbl val="0"/>
      </c:catAx>
      <c:valAx>
        <c:axId val="334465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46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BCD3E-7CCC-8645-91DA-B6A769260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557B5B-4511-244E-8E85-814322D799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8A5C2-8AAD-7F45-9752-AE31A9435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1F24-15C8-DB46-B53F-649A065CC3D3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A9425-F0C5-0B4F-9D8D-8D65A0BEC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B4E58-73EE-5643-806E-2BE244707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C95E-517F-8142-9A46-3159E901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2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FCD48-1975-3443-A92F-1FB417157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66A23D-84F1-4545-ABEF-EB7BF0CC5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02DE-D830-6B49-90BD-67DD2CC10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1F24-15C8-DB46-B53F-649A065CC3D3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4C906-9C84-B647-8ADB-FAA2F6E96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27244-AB2E-2C45-AC44-D03C079BF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C95E-517F-8142-9A46-3159E901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11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F3B476-B179-D64D-A7E1-CBC2BAA2D5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66A60A-9105-7D43-895B-DAD9E20D4B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02411-08F1-7E48-B3AD-B7593BB63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1F24-15C8-DB46-B53F-649A065CC3D3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81A8E-9167-7C4E-9130-25A4F290A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CD8BC-2B48-6B48-8DCB-1ED2E04F4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C95E-517F-8142-9A46-3159E901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2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453A3-7CB2-8847-AFAA-D3847B406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116DC-063A-4347-9F55-F98354518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02510-8269-A14F-A7DF-D78DD1B89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1F24-15C8-DB46-B53F-649A065CC3D3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EDBB4-0336-174F-9414-7E505A78D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8B8E7-BD3E-8C4B-A335-1295FFB4A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C95E-517F-8142-9A46-3159E901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36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3694E-16E8-FC41-97B0-BF299C499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52B608-F799-C54D-941B-0BD18D6EB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BB01-9CA1-4E4C-85C4-D116401A4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1F24-15C8-DB46-B53F-649A065CC3D3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6AEFC-9896-3C45-B9EA-ADFAF805B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A86F6-0214-7344-8DBD-6C37F0934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C95E-517F-8142-9A46-3159E901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69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7C0B4-4E7E-B141-83F1-1B40E314C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E9B65-5F60-1D4E-AED3-9D269BF6DE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23FA51-ACD5-9840-95A2-BE818CFCEA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3FF7C-FDFC-1849-AB13-228E55E07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1F24-15C8-DB46-B53F-649A065CC3D3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CBD6F8-2EDC-AD42-B53B-1196255F4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CA14C-2647-CB45-B9C6-6C498004E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C95E-517F-8142-9A46-3159E901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9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3B54F-815D-7C41-A828-B6A79611B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9D68F9-6C17-7F44-99FE-BFC013CD4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7A4A4-2228-7743-A27B-D4DEA1B71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11A427-1C9C-7B41-875E-A74AFA3A9A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76D06E-C50F-E94B-B3CE-E3F3302938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64C4A8-CEA3-7545-B7A9-15A98DC51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1F24-15C8-DB46-B53F-649A065CC3D3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B4084F-B38E-4B40-A29B-75EA7BF8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08E3E1-D578-AA4C-90BC-8F91A43E0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C95E-517F-8142-9A46-3159E901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6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D6155-85C9-054B-8731-0FF55D017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63858B-1CB3-3543-B70B-7091F6A1A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1F24-15C8-DB46-B53F-649A065CC3D3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7F51D9-8E93-1749-9702-3CDBE0C07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924C41-F42C-284A-9156-84310047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C95E-517F-8142-9A46-3159E901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81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5D6234-0026-EB4B-9938-79C9160E7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1F24-15C8-DB46-B53F-649A065CC3D3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2037FE-7383-1846-945B-65B4885D4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C5AA64-1DDC-2643-A373-192EFB45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C95E-517F-8142-9A46-3159E901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27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1F0B9-5530-BC47-AA5F-E27125A8A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FE71B-517B-EA49-8616-B8015DD41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4B7843-B1E8-8B43-BF88-7A32316919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91CC07-920E-CE45-9546-D9C6693DB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1F24-15C8-DB46-B53F-649A065CC3D3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E049F9-E02D-AE41-9528-9AC002740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D8D458-8E66-DA43-8578-2A75070FF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C95E-517F-8142-9A46-3159E901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92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81A87-6EBF-0A4D-8209-6C5FA965C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80AAA3-6610-3F40-B3E6-42EA2EFB24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803747-CACE-994A-B13F-FA97ADB01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012E71-6340-9244-8E16-F613BC533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1F24-15C8-DB46-B53F-649A065CC3D3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5EF298-02B9-DF4C-AE97-66EF763E4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5A00D9-C153-3E47-9255-5B34DC6E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C95E-517F-8142-9A46-3159E901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774E9B-B1B5-F54E-AFF4-F31325687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1EA54-18AB-DA41-B075-1865EBEB9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1053D-8861-B247-A188-A33E9C1875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81F24-15C8-DB46-B53F-649A065CC3D3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E9E09-8CB1-654D-B869-E47FC5AAB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4F7A2-7757-A444-B2BE-698FF59BC5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AC95E-517F-8142-9A46-3159E901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67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2.tiff"/><Relationship Id="rId7" Type="http://schemas.openxmlformats.org/officeDocument/2006/relationships/image" Target="../media/image6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tiff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2353980-B95D-C041-BFE8-2C3BBBABC541}"/>
              </a:ext>
            </a:extLst>
          </p:cNvPr>
          <p:cNvSpPr txBox="1"/>
          <p:nvPr/>
        </p:nvSpPr>
        <p:spPr>
          <a:xfrm>
            <a:off x="385514" y="70725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9464B6C0-0D0E-6C41-B0A3-C81E38D55E91}"/>
              </a:ext>
            </a:extLst>
          </p:cNvPr>
          <p:cNvSpPr txBox="1"/>
          <p:nvPr/>
        </p:nvSpPr>
        <p:spPr>
          <a:xfrm rot="16200000">
            <a:off x="9915862" y="861292"/>
            <a:ext cx="1609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Neg. control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7515E6-9EB1-714B-B65A-F67B525BCB9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8215" y="784610"/>
            <a:ext cx="6627034" cy="145366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10204D7-0F19-9848-A6BD-1E74D23E89B9}"/>
              </a:ext>
            </a:extLst>
          </p:cNvPr>
          <p:cNvSpPr txBox="1"/>
          <p:nvPr/>
        </p:nvSpPr>
        <p:spPr>
          <a:xfrm rot="16200000">
            <a:off x="655786" y="1057710"/>
            <a:ext cx="1028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WT-1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3D3111-8AF9-6943-A31E-BF76D3A17481}"/>
              </a:ext>
            </a:extLst>
          </p:cNvPr>
          <p:cNvSpPr txBox="1"/>
          <p:nvPr/>
        </p:nvSpPr>
        <p:spPr>
          <a:xfrm rot="16200000">
            <a:off x="845586" y="1048543"/>
            <a:ext cx="1028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WT-2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25AA65-B175-2E40-A804-68500B070806}"/>
              </a:ext>
            </a:extLst>
          </p:cNvPr>
          <p:cNvSpPr txBox="1"/>
          <p:nvPr/>
        </p:nvSpPr>
        <p:spPr>
          <a:xfrm rot="16200000">
            <a:off x="1052538" y="1039376"/>
            <a:ext cx="1028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WT-3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3907F1-1170-D64C-9470-42C9150F7F0D}"/>
              </a:ext>
            </a:extLst>
          </p:cNvPr>
          <p:cNvSpPr txBox="1"/>
          <p:nvPr/>
        </p:nvSpPr>
        <p:spPr>
          <a:xfrm rot="16200000">
            <a:off x="1248360" y="1090992"/>
            <a:ext cx="1028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abcb1-1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19F59A-824D-5C4B-A7DF-DA7369C1AF70}"/>
              </a:ext>
            </a:extLst>
          </p:cNvPr>
          <p:cNvSpPr txBox="1"/>
          <p:nvPr/>
        </p:nvSpPr>
        <p:spPr>
          <a:xfrm rot="16200000">
            <a:off x="1477076" y="1090993"/>
            <a:ext cx="1028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abcb1-2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FFE9DA-A17B-644A-B698-ED72B3C8F336}"/>
              </a:ext>
            </a:extLst>
          </p:cNvPr>
          <p:cNvSpPr txBox="1"/>
          <p:nvPr/>
        </p:nvSpPr>
        <p:spPr>
          <a:xfrm rot="16200000">
            <a:off x="1700914" y="1090992"/>
            <a:ext cx="1028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abcb1-3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4843DC-932E-454C-B31F-8C6086B1281C}"/>
              </a:ext>
            </a:extLst>
          </p:cNvPr>
          <p:cNvSpPr txBox="1"/>
          <p:nvPr/>
        </p:nvSpPr>
        <p:spPr>
          <a:xfrm rot="16200000">
            <a:off x="1932588" y="1090995"/>
            <a:ext cx="1028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abcb19-1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DDF480-10FA-5448-B1E8-1634AA721A89}"/>
              </a:ext>
            </a:extLst>
          </p:cNvPr>
          <p:cNvSpPr txBox="1"/>
          <p:nvPr/>
        </p:nvSpPr>
        <p:spPr>
          <a:xfrm rot="16200000">
            <a:off x="2158347" y="1090997"/>
            <a:ext cx="1028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abcb19-2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D7E532-62BD-204F-978C-7BA8D2A98AC5}"/>
              </a:ext>
            </a:extLst>
          </p:cNvPr>
          <p:cNvSpPr txBox="1"/>
          <p:nvPr/>
        </p:nvSpPr>
        <p:spPr>
          <a:xfrm rot="16200000">
            <a:off x="2382186" y="1090998"/>
            <a:ext cx="1028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abcb19-3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61EB2A-49FF-B640-8456-45E038522A27}"/>
              </a:ext>
            </a:extLst>
          </p:cNvPr>
          <p:cNvSpPr txBox="1"/>
          <p:nvPr/>
        </p:nvSpPr>
        <p:spPr>
          <a:xfrm rot="16200000">
            <a:off x="2500591" y="1135223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abcb1/19-1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2E0DDE3-41D5-8B4B-BCAD-2D8349772B46}"/>
              </a:ext>
            </a:extLst>
          </p:cNvPr>
          <p:cNvSpPr txBox="1"/>
          <p:nvPr/>
        </p:nvSpPr>
        <p:spPr>
          <a:xfrm rot="16200000">
            <a:off x="2701289" y="1135223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abcb1/19-2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F50DBBD-E010-464B-ACB8-A5B59EA3FA04}"/>
              </a:ext>
            </a:extLst>
          </p:cNvPr>
          <p:cNvSpPr txBox="1"/>
          <p:nvPr/>
        </p:nvSpPr>
        <p:spPr>
          <a:xfrm rot="16200000">
            <a:off x="2917830" y="1135223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abcb1/19-3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2A9F0B3-1BB8-D148-83F0-3D8D0E88A01B}"/>
              </a:ext>
            </a:extLst>
          </p:cNvPr>
          <p:cNvSpPr txBox="1"/>
          <p:nvPr/>
        </p:nvSpPr>
        <p:spPr>
          <a:xfrm rot="16200000">
            <a:off x="3204896" y="1135223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d2-L1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9E5B65-8C0E-5A45-B73F-76CD7FE0BBF0}"/>
              </a:ext>
            </a:extLst>
          </p:cNvPr>
          <p:cNvSpPr txBox="1"/>
          <p:nvPr/>
        </p:nvSpPr>
        <p:spPr>
          <a:xfrm rot="16200000">
            <a:off x="3431049" y="1135221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d2-L2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21548D9-4277-9242-8653-F413EB56A5AA}"/>
              </a:ext>
            </a:extLst>
          </p:cNvPr>
          <p:cNvSpPr txBox="1"/>
          <p:nvPr/>
        </p:nvSpPr>
        <p:spPr>
          <a:xfrm rot="16200000">
            <a:off x="3648978" y="1135218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d2-L3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48BA879-A0C9-7047-A83E-0D97A9B80F82}"/>
              </a:ext>
            </a:extLst>
          </p:cNvPr>
          <p:cNvSpPr txBox="1"/>
          <p:nvPr/>
        </p:nvSpPr>
        <p:spPr>
          <a:xfrm rot="16200000">
            <a:off x="3875131" y="1135214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d2-L4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34941C7-B6DE-8F4F-9902-8B5A0CDB160E}"/>
              </a:ext>
            </a:extLst>
          </p:cNvPr>
          <p:cNvSpPr txBox="1"/>
          <p:nvPr/>
        </p:nvSpPr>
        <p:spPr>
          <a:xfrm rot="16200000">
            <a:off x="4101284" y="1135214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d2-L5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3D90649-12FA-6241-A69E-240F0E876772}"/>
              </a:ext>
            </a:extLst>
          </p:cNvPr>
          <p:cNvSpPr txBox="1"/>
          <p:nvPr/>
        </p:nvSpPr>
        <p:spPr>
          <a:xfrm rot="16200000">
            <a:off x="4335057" y="1107366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D2-AtTail-L1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44F945E-E803-E341-931F-E9257895A0C9}"/>
              </a:ext>
            </a:extLst>
          </p:cNvPr>
          <p:cNvSpPr txBox="1"/>
          <p:nvPr/>
        </p:nvSpPr>
        <p:spPr>
          <a:xfrm rot="16200000">
            <a:off x="4550710" y="1113462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D2-AtTail-L2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FE6A765-5F40-2E43-A686-228E3472E02B}"/>
              </a:ext>
            </a:extLst>
          </p:cNvPr>
          <p:cNvSpPr txBox="1"/>
          <p:nvPr/>
        </p:nvSpPr>
        <p:spPr>
          <a:xfrm rot="16200000">
            <a:off x="4785574" y="1113462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D2-AtTail-L3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B8B5C4E-55A1-C045-A1CE-D6B7BCFC8207}"/>
              </a:ext>
            </a:extLst>
          </p:cNvPr>
          <p:cNvSpPr txBox="1"/>
          <p:nvPr/>
        </p:nvSpPr>
        <p:spPr>
          <a:xfrm rot="16200000">
            <a:off x="5019283" y="1122641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D2-AtTail-L4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31B6911-B9D7-A248-AEBC-E5A46DBFBDC5}"/>
              </a:ext>
            </a:extLst>
          </p:cNvPr>
          <p:cNvSpPr txBox="1"/>
          <p:nvPr/>
        </p:nvSpPr>
        <p:spPr>
          <a:xfrm rot="16200000">
            <a:off x="5237980" y="1131821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D2-AtTail-L5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F209489-A1FC-314C-8BEC-288EC9AE4568}"/>
              </a:ext>
            </a:extLst>
          </p:cNvPr>
          <p:cNvSpPr txBox="1"/>
          <p:nvPr/>
        </p:nvSpPr>
        <p:spPr>
          <a:xfrm rot="16200000">
            <a:off x="5461978" y="1141001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D2-AtTail-L6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5F67F7A-6123-B248-BE68-7828D0CB71E0}"/>
              </a:ext>
            </a:extLst>
          </p:cNvPr>
          <p:cNvSpPr txBox="1"/>
          <p:nvPr/>
        </p:nvSpPr>
        <p:spPr>
          <a:xfrm rot="16200000">
            <a:off x="5679252" y="1131808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D2-AtTail-L7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1E84EA1-98FF-B341-A7DA-692052DB20CB}"/>
              </a:ext>
            </a:extLst>
          </p:cNvPr>
          <p:cNvSpPr txBox="1"/>
          <p:nvPr/>
        </p:nvSpPr>
        <p:spPr>
          <a:xfrm rot="16200000">
            <a:off x="5898433" y="1122641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D2-AtTail-L8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A916ED2-CB01-A74B-AF65-F61050FD100F}"/>
              </a:ext>
            </a:extLst>
          </p:cNvPr>
          <p:cNvSpPr txBox="1"/>
          <p:nvPr/>
        </p:nvSpPr>
        <p:spPr>
          <a:xfrm rot="16200000">
            <a:off x="6130826" y="1122615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D2-AtTail-L9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93E8F60-E265-4941-996B-CD0C00276A5D}"/>
              </a:ext>
            </a:extLst>
          </p:cNvPr>
          <p:cNvSpPr txBox="1"/>
          <p:nvPr/>
        </p:nvSpPr>
        <p:spPr>
          <a:xfrm rot="16200000">
            <a:off x="6344520" y="1107366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d2-AtTail-L1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E6E7E472-9E6D-B94D-9317-24698E60221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6749" y="2266442"/>
            <a:ext cx="6634361" cy="324358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556C5E71-71B9-A741-8D58-EAC1F6D23CC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52964" y="782053"/>
            <a:ext cx="3568144" cy="1455821"/>
          </a:xfrm>
          <a:prstGeom prst="rect">
            <a:avLst/>
          </a:prstGeom>
        </p:spPr>
      </p:pic>
      <p:sp>
        <p:nvSpPr>
          <p:cNvPr id="83" name="TextBox 82">
            <a:extLst>
              <a:ext uri="{FF2B5EF4-FFF2-40B4-BE49-F238E27FC236}">
                <a16:creationId xmlns:a16="http://schemas.microsoft.com/office/drawing/2014/main" id="{9DA2A571-79FA-B849-A8C0-3CF5AA624189}"/>
              </a:ext>
            </a:extLst>
          </p:cNvPr>
          <p:cNvSpPr txBox="1"/>
          <p:nvPr/>
        </p:nvSpPr>
        <p:spPr>
          <a:xfrm rot="16200000">
            <a:off x="6669911" y="1055961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d2-AtTail-L2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4FE9858-D733-B140-83ED-0F31E6936CF7}"/>
              </a:ext>
            </a:extLst>
          </p:cNvPr>
          <p:cNvSpPr txBox="1"/>
          <p:nvPr/>
        </p:nvSpPr>
        <p:spPr>
          <a:xfrm rot="16200000">
            <a:off x="6888812" y="1055961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d2-AtTail-L3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25A0CD6A-64DB-AD4E-B286-483138C5934A}"/>
              </a:ext>
            </a:extLst>
          </p:cNvPr>
          <p:cNvSpPr txBox="1"/>
          <p:nvPr/>
        </p:nvSpPr>
        <p:spPr>
          <a:xfrm rot="16200000">
            <a:off x="7107713" y="1055960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d2-AtTail-L4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5FED73D-0669-D348-B770-C1B64444D3AE}"/>
              </a:ext>
            </a:extLst>
          </p:cNvPr>
          <p:cNvSpPr txBox="1"/>
          <p:nvPr/>
        </p:nvSpPr>
        <p:spPr>
          <a:xfrm rot="16200000">
            <a:off x="7326614" y="1055958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D2-L1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13F221B-EAA3-FC44-AC85-621F7932C470}"/>
              </a:ext>
            </a:extLst>
          </p:cNvPr>
          <p:cNvSpPr txBox="1"/>
          <p:nvPr/>
        </p:nvSpPr>
        <p:spPr>
          <a:xfrm rot="16200000">
            <a:off x="7570304" y="1055958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D2-L1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C3C772F-94E0-0347-AFC4-4F415622C925}"/>
              </a:ext>
            </a:extLst>
          </p:cNvPr>
          <p:cNvSpPr txBox="1"/>
          <p:nvPr/>
        </p:nvSpPr>
        <p:spPr>
          <a:xfrm rot="16200000">
            <a:off x="7789205" y="1055958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D2-L1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F9211B1-A43C-8446-87C9-61342F949F42}"/>
              </a:ext>
            </a:extLst>
          </p:cNvPr>
          <p:cNvSpPr txBox="1"/>
          <p:nvPr/>
        </p:nvSpPr>
        <p:spPr>
          <a:xfrm rot="16200000">
            <a:off x="8026027" y="1055957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D2-L2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38D57085-FDAD-534B-B035-FD947B30B5CF}"/>
              </a:ext>
            </a:extLst>
          </p:cNvPr>
          <p:cNvSpPr txBox="1"/>
          <p:nvPr/>
        </p:nvSpPr>
        <p:spPr>
          <a:xfrm rot="16200000">
            <a:off x="8251796" y="1055956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D2-L2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65599B0-C79F-A14B-8951-B7F5BFF6193D}"/>
              </a:ext>
            </a:extLst>
          </p:cNvPr>
          <p:cNvSpPr txBox="1"/>
          <p:nvPr/>
        </p:nvSpPr>
        <p:spPr>
          <a:xfrm rot="16200000">
            <a:off x="8481695" y="1055956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D2-L2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55DB27C-DC0C-A048-A583-F5BCBF47D112}"/>
              </a:ext>
            </a:extLst>
          </p:cNvPr>
          <p:cNvSpPr txBox="1"/>
          <p:nvPr/>
        </p:nvSpPr>
        <p:spPr>
          <a:xfrm rot="16200000">
            <a:off x="8700597" y="1055956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D2-L3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5174149A-FA98-864B-8829-CE8BC2A8ABCD}"/>
              </a:ext>
            </a:extLst>
          </p:cNvPr>
          <p:cNvSpPr txBox="1"/>
          <p:nvPr/>
        </p:nvSpPr>
        <p:spPr>
          <a:xfrm rot="16200000">
            <a:off x="8915368" y="1055956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D2-L3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8BAB8BA-860F-0147-94BB-8C1676036832}"/>
              </a:ext>
            </a:extLst>
          </p:cNvPr>
          <p:cNvSpPr txBox="1"/>
          <p:nvPr/>
        </p:nvSpPr>
        <p:spPr>
          <a:xfrm rot="16200000">
            <a:off x="9120757" y="1055956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AtCDNA-L1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5EE74D9E-6CC5-7F4D-97F0-7025EBB8CBDA}"/>
              </a:ext>
            </a:extLst>
          </p:cNvPr>
          <p:cNvSpPr txBox="1"/>
          <p:nvPr/>
        </p:nvSpPr>
        <p:spPr>
          <a:xfrm rot="16200000">
            <a:off x="9339659" y="1055956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AtCDNA-L2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4A37766A-3191-374B-93CF-CECCC62145A5}"/>
              </a:ext>
            </a:extLst>
          </p:cNvPr>
          <p:cNvSpPr txBox="1"/>
          <p:nvPr/>
        </p:nvSpPr>
        <p:spPr>
          <a:xfrm rot="16200000">
            <a:off x="9558561" y="1055956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AtCDNA-L3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9" name="Picture 98">
            <a:extLst>
              <a:ext uri="{FF2B5EF4-FFF2-40B4-BE49-F238E27FC236}">
                <a16:creationId xmlns:a16="http://schemas.microsoft.com/office/drawing/2014/main" id="{5111980C-07F5-B048-8998-4D28CD54E42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61903" y="2262554"/>
            <a:ext cx="3569463" cy="328246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46B2419B-CAB4-2A42-B6D7-BC0E5CBFA68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2087" y="3071445"/>
            <a:ext cx="4935416" cy="1723292"/>
          </a:xfrm>
          <a:prstGeom prst="rect">
            <a:avLst/>
          </a:prstGeom>
        </p:spPr>
      </p:pic>
      <p:sp>
        <p:nvSpPr>
          <p:cNvPr id="117" name="TextBox 116">
            <a:extLst>
              <a:ext uri="{FF2B5EF4-FFF2-40B4-BE49-F238E27FC236}">
                <a16:creationId xmlns:a16="http://schemas.microsoft.com/office/drawing/2014/main" id="{46D6B268-5542-7A4E-B573-DAF14B392FA8}"/>
              </a:ext>
            </a:extLst>
          </p:cNvPr>
          <p:cNvSpPr txBox="1"/>
          <p:nvPr/>
        </p:nvSpPr>
        <p:spPr>
          <a:xfrm rot="16200000">
            <a:off x="700998" y="3576490"/>
            <a:ext cx="1028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WT-1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B76BF0B3-67C6-ED47-AFF7-2376AC540FD8}"/>
              </a:ext>
            </a:extLst>
          </p:cNvPr>
          <p:cNvSpPr txBox="1"/>
          <p:nvPr/>
        </p:nvSpPr>
        <p:spPr>
          <a:xfrm rot="16200000">
            <a:off x="953957" y="3591723"/>
            <a:ext cx="1028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WT-2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E17AE623-E384-4C46-A91A-D4DF3DD2778C}"/>
              </a:ext>
            </a:extLst>
          </p:cNvPr>
          <p:cNvSpPr txBox="1"/>
          <p:nvPr/>
        </p:nvSpPr>
        <p:spPr>
          <a:xfrm rot="16200000">
            <a:off x="1191324" y="3561257"/>
            <a:ext cx="1028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WT-3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E0D8BE0B-80CF-614F-AEB2-8AAA7D2D5170}"/>
              </a:ext>
            </a:extLst>
          </p:cNvPr>
          <p:cNvSpPr txBox="1"/>
          <p:nvPr/>
        </p:nvSpPr>
        <p:spPr>
          <a:xfrm rot="16200000">
            <a:off x="1478146" y="3576489"/>
            <a:ext cx="1028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abcb1-1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44BB048-C623-8845-ACED-2E94ADAD63E2}"/>
              </a:ext>
            </a:extLst>
          </p:cNvPr>
          <p:cNvSpPr txBox="1"/>
          <p:nvPr/>
        </p:nvSpPr>
        <p:spPr>
          <a:xfrm rot="16200000">
            <a:off x="1736488" y="3591722"/>
            <a:ext cx="1028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abcb1-2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057D398-892E-7D40-BB95-F76FAE7B61B8}"/>
              </a:ext>
            </a:extLst>
          </p:cNvPr>
          <p:cNvSpPr txBox="1"/>
          <p:nvPr/>
        </p:nvSpPr>
        <p:spPr>
          <a:xfrm rot="16200000">
            <a:off x="2001367" y="3591721"/>
            <a:ext cx="1028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abcb1-3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32919E4A-FC30-8543-A291-DF9529A08B5A}"/>
              </a:ext>
            </a:extLst>
          </p:cNvPr>
          <p:cNvSpPr txBox="1"/>
          <p:nvPr/>
        </p:nvSpPr>
        <p:spPr>
          <a:xfrm rot="16200000">
            <a:off x="2265937" y="3602158"/>
            <a:ext cx="1028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abcb19-1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ABA00F36-7E4D-A24C-BD54-AC514ED62F1E}"/>
              </a:ext>
            </a:extLst>
          </p:cNvPr>
          <p:cNvSpPr txBox="1"/>
          <p:nvPr/>
        </p:nvSpPr>
        <p:spPr>
          <a:xfrm rot="16200000">
            <a:off x="2542673" y="3591721"/>
            <a:ext cx="1028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abcb19-2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8B9A5CDB-D955-8041-B628-245A1F66B1DA}"/>
              </a:ext>
            </a:extLst>
          </p:cNvPr>
          <p:cNvSpPr txBox="1"/>
          <p:nvPr/>
        </p:nvSpPr>
        <p:spPr>
          <a:xfrm rot="16200000">
            <a:off x="2808680" y="3591721"/>
            <a:ext cx="1028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abcb19-3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33781E9-D296-7641-BCDE-3AAC9EF57238}"/>
              </a:ext>
            </a:extLst>
          </p:cNvPr>
          <p:cNvSpPr txBox="1"/>
          <p:nvPr/>
        </p:nvSpPr>
        <p:spPr>
          <a:xfrm rot="16200000">
            <a:off x="2991501" y="3477953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abcb1/19-1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588F56E8-55F5-8840-95C3-C1F4DCC83F90}"/>
              </a:ext>
            </a:extLst>
          </p:cNvPr>
          <p:cNvSpPr txBox="1"/>
          <p:nvPr/>
        </p:nvSpPr>
        <p:spPr>
          <a:xfrm rot="16200000">
            <a:off x="3237492" y="3486915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abcb1/19-2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AC0EEEE-3334-B442-B0FC-12003727A943}"/>
              </a:ext>
            </a:extLst>
          </p:cNvPr>
          <p:cNvSpPr txBox="1"/>
          <p:nvPr/>
        </p:nvSpPr>
        <p:spPr>
          <a:xfrm rot="16200000">
            <a:off x="3769068" y="3486914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AtCDNA-L1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77EC6673-BFEA-2E40-9D2D-7D2907D062AE}"/>
              </a:ext>
            </a:extLst>
          </p:cNvPr>
          <p:cNvSpPr txBox="1"/>
          <p:nvPr/>
        </p:nvSpPr>
        <p:spPr>
          <a:xfrm rot="16200000">
            <a:off x="4044415" y="3477940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AtCDNA-L2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D57F449D-B7F0-D84A-A008-F6BD860D6F2F}"/>
              </a:ext>
            </a:extLst>
          </p:cNvPr>
          <p:cNvSpPr txBox="1"/>
          <p:nvPr/>
        </p:nvSpPr>
        <p:spPr>
          <a:xfrm rot="16200000">
            <a:off x="4337778" y="3486913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AtCDNA-L3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F648D313-3BBA-A145-A9C8-6CB315D50817}"/>
              </a:ext>
            </a:extLst>
          </p:cNvPr>
          <p:cNvSpPr txBox="1"/>
          <p:nvPr/>
        </p:nvSpPr>
        <p:spPr>
          <a:xfrm rot="16200000">
            <a:off x="4490989" y="3594634"/>
            <a:ext cx="1220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AtCDNA-L4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23EA3278-1FA8-794A-A65E-3F953E7CB58A}"/>
              </a:ext>
            </a:extLst>
          </p:cNvPr>
          <p:cNvSpPr txBox="1"/>
          <p:nvPr/>
        </p:nvSpPr>
        <p:spPr>
          <a:xfrm rot="16200000">
            <a:off x="7271165" y="3270748"/>
            <a:ext cx="1609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Neg. control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AAACE722-7B78-2F4B-81AE-CF647EDEE1B2}"/>
              </a:ext>
            </a:extLst>
          </p:cNvPr>
          <p:cNvSpPr txBox="1"/>
          <p:nvPr/>
        </p:nvSpPr>
        <p:spPr>
          <a:xfrm rot="16200000">
            <a:off x="3494283" y="3495886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abcb1/19-3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4" name="Picture 133">
            <a:extLst>
              <a:ext uri="{FF2B5EF4-FFF2-40B4-BE49-F238E27FC236}">
                <a16:creationId xmlns:a16="http://schemas.microsoft.com/office/drawing/2014/main" id="{9A2CA0DA-E070-8E48-82A5-D59BBEBE649D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2087" y="4818183"/>
            <a:ext cx="4947140" cy="487667"/>
          </a:xfrm>
          <a:prstGeom prst="rect">
            <a:avLst/>
          </a:prstGeom>
        </p:spPr>
      </p:pic>
      <p:sp>
        <p:nvSpPr>
          <p:cNvPr id="97" name="TextBox 96">
            <a:extLst>
              <a:ext uri="{FF2B5EF4-FFF2-40B4-BE49-F238E27FC236}">
                <a16:creationId xmlns:a16="http://schemas.microsoft.com/office/drawing/2014/main" id="{30DD5AA9-8D50-C140-8052-C2563301D748}"/>
              </a:ext>
            </a:extLst>
          </p:cNvPr>
          <p:cNvSpPr txBox="1"/>
          <p:nvPr/>
        </p:nvSpPr>
        <p:spPr>
          <a:xfrm rot="16200000">
            <a:off x="9781566" y="1055956"/>
            <a:ext cx="12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AtCDNA-L4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3EA3278-1FA8-794A-A65E-3F953E7CB58A}"/>
              </a:ext>
            </a:extLst>
          </p:cNvPr>
          <p:cNvSpPr txBox="1"/>
          <p:nvPr/>
        </p:nvSpPr>
        <p:spPr>
          <a:xfrm rot="16200000">
            <a:off x="9802801" y="873632"/>
            <a:ext cx="1609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Neg. control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22353980-B95D-C041-BFE8-2C3BBBABC541}"/>
              </a:ext>
            </a:extLst>
          </p:cNvPr>
          <p:cNvSpPr txBox="1"/>
          <p:nvPr/>
        </p:nvSpPr>
        <p:spPr>
          <a:xfrm>
            <a:off x="622087" y="5533293"/>
            <a:ext cx="10701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Figure S6. Gel images showing transgene expression levels as determined by semi-quantitative RT-PCR of </a:t>
            </a:r>
            <a:r>
              <a:rPr lang="en-US" sz="1200" i="1" dirty="0" smtClean="0"/>
              <a:t>ABCB1 </a:t>
            </a:r>
            <a:r>
              <a:rPr lang="en-US" sz="1200" dirty="0" smtClean="0"/>
              <a:t>relative to </a:t>
            </a:r>
            <a:r>
              <a:rPr lang="en-US" sz="1200" i="1" dirty="0" smtClean="0"/>
              <a:t>Actin </a:t>
            </a:r>
            <a:r>
              <a:rPr lang="en-US" sz="1200" dirty="0" smtClean="0"/>
              <a:t>using A) pearl millet </a:t>
            </a:r>
            <a:r>
              <a:rPr lang="en-US" sz="1200" i="1" dirty="0" smtClean="0"/>
              <a:t>ABCB1 </a:t>
            </a:r>
            <a:r>
              <a:rPr lang="en-US" sz="1200" dirty="0" smtClean="0"/>
              <a:t>primers and B) </a:t>
            </a:r>
            <a:r>
              <a:rPr lang="en-US" sz="1200" i="1" dirty="0" smtClean="0"/>
              <a:t>Arabidopsis ABCB1</a:t>
            </a:r>
            <a:r>
              <a:rPr lang="en-US" sz="1200" dirty="0" smtClean="0"/>
              <a:t> primers.  C) Graph of the relative expression levels (</a:t>
            </a:r>
            <a:r>
              <a:rPr lang="en-US" sz="1200" smtClean="0"/>
              <a:t>normalized against </a:t>
            </a:r>
            <a:r>
              <a:rPr lang="en-US" sz="1200" i="1" smtClean="0"/>
              <a:t>Actin</a:t>
            </a:r>
            <a:r>
              <a:rPr lang="en-US" sz="1200" smtClean="0"/>
              <a:t>) </a:t>
            </a:r>
            <a:r>
              <a:rPr lang="en-US" sz="1200" dirty="0" smtClean="0"/>
              <a:t>of the D2, D2-AtTail, d2 and d2-AtTail transgenic plants shown in A).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22353980-B95D-C041-BFE8-2C3BBBABC541}"/>
              </a:ext>
            </a:extLst>
          </p:cNvPr>
          <p:cNvSpPr txBox="1"/>
          <p:nvPr/>
        </p:nvSpPr>
        <p:spPr>
          <a:xfrm>
            <a:off x="336971" y="300952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53492" y="2249995"/>
            <a:ext cx="5597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Actin</a:t>
            </a:r>
            <a:endParaRPr lang="en-US" sz="1400" i="1" dirty="0"/>
          </a:p>
        </p:txBody>
      </p:sp>
      <p:sp>
        <p:nvSpPr>
          <p:cNvPr id="139" name="TextBox 138"/>
          <p:cNvSpPr txBox="1"/>
          <p:nvPr/>
        </p:nvSpPr>
        <p:spPr>
          <a:xfrm>
            <a:off x="10653492" y="1815457"/>
            <a:ext cx="670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ABCB1</a:t>
            </a:r>
            <a:endParaRPr lang="en-US" sz="1400" i="1" dirty="0"/>
          </a:p>
        </p:txBody>
      </p:sp>
      <p:sp>
        <p:nvSpPr>
          <p:cNvPr id="140" name="TextBox 139"/>
          <p:cNvSpPr txBox="1"/>
          <p:nvPr/>
        </p:nvSpPr>
        <p:spPr>
          <a:xfrm>
            <a:off x="5589187" y="4834469"/>
            <a:ext cx="5597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Actin</a:t>
            </a:r>
            <a:endParaRPr lang="en-US" sz="1400" i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5589187" y="4306147"/>
            <a:ext cx="670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ABCB1</a:t>
            </a:r>
            <a:endParaRPr lang="en-US" sz="1400" i="1" dirty="0"/>
          </a:p>
        </p:txBody>
      </p:sp>
      <p:graphicFrame>
        <p:nvGraphicFramePr>
          <p:cNvPr id="77" name="Chart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4925688"/>
              </p:ext>
            </p:extLst>
          </p:nvPr>
        </p:nvGraphicFramePr>
        <p:xfrm>
          <a:off x="6396864" y="3061746"/>
          <a:ext cx="4286250" cy="2191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8" name="TextBox 77">
            <a:extLst>
              <a:ext uri="{FF2B5EF4-FFF2-40B4-BE49-F238E27FC236}">
                <a16:creationId xmlns:a16="http://schemas.microsoft.com/office/drawing/2014/main" id="{22353980-B95D-C041-BFE8-2C3BBBABC541}"/>
              </a:ext>
            </a:extLst>
          </p:cNvPr>
          <p:cNvSpPr txBox="1"/>
          <p:nvPr/>
        </p:nvSpPr>
        <p:spPr>
          <a:xfrm>
            <a:off x="6095690" y="300952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7042063" y="764756"/>
            <a:ext cx="0" cy="196262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85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135</Words>
  <Application>Microsoft Office PowerPoint</Application>
  <PresentationFormat>Widescreen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Katrien M. Devos</cp:lastModifiedBy>
  <cp:revision>31</cp:revision>
  <dcterms:created xsi:type="dcterms:W3CDTF">2018-03-20T20:18:06Z</dcterms:created>
  <dcterms:modified xsi:type="dcterms:W3CDTF">2018-11-17T18:02:23Z</dcterms:modified>
</cp:coreProperties>
</file>