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10"/>
    <p:restoredTop sz="93130"/>
  </p:normalViewPr>
  <p:slideViewPr>
    <p:cSldViewPr snapToGrid="0" snapToObjects="1">
      <p:cViewPr varScale="1">
        <p:scale>
          <a:sx n="111" d="100"/>
          <a:sy n="111" d="100"/>
        </p:scale>
        <p:origin x="3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jialexu\Desktop\SSR_SNP_QTL_distribu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jialexu\Desktop\SSR_SNP_QTL_distribu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jialexu\Desktop\SSR_SNP_QTL_distribu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jialexu\Desktop\SSR_SNP_QTL_distribution.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200" b="0" i="0" u="none" strike="noStrike" kern="1200" spc="0" baseline="0">
                <a:solidFill>
                  <a:schemeClr val="tx1">
                    <a:lumMod val="65000"/>
                    <a:lumOff val="35000"/>
                  </a:schemeClr>
                </a:solidFill>
                <a:latin typeface="+mn-lt"/>
                <a:ea typeface="+mn-ea"/>
                <a:cs typeface="+mn-cs"/>
              </a:defRPr>
            </a:pPr>
            <a:r>
              <a:rPr lang="en-US" sz="1200" dirty="0"/>
              <a:t>QTL mapped relative to SNP markers</a:t>
            </a:r>
            <a:r>
              <a:rPr lang="en-US" sz="1200" baseline="0" dirty="0"/>
              <a:t> </a:t>
            </a:r>
            <a:r>
              <a:rPr lang="en-US" sz="1200" dirty="0"/>
              <a:t>(long arms)</a:t>
            </a:r>
          </a:p>
        </c:rich>
      </c:tx>
      <c:layout/>
      <c:overlay val="0"/>
      <c:spPr>
        <a:noFill/>
        <a:ln>
          <a:noFill/>
        </a:ln>
        <a:effectLst/>
      </c:spPr>
      <c:txPr>
        <a:bodyPr rot="0" spcFirstLastPara="1" vertOverflow="ellipsis" vert="horz" wrap="square" anchor="ctr" anchorCtr="1"/>
        <a:lstStyle/>
        <a:p>
          <a:pPr algn="ctr" rtl="0">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SNP!$E$9</c:f>
              <c:strCache>
                <c:ptCount val="1"/>
                <c:pt idx="0">
                  <c:v>QTL</c:v>
                </c:pt>
              </c:strCache>
            </c:strRef>
          </c:tx>
          <c:spPr>
            <a:ln w="28575" cap="rnd">
              <a:solidFill>
                <a:schemeClr val="accent1"/>
              </a:solidFill>
              <a:round/>
            </a:ln>
            <a:effectLst/>
          </c:spPr>
          <c:marker>
            <c:symbol val="none"/>
          </c:marker>
          <c:val>
            <c:numRef>
              <c:f>SNP!$F$9:$J$9</c:f>
              <c:numCache>
                <c:formatCode>0.00</c:formatCode>
                <c:ptCount val="5"/>
                <c:pt idx="0">
                  <c:v>2.4571428571428569</c:v>
                </c:pt>
                <c:pt idx="1">
                  <c:v>3.2857142857142856</c:v>
                </c:pt>
                <c:pt idx="2">
                  <c:v>3.4857142857142853</c:v>
                </c:pt>
                <c:pt idx="3">
                  <c:v>6.1714285714285717</c:v>
                </c:pt>
                <c:pt idx="4">
                  <c:v>3.5714285714285716</c:v>
                </c:pt>
              </c:numCache>
            </c:numRef>
          </c:val>
          <c:smooth val="0"/>
          <c:extLst>
            <c:ext xmlns:c16="http://schemas.microsoft.com/office/drawing/2014/chart" uri="{C3380CC4-5D6E-409C-BE32-E72D297353CC}">
              <c16:uniqueId val="{00000000-DF86-6A4B-8AA7-307240C093F2}"/>
            </c:ext>
          </c:extLst>
        </c:ser>
        <c:dLbls>
          <c:showLegendKey val="0"/>
          <c:showVal val="0"/>
          <c:showCatName val="0"/>
          <c:showSerName val="0"/>
          <c:showPercent val="0"/>
          <c:showBubbleSize val="0"/>
        </c:dLbls>
        <c:marker val="1"/>
        <c:smooth val="0"/>
        <c:axId val="158686655"/>
        <c:axId val="176413167"/>
      </c:lineChart>
      <c:lineChart>
        <c:grouping val="standard"/>
        <c:varyColors val="0"/>
        <c:ser>
          <c:idx val="1"/>
          <c:order val="1"/>
          <c:tx>
            <c:strRef>
              <c:f>SNP!$E$10</c:f>
              <c:strCache>
                <c:ptCount val="1"/>
                <c:pt idx="0">
                  <c:v>Recombination rate</c:v>
                </c:pt>
              </c:strCache>
            </c:strRef>
          </c:tx>
          <c:spPr>
            <a:ln w="28575" cap="rnd">
              <a:solidFill>
                <a:schemeClr val="accent2"/>
              </a:solidFill>
              <a:round/>
            </a:ln>
            <a:effectLst/>
          </c:spPr>
          <c:marker>
            <c:symbol val="none"/>
          </c:marker>
          <c:val>
            <c:numRef>
              <c:f>SNP!$F$10:$J$10</c:f>
              <c:numCache>
                <c:formatCode>0.00</c:formatCode>
                <c:ptCount val="5"/>
                <c:pt idx="0">
                  <c:v>6.0896151906712118E-2</c:v>
                </c:pt>
                <c:pt idx="1">
                  <c:v>0.15135386808912893</c:v>
                </c:pt>
                <c:pt idx="2">
                  <c:v>0.28919581840621916</c:v>
                </c:pt>
                <c:pt idx="3">
                  <c:v>0.58153955476909258</c:v>
                </c:pt>
                <c:pt idx="4">
                  <c:v>1.0158519287952341</c:v>
                </c:pt>
              </c:numCache>
            </c:numRef>
          </c:val>
          <c:smooth val="0"/>
          <c:extLst>
            <c:ext xmlns:c16="http://schemas.microsoft.com/office/drawing/2014/chart" uri="{C3380CC4-5D6E-409C-BE32-E72D297353CC}">
              <c16:uniqueId val="{00000001-DF86-6A4B-8AA7-307240C093F2}"/>
            </c:ext>
          </c:extLst>
        </c:ser>
        <c:dLbls>
          <c:showLegendKey val="0"/>
          <c:showVal val="0"/>
          <c:showCatName val="0"/>
          <c:showSerName val="0"/>
          <c:showPercent val="0"/>
          <c:showBubbleSize val="0"/>
        </c:dLbls>
        <c:marker val="1"/>
        <c:smooth val="0"/>
        <c:axId val="121427695"/>
        <c:axId val="88314879"/>
      </c:lineChart>
      <c:catAx>
        <c:axId val="158686655"/>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Bin</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413167"/>
        <c:crosses val="autoZero"/>
        <c:auto val="1"/>
        <c:lblAlgn val="ctr"/>
        <c:lblOffset val="100"/>
        <c:noMultiLvlLbl val="0"/>
      </c:catAx>
      <c:valAx>
        <c:axId val="176413167"/>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Number of QTL</a:t>
                </a:r>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solidFill>
            <a:schemeClr val="bg1"/>
          </a:solidFill>
          <a:ln>
            <a:solidFill>
              <a:schemeClr val="bg2">
                <a:lumMod val="9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8686655"/>
        <c:crosses val="autoZero"/>
        <c:crossBetween val="between"/>
      </c:valAx>
      <c:valAx>
        <c:axId val="88314879"/>
        <c:scaling>
          <c:orientation val="minMax"/>
        </c:scaling>
        <c:delete val="0"/>
        <c:axPos val="r"/>
        <c:numFmt formatCode="0.00" sourceLinked="1"/>
        <c:majorTickMark val="none"/>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1427695"/>
        <c:crosses val="max"/>
        <c:crossBetween val="between"/>
      </c:valAx>
      <c:catAx>
        <c:axId val="121427695"/>
        <c:scaling>
          <c:orientation val="minMax"/>
        </c:scaling>
        <c:delete val="1"/>
        <c:axPos val="b"/>
        <c:majorTickMark val="out"/>
        <c:minorTickMark val="none"/>
        <c:tickLblPos val="nextTo"/>
        <c:crossAx val="88314879"/>
        <c:crosses val="autoZero"/>
        <c:auto val="1"/>
        <c:lblAlgn val="ctr"/>
        <c:lblOffset val="100"/>
        <c:noMultiLvlLbl val="0"/>
      </c:catAx>
      <c:spPr>
        <a:noFill/>
        <a:ln>
          <a:noFill/>
        </a:ln>
        <a:effectLst/>
      </c:spPr>
    </c:plotArea>
    <c:legend>
      <c:legendPos val="b"/>
      <c:layout>
        <c:manualLayout>
          <c:xMode val="edge"/>
          <c:yMode val="edge"/>
          <c:x val="0.25492041315872804"/>
          <c:y val="0.85348994991271121"/>
          <c:w val="0.5877875505345258"/>
          <c:h val="8.2756974899205651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200" b="0" i="0" u="none" strike="noStrike" kern="1200" spc="0" baseline="0">
                <a:solidFill>
                  <a:schemeClr val="tx1">
                    <a:lumMod val="65000"/>
                    <a:lumOff val="35000"/>
                  </a:schemeClr>
                </a:solidFill>
                <a:latin typeface="+mn-lt"/>
                <a:ea typeface="+mn-ea"/>
                <a:cs typeface="+mn-cs"/>
              </a:defRPr>
            </a:pPr>
            <a:r>
              <a:rPr lang="en-US" sz="1200" dirty="0"/>
              <a:t>QTL mapped relative to SNP markers (short arms)</a:t>
            </a:r>
          </a:p>
        </c:rich>
      </c:tx>
      <c:layout/>
      <c:overlay val="0"/>
      <c:spPr>
        <a:noFill/>
        <a:ln>
          <a:noFill/>
        </a:ln>
        <a:effectLst/>
      </c:spPr>
      <c:txPr>
        <a:bodyPr rot="0" spcFirstLastPara="1" vertOverflow="ellipsis" vert="horz" wrap="square" anchor="ctr" anchorCtr="1"/>
        <a:lstStyle/>
        <a:p>
          <a:pPr algn="ctr" rtl="0">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SNP!$E$18</c:f>
              <c:strCache>
                <c:ptCount val="1"/>
                <c:pt idx="0">
                  <c:v>QTL</c:v>
                </c:pt>
              </c:strCache>
            </c:strRef>
          </c:tx>
          <c:spPr>
            <a:ln w="28575" cap="rnd">
              <a:solidFill>
                <a:schemeClr val="accent1"/>
              </a:solidFill>
              <a:round/>
            </a:ln>
            <a:effectLst/>
          </c:spPr>
          <c:marker>
            <c:symbol val="none"/>
          </c:marker>
          <c:val>
            <c:numRef>
              <c:f>SNP!$F$18:$J$18</c:f>
              <c:numCache>
                <c:formatCode>0.00</c:formatCode>
                <c:ptCount val="5"/>
                <c:pt idx="0">
                  <c:v>1.3714285714285712</c:v>
                </c:pt>
                <c:pt idx="1">
                  <c:v>1.3714285714285714</c:v>
                </c:pt>
                <c:pt idx="2">
                  <c:v>5.1428571428571432</c:v>
                </c:pt>
                <c:pt idx="3">
                  <c:v>4.4285714285714288</c:v>
                </c:pt>
                <c:pt idx="4">
                  <c:v>2.1714285714285713</c:v>
                </c:pt>
              </c:numCache>
            </c:numRef>
          </c:val>
          <c:smooth val="0"/>
          <c:extLst>
            <c:ext xmlns:c16="http://schemas.microsoft.com/office/drawing/2014/chart" uri="{C3380CC4-5D6E-409C-BE32-E72D297353CC}">
              <c16:uniqueId val="{00000000-B714-B345-96A2-3708580FDF30}"/>
            </c:ext>
          </c:extLst>
        </c:ser>
        <c:dLbls>
          <c:showLegendKey val="0"/>
          <c:showVal val="0"/>
          <c:showCatName val="0"/>
          <c:showSerName val="0"/>
          <c:showPercent val="0"/>
          <c:showBubbleSize val="0"/>
        </c:dLbls>
        <c:marker val="1"/>
        <c:smooth val="0"/>
        <c:axId val="158686655"/>
        <c:axId val="176413167"/>
      </c:lineChart>
      <c:lineChart>
        <c:grouping val="standard"/>
        <c:varyColors val="0"/>
        <c:ser>
          <c:idx val="1"/>
          <c:order val="1"/>
          <c:tx>
            <c:strRef>
              <c:f>SNP!$E$19</c:f>
              <c:strCache>
                <c:ptCount val="1"/>
                <c:pt idx="0">
                  <c:v>Recombination rate</c:v>
                </c:pt>
              </c:strCache>
            </c:strRef>
          </c:tx>
          <c:spPr>
            <a:ln w="28575" cap="rnd">
              <a:solidFill>
                <a:schemeClr val="accent2"/>
              </a:solidFill>
              <a:round/>
            </a:ln>
            <a:effectLst/>
          </c:spPr>
          <c:marker>
            <c:symbol val="none"/>
          </c:marker>
          <c:val>
            <c:numRef>
              <c:f>SNP!$F$19:$J$19</c:f>
              <c:numCache>
                <c:formatCode>0.00</c:formatCode>
                <c:ptCount val="5"/>
                <c:pt idx="0">
                  <c:v>3.3325111798249325E-2</c:v>
                </c:pt>
                <c:pt idx="1">
                  <c:v>8.8015842393832006E-2</c:v>
                </c:pt>
                <c:pt idx="2">
                  <c:v>0.20192323694708</c:v>
                </c:pt>
                <c:pt idx="3">
                  <c:v>0.58494541713371473</c:v>
                </c:pt>
                <c:pt idx="4">
                  <c:v>1.3135377420581522</c:v>
                </c:pt>
              </c:numCache>
            </c:numRef>
          </c:val>
          <c:smooth val="0"/>
          <c:extLst>
            <c:ext xmlns:c16="http://schemas.microsoft.com/office/drawing/2014/chart" uri="{C3380CC4-5D6E-409C-BE32-E72D297353CC}">
              <c16:uniqueId val="{00000001-B714-B345-96A2-3708580FDF30}"/>
            </c:ext>
          </c:extLst>
        </c:ser>
        <c:dLbls>
          <c:showLegendKey val="0"/>
          <c:showVal val="0"/>
          <c:showCatName val="0"/>
          <c:showSerName val="0"/>
          <c:showPercent val="0"/>
          <c:showBubbleSize val="0"/>
        </c:dLbls>
        <c:marker val="1"/>
        <c:smooth val="0"/>
        <c:axId val="121427695"/>
        <c:axId val="88314879"/>
      </c:lineChart>
      <c:catAx>
        <c:axId val="158686655"/>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Bin</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413167"/>
        <c:crosses val="autoZero"/>
        <c:auto val="1"/>
        <c:lblAlgn val="ctr"/>
        <c:lblOffset val="100"/>
        <c:noMultiLvlLbl val="0"/>
      </c:catAx>
      <c:valAx>
        <c:axId val="176413167"/>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lgn="ctr" rtl="0">
                  <a:defRPr sz="1200" b="0" i="0" u="none" strike="noStrike" kern="1200" baseline="0">
                    <a:solidFill>
                      <a:schemeClr val="tx1">
                        <a:lumMod val="65000"/>
                        <a:lumOff val="35000"/>
                      </a:schemeClr>
                    </a:solidFill>
                    <a:latin typeface="+mn-lt"/>
                    <a:ea typeface="+mn-ea"/>
                    <a:cs typeface="+mn-cs"/>
                  </a:defRPr>
                </a:pPr>
                <a:r>
                  <a:rPr lang="en-US"/>
                  <a:t>Number of QTL</a:t>
                </a:r>
              </a:p>
            </c:rich>
          </c:tx>
          <c:layout/>
          <c:overlay val="0"/>
          <c:spPr>
            <a:noFill/>
            <a:ln>
              <a:noFill/>
            </a:ln>
            <a:effectLst/>
          </c:spPr>
          <c:txPr>
            <a:bodyPr rot="-5400000" spcFirstLastPara="1" vertOverflow="ellipsis" vert="horz" wrap="square" anchor="ctr" anchorCtr="1"/>
            <a:lstStyle/>
            <a:p>
              <a:pPr algn="ctr" rtl="0">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8686655"/>
        <c:crosses val="autoZero"/>
        <c:crossBetween val="between"/>
      </c:valAx>
      <c:valAx>
        <c:axId val="88314879"/>
        <c:scaling>
          <c:orientation val="minMax"/>
        </c:scaling>
        <c:delete val="0"/>
        <c:axPos val="r"/>
        <c:numFmt formatCode="0.00" sourceLinked="1"/>
        <c:majorTickMark val="none"/>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1427695"/>
        <c:crosses val="max"/>
        <c:crossBetween val="between"/>
      </c:valAx>
      <c:catAx>
        <c:axId val="121427695"/>
        <c:scaling>
          <c:orientation val="minMax"/>
        </c:scaling>
        <c:delete val="1"/>
        <c:axPos val="b"/>
        <c:majorTickMark val="out"/>
        <c:minorTickMark val="none"/>
        <c:tickLblPos val="nextTo"/>
        <c:crossAx val="88314879"/>
        <c:crosses val="autoZero"/>
        <c:auto val="1"/>
        <c:lblAlgn val="ctr"/>
        <c:lblOffset val="100"/>
        <c:noMultiLvlLbl val="0"/>
      </c:catAx>
      <c:spPr>
        <a:noFill/>
        <a:ln>
          <a:noFill/>
        </a:ln>
        <a:effectLst/>
      </c:spPr>
    </c:plotArea>
    <c:legend>
      <c:legendPos val="b"/>
      <c:layout>
        <c:manualLayout>
          <c:xMode val="edge"/>
          <c:yMode val="edge"/>
          <c:x val="0.23463253559026162"/>
          <c:y val="0.84213751300376494"/>
          <c:w val="0.61282030201307569"/>
          <c:h val="8.6281390203132496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200" b="0" i="0" u="none" strike="noStrike" kern="1200" spc="0" baseline="0">
                <a:solidFill>
                  <a:schemeClr val="tx1">
                    <a:lumMod val="65000"/>
                    <a:lumOff val="35000"/>
                  </a:schemeClr>
                </a:solidFill>
                <a:latin typeface="+mn-lt"/>
                <a:ea typeface="+mn-ea"/>
                <a:cs typeface="+mn-cs"/>
              </a:defRPr>
            </a:pPr>
            <a:r>
              <a:rPr lang="en-US" sz="1200" dirty="0"/>
              <a:t>QTL mapped relative to SSR markers</a:t>
            </a:r>
            <a:r>
              <a:rPr lang="en-US" sz="1200" baseline="0" dirty="0"/>
              <a:t> </a:t>
            </a:r>
            <a:r>
              <a:rPr lang="en-US" sz="1200" dirty="0"/>
              <a:t>(long arms)</a:t>
            </a:r>
          </a:p>
        </c:rich>
      </c:tx>
      <c:layout/>
      <c:overlay val="0"/>
      <c:spPr>
        <a:noFill/>
        <a:ln>
          <a:noFill/>
        </a:ln>
        <a:effectLst/>
      </c:spPr>
      <c:txPr>
        <a:bodyPr rot="0" spcFirstLastPara="1" vertOverflow="ellipsis" vert="horz" wrap="square" anchor="ctr" anchorCtr="1"/>
        <a:lstStyle/>
        <a:p>
          <a:pPr algn="ctr" rtl="0">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SSR!$E$9</c:f>
              <c:strCache>
                <c:ptCount val="1"/>
                <c:pt idx="0">
                  <c:v>QTL</c:v>
                </c:pt>
              </c:strCache>
            </c:strRef>
          </c:tx>
          <c:spPr>
            <a:ln w="28575" cap="rnd">
              <a:solidFill>
                <a:schemeClr val="accent1"/>
              </a:solidFill>
              <a:round/>
            </a:ln>
            <a:effectLst/>
          </c:spPr>
          <c:marker>
            <c:symbol val="none"/>
          </c:marker>
          <c:val>
            <c:numRef>
              <c:f>SSR!$F$9:$J$9</c:f>
              <c:numCache>
                <c:formatCode>0.00</c:formatCode>
                <c:ptCount val="5"/>
                <c:pt idx="0">
                  <c:v>2.7714285714285714</c:v>
                </c:pt>
                <c:pt idx="1">
                  <c:v>3</c:v>
                </c:pt>
                <c:pt idx="2">
                  <c:v>8.2857142857142865</c:v>
                </c:pt>
                <c:pt idx="3">
                  <c:v>6.0285714285714294</c:v>
                </c:pt>
                <c:pt idx="4">
                  <c:v>4.7428571428571429</c:v>
                </c:pt>
              </c:numCache>
            </c:numRef>
          </c:val>
          <c:smooth val="0"/>
          <c:extLst>
            <c:ext xmlns:c16="http://schemas.microsoft.com/office/drawing/2014/chart" uri="{C3380CC4-5D6E-409C-BE32-E72D297353CC}">
              <c16:uniqueId val="{00000000-2CFA-DA4C-807F-E6453732E941}"/>
            </c:ext>
          </c:extLst>
        </c:ser>
        <c:dLbls>
          <c:showLegendKey val="0"/>
          <c:showVal val="0"/>
          <c:showCatName val="0"/>
          <c:showSerName val="0"/>
          <c:showPercent val="0"/>
          <c:showBubbleSize val="0"/>
        </c:dLbls>
        <c:marker val="1"/>
        <c:smooth val="0"/>
        <c:axId val="158686655"/>
        <c:axId val="176413167"/>
      </c:lineChart>
      <c:lineChart>
        <c:grouping val="standard"/>
        <c:varyColors val="0"/>
        <c:ser>
          <c:idx val="1"/>
          <c:order val="1"/>
          <c:tx>
            <c:strRef>
              <c:f>SSR!$E$10</c:f>
              <c:strCache>
                <c:ptCount val="1"/>
                <c:pt idx="0">
                  <c:v>Recombination rate</c:v>
                </c:pt>
              </c:strCache>
            </c:strRef>
          </c:tx>
          <c:spPr>
            <a:ln w="28575" cap="rnd">
              <a:solidFill>
                <a:schemeClr val="accent2"/>
              </a:solidFill>
              <a:round/>
            </a:ln>
            <a:effectLst/>
          </c:spPr>
          <c:marker>
            <c:symbol val="none"/>
          </c:marker>
          <c:val>
            <c:numRef>
              <c:f>SSR!$F$10:$J$10</c:f>
              <c:numCache>
                <c:formatCode>0.00</c:formatCode>
                <c:ptCount val="5"/>
                <c:pt idx="0">
                  <c:v>6.0896151906712118E-2</c:v>
                </c:pt>
                <c:pt idx="1">
                  <c:v>0.15135386808912893</c:v>
                </c:pt>
                <c:pt idx="2">
                  <c:v>0.28919581840621916</c:v>
                </c:pt>
                <c:pt idx="3">
                  <c:v>0.58153955476909258</c:v>
                </c:pt>
                <c:pt idx="4">
                  <c:v>1.0158519287952341</c:v>
                </c:pt>
              </c:numCache>
            </c:numRef>
          </c:val>
          <c:smooth val="0"/>
          <c:extLst>
            <c:ext xmlns:c16="http://schemas.microsoft.com/office/drawing/2014/chart" uri="{C3380CC4-5D6E-409C-BE32-E72D297353CC}">
              <c16:uniqueId val="{00000001-2CFA-DA4C-807F-E6453732E941}"/>
            </c:ext>
          </c:extLst>
        </c:ser>
        <c:dLbls>
          <c:showLegendKey val="0"/>
          <c:showVal val="0"/>
          <c:showCatName val="0"/>
          <c:showSerName val="0"/>
          <c:showPercent val="0"/>
          <c:showBubbleSize val="0"/>
        </c:dLbls>
        <c:marker val="1"/>
        <c:smooth val="0"/>
        <c:axId val="121427695"/>
        <c:axId val="88314879"/>
      </c:lineChart>
      <c:catAx>
        <c:axId val="158686655"/>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Bin</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413167"/>
        <c:crosses val="autoZero"/>
        <c:auto val="1"/>
        <c:lblAlgn val="ctr"/>
        <c:lblOffset val="100"/>
        <c:noMultiLvlLbl val="0"/>
      </c:catAx>
      <c:valAx>
        <c:axId val="176413167"/>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lgn="ctr" rtl="0">
                  <a:defRPr sz="1200" b="0" i="0" u="none" strike="noStrike" kern="1200" baseline="0">
                    <a:solidFill>
                      <a:schemeClr val="tx1">
                        <a:lumMod val="65000"/>
                        <a:lumOff val="35000"/>
                      </a:schemeClr>
                    </a:solidFill>
                    <a:latin typeface="+mn-lt"/>
                    <a:ea typeface="+mn-ea"/>
                    <a:cs typeface="+mn-cs"/>
                  </a:defRPr>
                </a:pPr>
                <a:r>
                  <a:rPr lang="en-US"/>
                  <a:t>Number of QTL</a:t>
                </a:r>
              </a:p>
            </c:rich>
          </c:tx>
          <c:layout/>
          <c:overlay val="0"/>
          <c:spPr>
            <a:noFill/>
            <a:ln>
              <a:noFill/>
            </a:ln>
            <a:effectLst/>
          </c:spPr>
          <c:txPr>
            <a:bodyPr rot="-5400000" spcFirstLastPara="1" vertOverflow="ellipsis" vert="horz" wrap="square" anchor="ctr" anchorCtr="1"/>
            <a:lstStyle/>
            <a:p>
              <a:pPr algn="ctr" rtl="0">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8686655"/>
        <c:crosses val="autoZero"/>
        <c:crossBetween val="between"/>
      </c:valAx>
      <c:valAx>
        <c:axId val="88314879"/>
        <c:scaling>
          <c:orientation val="minMax"/>
        </c:scaling>
        <c:delete val="0"/>
        <c:axPos val="r"/>
        <c:numFmt formatCode="0.00" sourceLinked="1"/>
        <c:majorTickMark val="none"/>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1427695"/>
        <c:crosses val="max"/>
        <c:crossBetween val="between"/>
      </c:valAx>
      <c:catAx>
        <c:axId val="121427695"/>
        <c:scaling>
          <c:orientation val="minMax"/>
        </c:scaling>
        <c:delete val="1"/>
        <c:axPos val="b"/>
        <c:majorTickMark val="out"/>
        <c:minorTickMark val="none"/>
        <c:tickLblPos val="nextTo"/>
        <c:crossAx val="88314879"/>
        <c:crosses val="autoZero"/>
        <c:auto val="1"/>
        <c:lblAlgn val="ctr"/>
        <c:lblOffset val="100"/>
        <c:noMultiLvlLbl val="0"/>
      </c:catAx>
      <c:spPr>
        <a:noFill/>
        <a:ln>
          <a:noFill/>
        </a:ln>
        <a:effectLst/>
      </c:spPr>
    </c:plotArea>
    <c:legend>
      <c:legendPos val="b"/>
      <c:layout>
        <c:manualLayout>
          <c:xMode val="edge"/>
          <c:yMode val="edge"/>
          <c:x val="0.26646930871138047"/>
          <c:y val="0.8126205308931872"/>
          <c:w val="0.53576957092101007"/>
          <c:h val="8.6281459675815478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200" b="0" i="0" u="none" strike="noStrike" kern="1200" spc="0" baseline="0">
                <a:solidFill>
                  <a:schemeClr val="tx1">
                    <a:lumMod val="65000"/>
                    <a:lumOff val="35000"/>
                  </a:schemeClr>
                </a:solidFill>
                <a:latin typeface="+mn-lt"/>
                <a:ea typeface="+mn-ea"/>
                <a:cs typeface="+mn-cs"/>
              </a:defRPr>
            </a:pPr>
            <a:r>
              <a:rPr lang="en-US" sz="1200" dirty="0"/>
              <a:t>QTL mapped relative to SSR markers (short arms)</a:t>
            </a:r>
          </a:p>
        </c:rich>
      </c:tx>
      <c:layout/>
      <c:overlay val="0"/>
      <c:spPr>
        <a:noFill/>
        <a:ln>
          <a:noFill/>
        </a:ln>
        <a:effectLst/>
      </c:spPr>
      <c:txPr>
        <a:bodyPr rot="0" spcFirstLastPara="1" vertOverflow="ellipsis" vert="horz" wrap="square" anchor="ctr" anchorCtr="1"/>
        <a:lstStyle/>
        <a:p>
          <a:pPr algn="ctr" rtl="0">
            <a:defRPr sz="1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SSR!$E$18</c:f>
              <c:strCache>
                <c:ptCount val="1"/>
                <c:pt idx="0">
                  <c:v>QTL</c:v>
                </c:pt>
              </c:strCache>
            </c:strRef>
          </c:tx>
          <c:spPr>
            <a:ln w="28575" cap="rnd">
              <a:solidFill>
                <a:schemeClr val="accent1"/>
              </a:solidFill>
              <a:round/>
            </a:ln>
            <a:effectLst/>
          </c:spPr>
          <c:marker>
            <c:symbol val="none"/>
          </c:marker>
          <c:val>
            <c:numRef>
              <c:f>SSR!$F$18:$J$18</c:f>
              <c:numCache>
                <c:formatCode>0.00</c:formatCode>
                <c:ptCount val="5"/>
                <c:pt idx="0">
                  <c:v>3.5</c:v>
                </c:pt>
                <c:pt idx="1">
                  <c:v>3.7142857142857144</c:v>
                </c:pt>
                <c:pt idx="2">
                  <c:v>4.6428571428571432</c:v>
                </c:pt>
                <c:pt idx="3">
                  <c:v>5.7857142857142856</c:v>
                </c:pt>
                <c:pt idx="4">
                  <c:v>7.2142857142857144</c:v>
                </c:pt>
              </c:numCache>
            </c:numRef>
          </c:val>
          <c:smooth val="0"/>
          <c:extLst>
            <c:ext xmlns:c16="http://schemas.microsoft.com/office/drawing/2014/chart" uri="{C3380CC4-5D6E-409C-BE32-E72D297353CC}">
              <c16:uniqueId val="{00000000-0291-924F-BF96-E7204EB82221}"/>
            </c:ext>
          </c:extLst>
        </c:ser>
        <c:dLbls>
          <c:showLegendKey val="0"/>
          <c:showVal val="0"/>
          <c:showCatName val="0"/>
          <c:showSerName val="0"/>
          <c:showPercent val="0"/>
          <c:showBubbleSize val="0"/>
        </c:dLbls>
        <c:marker val="1"/>
        <c:smooth val="0"/>
        <c:axId val="158686655"/>
        <c:axId val="176413167"/>
      </c:lineChart>
      <c:lineChart>
        <c:grouping val="standard"/>
        <c:varyColors val="0"/>
        <c:ser>
          <c:idx val="1"/>
          <c:order val="1"/>
          <c:tx>
            <c:strRef>
              <c:f>SSR!$E$19</c:f>
              <c:strCache>
                <c:ptCount val="1"/>
                <c:pt idx="0">
                  <c:v>Recombination rate</c:v>
                </c:pt>
              </c:strCache>
            </c:strRef>
          </c:tx>
          <c:spPr>
            <a:ln w="28575" cap="rnd">
              <a:solidFill>
                <a:schemeClr val="accent2"/>
              </a:solidFill>
              <a:round/>
            </a:ln>
            <a:effectLst/>
          </c:spPr>
          <c:marker>
            <c:symbol val="none"/>
          </c:marker>
          <c:val>
            <c:numRef>
              <c:f>SSR!$F$19:$J$19</c:f>
              <c:numCache>
                <c:formatCode>0.00</c:formatCode>
                <c:ptCount val="5"/>
                <c:pt idx="0">
                  <c:v>3.3325111798249325E-2</c:v>
                </c:pt>
                <c:pt idx="1">
                  <c:v>8.8015842393832006E-2</c:v>
                </c:pt>
                <c:pt idx="2">
                  <c:v>0.20192323694708</c:v>
                </c:pt>
                <c:pt idx="3">
                  <c:v>0.58494541713371473</c:v>
                </c:pt>
                <c:pt idx="4">
                  <c:v>1.3135377420581522</c:v>
                </c:pt>
              </c:numCache>
            </c:numRef>
          </c:val>
          <c:smooth val="0"/>
          <c:extLst>
            <c:ext xmlns:c16="http://schemas.microsoft.com/office/drawing/2014/chart" uri="{C3380CC4-5D6E-409C-BE32-E72D297353CC}">
              <c16:uniqueId val="{00000001-0291-924F-BF96-E7204EB82221}"/>
            </c:ext>
          </c:extLst>
        </c:ser>
        <c:dLbls>
          <c:showLegendKey val="0"/>
          <c:showVal val="0"/>
          <c:showCatName val="0"/>
          <c:showSerName val="0"/>
          <c:showPercent val="0"/>
          <c:showBubbleSize val="0"/>
        </c:dLbls>
        <c:marker val="1"/>
        <c:smooth val="0"/>
        <c:axId val="121427695"/>
        <c:axId val="88314879"/>
      </c:lineChart>
      <c:catAx>
        <c:axId val="158686655"/>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a:t>Bin</a:t>
                </a:r>
              </a:p>
            </c:rich>
          </c:tx>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6413167"/>
        <c:crosses val="autoZero"/>
        <c:auto val="1"/>
        <c:lblAlgn val="ctr"/>
        <c:lblOffset val="100"/>
        <c:noMultiLvlLbl val="0"/>
      </c:catAx>
      <c:valAx>
        <c:axId val="176413167"/>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lgn="ctr" rtl="0">
                  <a:defRPr sz="1200" b="0" i="0" u="none" strike="noStrike" kern="1200" baseline="0">
                    <a:solidFill>
                      <a:schemeClr val="tx1">
                        <a:lumMod val="65000"/>
                        <a:lumOff val="35000"/>
                      </a:schemeClr>
                    </a:solidFill>
                    <a:latin typeface="+mn-lt"/>
                    <a:ea typeface="+mn-ea"/>
                    <a:cs typeface="+mn-cs"/>
                  </a:defRPr>
                </a:pPr>
                <a:r>
                  <a:rPr lang="en-US"/>
                  <a:t>Number of QTL</a:t>
                </a:r>
              </a:p>
            </c:rich>
          </c:tx>
          <c:layout/>
          <c:overlay val="0"/>
          <c:spPr>
            <a:noFill/>
            <a:ln>
              <a:noFill/>
            </a:ln>
            <a:effectLst/>
          </c:spPr>
          <c:txPr>
            <a:bodyPr rot="-5400000" spcFirstLastPara="1" vertOverflow="ellipsis" vert="horz" wrap="square" anchor="ctr" anchorCtr="1"/>
            <a:lstStyle/>
            <a:p>
              <a:pPr algn="ctr" rtl="0">
                <a:defRPr sz="12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58686655"/>
        <c:crosses val="autoZero"/>
        <c:crossBetween val="between"/>
      </c:valAx>
      <c:valAx>
        <c:axId val="88314879"/>
        <c:scaling>
          <c:orientation val="minMax"/>
        </c:scaling>
        <c:delete val="0"/>
        <c:axPos val="r"/>
        <c:numFmt formatCode="0.00" sourceLinked="1"/>
        <c:majorTickMark val="none"/>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21427695"/>
        <c:crosses val="max"/>
        <c:crossBetween val="between"/>
      </c:valAx>
      <c:catAx>
        <c:axId val="121427695"/>
        <c:scaling>
          <c:orientation val="minMax"/>
        </c:scaling>
        <c:delete val="1"/>
        <c:axPos val="b"/>
        <c:majorTickMark val="out"/>
        <c:minorTickMark val="none"/>
        <c:tickLblPos val="nextTo"/>
        <c:crossAx val="88314879"/>
        <c:crosses val="autoZero"/>
        <c:auto val="1"/>
        <c:lblAlgn val="ctr"/>
        <c:lblOffset val="100"/>
        <c:noMultiLvlLbl val="0"/>
      </c:catAx>
      <c:spPr>
        <a:noFill/>
        <a:ln>
          <a:noFill/>
        </a:ln>
        <a:effectLst/>
      </c:spPr>
    </c:plotArea>
    <c:legend>
      <c:legendPos val="b"/>
      <c:layout>
        <c:manualLayout>
          <c:xMode val="edge"/>
          <c:yMode val="edge"/>
          <c:x val="0.24352160737338455"/>
          <c:y val="0.81850361884725786"/>
          <c:w val="0.54776616558842939"/>
          <c:h val="9.3404617800458403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12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33B67-DEFA-7B43-B8A2-F338D4FFA5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B901A4-486D-8647-98AA-8B48FCA331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3727F7-4046-354F-8546-CE41AC531E8A}"/>
              </a:ext>
            </a:extLst>
          </p:cNvPr>
          <p:cNvSpPr>
            <a:spLocks noGrp="1"/>
          </p:cNvSpPr>
          <p:nvPr>
            <p:ph type="dt" sz="half" idx="10"/>
          </p:nvPr>
        </p:nvSpPr>
        <p:spPr/>
        <p:txBody>
          <a:bodyPr/>
          <a:lstStyle/>
          <a:p>
            <a:fld id="{1ADB99DB-794B-8141-98DE-F7226E7F2796}" type="datetimeFigureOut">
              <a:rPr lang="en-US" smtClean="0"/>
              <a:t>2/2/2019</a:t>
            </a:fld>
            <a:endParaRPr lang="en-US"/>
          </a:p>
        </p:txBody>
      </p:sp>
      <p:sp>
        <p:nvSpPr>
          <p:cNvPr id="5" name="Footer Placeholder 4">
            <a:extLst>
              <a:ext uri="{FF2B5EF4-FFF2-40B4-BE49-F238E27FC236}">
                <a16:creationId xmlns:a16="http://schemas.microsoft.com/office/drawing/2014/main" id="{CF20E74D-B4DB-EC4E-ABFA-DDBAFC5F01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B376D2-0999-9D40-8AC2-C130B6615020}"/>
              </a:ext>
            </a:extLst>
          </p:cNvPr>
          <p:cNvSpPr>
            <a:spLocks noGrp="1"/>
          </p:cNvSpPr>
          <p:nvPr>
            <p:ph type="sldNum" sz="quarter" idx="12"/>
          </p:nvPr>
        </p:nvSpPr>
        <p:spPr/>
        <p:txBody>
          <a:bodyPr/>
          <a:lstStyle/>
          <a:p>
            <a:fld id="{7FF27BC8-6F36-9446-8EAB-DAF8D6DF276A}" type="slidenum">
              <a:rPr lang="en-US" smtClean="0"/>
              <a:t>‹#›</a:t>
            </a:fld>
            <a:endParaRPr lang="en-US"/>
          </a:p>
        </p:txBody>
      </p:sp>
    </p:spTree>
    <p:extLst>
      <p:ext uri="{BB962C8B-B14F-4D97-AF65-F5344CB8AC3E}">
        <p14:creationId xmlns:p14="http://schemas.microsoft.com/office/powerpoint/2010/main" val="3611668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24E44-8163-DC47-BAD3-A4E70C8EDA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A47ABF-D911-224C-AC9B-AC1749EAE8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0CBA35-B4C6-7043-82D3-6925E622A79A}"/>
              </a:ext>
            </a:extLst>
          </p:cNvPr>
          <p:cNvSpPr>
            <a:spLocks noGrp="1"/>
          </p:cNvSpPr>
          <p:nvPr>
            <p:ph type="dt" sz="half" idx="10"/>
          </p:nvPr>
        </p:nvSpPr>
        <p:spPr/>
        <p:txBody>
          <a:bodyPr/>
          <a:lstStyle/>
          <a:p>
            <a:fld id="{1ADB99DB-794B-8141-98DE-F7226E7F2796}" type="datetimeFigureOut">
              <a:rPr lang="en-US" smtClean="0"/>
              <a:t>2/2/2019</a:t>
            </a:fld>
            <a:endParaRPr lang="en-US"/>
          </a:p>
        </p:txBody>
      </p:sp>
      <p:sp>
        <p:nvSpPr>
          <p:cNvPr id="5" name="Footer Placeholder 4">
            <a:extLst>
              <a:ext uri="{FF2B5EF4-FFF2-40B4-BE49-F238E27FC236}">
                <a16:creationId xmlns:a16="http://schemas.microsoft.com/office/drawing/2014/main" id="{75D3E866-198F-BA4C-9FEA-C39405A52E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69BABB-9C99-6B47-9477-6284BF2E0ACA}"/>
              </a:ext>
            </a:extLst>
          </p:cNvPr>
          <p:cNvSpPr>
            <a:spLocks noGrp="1"/>
          </p:cNvSpPr>
          <p:nvPr>
            <p:ph type="sldNum" sz="quarter" idx="12"/>
          </p:nvPr>
        </p:nvSpPr>
        <p:spPr/>
        <p:txBody>
          <a:bodyPr/>
          <a:lstStyle/>
          <a:p>
            <a:fld id="{7FF27BC8-6F36-9446-8EAB-DAF8D6DF276A}" type="slidenum">
              <a:rPr lang="en-US" smtClean="0"/>
              <a:t>‹#›</a:t>
            </a:fld>
            <a:endParaRPr lang="en-US"/>
          </a:p>
        </p:txBody>
      </p:sp>
    </p:spTree>
    <p:extLst>
      <p:ext uri="{BB962C8B-B14F-4D97-AF65-F5344CB8AC3E}">
        <p14:creationId xmlns:p14="http://schemas.microsoft.com/office/powerpoint/2010/main" val="57472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CBC4C5-896A-A54E-A020-D5E44530D6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BBA4B1-C760-FE49-805C-36C281F2D3A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420342-90AA-F244-AAEA-C2D6A85CF4EF}"/>
              </a:ext>
            </a:extLst>
          </p:cNvPr>
          <p:cNvSpPr>
            <a:spLocks noGrp="1"/>
          </p:cNvSpPr>
          <p:nvPr>
            <p:ph type="dt" sz="half" idx="10"/>
          </p:nvPr>
        </p:nvSpPr>
        <p:spPr/>
        <p:txBody>
          <a:bodyPr/>
          <a:lstStyle/>
          <a:p>
            <a:fld id="{1ADB99DB-794B-8141-98DE-F7226E7F2796}" type="datetimeFigureOut">
              <a:rPr lang="en-US" smtClean="0"/>
              <a:t>2/2/2019</a:t>
            </a:fld>
            <a:endParaRPr lang="en-US"/>
          </a:p>
        </p:txBody>
      </p:sp>
      <p:sp>
        <p:nvSpPr>
          <p:cNvPr id="5" name="Footer Placeholder 4">
            <a:extLst>
              <a:ext uri="{FF2B5EF4-FFF2-40B4-BE49-F238E27FC236}">
                <a16:creationId xmlns:a16="http://schemas.microsoft.com/office/drawing/2014/main" id="{BF5178D2-615D-0443-9BBD-CA510A1BD3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51638D-4679-484D-910B-710AA4BF97AA}"/>
              </a:ext>
            </a:extLst>
          </p:cNvPr>
          <p:cNvSpPr>
            <a:spLocks noGrp="1"/>
          </p:cNvSpPr>
          <p:nvPr>
            <p:ph type="sldNum" sz="quarter" idx="12"/>
          </p:nvPr>
        </p:nvSpPr>
        <p:spPr/>
        <p:txBody>
          <a:bodyPr/>
          <a:lstStyle/>
          <a:p>
            <a:fld id="{7FF27BC8-6F36-9446-8EAB-DAF8D6DF276A}" type="slidenum">
              <a:rPr lang="en-US" smtClean="0"/>
              <a:t>‹#›</a:t>
            </a:fld>
            <a:endParaRPr lang="en-US"/>
          </a:p>
        </p:txBody>
      </p:sp>
    </p:spTree>
    <p:extLst>
      <p:ext uri="{BB962C8B-B14F-4D97-AF65-F5344CB8AC3E}">
        <p14:creationId xmlns:p14="http://schemas.microsoft.com/office/powerpoint/2010/main" val="2090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6C6F-E188-B442-86E2-323BCD8C2E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453EF4-D55E-194A-B1FB-B1FB56BB176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E58997-B2B5-304C-B21E-50299A6ED308}"/>
              </a:ext>
            </a:extLst>
          </p:cNvPr>
          <p:cNvSpPr>
            <a:spLocks noGrp="1"/>
          </p:cNvSpPr>
          <p:nvPr>
            <p:ph type="dt" sz="half" idx="10"/>
          </p:nvPr>
        </p:nvSpPr>
        <p:spPr/>
        <p:txBody>
          <a:bodyPr/>
          <a:lstStyle/>
          <a:p>
            <a:fld id="{1ADB99DB-794B-8141-98DE-F7226E7F2796}" type="datetimeFigureOut">
              <a:rPr lang="en-US" smtClean="0"/>
              <a:t>2/2/2019</a:t>
            </a:fld>
            <a:endParaRPr lang="en-US"/>
          </a:p>
        </p:txBody>
      </p:sp>
      <p:sp>
        <p:nvSpPr>
          <p:cNvPr id="5" name="Footer Placeholder 4">
            <a:extLst>
              <a:ext uri="{FF2B5EF4-FFF2-40B4-BE49-F238E27FC236}">
                <a16:creationId xmlns:a16="http://schemas.microsoft.com/office/drawing/2014/main" id="{E72D9C5B-234C-3B44-8A35-62FA822D1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9ACBC-2E76-8B4F-AF34-5FD08B8716DE}"/>
              </a:ext>
            </a:extLst>
          </p:cNvPr>
          <p:cNvSpPr>
            <a:spLocks noGrp="1"/>
          </p:cNvSpPr>
          <p:nvPr>
            <p:ph type="sldNum" sz="quarter" idx="12"/>
          </p:nvPr>
        </p:nvSpPr>
        <p:spPr/>
        <p:txBody>
          <a:bodyPr/>
          <a:lstStyle/>
          <a:p>
            <a:fld id="{7FF27BC8-6F36-9446-8EAB-DAF8D6DF276A}" type="slidenum">
              <a:rPr lang="en-US" smtClean="0"/>
              <a:t>‹#›</a:t>
            </a:fld>
            <a:endParaRPr lang="en-US"/>
          </a:p>
        </p:txBody>
      </p:sp>
    </p:spTree>
    <p:extLst>
      <p:ext uri="{BB962C8B-B14F-4D97-AF65-F5344CB8AC3E}">
        <p14:creationId xmlns:p14="http://schemas.microsoft.com/office/powerpoint/2010/main" val="2090803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1667-F212-E049-84FC-CDB4ED5C88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4DCB2F-E839-FE43-AAFF-6C65B11594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65F4948-BAE2-E84A-85AF-BF0E060AEFC4}"/>
              </a:ext>
            </a:extLst>
          </p:cNvPr>
          <p:cNvSpPr>
            <a:spLocks noGrp="1"/>
          </p:cNvSpPr>
          <p:nvPr>
            <p:ph type="dt" sz="half" idx="10"/>
          </p:nvPr>
        </p:nvSpPr>
        <p:spPr/>
        <p:txBody>
          <a:bodyPr/>
          <a:lstStyle/>
          <a:p>
            <a:fld id="{1ADB99DB-794B-8141-98DE-F7226E7F2796}" type="datetimeFigureOut">
              <a:rPr lang="en-US" smtClean="0"/>
              <a:t>2/2/2019</a:t>
            </a:fld>
            <a:endParaRPr lang="en-US"/>
          </a:p>
        </p:txBody>
      </p:sp>
      <p:sp>
        <p:nvSpPr>
          <p:cNvPr id="5" name="Footer Placeholder 4">
            <a:extLst>
              <a:ext uri="{FF2B5EF4-FFF2-40B4-BE49-F238E27FC236}">
                <a16:creationId xmlns:a16="http://schemas.microsoft.com/office/drawing/2014/main" id="{AD883814-B105-3647-825D-303F7D833A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7A091-0ABD-4C48-B579-E3E93D481029}"/>
              </a:ext>
            </a:extLst>
          </p:cNvPr>
          <p:cNvSpPr>
            <a:spLocks noGrp="1"/>
          </p:cNvSpPr>
          <p:nvPr>
            <p:ph type="sldNum" sz="quarter" idx="12"/>
          </p:nvPr>
        </p:nvSpPr>
        <p:spPr/>
        <p:txBody>
          <a:bodyPr/>
          <a:lstStyle/>
          <a:p>
            <a:fld id="{7FF27BC8-6F36-9446-8EAB-DAF8D6DF276A}" type="slidenum">
              <a:rPr lang="en-US" smtClean="0"/>
              <a:t>‹#›</a:t>
            </a:fld>
            <a:endParaRPr lang="en-US"/>
          </a:p>
        </p:txBody>
      </p:sp>
    </p:spTree>
    <p:extLst>
      <p:ext uri="{BB962C8B-B14F-4D97-AF65-F5344CB8AC3E}">
        <p14:creationId xmlns:p14="http://schemas.microsoft.com/office/powerpoint/2010/main" val="3873953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2C5E5-0A48-0046-905F-38F9F9AE1C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3907BA-180E-0E40-AC42-434CA54D125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BD64A5-F4D5-9746-AE51-99B6BA76932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938363-9498-CF47-9357-AF06C28EABB2}"/>
              </a:ext>
            </a:extLst>
          </p:cNvPr>
          <p:cNvSpPr>
            <a:spLocks noGrp="1"/>
          </p:cNvSpPr>
          <p:nvPr>
            <p:ph type="dt" sz="half" idx="10"/>
          </p:nvPr>
        </p:nvSpPr>
        <p:spPr/>
        <p:txBody>
          <a:bodyPr/>
          <a:lstStyle/>
          <a:p>
            <a:fld id="{1ADB99DB-794B-8141-98DE-F7226E7F2796}" type="datetimeFigureOut">
              <a:rPr lang="en-US" smtClean="0"/>
              <a:t>2/2/2019</a:t>
            </a:fld>
            <a:endParaRPr lang="en-US"/>
          </a:p>
        </p:txBody>
      </p:sp>
      <p:sp>
        <p:nvSpPr>
          <p:cNvPr id="6" name="Footer Placeholder 5">
            <a:extLst>
              <a:ext uri="{FF2B5EF4-FFF2-40B4-BE49-F238E27FC236}">
                <a16:creationId xmlns:a16="http://schemas.microsoft.com/office/drawing/2014/main" id="{BBAB9CA1-14A3-784F-8061-B2A1E3EF5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02319E-0A8D-5147-AB55-8E73A7E65416}"/>
              </a:ext>
            </a:extLst>
          </p:cNvPr>
          <p:cNvSpPr>
            <a:spLocks noGrp="1"/>
          </p:cNvSpPr>
          <p:nvPr>
            <p:ph type="sldNum" sz="quarter" idx="12"/>
          </p:nvPr>
        </p:nvSpPr>
        <p:spPr/>
        <p:txBody>
          <a:bodyPr/>
          <a:lstStyle/>
          <a:p>
            <a:fld id="{7FF27BC8-6F36-9446-8EAB-DAF8D6DF276A}" type="slidenum">
              <a:rPr lang="en-US" smtClean="0"/>
              <a:t>‹#›</a:t>
            </a:fld>
            <a:endParaRPr lang="en-US"/>
          </a:p>
        </p:txBody>
      </p:sp>
    </p:spTree>
    <p:extLst>
      <p:ext uri="{BB962C8B-B14F-4D97-AF65-F5344CB8AC3E}">
        <p14:creationId xmlns:p14="http://schemas.microsoft.com/office/powerpoint/2010/main" val="3944790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61A28-3B8F-854C-B09A-ADA1A6EC1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FD8F91-F974-0A45-93D5-8E5854FFA6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AA91064-60D7-A548-8D8B-91F4BB18EB7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10FE4C-FDD5-3345-B4EF-28E4AA22AE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AE0DB3-C422-164C-9B50-00EB67557B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8E73E1-16E7-FE41-BDBA-CA60A332458B}"/>
              </a:ext>
            </a:extLst>
          </p:cNvPr>
          <p:cNvSpPr>
            <a:spLocks noGrp="1"/>
          </p:cNvSpPr>
          <p:nvPr>
            <p:ph type="dt" sz="half" idx="10"/>
          </p:nvPr>
        </p:nvSpPr>
        <p:spPr/>
        <p:txBody>
          <a:bodyPr/>
          <a:lstStyle/>
          <a:p>
            <a:fld id="{1ADB99DB-794B-8141-98DE-F7226E7F2796}" type="datetimeFigureOut">
              <a:rPr lang="en-US" smtClean="0"/>
              <a:t>2/2/2019</a:t>
            </a:fld>
            <a:endParaRPr lang="en-US"/>
          </a:p>
        </p:txBody>
      </p:sp>
      <p:sp>
        <p:nvSpPr>
          <p:cNvPr id="8" name="Footer Placeholder 7">
            <a:extLst>
              <a:ext uri="{FF2B5EF4-FFF2-40B4-BE49-F238E27FC236}">
                <a16:creationId xmlns:a16="http://schemas.microsoft.com/office/drawing/2014/main" id="{CF68F4A6-FE22-6C48-86AB-E4FCAA9342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137D4A9-AF9D-8043-A5D1-2F6E5D96CD9E}"/>
              </a:ext>
            </a:extLst>
          </p:cNvPr>
          <p:cNvSpPr>
            <a:spLocks noGrp="1"/>
          </p:cNvSpPr>
          <p:nvPr>
            <p:ph type="sldNum" sz="quarter" idx="12"/>
          </p:nvPr>
        </p:nvSpPr>
        <p:spPr/>
        <p:txBody>
          <a:bodyPr/>
          <a:lstStyle/>
          <a:p>
            <a:fld id="{7FF27BC8-6F36-9446-8EAB-DAF8D6DF276A}" type="slidenum">
              <a:rPr lang="en-US" smtClean="0"/>
              <a:t>‹#›</a:t>
            </a:fld>
            <a:endParaRPr lang="en-US"/>
          </a:p>
        </p:txBody>
      </p:sp>
    </p:spTree>
    <p:extLst>
      <p:ext uri="{BB962C8B-B14F-4D97-AF65-F5344CB8AC3E}">
        <p14:creationId xmlns:p14="http://schemas.microsoft.com/office/powerpoint/2010/main" val="216378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16FD7-9BD1-2D47-AC46-532D05F316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5E1F33-4704-854E-9B1B-00A6F9BCE070}"/>
              </a:ext>
            </a:extLst>
          </p:cNvPr>
          <p:cNvSpPr>
            <a:spLocks noGrp="1"/>
          </p:cNvSpPr>
          <p:nvPr>
            <p:ph type="dt" sz="half" idx="10"/>
          </p:nvPr>
        </p:nvSpPr>
        <p:spPr/>
        <p:txBody>
          <a:bodyPr/>
          <a:lstStyle/>
          <a:p>
            <a:fld id="{1ADB99DB-794B-8141-98DE-F7226E7F2796}" type="datetimeFigureOut">
              <a:rPr lang="en-US" smtClean="0"/>
              <a:t>2/2/2019</a:t>
            </a:fld>
            <a:endParaRPr lang="en-US"/>
          </a:p>
        </p:txBody>
      </p:sp>
      <p:sp>
        <p:nvSpPr>
          <p:cNvPr id="4" name="Footer Placeholder 3">
            <a:extLst>
              <a:ext uri="{FF2B5EF4-FFF2-40B4-BE49-F238E27FC236}">
                <a16:creationId xmlns:a16="http://schemas.microsoft.com/office/drawing/2014/main" id="{2CFE2CF3-7202-F348-BE6A-390A7CD932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4C69C8-EF7A-3E44-878D-76465984CC8C}"/>
              </a:ext>
            </a:extLst>
          </p:cNvPr>
          <p:cNvSpPr>
            <a:spLocks noGrp="1"/>
          </p:cNvSpPr>
          <p:nvPr>
            <p:ph type="sldNum" sz="quarter" idx="12"/>
          </p:nvPr>
        </p:nvSpPr>
        <p:spPr/>
        <p:txBody>
          <a:bodyPr/>
          <a:lstStyle/>
          <a:p>
            <a:fld id="{7FF27BC8-6F36-9446-8EAB-DAF8D6DF276A}" type="slidenum">
              <a:rPr lang="en-US" smtClean="0"/>
              <a:t>‹#›</a:t>
            </a:fld>
            <a:endParaRPr lang="en-US"/>
          </a:p>
        </p:txBody>
      </p:sp>
    </p:spTree>
    <p:extLst>
      <p:ext uri="{BB962C8B-B14F-4D97-AF65-F5344CB8AC3E}">
        <p14:creationId xmlns:p14="http://schemas.microsoft.com/office/powerpoint/2010/main" val="3135356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D163C-1E6F-054B-88F4-9A0BE525D135}"/>
              </a:ext>
            </a:extLst>
          </p:cNvPr>
          <p:cNvSpPr>
            <a:spLocks noGrp="1"/>
          </p:cNvSpPr>
          <p:nvPr>
            <p:ph type="dt" sz="half" idx="10"/>
          </p:nvPr>
        </p:nvSpPr>
        <p:spPr/>
        <p:txBody>
          <a:bodyPr/>
          <a:lstStyle/>
          <a:p>
            <a:fld id="{1ADB99DB-794B-8141-98DE-F7226E7F2796}" type="datetimeFigureOut">
              <a:rPr lang="en-US" smtClean="0"/>
              <a:t>2/2/2019</a:t>
            </a:fld>
            <a:endParaRPr lang="en-US"/>
          </a:p>
        </p:txBody>
      </p:sp>
      <p:sp>
        <p:nvSpPr>
          <p:cNvPr id="3" name="Footer Placeholder 2">
            <a:extLst>
              <a:ext uri="{FF2B5EF4-FFF2-40B4-BE49-F238E27FC236}">
                <a16:creationId xmlns:a16="http://schemas.microsoft.com/office/drawing/2014/main" id="{BCB9F5C5-8152-B340-9C5E-77566744B3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FC68DF-BF05-4B42-B8BB-F205F4C2043B}"/>
              </a:ext>
            </a:extLst>
          </p:cNvPr>
          <p:cNvSpPr>
            <a:spLocks noGrp="1"/>
          </p:cNvSpPr>
          <p:nvPr>
            <p:ph type="sldNum" sz="quarter" idx="12"/>
          </p:nvPr>
        </p:nvSpPr>
        <p:spPr/>
        <p:txBody>
          <a:bodyPr/>
          <a:lstStyle/>
          <a:p>
            <a:fld id="{7FF27BC8-6F36-9446-8EAB-DAF8D6DF276A}" type="slidenum">
              <a:rPr lang="en-US" smtClean="0"/>
              <a:t>‹#›</a:t>
            </a:fld>
            <a:endParaRPr lang="en-US"/>
          </a:p>
        </p:txBody>
      </p:sp>
    </p:spTree>
    <p:extLst>
      <p:ext uri="{BB962C8B-B14F-4D97-AF65-F5344CB8AC3E}">
        <p14:creationId xmlns:p14="http://schemas.microsoft.com/office/powerpoint/2010/main" val="2989934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559D2-4229-0E4A-81BB-3ED6555664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6F7FE1-C5D5-5F4B-9E5A-F66CCAC0EA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3A1F8E-B767-3741-A023-D7CC92B7EE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B6E7AAB-D28B-6D4E-9777-F9BBF302F1A5}"/>
              </a:ext>
            </a:extLst>
          </p:cNvPr>
          <p:cNvSpPr>
            <a:spLocks noGrp="1"/>
          </p:cNvSpPr>
          <p:nvPr>
            <p:ph type="dt" sz="half" idx="10"/>
          </p:nvPr>
        </p:nvSpPr>
        <p:spPr/>
        <p:txBody>
          <a:bodyPr/>
          <a:lstStyle/>
          <a:p>
            <a:fld id="{1ADB99DB-794B-8141-98DE-F7226E7F2796}" type="datetimeFigureOut">
              <a:rPr lang="en-US" smtClean="0"/>
              <a:t>2/2/2019</a:t>
            </a:fld>
            <a:endParaRPr lang="en-US"/>
          </a:p>
        </p:txBody>
      </p:sp>
      <p:sp>
        <p:nvSpPr>
          <p:cNvPr id="6" name="Footer Placeholder 5">
            <a:extLst>
              <a:ext uri="{FF2B5EF4-FFF2-40B4-BE49-F238E27FC236}">
                <a16:creationId xmlns:a16="http://schemas.microsoft.com/office/drawing/2014/main" id="{6D74ED08-FDAB-4745-95D1-565DE7E300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66158-A538-7943-814F-767D9EB54808}"/>
              </a:ext>
            </a:extLst>
          </p:cNvPr>
          <p:cNvSpPr>
            <a:spLocks noGrp="1"/>
          </p:cNvSpPr>
          <p:nvPr>
            <p:ph type="sldNum" sz="quarter" idx="12"/>
          </p:nvPr>
        </p:nvSpPr>
        <p:spPr/>
        <p:txBody>
          <a:bodyPr/>
          <a:lstStyle/>
          <a:p>
            <a:fld id="{7FF27BC8-6F36-9446-8EAB-DAF8D6DF276A}" type="slidenum">
              <a:rPr lang="en-US" smtClean="0"/>
              <a:t>‹#›</a:t>
            </a:fld>
            <a:endParaRPr lang="en-US"/>
          </a:p>
        </p:txBody>
      </p:sp>
    </p:spTree>
    <p:extLst>
      <p:ext uri="{BB962C8B-B14F-4D97-AF65-F5344CB8AC3E}">
        <p14:creationId xmlns:p14="http://schemas.microsoft.com/office/powerpoint/2010/main" val="2070707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8EFDA-C932-1748-A998-B3F10E720B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A2898E-3A21-7247-9EE7-12A103846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31DD86-BADC-F34C-8E1F-58584C6AD3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B55491-400E-FA45-9F3A-C60D119B43FB}"/>
              </a:ext>
            </a:extLst>
          </p:cNvPr>
          <p:cNvSpPr>
            <a:spLocks noGrp="1"/>
          </p:cNvSpPr>
          <p:nvPr>
            <p:ph type="dt" sz="half" idx="10"/>
          </p:nvPr>
        </p:nvSpPr>
        <p:spPr/>
        <p:txBody>
          <a:bodyPr/>
          <a:lstStyle/>
          <a:p>
            <a:fld id="{1ADB99DB-794B-8141-98DE-F7226E7F2796}" type="datetimeFigureOut">
              <a:rPr lang="en-US" smtClean="0"/>
              <a:t>2/2/2019</a:t>
            </a:fld>
            <a:endParaRPr lang="en-US"/>
          </a:p>
        </p:txBody>
      </p:sp>
      <p:sp>
        <p:nvSpPr>
          <p:cNvPr id="6" name="Footer Placeholder 5">
            <a:extLst>
              <a:ext uri="{FF2B5EF4-FFF2-40B4-BE49-F238E27FC236}">
                <a16:creationId xmlns:a16="http://schemas.microsoft.com/office/drawing/2014/main" id="{01D51DC2-0A41-AF49-8BDE-77029FE009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D6E942-D757-0644-AE68-DF30E1D7D80C}"/>
              </a:ext>
            </a:extLst>
          </p:cNvPr>
          <p:cNvSpPr>
            <a:spLocks noGrp="1"/>
          </p:cNvSpPr>
          <p:nvPr>
            <p:ph type="sldNum" sz="quarter" idx="12"/>
          </p:nvPr>
        </p:nvSpPr>
        <p:spPr/>
        <p:txBody>
          <a:bodyPr/>
          <a:lstStyle/>
          <a:p>
            <a:fld id="{7FF27BC8-6F36-9446-8EAB-DAF8D6DF276A}" type="slidenum">
              <a:rPr lang="en-US" smtClean="0"/>
              <a:t>‹#›</a:t>
            </a:fld>
            <a:endParaRPr lang="en-US"/>
          </a:p>
        </p:txBody>
      </p:sp>
    </p:spTree>
    <p:extLst>
      <p:ext uri="{BB962C8B-B14F-4D97-AF65-F5344CB8AC3E}">
        <p14:creationId xmlns:p14="http://schemas.microsoft.com/office/powerpoint/2010/main" val="421348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4475B6-7E2A-2445-B430-64F4DB589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DE3D30-9F83-AA48-A597-C977F765F1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2F9E79-239D-C34E-8300-F537ADEEBF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DB99DB-794B-8141-98DE-F7226E7F2796}" type="datetimeFigureOut">
              <a:rPr lang="en-US" smtClean="0"/>
              <a:t>2/2/2019</a:t>
            </a:fld>
            <a:endParaRPr lang="en-US"/>
          </a:p>
        </p:txBody>
      </p:sp>
      <p:sp>
        <p:nvSpPr>
          <p:cNvPr id="5" name="Footer Placeholder 4">
            <a:extLst>
              <a:ext uri="{FF2B5EF4-FFF2-40B4-BE49-F238E27FC236}">
                <a16:creationId xmlns:a16="http://schemas.microsoft.com/office/drawing/2014/main" id="{74F24623-F5D2-9046-8557-97D4EA68E5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CFB1F2-6FDF-8141-9797-AA4AA8068E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27BC8-6F36-9446-8EAB-DAF8D6DF276A}" type="slidenum">
              <a:rPr lang="en-US" smtClean="0"/>
              <a:t>‹#›</a:t>
            </a:fld>
            <a:endParaRPr lang="en-US"/>
          </a:p>
        </p:txBody>
      </p:sp>
    </p:spTree>
    <p:extLst>
      <p:ext uri="{BB962C8B-B14F-4D97-AF65-F5344CB8AC3E}">
        <p14:creationId xmlns:p14="http://schemas.microsoft.com/office/powerpoint/2010/main" val="2771177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97003A9-3C23-8D43-B127-08063181B0BB}"/>
              </a:ext>
            </a:extLst>
          </p:cNvPr>
          <p:cNvSpPr/>
          <p:nvPr/>
        </p:nvSpPr>
        <p:spPr>
          <a:xfrm>
            <a:off x="139521" y="5220001"/>
            <a:ext cx="11912957" cy="1569660"/>
          </a:xfrm>
          <a:prstGeom prst="rect">
            <a:avLst/>
          </a:prstGeom>
        </p:spPr>
        <p:txBody>
          <a:bodyPr wrap="square">
            <a:spAutoFit/>
          </a:bodyPr>
          <a:lstStyle/>
          <a:p>
            <a:r>
              <a:rPr lang="en-US" sz="1600" b="1" dirty="0"/>
              <a:t>Supplemental Figure 2. Relationship between QTL frequencies mapped by SNP and SSR markers, recombination rates, and location on chromosome arms.</a:t>
            </a:r>
            <a:r>
              <a:rPr lang="en-US" sz="1600" dirty="0"/>
              <a:t> HC genes annotated in each </a:t>
            </a:r>
            <a:r>
              <a:rPr lang="en-US" sz="1600" i="1" dirty="0"/>
              <a:t>Ae. </a:t>
            </a:r>
            <a:r>
              <a:rPr lang="en-US" sz="1600" i="1" dirty="0" err="1"/>
              <a:t>tauschii</a:t>
            </a:r>
            <a:r>
              <a:rPr lang="en-US" sz="1600" dirty="0"/>
              <a:t> chromosome arm were allocated into five bins, each containing 20% of the genes. Bins were arranged along the centromere-telomere axes. The centromere is to the left and the telomere is to the right. The numbers of QTL projected into each of the five bins were averaged across the seven chromosome arms </a:t>
            </a:r>
            <a:r>
              <a:rPr lang="en-US" sz="1600" b="1" dirty="0"/>
              <a:t>(Figure 1) </a:t>
            </a:r>
            <a:r>
              <a:rPr lang="en-US" sz="1600" dirty="0"/>
              <a:t>and plotted (blue lines). Recombination rates in </a:t>
            </a:r>
            <a:r>
              <a:rPr lang="en-US" sz="1600" dirty="0" err="1"/>
              <a:t>cM</a:t>
            </a:r>
            <a:r>
              <a:rPr lang="en-US" sz="1600" dirty="0"/>
              <a:t>/Mb in each of the five bins were averaged across the seven long arms and seven short arms for SNP </a:t>
            </a:r>
            <a:r>
              <a:rPr lang="en-US" sz="1600"/>
              <a:t>mapped QTL </a:t>
            </a:r>
            <a:r>
              <a:rPr lang="en-US" sz="1600" b="1" dirty="0"/>
              <a:t>(A and B) </a:t>
            </a:r>
            <a:r>
              <a:rPr lang="en-US" sz="1600" dirty="0"/>
              <a:t>and SSR </a:t>
            </a:r>
            <a:r>
              <a:rPr lang="en-US" sz="1600"/>
              <a:t>mapped QTL </a:t>
            </a:r>
            <a:r>
              <a:rPr lang="en-US" sz="1600" dirty="0"/>
              <a:t>(</a:t>
            </a:r>
            <a:r>
              <a:rPr lang="en-US" sz="1600" b="1" dirty="0"/>
              <a:t>C and D</a:t>
            </a:r>
            <a:r>
              <a:rPr lang="en-US" sz="1600" dirty="0"/>
              <a:t>) and plotted (red lines)</a:t>
            </a:r>
          </a:p>
        </p:txBody>
      </p:sp>
      <p:grpSp>
        <p:nvGrpSpPr>
          <p:cNvPr id="16" name="Group 15">
            <a:extLst>
              <a:ext uri="{FF2B5EF4-FFF2-40B4-BE49-F238E27FC236}">
                <a16:creationId xmlns:a16="http://schemas.microsoft.com/office/drawing/2014/main" id="{F761A2F8-126F-BE4A-84A5-A928C8EDB72C}"/>
              </a:ext>
            </a:extLst>
          </p:cNvPr>
          <p:cNvGrpSpPr/>
          <p:nvPr/>
        </p:nvGrpSpPr>
        <p:grpSpPr>
          <a:xfrm>
            <a:off x="1216471" y="0"/>
            <a:ext cx="9759055" cy="5453710"/>
            <a:chOff x="1703141" y="-49943"/>
            <a:chExt cx="9759055" cy="5453710"/>
          </a:xfrm>
        </p:grpSpPr>
        <p:sp>
          <p:nvSpPr>
            <p:cNvPr id="2" name="TextBox 1">
              <a:extLst>
                <a:ext uri="{FF2B5EF4-FFF2-40B4-BE49-F238E27FC236}">
                  <a16:creationId xmlns:a16="http://schemas.microsoft.com/office/drawing/2014/main" id="{256C0A3E-4162-384E-A96B-570DE7A6D092}"/>
                </a:ext>
              </a:extLst>
            </p:cNvPr>
            <p:cNvSpPr txBox="1"/>
            <p:nvPr/>
          </p:nvSpPr>
          <p:spPr>
            <a:xfrm>
              <a:off x="1735594" y="12714"/>
              <a:ext cx="321539" cy="396721"/>
            </a:xfrm>
            <a:prstGeom prst="rect">
              <a:avLst/>
            </a:prstGeom>
            <a:noFill/>
          </p:spPr>
          <p:txBody>
            <a:bodyPr wrap="none" rtlCol="0" anchor="ctr">
              <a:spAutoFit/>
            </a:bodyPr>
            <a:lstStyle/>
            <a:p>
              <a:pPr algn="ctr"/>
              <a:r>
                <a:rPr lang="en-US" dirty="0"/>
                <a:t>A</a:t>
              </a:r>
            </a:p>
          </p:txBody>
        </p:sp>
        <p:sp>
          <p:nvSpPr>
            <p:cNvPr id="8" name="TextBox 7">
              <a:extLst>
                <a:ext uri="{FF2B5EF4-FFF2-40B4-BE49-F238E27FC236}">
                  <a16:creationId xmlns:a16="http://schemas.microsoft.com/office/drawing/2014/main" id="{DA51B0C0-C497-CE4A-94D6-AE4C63C9B39E}"/>
                </a:ext>
              </a:extLst>
            </p:cNvPr>
            <p:cNvSpPr txBox="1"/>
            <p:nvPr/>
          </p:nvSpPr>
          <p:spPr>
            <a:xfrm>
              <a:off x="6596572" y="-17595"/>
              <a:ext cx="263353" cy="396721"/>
            </a:xfrm>
            <a:prstGeom prst="rect">
              <a:avLst/>
            </a:prstGeom>
            <a:noFill/>
          </p:spPr>
          <p:txBody>
            <a:bodyPr wrap="square" rtlCol="0" anchor="ctr">
              <a:spAutoFit/>
            </a:bodyPr>
            <a:lstStyle/>
            <a:p>
              <a:pPr algn="ctr"/>
              <a:r>
                <a:rPr lang="en-US" dirty="0"/>
                <a:t>B</a:t>
              </a:r>
            </a:p>
          </p:txBody>
        </p:sp>
        <p:sp>
          <p:nvSpPr>
            <p:cNvPr id="9" name="TextBox 8">
              <a:extLst>
                <a:ext uri="{FF2B5EF4-FFF2-40B4-BE49-F238E27FC236}">
                  <a16:creationId xmlns:a16="http://schemas.microsoft.com/office/drawing/2014/main" id="{4BF1625F-6D5B-BB49-813F-9130657DCC2E}"/>
                </a:ext>
              </a:extLst>
            </p:cNvPr>
            <p:cNvSpPr txBox="1"/>
            <p:nvPr/>
          </p:nvSpPr>
          <p:spPr>
            <a:xfrm>
              <a:off x="1703141" y="2823833"/>
              <a:ext cx="311805" cy="396721"/>
            </a:xfrm>
            <a:prstGeom prst="rect">
              <a:avLst/>
            </a:prstGeom>
            <a:noFill/>
          </p:spPr>
          <p:txBody>
            <a:bodyPr wrap="none" rtlCol="0" anchor="ctr">
              <a:spAutoFit/>
            </a:bodyPr>
            <a:lstStyle/>
            <a:p>
              <a:pPr algn="ctr"/>
              <a:r>
                <a:rPr lang="en-US" dirty="0"/>
                <a:t>C</a:t>
              </a:r>
            </a:p>
          </p:txBody>
        </p:sp>
        <p:sp>
          <p:nvSpPr>
            <p:cNvPr id="10" name="TextBox 9">
              <a:extLst>
                <a:ext uri="{FF2B5EF4-FFF2-40B4-BE49-F238E27FC236}">
                  <a16:creationId xmlns:a16="http://schemas.microsoft.com/office/drawing/2014/main" id="{356E2B11-3D80-CA41-89CC-2BA9CC57DCB1}"/>
                </a:ext>
              </a:extLst>
            </p:cNvPr>
            <p:cNvSpPr txBox="1"/>
            <p:nvPr/>
          </p:nvSpPr>
          <p:spPr>
            <a:xfrm>
              <a:off x="6658528" y="2747454"/>
              <a:ext cx="263353" cy="396721"/>
            </a:xfrm>
            <a:prstGeom prst="rect">
              <a:avLst/>
            </a:prstGeom>
            <a:noFill/>
          </p:spPr>
          <p:txBody>
            <a:bodyPr wrap="square" rtlCol="0" anchor="ctr">
              <a:spAutoFit/>
            </a:bodyPr>
            <a:lstStyle/>
            <a:p>
              <a:pPr algn="ctr"/>
              <a:r>
                <a:rPr lang="en-US" dirty="0"/>
                <a:t>D</a:t>
              </a:r>
            </a:p>
          </p:txBody>
        </p:sp>
        <p:graphicFrame>
          <p:nvGraphicFramePr>
            <p:cNvPr id="12" name="Chart 11">
              <a:extLst>
                <a:ext uri="{FF2B5EF4-FFF2-40B4-BE49-F238E27FC236}">
                  <a16:creationId xmlns:a16="http://schemas.microsoft.com/office/drawing/2014/main" id="{19B6101F-95F1-EA49-8E23-67B4054CF5F3}"/>
                </a:ext>
              </a:extLst>
            </p:cNvPr>
            <p:cNvGraphicFramePr>
              <a:graphicFrameLocks noChangeAspect="1"/>
            </p:cNvGraphicFramePr>
            <p:nvPr>
              <p:extLst>
                <p:ext uri="{D42A27DB-BD31-4B8C-83A1-F6EECF244321}">
                  <p14:modId xmlns:p14="http://schemas.microsoft.com/office/powerpoint/2010/main" val="2622808822"/>
                </p:ext>
              </p:extLst>
            </p:nvPr>
          </p:nvGraphicFramePr>
          <p:xfrm>
            <a:off x="2026743" y="-49943"/>
            <a:ext cx="4407641" cy="283049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D1C08F54-2F8E-C34B-AF81-ABB3A60D34C3}"/>
                </a:ext>
              </a:extLst>
            </p:cNvPr>
            <p:cNvGraphicFramePr>
              <a:graphicFrameLocks noChangeAspect="1"/>
            </p:cNvGraphicFramePr>
            <p:nvPr>
              <p:extLst>
                <p:ext uri="{D42A27DB-BD31-4B8C-83A1-F6EECF244321}">
                  <p14:modId xmlns:p14="http://schemas.microsoft.com/office/powerpoint/2010/main" val="3155512912"/>
                </p:ext>
              </p:extLst>
            </p:nvPr>
          </p:nvGraphicFramePr>
          <p:xfrm>
            <a:off x="6880311" y="0"/>
            <a:ext cx="4327303" cy="27789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E8397AF7-7559-C249-A9C8-F82F3A57A780}"/>
                </a:ext>
              </a:extLst>
            </p:cNvPr>
            <p:cNvGraphicFramePr>
              <a:graphicFrameLocks noChangeAspect="1"/>
            </p:cNvGraphicFramePr>
            <p:nvPr>
              <p:extLst>
                <p:ext uri="{D42A27DB-BD31-4B8C-83A1-F6EECF244321}">
                  <p14:modId xmlns:p14="http://schemas.microsoft.com/office/powerpoint/2010/main" val="4064385818"/>
                </p:ext>
              </p:extLst>
            </p:nvPr>
          </p:nvGraphicFramePr>
          <p:xfrm>
            <a:off x="2023363" y="2778908"/>
            <a:ext cx="4435933" cy="26020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a:extLst>
                <a:ext uri="{FF2B5EF4-FFF2-40B4-BE49-F238E27FC236}">
                  <a16:creationId xmlns:a16="http://schemas.microsoft.com/office/drawing/2014/main" id="{36DE3648-B785-B24C-B88B-BAF68363D9A6}"/>
                </a:ext>
              </a:extLst>
            </p:cNvPr>
            <p:cNvGraphicFramePr>
              <a:graphicFrameLocks/>
            </p:cNvGraphicFramePr>
            <p:nvPr>
              <p:extLst>
                <p:ext uri="{D42A27DB-BD31-4B8C-83A1-F6EECF244321}">
                  <p14:modId xmlns:p14="http://schemas.microsoft.com/office/powerpoint/2010/main" val="53842744"/>
                </p:ext>
              </p:extLst>
            </p:nvPr>
          </p:nvGraphicFramePr>
          <p:xfrm>
            <a:off x="6880311" y="2696275"/>
            <a:ext cx="4581885" cy="2707492"/>
          </p:xfrm>
          <a:graphic>
            <a:graphicData uri="http://schemas.openxmlformats.org/drawingml/2006/chart">
              <c:chart xmlns:c="http://schemas.openxmlformats.org/drawingml/2006/chart" xmlns:r="http://schemas.openxmlformats.org/officeDocument/2006/relationships" r:id="rId5"/>
            </a:graphicData>
          </a:graphic>
        </p:graphicFrame>
      </p:grpSp>
    </p:spTree>
    <p:extLst>
      <p:ext uri="{BB962C8B-B14F-4D97-AF65-F5344CB8AC3E}">
        <p14:creationId xmlns:p14="http://schemas.microsoft.com/office/powerpoint/2010/main" val="3747350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TotalTime>
  <Words>203</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Jan Dvorak</cp:lastModifiedBy>
  <cp:revision>21</cp:revision>
  <dcterms:created xsi:type="dcterms:W3CDTF">2018-11-04T22:48:21Z</dcterms:created>
  <dcterms:modified xsi:type="dcterms:W3CDTF">2019-02-02T21:08:00Z</dcterms:modified>
</cp:coreProperties>
</file>