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1" r:id="rId3"/>
    <p:sldId id="268" r:id="rId4"/>
    <p:sldId id="269" r:id="rId5"/>
    <p:sldId id="273" r:id="rId6"/>
    <p:sldId id="272" r:id="rId7"/>
    <p:sldId id="277" r:id="rId8"/>
  </p:sldIdLst>
  <p:sldSz cx="6858000" cy="9144000" type="letter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  <a:srgbClr val="0000FF"/>
    <a:srgbClr val="548235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1" autoAdjust="0"/>
    <p:restoredTop sz="94660"/>
  </p:normalViewPr>
  <p:slideViewPr>
    <p:cSldViewPr snapToGrid="0">
      <p:cViewPr>
        <p:scale>
          <a:sx n="140" d="100"/>
          <a:sy n="140" d="100"/>
        </p:scale>
        <p:origin x="1744" y="592"/>
      </p:cViewPr>
      <p:guideLst>
        <p:guide orient="horz" pos="226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3838-76D4-4C20-921A-524A8C81067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F8E4-2414-45DF-A73B-95E09163D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61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3838-76D4-4C20-921A-524A8C81067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F8E4-2414-45DF-A73B-95E09163D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1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3838-76D4-4C20-921A-524A8C81067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F8E4-2414-45DF-A73B-95E09163D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62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3838-76D4-4C20-921A-524A8C81067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F8E4-2414-45DF-A73B-95E09163D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8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3838-76D4-4C20-921A-524A8C81067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F8E4-2414-45DF-A73B-95E09163D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97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3838-76D4-4C20-921A-524A8C81067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F8E4-2414-45DF-A73B-95E09163D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27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3838-76D4-4C20-921A-524A8C81067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F8E4-2414-45DF-A73B-95E09163D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5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3838-76D4-4C20-921A-524A8C81067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F8E4-2414-45DF-A73B-95E09163D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47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3838-76D4-4C20-921A-524A8C81067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F8E4-2414-45DF-A73B-95E09163D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5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3838-76D4-4C20-921A-524A8C81067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F8E4-2414-45DF-A73B-95E09163D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82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63838-76D4-4C20-921A-524A8C81067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F8E4-2414-45DF-A73B-95E09163D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5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63838-76D4-4C20-921A-524A8C810677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F8E4-2414-45DF-A73B-95E09163D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"/><Relationship Id="rId3" Type="http://schemas.openxmlformats.org/officeDocument/2006/relationships/image" Target="../media/image14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37929" y="816089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Figure S1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6" y="2272628"/>
            <a:ext cx="2739768" cy="1429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6" y="3701661"/>
            <a:ext cx="2739766" cy="1426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34" y="2273372"/>
            <a:ext cx="2739766" cy="1428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32" y="3701181"/>
            <a:ext cx="2739767" cy="14274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08999" y="370118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Oti-plx-1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6515" y="333195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WT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8360" y="332775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i="1" dirty="0" smtClean="0">
                <a:solidFill>
                  <a:schemeClr val="bg1"/>
                </a:solidFill>
              </a:rPr>
              <a:t>Oti-mom-5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9410" y="370620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i="1" dirty="0">
                <a:solidFill>
                  <a:schemeClr val="bg1"/>
                </a:solidFill>
              </a:rPr>
              <a:t>Oti-lin-3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7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722" y="8736695"/>
            <a:ext cx="171156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46" b="1" dirty="0">
                <a:latin typeface="Arial"/>
                <a:cs typeface="Arial"/>
              </a:rPr>
              <a:t>Figure </a:t>
            </a:r>
            <a:r>
              <a:rPr lang="en-US" sz="1846" b="1" dirty="0" smtClean="0">
                <a:latin typeface="Arial"/>
                <a:cs typeface="Arial"/>
              </a:rPr>
              <a:t>S2</a:t>
            </a:r>
            <a:endParaRPr lang="en-US" sz="1846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6580" y="247960"/>
            <a:ext cx="29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</a:t>
            </a:r>
            <a:r>
              <a:rPr lang="en-US" i="1" dirty="0" smtClean="0"/>
              <a:t>ov-4(sy465)</a:t>
            </a:r>
            <a:r>
              <a:rPr lang="en-US" dirty="0" smtClean="0"/>
              <a:t> – Scaffold 10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66580" y="4379842"/>
            <a:ext cx="29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cov-4(sy493)</a:t>
            </a:r>
            <a:r>
              <a:rPr lang="en-US" dirty="0" smtClean="0"/>
              <a:t> – Scaffold 10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/>
          <a:stretch/>
        </p:blipFill>
        <p:spPr>
          <a:xfrm>
            <a:off x="1691341" y="617292"/>
            <a:ext cx="3608375" cy="3741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/>
          <a:stretch/>
        </p:blipFill>
        <p:spPr>
          <a:xfrm>
            <a:off x="1703294" y="4755883"/>
            <a:ext cx="3596422" cy="3741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951328" y="3294248"/>
            <a:ext cx="12731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b="1" dirty="0" smtClean="0"/>
              <a:t># of sequencing reads</a:t>
            </a:r>
            <a:endParaRPr lang="en-US" sz="8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787024" y="1414648"/>
            <a:ext cx="16017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b="1" dirty="0" smtClean="0"/>
              <a:t>Frequency of mapping-strain</a:t>
            </a:r>
            <a:endParaRPr lang="en-US" sz="8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947063" y="7373650"/>
            <a:ext cx="12731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b="1" dirty="0" smtClean="0"/>
              <a:t># of sequencing reads</a:t>
            </a:r>
            <a:endParaRPr lang="en-US" sz="8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782759" y="5494050"/>
            <a:ext cx="16017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b="1" dirty="0" smtClean="0"/>
              <a:t>Frequency of mapping-strain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053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722" y="8736695"/>
            <a:ext cx="171156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46" b="1" dirty="0">
                <a:latin typeface="Arial"/>
                <a:cs typeface="Arial"/>
              </a:rPr>
              <a:t>Figure </a:t>
            </a:r>
            <a:r>
              <a:rPr lang="en-US" sz="1846" b="1" dirty="0" smtClean="0">
                <a:latin typeface="Arial"/>
                <a:cs typeface="Arial"/>
              </a:rPr>
              <a:t>S3</a:t>
            </a:r>
            <a:endParaRPr lang="en-US" sz="1846" b="1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3294" y="659220"/>
            <a:ext cx="6294338" cy="5760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t="5339" r="18553" b="5977"/>
          <a:stretch/>
        </p:blipFill>
        <p:spPr>
          <a:xfrm>
            <a:off x="472269" y="3343559"/>
            <a:ext cx="3521123" cy="2606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67519"/>
          <a:stretch/>
        </p:blipFill>
        <p:spPr>
          <a:xfrm>
            <a:off x="3931401" y="4591007"/>
            <a:ext cx="2540943" cy="5001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7" t="40382" b="36027"/>
          <a:stretch/>
        </p:blipFill>
        <p:spPr>
          <a:xfrm>
            <a:off x="3755383" y="3307906"/>
            <a:ext cx="748507" cy="125565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5244" y="592120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0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377463" y="592171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.25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179696" y="5916043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.5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913999" y="591604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.75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747649" y="591559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1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20445" y="4194721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#mRNA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53910" y="6141317"/>
            <a:ext cx="2828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Fraction of the antero-posterior axis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953910" y="2892900"/>
            <a:ext cx="2801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/>
              <a:t>Average expression of </a:t>
            </a:r>
            <a:r>
              <a:rPr lang="en-GB" sz="1200" b="1" dirty="0" err="1" smtClean="0"/>
              <a:t>Wnt</a:t>
            </a:r>
            <a:r>
              <a:rPr lang="en-GB" sz="1200" b="1" dirty="0" smtClean="0"/>
              <a:t> mRNAs </a:t>
            </a:r>
          </a:p>
          <a:p>
            <a:pPr algn="ctr"/>
            <a:r>
              <a:rPr lang="en-GB" sz="1200" b="1" dirty="0" smtClean="0"/>
              <a:t>during the L3 stage</a:t>
            </a:r>
            <a:endParaRPr lang="en-US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664008" y="3338326"/>
            <a:ext cx="166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Average over at least 20 animals per </a:t>
            </a:r>
            <a:r>
              <a:rPr lang="en-GB" sz="1200" dirty="0" err="1" smtClean="0"/>
              <a:t>smFISH</a:t>
            </a:r>
            <a:r>
              <a:rPr lang="en-GB" sz="1200" dirty="0" smtClean="0"/>
              <a:t> experiment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811617" y="676110"/>
            <a:ext cx="3398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/>
              <a:t>Examples of </a:t>
            </a:r>
            <a:r>
              <a:rPr lang="en-GB" sz="1200" b="1" dirty="0" err="1" smtClean="0"/>
              <a:t>smFISH</a:t>
            </a:r>
            <a:r>
              <a:rPr lang="en-GB" sz="1200" b="1" dirty="0" smtClean="0"/>
              <a:t> images of </a:t>
            </a:r>
            <a:r>
              <a:rPr lang="en-GB" sz="1200" b="1" dirty="0" err="1" smtClean="0"/>
              <a:t>Wnt</a:t>
            </a:r>
            <a:r>
              <a:rPr lang="en-GB" sz="1200" b="1" dirty="0" smtClean="0"/>
              <a:t> mRNAs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891526" y="5170662"/>
            <a:ext cx="174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Beginning of </a:t>
            </a:r>
            <a:r>
              <a:rPr lang="en-GB" sz="1200" smtClean="0"/>
              <a:t>the gut identified </a:t>
            </a:r>
            <a:r>
              <a:rPr lang="en-GB" sz="1200" dirty="0" smtClean="0"/>
              <a:t>by DAPI staining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964763" y="5746068"/>
            <a:ext cx="159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Last cell nucleus in the tail identified by DAPI staining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4598951" y="4765941"/>
            <a:ext cx="45719" cy="4571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300375" y="4788686"/>
            <a:ext cx="45719" cy="4571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72" y="5026215"/>
            <a:ext cx="1872000" cy="183794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V="1">
            <a:off x="4628634" y="4888726"/>
            <a:ext cx="0" cy="3240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348795" y="4899037"/>
            <a:ext cx="0" cy="8640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8421" y="2838450"/>
            <a:ext cx="626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2" y="988762"/>
            <a:ext cx="1998000" cy="1332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89" y="989049"/>
            <a:ext cx="1996947" cy="1332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32" y="988762"/>
            <a:ext cx="1998000" cy="1332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38882" y="2340657"/>
            <a:ext cx="191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Expression across the posterior part</a:t>
            </a:r>
            <a:endParaRPr lang="en-US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417241" y="2349560"/>
            <a:ext cx="2119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Expression</a:t>
            </a:r>
            <a:r>
              <a:rPr lang="en-GB" sz="1200" b="1" i="1" dirty="0" smtClean="0"/>
              <a:t> </a:t>
            </a:r>
            <a:r>
              <a:rPr lang="en-GB" sz="1200" b="1" dirty="0" smtClean="0"/>
              <a:t>in the pharynx and anterior part</a:t>
            </a:r>
            <a:endParaRPr lang="en-US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520489" y="2340602"/>
            <a:ext cx="1976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Expression</a:t>
            </a:r>
            <a:r>
              <a:rPr lang="en-GB" sz="1200" b="1" i="1" dirty="0" smtClean="0"/>
              <a:t> </a:t>
            </a:r>
            <a:r>
              <a:rPr lang="en-GB" sz="1200" b="1" dirty="0" smtClean="0"/>
              <a:t>in the tail, P6.px, and SM</a:t>
            </a:r>
            <a:endParaRPr lang="en-US" sz="1200" b="1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4878742" y="1654762"/>
            <a:ext cx="291214" cy="21381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922699" y="1825118"/>
            <a:ext cx="10070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Sex myoblast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88102" y="2852385"/>
            <a:ext cx="2808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b</a:t>
            </a:r>
            <a:r>
              <a:rPr lang="en-US" sz="800" b="1" dirty="0" smtClean="0"/>
              <a:t>)</a:t>
            </a:r>
            <a:endParaRPr lang="en-US" sz="800" dirty="0"/>
          </a:p>
        </p:txBody>
      </p:sp>
      <p:sp>
        <p:nvSpPr>
          <p:cNvPr id="55" name="Rectangle 54"/>
          <p:cNvSpPr/>
          <p:nvPr/>
        </p:nvSpPr>
        <p:spPr>
          <a:xfrm>
            <a:off x="283294" y="670504"/>
            <a:ext cx="2760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/>
              <a:t>a)</a:t>
            </a:r>
            <a:endParaRPr lang="en-US" sz="800" dirty="0"/>
          </a:p>
        </p:txBody>
      </p:sp>
      <p:sp>
        <p:nvSpPr>
          <p:cNvPr id="56" name="Rectangle 55"/>
          <p:cNvSpPr/>
          <p:nvPr/>
        </p:nvSpPr>
        <p:spPr>
          <a:xfrm>
            <a:off x="828941" y="993809"/>
            <a:ext cx="11801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>
                <a:solidFill>
                  <a:schemeClr val="bg1"/>
                </a:solidFill>
              </a:rPr>
              <a:t>Oti-cwn-1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877202" y="992486"/>
            <a:ext cx="11801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 smtClean="0">
                <a:solidFill>
                  <a:schemeClr val="bg1"/>
                </a:solidFill>
              </a:rPr>
              <a:t>Oti-cwn-2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61309" y="994557"/>
            <a:ext cx="1135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i="1" dirty="0" smtClean="0">
                <a:solidFill>
                  <a:schemeClr val="bg1"/>
                </a:solidFill>
              </a:rPr>
              <a:t>Oti-lin-44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2058107" y="1835549"/>
            <a:ext cx="245058" cy="24429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715041" y="2009770"/>
            <a:ext cx="505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Anus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3239282" y="1754355"/>
            <a:ext cx="213160" cy="20062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328516" y="1914642"/>
            <a:ext cx="12293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Terminal bulb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722" y="8736695"/>
            <a:ext cx="171156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46" b="1" dirty="0">
                <a:latin typeface="Arial"/>
                <a:cs typeface="Arial"/>
              </a:rPr>
              <a:t>Figure </a:t>
            </a:r>
            <a:r>
              <a:rPr lang="en-US" sz="1846" b="1" dirty="0" smtClean="0">
                <a:latin typeface="Arial"/>
                <a:cs typeface="Arial"/>
              </a:rPr>
              <a:t>S4</a:t>
            </a:r>
            <a:endParaRPr lang="en-US" sz="1846" b="1" dirty="0">
              <a:latin typeface="Arial"/>
              <a:cs typeface="Arial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1" y="1106281"/>
            <a:ext cx="2700000" cy="305147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09062"/>
            <a:ext cx="2700000" cy="34553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2260" y="659219"/>
            <a:ext cx="5762847" cy="39127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stCxn id="3" idx="0"/>
          </p:cNvCxnSpPr>
          <p:nvPr/>
        </p:nvCxnSpPr>
        <p:spPr>
          <a:xfrm>
            <a:off x="3423684" y="659219"/>
            <a:ext cx="0" cy="39127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5669" y="734579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Wnt</a:t>
            </a:r>
            <a:r>
              <a:rPr lang="en-US" b="1" dirty="0" smtClean="0"/>
              <a:t>			</a:t>
            </a:r>
            <a:r>
              <a:rPr lang="en-US" b="1" dirty="0" err="1" smtClean="0"/>
              <a:t>Wnt</a:t>
            </a:r>
            <a:r>
              <a:rPr lang="en-US" b="1" dirty="0" smtClean="0"/>
              <a:t> receptors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432826" y="668983"/>
            <a:ext cx="2808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b</a:t>
            </a:r>
            <a:r>
              <a:rPr lang="en-US" sz="800" b="1" dirty="0" smtClean="0"/>
              <a:t>)</a:t>
            </a:r>
            <a:endParaRPr lang="en-US" sz="800" dirty="0"/>
          </a:p>
        </p:txBody>
      </p:sp>
      <p:sp>
        <p:nvSpPr>
          <p:cNvPr id="11" name="Rectangle 10"/>
          <p:cNvSpPr/>
          <p:nvPr/>
        </p:nvSpPr>
        <p:spPr>
          <a:xfrm>
            <a:off x="542260" y="659219"/>
            <a:ext cx="2760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/>
              <a:t>a)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79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9080" y="1077572"/>
            <a:ext cx="4583953" cy="38948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096" t="53552" r="27124" b="29139"/>
          <a:stretch/>
        </p:blipFill>
        <p:spPr>
          <a:xfrm>
            <a:off x="1440331" y="3390452"/>
            <a:ext cx="4122644" cy="1428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30" y="1148876"/>
            <a:ext cx="3937369" cy="191078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249080" y="3120482"/>
            <a:ext cx="4583953" cy="209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43722" y="8736695"/>
            <a:ext cx="171156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46" b="1" dirty="0">
                <a:latin typeface="Arial"/>
                <a:cs typeface="Arial"/>
              </a:rPr>
              <a:t>Figure </a:t>
            </a:r>
            <a:r>
              <a:rPr lang="en-US" sz="1846" b="1" dirty="0" smtClean="0">
                <a:latin typeface="Arial"/>
                <a:cs typeface="Arial"/>
              </a:rPr>
              <a:t>S5</a:t>
            </a:r>
            <a:endParaRPr lang="en-US" sz="1846" b="1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1902" y="3126329"/>
            <a:ext cx="2808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b</a:t>
            </a:r>
            <a:r>
              <a:rPr lang="en-US" sz="800" b="1" dirty="0" smtClean="0"/>
              <a:t>)</a:t>
            </a:r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1257142" y="1085120"/>
            <a:ext cx="2760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/>
              <a:t>a)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51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722" y="8736695"/>
            <a:ext cx="171156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46" b="1" dirty="0">
                <a:latin typeface="Arial"/>
                <a:cs typeface="Arial"/>
              </a:rPr>
              <a:t>Figure </a:t>
            </a:r>
            <a:r>
              <a:rPr lang="en-US" sz="1846" b="1" dirty="0" smtClean="0">
                <a:latin typeface="Arial"/>
                <a:cs typeface="Arial"/>
              </a:rPr>
              <a:t>S6</a:t>
            </a:r>
            <a:endParaRPr lang="en-US" sz="1846" b="1" dirty="0">
              <a:latin typeface="Arial"/>
              <a:cs typeface="Arial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3" t="14560" r="8852" b="18905"/>
          <a:stretch/>
        </p:blipFill>
        <p:spPr>
          <a:xfrm>
            <a:off x="3585307" y="969915"/>
            <a:ext cx="2950210" cy="2950210"/>
          </a:xfrm>
          <a:prstGeom prst="rect">
            <a:avLst/>
          </a:prstGeom>
        </p:spPr>
      </p:pic>
      <p:pic>
        <p:nvPicPr>
          <p:cNvPr id="47" name="Picture 46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2100" r="16941" b="30137"/>
          <a:stretch/>
        </p:blipFill>
        <p:spPr>
          <a:xfrm>
            <a:off x="338309" y="971487"/>
            <a:ext cx="2952000" cy="2952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32997" y="4348043"/>
            <a:ext cx="5002306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46" b="1" dirty="0">
                <a:cs typeface="Arial"/>
              </a:rPr>
              <a:t>PD4666 </a:t>
            </a:r>
            <a:br>
              <a:rPr lang="en-US" sz="1846" b="1" dirty="0">
                <a:cs typeface="Arial"/>
              </a:rPr>
            </a:br>
            <a:r>
              <a:rPr lang="en-US" sz="1846" b="1" dirty="0">
                <a:cs typeface="Arial"/>
              </a:rPr>
              <a:t>ayIs6 [</a:t>
            </a:r>
            <a:r>
              <a:rPr lang="en-US" sz="1846" b="1" i="1" dirty="0">
                <a:cs typeface="Arial"/>
              </a:rPr>
              <a:t>hlh-8</a:t>
            </a:r>
            <a:r>
              <a:rPr lang="en-US" sz="1846" b="1" dirty="0">
                <a:cs typeface="Arial"/>
              </a:rPr>
              <a:t>::GFP fusion + </a:t>
            </a:r>
            <a:r>
              <a:rPr lang="en-US" sz="1846" b="1" i="1" dirty="0">
                <a:cs typeface="Arial"/>
              </a:rPr>
              <a:t>dpy-20</a:t>
            </a:r>
            <a:r>
              <a:rPr lang="en-US" sz="1846" b="1" dirty="0">
                <a:cs typeface="Arial"/>
              </a:rPr>
              <a:t>(+)]</a:t>
            </a:r>
            <a:endParaRPr lang="en-US" sz="1846" b="1" dirty="0">
              <a:latin typeface="Arial"/>
              <a:cs typeface="Arial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4952697" y="2162292"/>
            <a:ext cx="118335" cy="16674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264670" y="2130020"/>
            <a:ext cx="86060" cy="18287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4998216" y="2810612"/>
            <a:ext cx="142540" cy="28220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195979" y="2860552"/>
            <a:ext cx="224475" cy="2320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547702" y="1823507"/>
            <a:ext cx="298525" cy="623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-1229309" y="1783216"/>
            <a:ext cx="5002306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46" b="1" dirty="0" smtClean="0">
                <a:solidFill>
                  <a:schemeClr val="bg1"/>
                </a:solidFill>
                <a:cs typeface="Arial"/>
              </a:rPr>
              <a:t>SM</a:t>
            </a:r>
            <a:endParaRPr lang="en-US" sz="1846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50221" y="1794579"/>
            <a:ext cx="5002306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46" b="1" dirty="0" err="1" smtClean="0">
                <a:solidFill>
                  <a:schemeClr val="bg1"/>
                </a:solidFill>
                <a:cs typeface="Arial"/>
              </a:rPr>
              <a:t>SM.x</a:t>
            </a:r>
            <a:endParaRPr lang="en-US" sz="1846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49869" y="3069671"/>
            <a:ext cx="5002306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46" b="1" dirty="0" smtClean="0">
                <a:solidFill>
                  <a:schemeClr val="bg1"/>
                </a:solidFill>
                <a:cs typeface="Arial"/>
              </a:rPr>
              <a:t>P6.px</a:t>
            </a:r>
            <a:endParaRPr lang="en-US" sz="1846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64250" y="3759200"/>
            <a:ext cx="28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7892" y="736979"/>
            <a:ext cx="6516807" cy="3275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429000" y="736979"/>
            <a:ext cx="0" cy="3275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9648" y="736272"/>
            <a:ext cx="2808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b</a:t>
            </a:r>
            <a:r>
              <a:rPr lang="en-US" sz="800" b="1" dirty="0" smtClean="0"/>
              <a:t>)</a:t>
            </a:r>
            <a:endParaRPr lang="en-US" sz="800" dirty="0"/>
          </a:p>
        </p:txBody>
      </p:sp>
      <p:sp>
        <p:nvSpPr>
          <p:cNvPr id="21" name="Rectangle 20"/>
          <p:cNvSpPr/>
          <p:nvPr/>
        </p:nvSpPr>
        <p:spPr>
          <a:xfrm>
            <a:off x="205348" y="740823"/>
            <a:ext cx="2760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/>
              <a:t>a)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997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722" y="8736695"/>
            <a:ext cx="1711569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46" b="1" dirty="0">
                <a:latin typeface="Arial"/>
                <a:cs typeface="Arial"/>
              </a:rPr>
              <a:t>Figure </a:t>
            </a:r>
            <a:r>
              <a:rPr lang="en-US" sz="1846" b="1" dirty="0" smtClean="0">
                <a:latin typeface="Arial"/>
                <a:cs typeface="Arial"/>
              </a:rPr>
              <a:t>S7</a:t>
            </a:r>
            <a:endParaRPr lang="en-US" sz="1846" b="1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32" y="3595581"/>
            <a:ext cx="2193878" cy="1438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51" y="3595580"/>
            <a:ext cx="2193878" cy="14380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2260" y="1244006"/>
            <a:ext cx="5762847" cy="4188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745126" y="1643237"/>
            <a:ext cx="4329930" cy="80984"/>
            <a:chOff x="1255060" y="1511769"/>
            <a:chExt cx="4329930" cy="8098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55060" y="1553885"/>
              <a:ext cx="4320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78965" y="1511769"/>
              <a:ext cx="0" cy="7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48541" y="1514761"/>
              <a:ext cx="0" cy="7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000185" y="1511776"/>
              <a:ext cx="0" cy="7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75730" y="1514767"/>
              <a:ext cx="0" cy="7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727374" y="1517763"/>
              <a:ext cx="0" cy="7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84990" y="1520753"/>
              <a:ext cx="0" cy="7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745126" y="1870630"/>
            <a:ext cx="4320000" cy="331693"/>
            <a:chOff x="1255060" y="2557931"/>
            <a:chExt cx="4320000" cy="331693"/>
          </a:xfrm>
        </p:grpSpPr>
        <p:sp>
          <p:nvSpPr>
            <p:cNvPr id="14" name="Rectangle 13"/>
            <p:cNvSpPr/>
            <p:nvPr/>
          </p:nvSpPr>
          <p:spPr>
            <a:xfrm>
              <a:off x="4386731" y="2557931"/>
              <a:ext cx="71718" cy="16136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02099" y="2728259"/>
              <a:ext cx="71718" cy="16136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17921" y="2566166"/>
              <a:ext cx="112439" cy="161365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255060" y="2722283"/>
              <a:ext cx="4320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745126" y="2238188"/>
            <a:ext cx="4320000" cy="206182"/>
            <a:chOff x="1255060" y="2244170"/>
            <a:chExt cx="4320000" cy="20618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255060" y="2420471"/>
              <a:ext cx="4320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735297" y="2247154"/>
              <a:ext cx="71718" cy="1613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52680" y="2244170"/>
              <a:ext cx="71718" cy="16136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304988" y="2450352"/>
              <a:ext cx="1685365" cy="0"/>
            </a:xfrm>
            <a:prstGeom prst="line">
              <a:avLst/>
            </a:prstGeom>
            <a:ln>
              <a:solidFill>
                <a:srgbClr val="C00000"/>
              </a:solidFill>
              <a:prstDash val="dash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060129" y="1970778"/>
            <a:ext cx="144000" cy="72000"/>
            <a:chOff x="824753" y="1778020"/>
            <a:chExt cx="144000" cy="72000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824753" y="1780998"/>
              <a:ext cx="144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30730" y="1778020"/>
              <a:ext cx="0" cy="7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060129" y="2349194"/>
            <a:ext cx="144000" cy="72000"/>
            <a:chOff x="824753" y="1778020"/>
            <a:chExt cx="144000" cy="7200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824753" y="1780998"/>
              <a:ext cx="144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0730" y="1778020"/>
              <a:ext cx="0" cy="7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675" y="2188796"/>
            <a:ext cx="334762" cy="1442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675" y="1809262"/>
            <a:ext cx="334762" cy="14424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66291" y="2215698"/>
            <a:ext cx="1193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latin typeface="Gill Sans MT" panose="020B0502020104020203" pitchFamily="34" charset="0"/>
              </a:rPr>
              <a:t>O. tipulae lin-3</a:t>
            </a:r>
            <a:endParaRPr lang="en-US" sz="1200" b="1" i="1" dirty="0">
              <a:latin typeface="Gill Sans MT" panose="020B05020201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5163" y="1844655"/>
            <a:ext cx="1206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latin typeface="Gill Sans MT" panose="020B0502020104020203" pitchFamily="34" charset="0"/>
              </a:rPr>
              <a:t>C. </a:t>
            </a:r>
            <a:r>
              <a:rPr lang="en-US" sz="1200" b="1" i="1" dirty="0">
                <a:latin typeface="Gill Sans MT" panose="020B0502020104020203" pitchFamily="34" charset="0"/>
              </a:rPr>
              <a:t>e</a:t>
            </a:r>
            <a:r>
              <a:rPr lang="en-US" sz="1200" b="1" i="1" dirty="0" smtClean="0">
                <a:latin typeface="Gill Sans MT" panose="020B0502020104020203" pitchFamily="34" charset="0"/>
              </a:rPr>
              <a:t>legans lin-3</a:t>
            </a:r>
            <a:endParaRPr lang="en-US" sz="1200" b="1" i="1" dirty="0">
              <a:latin typeface="Gill Sans MT" panose="020B05020201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9667" y="1543598"/>
            <a:ext cx="1127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>
                <a:latin typeface="Gill Sans MT" panose="020B0502020104020203" pitchFamily="34" charset="0"/>
              </a:rPr>
              <a:t>bp</a:t>
            </a:r>
            <a:r>
              <a:rPr lang="en-US" sz="1000" b="1" dirty="0" smtClean="0">
                <a:latin typeface="Gill Sans MT" panose="020B0502020104020203" pitchFamily="34" charset="0"/>
              </a:rPr>
              <a:t> before ATG </a:t>
            </a:r>
            <a:endParaRPr lang="en-US" sz="1000" b="1" dirty="0">
              <a:latin typeface="Gill Sans MT" panose="020B05020201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49259" y="1463089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Gill Sans MT" panose="020B0502020104020203" pitchFamily="34" charset="0"/>
              </a:rPr>
              <a:t>-500</a:t>
            </a:r>
            <a:endParaRPr lang="en-US" sz="1000" b="1" dirty="0">
              <a:latin typeface="Gill Sans MT" panose="020B05020201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00902" y="1454073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Gill Sans MT" panose="020B0502020104020203" pitchFamily="34" charset="0"/>
              </a:rPr>
              <a:t>-400</a:t>
            </a:r>
            <a:endParaRPr lang="en-US" sz="1000" b="1" dirty="0">
              <a:latin typeface="Gill Sans MT" panose="020B05020201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55531" y="1463088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Gill Sans MT" panose="020B0502020104020203" pitchFamily="34" charset="0"/>
              </a:rPr>
              <a:t>-300</a:t>
            </a:r>
            <a:endParaRPr lang="en-US" sz="1000" b="1" dirty="0">
              <a:latin typeface="Gill Sans MT" panose="020B05020201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32155" y="1463088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Gill Sans MT" panose="020B0502020104020203" pitchFamily="34" charset="0"/>
              </a:rPr>
              <a:t>-200</a:t>
            </a:r>
            <a:endParaRPr lang="en-US" sz="1000" b="1" dirty="0">
              <a:latin typeface="Gill Sans MT" panose="020B05020201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76595" y="1465300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Gill Sans MT" panose="020B0502020104020203" pitchFamily="34" charset="0"/>
              </a:rPr>
              <a:t>-100</a:t>
            </a:r>
            <a:endParaRPr lang="en-US" sz="1000" b="1" dirty="0">
              <a:latin typeface="Gill Sans MT" panose="020B050202010402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08037" y="2403057"/>
            <a:ext cx="1050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C00000"/>
                </a:solidFill>
                <a:latin typeface="Gill Sans MT" panose="020B0502020104020203" pitchFamily="34" charset="0"/>
              </a:rPr>
              <a:t>m</a:t>
            </a:r>
            <a:r>
              <a:rPr lang="en-US" sz="1200" i="1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f86</a:t>
            </a:r>
            <a:r>
              <a:rPr lang="en-US" sz="120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 deletion</a:t>
            </a:r>
            <a:endParaRPr lang="en-US" sz="1200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00751" y="2666101"/>
            <a:ext cx="71718" cy="1613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771699" y="2666100"/>
            <a:ext cx="112439" cy="16136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330249" y="2669608"/>
            <a:ext cx="71718" cy="161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32893" y="2622555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CACCTG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39643" y="2622555"/>
            <a:ext cx="2359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+mj-lt"/>
              </a:rPr>
              <a:t>[C|T]G[A|G]CC[C|G|T]TG[A|G]</a:t>
            </a:r>
            <a:endParaRPr lang="en-US" sz="1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60135" y="2619515"/>
            <a:ext cx="830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  <a:latin typeface="+mj-lt"/>
              </a:rPr>
              <a:t>CACATG</a:t>
            </a:r>
            <a:endParaRPr lang="en-US" sz="1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6313" y="2806617"/>
            <a:ext cx="81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Gill Sans MT" panose="020B0502020104020203" pitchFamily="34" charset="0"/>
              </a:rPr>
              <a:t>‘canonical’</a:t>
            </a:r>
          </a:p>
          <a:p>
            <a:pPr algn="ctr"/>
            <a:r>
              <a:rPr lang="en-US" sz="1000" b="1" dirty="0" smtClean="0">
                <a:latin typeface="Gill Sans MT" panose="020B0502020104020203" pitchFamily="34" charset="0"/>
              </a:rPr>
              <a:t>E-box site</a:t>
            </a:r>
            <a:endParaRPr lang="en-US" sz="1000" b="1" dirty="0">
              <a:latin typeface="Gill Sans MT" panose="020B050202010402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21993" y="2803561"/>
            <a:ext cx="1306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Gill Sans MT" panose="020B0502020104020203" pitchFamily="34" charset="0"/>
              </a:rPr>
              <a:t>alternative</a:t>
            </a:r>
          </a:p>
          <a:p>
            <a:pPr algn="ctr"/>
            <a:r>
              <a:rPr lang="en-US" sz="1000" b="1" dirty="0" smtClean="0">
                <a:latin typeface="Gill Sans MT" panose="020B0502020104020203" pitchFamily="34" charset="0"/>
              </a:rPr>
              <a:t>putative E-box site</a:t>
            </a:r>
            <a:endParaRPr lang="en-US" sz="1000" b="1" dirty="0">
              <a:latin typeface="Gill Sans MT" panose="020B050202010402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10218" y="2827465"/>
            <a:ext cx="1324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Gill Sans MT" panose="020B0502020104020203" pitchFamily="34" charset="0"/>
              </a:rPr>
              <a:t>NHR binding motif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554214" y="3308425"/>
            <a:ext cx="5762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40811" y="3348417"/>
            <a:ext cx="2808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b</a:t>
            </a:r>
            <a:r>
              <a:rPr lang="en-US" sz="800" b="1" dirty="0" smtClean="0"/>
              <a:t>)</a:t>
            </a:r>
            <a:endParaRPr lang="en-US" sz="800" dirty="0"/>
          </a:p>
        </p:txBody>
      </p:sp>
      <p:sp>
        <p:nvSpPr>
          <p:cNvPr id="65" name="Rectangle 64"/>
          <p:cNvSpPr/>
          <p:nvPr/>
        </p:nvSpPr>
        <p:spPr>
          <a:xfrm>
            <a:off x="546051" y="1235491"/>
            <a:ext cx="2760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 smtClean="0"/>
              <a:t>a)</a:t>
            </a:r>
            <a:endParaRPr lang="en-US" sz="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98933" y="5025609"/>
            <a:ext cx="1398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Gill Sans MT" panose="020B0502020104020203" pitchFamily="34" charset="0"/>
              </a:rPr>
              <a:t>WT </a:t>
            </a:r>
            <a:r>
              <a:rPr lang="en-US" sz="1600" b="1" i="1" dirty="0" smtClean="0">
                <a:latin typeface="Gill Sans MT" panose="020B0502020104020203" pitchFamily="34" charset="0"/>
              </a:rPr>
              <a:t>Oti-lin-3</a:t>
            </a:r>
            <a:endParaRPr lang="en-US" sz="1600" b="1" i="1" dirty="0">
              <a:latin typeface="Gill Sans MT" panose="020B050202010402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48827" y="5026713"/>
            <a:ext cx="1608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latin typeface="Gill Sans MT" panose="020B0502020104020203" pitchFamily="34" charset="0"/>
              </a:rPr>
              <a:t>Oti-lin-3</a:t>
            </a:r>
            <a:r>
              <a:rPr lang="en-US" sz="1600" b="1" i="1" smtClean="0">
                <a:latin typeface="Gill Sans MT" panose="020B0502020104020203" pitchFamily="34" charset="0"/>
              </a:rPr>
              <a:t>(mf86)</a:t>
            </a:r>
            <a:endParaRPr lang="en-US" sz="1600" b="1" i="1" dirty="0">
              <a:latin typeface="Gill Sans MT" panose="020B0502020104020203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452758" y="4519853"/>
            <a:ext cx="280423" cy="792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654851" y="4568684"/>
            <a:ext cx="139415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46" b="1" dirty="0" smtClean="0">
                <a:solidFill>
                  <a:schemeClr val="bg1"/>
                </a:solidFill>
                <a:cs typeface="Arial"/>
              </a:rPr>
              <a:t>AC</a:t>
            </a:r>
            <a:endParaRPr lang="en-US" sz="1846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1577009" y="4660304"/>
            <a:ext cx="280423" cy="792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79102" y="4709135"/>
            <a:ext cx="1394152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46" b="1" dirty="0" smtClean="0">
                <a:solidFill>
                  <a:schemeClr val="bg1"/>
                </a:solidFill>
                <a:cs typeface="Arial"/>
              </a:rPr>
              <a:t>AC</a:t>
            </a:r>
            <a:endParaRPr lang="en-US" sz="1846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66065" y="3528550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Oti-lin-3</a:t>
            </a:r>
            <a:endParaRPr lang="en-US" sz="1600" b="1" i="1" dirty="0">
              <a:solidFill>
                <a:srgbClr val="92D050"/>
              </a:solidFill>
              <a:latin typeface="Gill Sans MT" panose="020B05020201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15201" y="3536382"/>
            <a:ext cx="79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Oti-</a:t>
            </a:r>
            <a:r>
              <a:rPr lang="en-US" sz="1600" b="1" i="1" dirty="0" err="1" smtClean="0">
                <a:solidFill>
                  <a:srgbClr val="FF0000"/>
                </a:solidFill>
                <a:latin typeface="Gill Sans MT" panose="020B0502020104020203" pitchFamily="34" charset="0"/>
              </a:rPr>
              <a:t>dsl</a:t>
            </a:r>
            <a:endParaRPr lang="en-US" sz="1600" b="1" i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117220</TotalTime>
  <Words>202</Words>
  <Application>Microsoft Macintosh PowerPoint</Application>
  <PresentationFormat>Letter Paper (8.5x11 in)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Gill Sans MT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vargas</dc:creator>
  <cp:lastModifiedBy>Marie-Anne</cp:lastModifiedBy>
  <cp:revision>306</cp:revision>
  <cp:lastPrinted>2018-11-19T11:25:51Z</cp:lastPrinted>
  <dcterms:created xsi:type="dcterms:W3CDTF">2017-11-15T14:48:24Z</dcterms:created>
  <dcterms:modified xsi:type="dcterms:W3CDTF">2019-01-24T15:57:33Z</dcterms:modified>
</cp:coreProperties>
</file>