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652"/>
  </p:normalViewPr>
  <p:slideViewPr>
    <p:cSldViewPr snapToGrid="0" snapToObjects="1">
      <p:cViewPr>
        <p:scale>
          <a:sx n="90" d="100"/>
          <a:sy n="90" d="100"/>
        </p:scale>
        <p:origin x="7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12A490-BB07-F342-A80C-A97FC5997B61}"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973416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2A490-BB07-F342-A80C-A97FC5997B61}"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176068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2A490-BB07-F342-A80C-A97FC5997B61}"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168868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2A490-BB07-F342-A80C-A97FC5997B61}"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682894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12A490-BB07-F342-A80C-A97FC5997B61}"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125308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12A490-BB07-F342-A80C-A97FC5997B61}"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207787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12A490-BB07-F342-A80C-A97FC5997B61}" type="datetimeFigureOut">
              <a:rPr lang="en-US" smtClean="0"/>
              <a:t>12/6/18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48238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12A490-BB07-F342-A80C-A97FC5997B61}" type="datetimeFigureOut">
              <a:rPr lang="en-US" smtClean="0"/>
              <a:t>12/6/18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74932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2A490-BB07-F342-A80C-A97FC5997B61}" type="datetimeFigureOut">
              <a:rPr lang="en-US" smtClean="0"/>
              <a:t>12/6/18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103506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2A490-BB07-F342-A80C-A97FC5997B61}"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176564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2A490-BB07-F342-A80C-A97FC5997B61}"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2090D-66C9-2E40-A372-DB6DD1A93A90}" type="slidenum">
              <a:rPr lang="en-US" smtClean="0"/>
              <a:t>‹#›</a:t>
            </a:fld>
            <a:endParaRPr lang="en-US"/>
          </a:p>
        </p:txBody>
      </p:sp>
    </p:spTree>
    <p:extLst>
      <p:ext uri="{BB962C8B-B14F-4D97-AF65-F5344CB8AC3E}">
        <p14:creationId xmlns:p14="http://schemas.microsoft.com/office/powerpoint/2010/main" val="12857583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2A490-BB07-F342-A80C-A97FC5997B61}" type="datetimeFigureOut">
              <a:rPr lang="en-US" smtClean="0"/>
              <a:t>12/6/18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2090D-66C9-2E40-A372-DB6DD1A93A90}" type="slidenum">
              <a:rPr lang="en-US" smtClean="0"/>
              <a:t>‹#›</a:t>
            </a:fld>
            <a:endParaRPr lang="en-US"/>
          </a:p>
        </p:txBody>
      </p:sp>
    </p:spTree>
    <p:extLst>
      <p:ext uri="{BB962C8B-B14F-4D97-AF65-F5344CB8AC3E}">
        <p14:creationId xmlns:p14="http://schemas.microsoft.com/office/powerpoint/2010/main" val="1438528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9" descr="../../Haiti_GS_Project/1Data_Analysis/Results%20updating/revision2/Updated_Polygenic_Genetic_Gain.pdf"/>
          <p:cNvPicPr>
            <a:picLocks noChangeAspect="1" noChangeArrowheads="1"/>
          </p:cNvPicPr>
          <p:nvPr/>
        </p:nvPicPr>
        <p:blipFill>
          <a:blip r:embed="rId2">
            <a:extLst>
              <a:ext uri="{28A0092B-C50C-407E-A947-70E740481C1C}">
                <a14:useLocalDpi xmlns:a14="http://schemas.microsoft.com/office/drawing/2010/main" val="0"/>
              </a:ext>
            </a:extLst>
          </a:blip>
          <a:srcRect b="10661"/>
          <a:stretch>
            <a:fillRect/>
          </a:stretch>
        </p:blipFill>
        <p:spPr bwMode="auto">
          <a:xfrm>
            <a:off x="505083" y="419100"/>
            <a:ext cx="5397500" cy="2413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2" descr="../../Haiti_GS_Project/1Data_Analysis/Results%20updating/revision2/Updated_Polygenic_Genetic_Var.pdf"/>
          <p:cNvPicPr>
            <a:picLocks noChangeAspect="1" noChangeArrowheads="1"/>
          </p:cNvPicPr>
          <p:nvPr/>
        </p:nvPicPr>
        <p:blipFill rotWithShape="1">
          <a:blip r:embed="rId3">
            <a:extLst>
              <a:ext uri="{28A0092B-C50C-407E-A947-70E740481C1C}">
                <a14:useLocalDpi xmlns:a14="http://schemas.microsoft.com/office/drawing/2010/main" val="0"/>
              </a:ext>
            </a:extLst>
          </a:blip>
          <a:srcRect t="-2178" b="-1206"/>
          <a:stretch/>
        </p:blipFill>
        <p:spPr bwMode="auto">
          <a:xfrm>
            <a:off x="6012095" y="292100"/>
            <a:ext cx="5760720" cy="2982021"/>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23" descr="../../Haiti_GS_Project/1Data_Analysis/Results%20updating/revision2/Updated_Polygenic_Prediction_Accuracy.pdf"/>
          <p:cNvPicPr>
            <a:picLocks noChangeAspect="1" noChangeArrowheads="1"/>
          </p:cNvPicPr>
          <p:nvPr/>
        </p:nvPicPr>
        <p:blipFill>
          <a:blip r:embed="rId4">
            <a:extLst>
              <a:ext uri="{28A0092B-C50C-407E-A947-70E740481C1C}">
                <a14:useLocalDpi xmlns:a14="http://schemas.microsoft.com/office/drawing/2010/main" val="0"/>
              </a:ext>
            </a:extLst>
          </a:blip>
          <a:srcRect t="14940"/>
          <a:stretch>
            <a:fillRect/>
          </a:stretch>
        </p:blipFill>
        <p:spPr bwMode="auto">
          <a:xfrm>
            <a:off x="505083" y="2938286"/>
            <a:ext cx="5397500" cy="22987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7"/>
          <p:cNvSpPr>
            <a:spLocks noChangeArrowheads="1"/>
          </p:cNvSpPr>
          <p:nvPr/>
        </p:nvSpPr>
        <p:spPr bwMode="auto">
          <a:xfrm>
            <a:off x="817794" y="5341480"/>
            <a:ext cx="1068840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400" b="1" i="0" u="none" strike="noStrike" cap="none" normalizeH="0" baseline="0" dirty="0">
                <a:ln>
                  <a:noFill/>
                </a:ln>
                <a:solidFill>
                  <a:schemeClr val="tx1"/>
                </a:solidFill>
                <a:effectLst/>
                <a:latin typeface="Times New Roman" charset="0"/>
                <a:ea typeface="Times New Roman" charset="0"/>
                <a:cs typeface="Times New Roman" charset="0"/>
              </a:rPr>
              <a:t>Figure S1: </a:t>
            </a:r>
            <a:r>
              <a:rPr kumimoji="0" lang="x-none" altLang="x-none" sz="1400" i="0" u="none" strike="noStrike" cap="none" normalizeH="0" baseline="0" dirty="0">
                <a:ln>
                  <a:noFill/>
                </a:ln>
                <a:solidFill>
                  <a:schemeClr val="tx1"/>
                </a:solidFill>
                <a:effectLst/>
                <a:latin typeface="Times New Roman" charset="0"/>
                <a:ea typeface="Times New Roman" charset="0"/>
                <a:cs typeface="Times New Roman" charset="0"/>
              </a:rPr>
              <a:t>Effects of updating the training population on genetic gain, genetic variance and prediction accuracy. Genetic gain (panels a and b), genetic variance (panels c and d), and prediction accuracy (panels e and f) for GARS on a polygenic and low heritability trait when the training population was updated and the model retrained every two cycle (left panels) or three cycles (GARS3) (right panels) and compared to no update scenario. Updating was performed by mixing 200 best performing individuals from the recurrent selection cycle with 200 best performing individuals from the training population. </a:t>
            </a:r>
          </a:p>
        </p:txBody>
      </p:sp>
    </p:spTree>
    <p:extLst>
      <p:ext uri="{BB962C8B-B14F-4D97-AF65-F5344CB8AC3E}">
        <p14:creationId xmlns:p14="http://schemas.microsoft.com/office/powerpoint/2010/main" val="2114478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111</Words>
  <Application>Microsoft Macintosh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Times New Roman</vt:lpstr>
      <vt:lpstr>Arial</vt:lpstr>
      <vt:lpstr>Office Theme</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cp:revision>
  <dcterms:created xsi:type="dcterms:W3CDTF">2018-12-06T17:29:13Z</dcterms:created>
  <dcterms:modified xsi:type="dcterms:W3CDTF">2018-12-06T17:56:46Z</dcterms:modified>
</cp:coreProperties>
</file>