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8"/>
  </p:notesMasterIdLst>
  <p:handoutMasterIdLst>
    <p:handoutMasterId r:id="rId9"/>
  </p:handoutMasterIdLst>
  <p:sldIdLst>
    <p:sldId id="259" r:id="rId2"/>
    <p:sldId id="269" r:id="rId3"/>
    <p:sldId id="267" r:id="rId4"/>
    <p:sldId id="257" r:id="rId5"/>
    <p:sldId id="270" r:id="rId6"/>
    <p:sldId id="268" r:id="rId7"/>
  </p:sldIdLst>
  <p:sldSz cx="6858000" cy="9144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36"/>
    <p:restoredTop sz="94681"/>
  </p:normalViewPr>
  <p:slideViewPr>
    <p:cSldViewPr snapToGrid="0" snapToObjects="1">
      <p:cViewPr>
        <p:scale>
          <a:sx n="121" d="100"/>
          <a:sy n="121" d="100"/>
        </p:scale>
        <p:origin x="904" y="144"/>
      </p:cViewPr>
      <p:guideLst>
        <p:guide orient="horz" pos="3168"/>
        <p:guide pos="2160"/>
        <p:guide orient="horz"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3A366-D50E-DA40-8AB8-7EEF4CA907C9}" type="datetimeFigureOut">
              <a:rPr lang="en-US" smtClean="0"/>
              <a:t>10/2/18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2F9DE1-EEA3-0D4C-8D2E-043C35019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597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4C796-C53A-C54A-B8E9-649729C81D53}" type="datetimeFigureOut">
              <a:rPr lang="en-US" smtClean="0"/>
              <a:t>10/2/18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8F082-0C9D-7E4D-AB50-7C5F83063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80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5"/>
            <a:ext cx="5829300" cy="318346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8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74D5-6113-EE4C-ABE4-81EC1DFC9F09}" type="datetimeFigureOut">
              <a:rPr lang="en-US" smtClean="0"/>
              <a:t>10/2/18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53E33-9C61-8147-AEBB-AE8D12C8FF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74D5-6113-EE4C-ABE4-81EC1DFC9F09}" type="datetimeFigureOut">
              <a:rPr lang="en-US" smtClean="0"/>
              <a:t>10/2/18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53E33-9C61-8147-AEBB-AE8D12C8FF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74D5-6113-EE4C-ABE4-81EC1DFC9F09}" type="datetimeFigureOut">
              <a:rPr lang="en-US" smtClean="0"/>
              <a:t>10/2/18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53E33-9C61-8147-AEBB-AE8D12C8FF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74D5-6113-EE4C-ABE4-81EC1DFC9F09}" type="datetimeFigureOut">
              <a:rPr lang="en-US" smtClean="0"/>
              <a:t>10/2/18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53E33-9C61-8147-AEBB-AE8D12C8FF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74D5-6113-EE4C-ABE4-81EC1DFC9F09}" type="datetimeFigureOut">
              <a:rPr lang="en-US" smtClean="0"/>
              <a:t>10/2/18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53E33-9C61-8147-AEBB-AE8D12C8FF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74D5-6113-EE4C-ABE4-81EC1DFC9F09}" type="datetimeFigureOut">
              <a:rPr lang="en-US" smtClean="0"/>
              <a:t>10/2/18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53E33-9C61-8147-AEBB-AE8D12C8FF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74D5-6113-EE4C-ABE4-81EC1DFC9F09}" type="datetimeFigureOut">
              <a:rPr lang="en-US" smtClean="0"/>
              <a:t>10/2/18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53E33-9C61-8147-AEBB-AE8D12C8FF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74D5-6113-EE4C-ABE4-81EC1DFC9F09}" type="datetimeFigureOut">
              <a:rPr lang="en-US" smtClean="0"/>
              <a:t>10/2/18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53E33-9C61-8147-AEBB-AE8D12C8FF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74D5-6113-EE4C-ABE4-81EC1DFC9F09}" type="datetimeFigureOut">
              <a:rPr lang="en-US" smtClean="0"/>
              <a:t>10/2/18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53E33-9C61-8147-AEBB-AE8D12C8FF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316570"/>
            <a:ext cx="3471863" cy="649816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1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74D5-6113-EE4C-ABE4-81EC1DFC9F09}" type="datetimeFigureOut">
              <a:rPr lang="en-US" smtClean="0"/>
              <a:t>10/2/18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53E33-9C61-8147-AEBB-AE8D12C8FF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316570"/>
            <a:ext cx="3471863" cy="6498166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1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74D5-6113-EE4C-ABE4-81EC1DFC9F09}" type="datetimeFigureOut">
              <a:rPr lang="en-US" smtClean="0"/>
              <a:t>10/2/18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53E33-9C61-8147-AEBB-AE8D12C8FF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C74D5-6113-EE4C-ABE4-81EC1DFC9F09}" type="datetimeFigureOut">
              <a:rPr lang="en-US" smtClean="0"/>
              <a:t>10/2/18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4" y="8475136"/>
            <a:ext cx="2314575" cy="486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53E33-9C61-8147-AEBB-AE8D12C8F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32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7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6" Type="http://schemas.openxmlformats.org/officeDocument/2006/relationships/image" Target="../media/image13.emf"/><Relationship Id="rId7" Type="http://schemas.openxmlformats.org/officeDocument/2006/relationships/image" Target="../media/image14.emf"/><Relationship Id="rId8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6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59457" y="422624"/>
            <a:ext cx="356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87182" y="416960"/>
            <a:ext cx="369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7978" y="2716932"/>
            <a:ext cx="444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C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185" y="462977"/>
            <a:ext cx="1353312" cy="21214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41523" y="5849655"/>
            <a:ext cx="312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1961" y="786292"/>
            <a:ext cx="2905760" cy="1524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868858" y="5849051"/>
            <a:ext cx="334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F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12130" y="2706994"/>
            <a:ext cx="356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/>
                <a:cs typeface="Arial"/>
              </a:rPr>
              <a:t>D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999" y="2987746"/>
            <a:ext cx="2174240" cy="23977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0726" y="2846999"/>
            <a:ext cx="2408525" cy="293113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999" y="5917928"/>
            <a:ext cx="2306884" cy="27146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4185" y="5892081"/>
            <a:ext cx="1781175" cy="287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71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4985" y="826462"/>
            <a:ext cx="5683926" cy="3785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/>
                <a:cs typeface="Arial"/>
              </a:rPr>
              <a:t>Figure S1. </a:t>
            </a:r>
            <a:r>
              <a:rPr lang="en-US" sz="1200" b="1" dirty="0">
                <a:latin typeface="Arial"/>
                <a:cs typeface="Arial"/>
              </a:rPr>
              <a:t>UNC-7 and UNC-9 gap junction proteins are required for normal </a:t>
            </a:r>
            <a:r>
              <a:rPr lang="en-US" sz="1200" b="1" dirty="0" smtClean="0">
                <a:latin typeface="Arial"/>
                <a:cs typeface="Arial"/>
              </a:rPr>
              <a:t>sleep.  </a:t>
            </a:r>
          </a:p>
          <a:p>
            <a:r>
              <a:rPr lang="en-US" sz="1200" dirty="0">
                <a:latin typeface="Arial"/>
                <a:cs typeface="Arial"/>
              </a:rPr>
              <a:t>(A) Total time in sleep bouts for wild type and </a:t>
            </a:r>
            <a:r>
              <a:rPr lang="en-US" sz="1200" i="1" dirty="0">
                <a:latin typeface="Arial"/>
                <a:cs typeface="Arial"/>
              </a:rPr>
              <a:t>unc-7(</a:t>
            </a:r>
            <a:r>
              <a:rPr lang="en-US" sz="1200" i="1" dirty="0" smtClean="0">
                <a:latin typeface="Arial"/>
                <a:cs typeface="Arial"/>
              </a:rPr>
              <a:t>rt212lf)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animals during L4 to adult </a:t>
            </a:r>
            <a:r>
              <a:rPr lang="en-US" sz="1200" dirty="0" err="1">
                <a:latin typeface="Arial"/>
                <a:cs typeface="Arial"/>
              </a:rPr>
              <a:t>lethargus</a:t>
            </a:r>
            <a:r>
              <a:rPr lang="en-US" sz="1200" dirty="0">
                <a:latin typeface="Arial"/>
                <a:cs typeface="Arial"/>
              </a:rPr>
              <a:t>. (B</a:t>
            </a:r>
            <a:r>
              <a:rPr lang="en-US" sz="1200" dirty="0" smtClean="0">
                <a:latin typeface="Arial"/>
                <a:cs typeface="Arial"/>
              </a:rPr>
              <a:t>) </a:t>
            </a:r>
            <a:r>
              <a:rPr lang="en-US" sz="1200" dirty="0">
                <a:latin typeface="Arial"/>
                <a:cs typeface="Arial"/>
              </a:rPr>
              <a:t>Percent animals in sleep after heat shock of wild type, heat shock promoter driven </a:t>
            </a:r>
            <a:r>
              <a:rPr lang="en-US" sz="1200" i="1" dirty="0">
                <a:latin typeface="Arial"/>
                <a:cs typeface="Arial"/>
              </a:rPr>
              <a:t>osm-11(OE)</a:t>
            </a:r>
            <a:r>
              <a:rPr lang="en-US" sz="1200" dirty="0">
                <a:latin typeface="Arial"/>
                <a:cs typeface="Arial"/>
              </a:rPr>
              <a:t>, and </a:t>
            </a:r>
            <a:r>
              <a:rPr lang="en-US" sz="1200" i="1" dirty="0">
                <a:latin typeface="Arial"/>
                <a:cs typeface="Arial"/>
              </a:rPr>
              <a:t>osm-11(OE); unc-7(</a:t>
            </a:r>
            <a:r>
              <a:rPr lang="en-US" sz="1200" i="1" dirty="0" smtClean="0">
                <a:latin typeface="Arial"/>
                <a:cs typeface="Arial"/>
              </a:rPr>
              <a:t>rt212lf)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animals</a:t>
            </a:r>
            <a:r>
              <a:rPr lang="en-US" sz="1200" dirty="0" smtClean="0">
                <a:latin typeface="Arial"/>
                <a:cs typeface="Arial"/>
              </a:rPr>
              <a:t>. (C</a:t>
            </a:r>
            <a:r>
              <a:rPr lang="en-US" sz="1200" dirty="0">
                <a:latin typeface="Arial"/>
                <a:cs typeface="Arial"/>
              </a:rPr>
              <a:t>) </a:t>
            </a:r>
            <a:r>
              <a:rPr lang="en-US" sz="1200" dirty="0" smtClean="0">
                <a:latin typeface="Arial"/>
                <a:cs typeface="Arial"/>
              </a:rPr>
              <a:t>Average sleep bout duration for </a:t>
            </a:r>
            <a:r>
              <a:rPr lang="en-US" sz="1200" dirty="0">
                <a:latin typeface="Arial"/>
                <a:cs typeface="Arial"/>
              </a:rPr>
              <a:t>wild </a:t>
            </a:r>
            <a:r>
              <a:rPr lang="en-US" sz="1200" dirty="0" smtClean="0">
                <a:latin typeface="Arial"/>
                <a:cs typeface="Arial"/>
              </a:rPr>
              <a:t>type, </a:t>
            </a:r>
            <a:r>
              <a:rPr lang="en-US" sz="1200" i="1" dirty="0" smtClean="0">
                <a:latin typeface="Arial"/>
                <a:cs typeface="Arial"/>
              </a:rPr>
              <a:t>unc-7(e5lf)</a:t>
            </a:r>
            <a:r>
              <a:rPr lang="en-US" sz="1200" dirty="0" smtClean="0">
                <a:latin typeface="Arial"/>
                <a:cs typeface="Arial"/>
              </a:rPr>
              <a:t>, </a:t>
            </a:r>
            <a:r>
              <a:rPr lang="en-US" sz="1200" i="1" dirty="0" smtClean="0">
                <a:latin typeface="Arial"/>
                <a:cs typeface="Arial"/>
              </a:rPr>
              <a:t>unc-9(e101lf)</a:t>
            </a:r>
            <a:r>
              <a:rPr lang="en-US" sz="1200" dirty="0" smtClean="0">
                <a:latin typeface="Arial"/>
                <a:cs typeface="Arial"/>
              </a:rPr>
              <a:t>, and </a:t>
            </a:r>
            <a:r>
              <a:rPr lang="en-US" sz="1200" i="1" dirty="0" smtClean="0">
                <a:latin typeface="Arial"/>
                <a:cs typeface="Arial"/>
              </a:rPr>
              <a:t>unc-9(e101lf) </a:t>
            </a:r>
            <a:r>
              <a:rPr lang="en-US" sz="1200" i="1" dirty="0" smtClean="0">
                <a:latin typeface="Arial"/>
                <a:cs typeface="Arial"/>
              </a:rPr>
              <a:t>unc-7(e5lf) </a:t>
            </a:r>
            <a:r>
              <a:rPr lang="en-US" sz="1200" dirty="0" smtClean="0">
                <a:latin typeface="Arial"/>
                <a:cs typeface="Arial"/>
              </a:rPr>
              <a:t>animals </a:t>
            </a:r>
            <a:r>
              <a:rPr lang="en-US" sz="1200" dirty="0">
                <a:latin typeface="Arial"/>
                <a:cs typeface="Arial"/>
              </a:rPr>
              <a:t>during L4 to adult </a:t>
            </a:r>
            <a:r>
              <a:rPr lang="en-US" sz="1200" dirty="0" err="1">
                <a:latin typeface="Arial"/>
                <a:cs typeface="Arial"/>
              </a:rPr>
              <a:t>lethargus</a:t>
            </a:r>
            <a:r>
              <a:rPr lang="en-US" sz="1200" dirty="0">
                <a:latin typeface="Arial"/>
                <a:cs typeface="Arial"/>
              </a:rPr>
              <a:t>. </a:t>
            </a:r>
            <a:r>
              <a:rPr lang="en-US" sz="1200" dirty="0" smtClean="0">
                <a:latin typeface="Arial"/>
                <a:cs typeface="Arial"/>
              </a:rPr>
              <a:t>(D) </a:t>
            </a:r>
            <a:r>
              <a:rPr lang="en-US" sz="1200" dirty="0">
                <a:latin typeface="Arial"/>
                <a:cs typeface="Arial"/>
              </a:rPr>
              <a:t>Total time in sleep bouts during L4 to adult </a:t>
            </a:r>
            <a:r>
              <a:rPr lang="en-US" sz="1200" dirty="0" err="1" smtClean="0">
                <a:latin typeface="Arial"/>
                <a:cs typeface="Arial"/>
              </a:rPr>
              <a:t>lethargus</a:t>
            </a:r>
            <a:r>
              <a:rPr lang="en-US" sz="1200" dirty="0" smtClean="0">
                <a:latin typeface="Arial"/>
                <a:cs typeface="Arial"/>
              </a:rPr>
              <a:t> for </a:t>
            </a:r>
            <a:r>
              <a:rPr lang="en-US" sz="1200" dirty="0">
                <a:latin typeface="Arial"/>
                <a:cs typeface="Arial"/>
              </a:rPr>
              <a:t>wild </a:t>
            </a:r>
            <a:r>
              <a:rPr lang="en-US" sz="1200" dirty="0" smtClean="0">
                <a:latin typeface="Arial"/>
                <a:cs typeface="Arial"/>
              </a:rPr>
              <a:t>type, </a:t>
            </a:r>
            <a:r>
              <a:rPr lang="en-US" sz="1200" i="1" dirty="0" smtClean="0">
                <a:latin typeface="Arial"/>
                <a:cs typeface="Arial"/>
              </a:rPr>
              <a:t>unc-9(e101lf)</a:t>
            </a:r>
            <a:r>
              <a:rPr lang="en-US" sz="1200" dirty="0" smtClean="0">
                <a:latin typeface="Arial"/>
                <a:cs typeface="Arial"/>
              </a:rPr>
              <a:t>, and </a:t>
            </a:r>
            <a:r>
              <a:rPr lang="en-US" sz="1200" i="1" dirty="0" smtClean="0">
                <a:latin typeface="Arial"/>
                <a:cs typeface="Arial"/>
              </a:rPr>
              <a:t>unc-9(e101lf) </a:t>
            </a:r>
            <a:r>
              <a:rPr lang="en-US" sz="1200" dirty="0" smtClean="0">
                <a:latin typeface="Arial"/>
                <a:cs typeface="Arial"/>
              </a:rPr>
              <a:t>animals with two independent </a:t>
            </a:r>
            <a:r>
              <a:rPr lang="en-US" sz="1200" dirty="0" err="1" smtClean="0">
                <a:latin typeface="Arial"/>
                <a:cs typeface="Arial"/>
              </a:rPr>
              <a:t>extrachromosomal</a:t>
            </a:r>
            <a:r>
              <a:rPr lang="en-US" sz="1200" dirty="0" smtClean="0">
                <a:latin typeface="Arial"/>
                <a:cs typeface="Arial"/>
              </a:rPr>
              <a:t> arrays of </a:t>
            </a:r>
            <a:r>
              <a:rPr lang="en-US" sz="1200" i="1" dirty="0" smtClean="0">
                <a:latin typeface="Arial"/>
                <a:cs typeface="Arial"/>
              </a:rPr>
              <a:t>unc-9 </a:t>
            </a:r>
            <a:r>
              <a:rPr lang="en-US" sz="1200" dirty="0" smtClean="0">
                <a:latin typeface="Arial"/>
                <a:cs typeface="Arial"/>
              </a:rPr>
              <a:t>promoter driven </a:t>
            </a:r>
            <a:r>
              <a:rPr lang="en-US" sz="1200" i="1" dirty="0" smtClean="0">
                <a:latin typeface="Arial"/>
                <a:cs typeface="Arial"/>
              </a:rPr>
              <a:t>unc-9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cDNA</a:t>
            </a:r>
            <a:r>
              <a:rPr lang="en-US" sz="1200" dirty="0" smtClean="0">
                <a:latin typeface="Arial"/>
                <a:cs typeface="Arial"/>
              </a:rPr>
              <a:t> rescue (#1: NYL1126, #2: NYL1127). (E) </a:t>
            </a:r>
            <a:r>
              <a:rPr lang="en-US" sz="1200" dirty="0">
                <a:latin typeface="Arial"/>
                <a:cs typeface="Arial"/>
                <a:sym typeface="Symbol"/>
              </a:rPr>
              <a:t></a:t>
            </a:r>
            <a:r>
              <a:rPr lang="en-US" sz="1200" dirty="0">
                <a:latin typeface="Arial"/>
                <a:cs typeface="Arial"/>
              </a:rPr>
              <a:t>F/F for GCaMP6 signal in PLM neurons after plate tapping in wild type and </a:t>
            </a:r>
            <a:r>
              <a:rPr lang="en-US" sz="1200" i="1" dirty="0">
                <a:latin typeface="Arial"/>
                <a:cs typeface="Arial"/>
              </a:rPr>
              <a:t>unc-9</a:t>
            </a:r>
            <a:r>
              <a:rPr lang="en-US" sz="1200" i="1" dirty="0" smtClean="0">
                <a:latin typeface="Arial"/>
                <a:cs typeface="Arial"/>
              </a:rPr>
              <a:t>(e101lf</a:t>
            </a:r>
            <a:r>
              <a:rPr lang="en-US" sz="1200" i="1" dirty="0">
                <a:latin typeface="Arial"/>
                <a:cs typeface="Arial"/>
              </a:rPr>
              <a:t>)</a:t>
            </a:r>
            <a:r>
              <a:rPr lang="en-US" sz="1200" dirty="0">
                <a:latin typeface="Arial"/>
                <a:cs typeface="Arial"/>
              </a:rPr>
              <a:t> animals, comparing early L4 animals versus L4 </a:t>
            </a:r>
            <a:r>
              <a:rPr lang="en-US" sz="1200" dirty="0" err="1">
                <a:latin typeface="Arial"/>
                <a:cs typeface="Arial"/>
              </a:rPr>
              <a:t>lethargus</a:t>
            </a:r>
            <a:r>
              <a:rPr lang="en-US" sz="1200" dirty="0">
                <a:latin typeface="Arial"/>
                <a:cs typeface="Arial"/>
              </a:rPr>
              <a:t> animals. Note that both strains are under </a:t>
            </a:r>
            <a:r>
              <a:rPr lang="en-US" sz="1200" i="1" dirty="0">
                <a:latin typeface="Arial"/>
                <a:cs typeface="Arial"/>
              </a:rPr>
              <a:t>lite-1</a:t>
            </a:r>
            <a:r>
              <a:rPr lang="en-US" sz="1200" i="1" dirty="0" smtClean="0">
                <a:latin typeface="Arial"/>
                <a:cs typeface="Arial"/>
              </a:rPr>
              <a:t>(ce314lf</a:t>
            </a:r>
            <a:r>
              <a:rPr lang="en-US" sz="1200" i="1" dirty="0">
                <a:latin typeface="Arial"/>
                <a:cs typeface="Arial"/>
              </a:rPr>
              <a:t>)</a:t>
            </a:r>
            <a:r>
              <a:rPr lang="en-US" sz="1200" dirty="0">
                <a:latin typeface="Arial"/>
                <a:cs typeface="Arial"/>
              </a:rPr>
              <a:t> background to eliminate the animals’ background response to blue light that is inevitably used for the GFP excitation. GCaMP6 array (</a:t>
            </a:r>
            <a:r>
              <a:rPr lang="en-US" sz="1200" i="1" dirty="0">
                <a:latin typeface="Arial"/>
                <a:cs typeface="Arial"/>
              </a:rPr>
              <a:t>ljSi1</a:t>
            </a:r>
            <a:r>
              <a:rPr lang="en-US" sz="1200" dirty="0">
                <a:latin typeface="Arial"/>
                <a:cs typeface="Arial"/>
              </a:rPr>
              <a:t>) is integrated into the genome. </a:t>
            </a:r>
            <a:r>
              <a:rPr lang="en-US" sz="1200" dirty="0" smtClean="0">
                <a:latin typeface="Arial"/>
                <a:cs typeface="Arial"/>
              </a:rPr>
              <a:t> (</a:t>
            </a:r>
            <a:r>
              <a:rPr lang="en-US" sz="1200" dirty="0">
                <a:latin typeface="Arial"/>
                <a:cs typeface="Arial"/>
              </a:rPr>
              <a:t>F) Total time in sleep bouts for wild type and two different classes of </a:t>
            </a:r>
            <a:r>
              <a:rPr lang="en-US" sz="1200" i="1" dirty="0">
                <a:latin typeface="Arial"/>
                <a:cs typeface="Arial"/>
              </a:rPr>
              <a:t>unc-1</a:t>
            </a:r>
            <a:r>
              <a:rPr lang="en-US" sz="1200" dirty="0">
                <a:latin typeface="Arial"/>
                <a:cs typeface="Arial"/>
              </a:rPr>
              <a:t> mutant animals during L4 to adult </a:t>
            </a:r>
            <a:r>
              <a:rPr lang="en-US" sz="1200" dirty="0" err="1">
                <a:latin typeface="Arial"/>
                <a:cs typeface="Arial"/>
              </a:rPr>
              <a:t>lethargus</a:t>
            </a:r>
            <a:r>
              <a:rPr lang="en-US" sz="1200" dirty="0">
                <a:latin typeface="Arial"/>
                <a:cs typeface="Arial"/>
              </a:rPr>
              <a:t>. </a:t>
            </a:r>
            <a:r>
              <a:rPr lang="en-US" sz="1200" i="1" dirty="0">
                <a:latin typeface="Arial"/>
                <a:cs typeface="Arial"/>
              </a:rPr>
              <a:t>e719</a:t>
            </a:r>
            <a:r>
              <a:rPr lang="en-US" sz="1200" dirty="0">
                <a:latin typeface="Arial"/>
                <a:cs typeface="Arial"/>
              </a:rPr>
              <a:t>: Class IV – loss of function curly-</a:t>
            </a:r>
            <a:r>
              <a:rPr lang="en-US" sz="1200" dirty="0" err="1">
                <a:latin typeface="Arial"/>
                <a:cs typeface="Arial"/>
              </a:rPr>
              <a:t>Unc</a:t>
            </a:r>
            <a:r>
              <a:rPr lang="en-US" sz="1200" dirty="0">
                <a:latin typeface="Arial"/>
                <a:cs typeface="Arial"/>
              </a:rPr>
              <a:t>; </a:t>
            </a:r>
            <a:r>
              <a:rPr lang="en-US" sz="1200" i="1" dirty="0">
                <a:latin typeface="Arial"/>
                <a:cs typeface="Arial"/>
              </a:rPr>
              <a:t>e1598</a:t>
            </a:r>
            <a:r>
              <a:rPr lang="en-US" sz="1200" dirty="0">
                <a:latin typeface="Arial"/>
                <a:cs typeface="Arial"/>
              </a:rPr>
              <a:t>: Class I – dominant coiler-</a:t>
            </a:r>
            <a:r>
              <a:rPr lang="en-US" sz="1200" dirty="0" err="1">
                <a:latin typeface="Arial"/>
                <a:cs typeface="Arial"/>
              </a:rPr>
              <a:t>Unc</a:t>
            </a:r>
            <a:r>
              <a:rPr lang="en-US" sz="1200" dirty="0">
                <a:latin typeface="Arial"/>
                <a:cs typeface="Arial"/>
              </a:rPr>
              <a:t> (Park and Horvitz, 1986). </a:t>
            </a:r>
            <a:r>
              <a:rPr lang="en-US" sz="1200" dirty="0" smtClean="0">
                <a:latin typeface="Arial"/>
                <a:cs typeface="Arial"/>
              </a:rPr>
              <a:t>N.S</a:t>
            </a:r>
            <a:r>
              <a:rPr lang="en-US" sz="1200" dirty="0">
                <a:latin typeface="Arial"/>
                <a:cs typeface="Arial"/>
              </a:rPr>
              <a:t>.: not significant. *: p&lt;0.05. **: p&lt;0.01. ***: p&lt;0.001.</a:t>
            </a:r>
          </a:p>
          <a:p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4493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5537" y="719535"/>
            <a:ext cx="356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88968" y="2986017"/>
            <a:ext cx="356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B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719" y="3129748"/>
            <a:ext cx="3548075" cy="20541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845" y="850991"/>
            <a:ext cx="4096512" cy="20116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9361" y="5266248"/>
            <a:ext cx="56839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charset="0"/>
                <a:ea typeface="Arial" charset="0"/>
                <a:cs typeface="Arial" charset="0"/>
              </a:rPr>
              <a:t>Figure S2. Loss of EGL-4 suppressed UNC-7 and UNC-9 transient overexpression induced locomotion cessation but not pumping cessation.</a:t>
            </a:r>
            <a:endParaRPr lang="en-US" sz="12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200" dirty="0">
                <a:latin typeface="Arial" charset="0"/>
                <a:ea typeface="Arial" charset="0"/>
                <a:cs typeface="Arial" charset="0"/>
              </a:rPr>
              <a:t>(A) Percent of animals that were not pumping in wild type, </a:t>
            </a:r>
            <a:r>
              <a:rPr lang="en-US" sz="1200" i="1" dirty="0" smtClean="0">
                <a:latin typeface="Arial" charset="0"/>
                <a:ea typeface="Arial" charset="0"/>
                <a:cs typeface="Arial" charset="0"/>
              </a:rPr>
              <a:t>rtIs51 (Is[</a:t>
            </a:r>
            <a:r>
              <a:rPr lang="en-US" sz="1200" i="1" dirty="0" err="1" smtClean="0">
                <a:latin typeface="Arial" charset="0"/>
                <a:ea typeface="Arial" charset="0"/>
                <a:cs typeface="Arial" charset="0"/>
              </a:rPr>
              <a:t>hsp</a:t>
            </a:r>
            <a:r>
              <a:rPr lang="en-US" sz="1200" i="1" dirty="0" smtClean="0">
                <a:latin typeface="Arial" charset="0"/>
                <a:ea typeface="Arial" charset="0"/>
                <a:cs typeface="Arial" charset="0"/>
              </a:rPr>
              <a:t>::unc-7; </a:t>
            </a:r>
            <a:r>
              <a:rPr lang="en-US" sz="1200" i="1" dirty="0" err="1" smtClean="0">
                <a:latin typeface="Arial" charset="0"/>
                <a:ea typeface="Arial" charset="0"/>
                <a:cs typeface="Arial" charset="0"/>
              </a:rPr>
              <a:t>hsp</a:t>
            </a:r>
            <a:r>
              <a:rPr lang="en-US" sz="1200" i="1" dirty="0" smtClean="0">
                <a:latin typeface="Arial" charset="0"/>
                <a:ea typeface="Arial" charset="0"/>
                <a:cs typeface="Arial" charset="0"/>
              </a:rPr>
              <a:t>::unc-9]: </a:t>
            </a:r>
            <a:r>
              <a:rPr lang="en-US" sz="1200" dirty="0">
                <a:latin typeface="Arial" charset="0"/>
                <a:ea typeface="Arial" charset="0"/>
                <a:cs typeface="Arial" charset="0"/>
              </a:rPr>
              <a:t>integrated array that expresses </a:t>
            </a:r>
            <a:r>
              <a:rPr lang="en-US" sz="1200" i="1" dirty="0" err="1">
                <a:latin typeface="Arial" charset="0"/>
                <a:ea typeface="Arial" charset="0"/>
                <a:cs typeface="Arial" charset="0"/>
              </a:rPr>
              <a:t>hsp</a:t>
            </a:r>
            <a:r>
              <a:rPr lang="en-US" sz="1200" i="1" dirty="0">
                <a:latin typeface="Arial" charset="0"/>
                <a:ea typeface="Arial" charset="0"/>
                <a:cs typeface="Arial" charset="0"/>
              </a:rPr>
              <a:t>::unc-7</a:t>
            </a:r>
            <a:r>
              <a:rPr lang="en-US" sz="1200" dirty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en-US" sz="1200" i="1" dirty="0" err="1">
                <a:latin typeface="Arial" charset="0"/>
                <a:ea typeface="Arial" charset="0"/>
                <a:cs typeface="Arial" charset="0"/>
              </a:rPr>
              <a:t>hsp</a:t>
            </a:r>
            <a:r>
              <a:rPr lang="en-US" sz="1200" i="1" dirty="0">
                <a:latin typeface="Arial" charset="0"/>
                <a:ea typeface="Arial" charset="0"/>
                <a:cs typeface="Arial" charset="0"/>
              </a:rPr>
              <a:t>::unc-9</a:t>
            </a:r>
            <a:r>
              <a:rPr lang="en-US" sz="1200" i="1" dirty="0" smtClean="0">
                <a:latin typeface="Arial" charset="0"/>
                <a:ea typeface="Arial" charset="0"/>
                <a:cs typeface="Arial" charset="0"/>
              </a:rPr>
              <a:t>)</a:t>
            </a: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200" i="1" dirty="0">
                <a:latin typeface="Arial" charset="0"/>
                <a:ea typeface="Arial" charset="0"/>
                <a:cs typeface="Arial" charset="0"/>
              </a:rPr>
              <a:t>egl-4</a:t>
            </a:r>
            <a:r>
              <a:rPr lang="en-US" sz="1200" i="1" dirty="0" smtClean="0">
                <a:latin typeface="Arial" charset="0"/>
                <a:ea typeface="Arial" charset="0"/>
                <a:cs typeface="Arial" charset="0"/>
              </a:rPr>
              <a:t>(n479lf</a:t>
            </a:r>
            <a:r>
              <a:rPr lang="en-US" sz="1200" i="1" dirty="0">
                <a:latin typeface="Arial" charset="0"/>
                <a:ea typeface="Arial" charset="0"/>
                <a:cs typeface="Arial" charset="0"/>
              </a:rPr>
              <a:t>); rtIs51</a:t>
            </a:r>
            <a:r>
              <a:rPr lang="en-US" sz="1200" dirty="0">
                <a:latin typeface="Arial" charset="0"/>
                <a:ea typeface="Arial" charset="0"/>
                <a:cs typeface="Arial" charset="0"/>
              </a:rPr>
              <a:t>, and </a:t>
            </a:r>
            <a:r>
              <a:rPr lang="en-US" sz="1200" i="1" dirty="0">
                <a:latin typeface="Arial" charset="0"/>
                <a:ea typeface="Arial" charset="0"/>
                <a:cs typeface="Arial" charset="0"/>
              </a:rPr>
              <a:t>nca-1</a:t>
            </a:r>
            <a:r>
              <a:rPr lang="en-US" sz="1200" i="1" dirty="0" smtClean="0">
                <a:latin typeface="Arial" charset="0"/>
                <a:ea typeface="Arial" charset="0"/>
                <a:cs typeface="Arial" charset="0"/>
              </a:rPr>
              <a:t>(e625gf</a:t>
            </a:r>
            <a:r>
              <a:rPr lang="en-US" sz="1200" i="1" dirty="0">
                <a:latin typeface="Arial" charset="0"/>
                <a:ea typeface="Arial" charset="0"/>
                <a:cs typeface="Arial" charset="0"/>
              </a:rPr>
              <a:t>); rtIs51 </a:t>
            </a:r>
            <a:r>
              <a:rPr lang="en-US" sz="1200" dirty="0">
                <a:latin typeface="Arial" charset="0"/>
                <a:ea typeface="Arial" charset="0"/>
                <a:cs typeface="Arial" charset="0"/>
              </a:rPr>
              <a:t>animals. (B) Percent of animals that were not moving in wild type, </a:t>
            </a:r>
            <a:r>
              <a:rPr lang="en-US" sz="1200" i="1" dirty="0" smtClean="0">
                <a:latin typeface="Arial" charset="0"/>
                <a:ea typeface="Arial" charset="0"/>
                <a:cs typeface="Arial" charset="0"/>
              </a:rPr>
              <a:t>rtIs51</a:t>
            </a: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200" i="1" dirty="0">
                <a:latin typeface="Arial" charset="0"/>
                <a:ea typeface="Arial" charset="0"/>
                <a:cs typeface="Arial" charset="0"/>
              </a:rPr>
              <a:t>egl-4</a:t>
            </a:r>
            <a:r>
              <a:rPr lang="en-US" sz="1200" i="1" dirty="0" smtClean="0">
                <a:latin typeface="Arial" charset="0"/>
                <a:ea typeface="Arial" charset="0"/>
                <a:cs typeface="Arial" charset="0"/>
              </a:rPr>
              <a:t>(n479lf</a:t>
            </a:r>
            <a:r>
              <a:rPr lang="en-US" sz="1200" i="1" dirty="0">
                <a:latin typeface="Arial" charset="0"/>
                <a:ea typeface="Arial" charset="0"/>
                <a:cs typeface="Arial" charset="0"/>
              </a:rPr>
              <a:t>); rtIs51</a:t>
            </a:r>
            <a:r>
              <a:rPr lang="en-US" sz="1200" dirty="0">
                <a:latin typeface="Arial" charset="0"/>
                <a:ea typeface="Arial" charset="0"/>
                <a:cs typeface="Arial" charset="0"/>
              </a:rPr>
              <a:t>, and </a:t>
            </a:r>
            <a:r>
              <a:rPr lang="en-US" sz="1200" i="1" dirty="0">
                <a:latin typeface="Arial" charset="0"/>
                <a:ea typeface="Arial" charset="0"/>
                <a:cs typeface="Arial" charset="0"/>
              </a:rPr>
              <a:t>nca-1</a:t>
            </a:r>
            <a:r>
              <a:rPr lang="en-US" sz="1200" i="1" dirty="0" smtClean="0">
                <a:latin typeface="Arial" charset="0"/>
                <a:ea typeface="Arial" charset="0"/>
                <a:cs typeface="Arial" charset="0"/>
              </a:rPr>
              <a:t>(e625gf</a:t>
            </a:r>
            <a:r>
              <a:rPr lang="en-US" sz="1200" i="1" dirty="0">
                <a:latin typeface="Arial" charset="0"/>
                <a:ea typeface="Arial" charset="0"/>
                <a:cs typeface="Arial" charset="0"/>
              </a:rPr>
              <a:t>); rtIs51 </a:t>
            </a:r>
            <a:r>
              <a:rPr lang="en-US" sz="1200" dirty="0">
                <a:latin typeface="Arial" charset="0"/>
                <a:ea typeface="Arial" charset="0"/>
                <a:cs typeface="Arial" charset="0"/>
              </a:rPr>
              <a:t>animals. Three independent trials were tested. n=10/genotype for each trial. N.S.: not significant. ***: p&lt;0.001.</a:t>
            </a:r>
          </a:p>
        </p:txBody>
      </p:sp>
    </p:spTree>
    <p:extLst>
      <p:ext uri="{BB962C8B-B14F-4D97-AF65-F5344CB8AC3E}">
        <p14:creationId xmlns:p14="http://schemas.microsoft.com/office/powerpoint/2010/main" val="54110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71838" y="428016"/>
            <a:ext cx="356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24624" y="428016"/>
            <a:ext cx="342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1838" y="2780597"/>
            <a:ext cx="356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233" y="2893109"/>
            <a:ext cx="2646553" cy="24038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9714" y="3006745"/>
            <a:ext cx="1895348" cy="220738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788972" y="2765895"/>
            <a:ext cx="300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/>
                <a:cs typeface="Arial"/>
              </a:rPr>
              <a:t>D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0" y="342064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205" y="538438"/>
            <a:ext cx="2558415" cy="21069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9864" y="518330"/>
            <a:ext cx="2588514" cy="204673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08825" y="5529442"/>
            <a:ext cx="343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139" y="5865198"/>
            <a:ext cx="1256030" cy="21407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1502" y="5818900"/>
            <a:ext cx="1277874" cy="217347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201305" y="5445674"/>
            <a:ext cx="3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/>
                <a:cs typeface="Arial"/>
              </a:rPr>
              <a:t>F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1157" y="5538186"/>
            <a:ext cx="3139440" cy="266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6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4985" y="826462"/>
            <a:ext cx="56839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/>
                <a:cs typeface="Arial"/>
              </a:rPr>
              <a:t>Figure S3. </a:t>
            </a:r>
            <a:r>
              <a:rPr lang="en-US" sz="1200" b="1" dirty="0">
                <a:latin typeface="Arial"/>
                <a:cs typeface="Arial"/>
              </a:rPr>
              <a:t>Normal NCA </a:t>
            </a:r>
            <a:r>
              <a:rPr lang="en-US" sz="1200" b="1" dirty="0" err="1">
                <a:latin typeface="Arial"/>
                <a:cs typeface="Arial"/>
              </a:rPr>
              <a:t>cation</a:t>
            </a:r>
            <a:r>
              <a:rPr lang="en-US" sz="1200" b="1" dirty="0">
                <a:latin typeface="Arial"/>
                <a:cs typeface="Arial"/>
              </a:rPr>
              <a:t> channel activity is required for </a:t>
            </a:r>
            <a:r>
              <a:rPr lang="en-US" sz="1200" b="1" dirty="0" err="1" smtClean="0">
                <a:latin typeface="Arial"/>
                <a:cs typeface="Arial"/>
              </a:rPr>
              <a:t>lethargus</a:t>
            </a:r>
            <a:r>
              <a:rPr lang="en-US" sz="1200" b="1" dirty="0" smtClean="0">
                <a:latin typeface="Arial"/>
                <a:cs typeface="Arial"/>
              </a:rPr>
              <a:t> sleep and can be suppressed by </a:t>
            </a:r>
            <a:r>
              <a:rPr lang="en-US" sz="1200" b="1" i="1" dirty="0" smtClean="0">
                <a:latin typeface="Arial"/>
                <a:cs typeface="Arial"/>
              </a:rPr>
              <a:t>unc-7</a:t>
            </a:r>
            <a:r>
              <a:rPr lang="en-US" sz="1200" b="1" dirty="0" smtClean="0">
                <a:latin typeface="Arial"/>
                <a:cs typeface="Arial"/>
              </a:rPr>
              <a:t> or </a:t>
            </a:r>
            <a:r>
              <a:rPr lang="en-US" sz="1200" b="1" i="1" dirty="0" smtClean="0">
                <a:latin typeface="Arial"/>
                <a:cs typeface="Arial"/>
              </a:rPr>
              <a:t>unc-9</a:t>
            </a:r>
            <a:r>
              <a:rPr lang="en-US" sz="1200" b="1" dirty="0" smtClean="0">
                <a:latin typeface="Arial"/>
                <a:cs typeface="Arial"/>
              </a:rPr>
              <a:t> loss of function. </a:t>
            </a:r>
          </a:p>
          <a:p>
            <a:r>
              <a:rPr lang="en-US" sz="1200" dirty="0" smtClean="0">
                <a:latin typeface="Arial"/>
                <a:cs typeface="Arial"/>
              </a:rPr>
              <a:t>(</a:t>
            </a:r>
            <a:r>
              <a:rPr lang="en-US" sz="1200" dirty="0">
                <a:latin typeface="Arial"/>
                <a:cs typeface="Arial"/>
              </a:rPr>
              <a:t>A, B) </a:t>
            </a:r>
            <a:r>
              <a:rPr lang="en-US" sz="1200" dirty="0" err="1">
                <a:latin typeface="Arial"/>
                <a:cs typeface="Arial"/>
              </a:rPr>
              <a:t>Lethargus</a:t>
            </a:r>
            <a:r>
              <a:rPr lang="en-US" sz="1200" dirty="0">
                <a:latin typeface="Arial"/>
                <a:cs typeface="Arial"/>
              </a:rPr>
              <a:t> duration (A) and average sleep bout duration (B) for wild type, </a:t>
            </a:r>
            <a:r>
              <a:rPr lang="en-US" sz="1200" i="1" dirty="0" smtClean="0">
                <a:latin typeface="Arial"/>
                <a:cs typeface="Arial"/>
              </a:rPr>
              <a:t>nca-1(gk5lf); nca-1(gk9lf) </a:t>
            </a:r>
            <a:r>
              <a:rPr lang="en-US" sz="1200" i="1" dirty="0">
                <a:latin typeface="Arial"/>
                <a:cs typeface="Arial"/>
              </a:rPr>
              <a:t>(</a:t>
            </a:r>
            <a:r>
              <a:rPr lang="en-US" sz="1200" dirty="0">
                <a:latin typeface="Arial"/>
                <a:cs typeface="Arial"/>
              </a:rPr>
              <a:t>simplified as</a:t>
            </a:r>
            <a:r>
              <a:rPr lang="en-US" sz="1200" i="1" dirty="0">
                <a:latin typeface="Arial"/>
                <a:cs typeface="Arial"/>
              </a:rPr>
              <a:t> </a:t>
            </a:r>
            <a:r>
              <a:rPr lang="en-US" sz="1200" i="1" dirty="0" err="1">
                <a:latin typeface="Arial"/>
                <a:cs typeface="Arial"/>
              </a:rPr>
              <a:t>nca</a:t>
            </a:r>
            <a:r>
              <a:rPr lang="en-US" sz="1200" i="1" dirty="0">
                <a:latin typeface="Arial"/>
                <a:cs typeface="Arial"/>
              </a:rPr>
              <a:t>(lf))</a:t>
            </a:r>
            <a:r>
              <a:rPr lang="en-US" sz="1200" dirty="0">
                <a:latin typeface="Arial"/>
                <a:cs typeface="Arial"/>
              </a:rPr>
              <a:t>, </a:t>
            </a:r>
            <a:r>
              <a:rPr lang="en-US" sz="1200" i="1" dirty="0">
                <a:latin typeface="Arial"/>
                <a:cs typeface="Arial"/>
              </a:rPr>
              <a:t>unc-79(ec1lf)</a:t>
            </a:r>
            <a:r>
              <a:rPr lang="en-US" sz="1200" dirty="0">
                <a:latin typeface="Arial"/>
                <a:cs typeface="Arial"/>
              </a:rPr>
              <a:t>, </a:t>
            </a:r>
            <a:r>
              <a:rPr lang="en-US" sz="1200" i="1" dirty="0">
                <a:latin typeface="Arial"/>
                <a:cs typeface="Arial"/>
              </a:rPr>
              <a:t>unc-80(e1272lf)</a:t>
            </a:r>
            <a:r>
              <a:rPr lang="en-US" sz="1200" dirty="0">
                <a:latin typeface="Arial"/>
                <a:cs typeface="Arial"/>
              </a:rPr>
              <a:t>, and </a:t>
            </a:r>
            <a:r>
              <a:rPr lang="en-US" sz="1200" i="1" dirty="0">
                <a:latin typeface="Arial"/>
                <a:cs typeface="Arial"/>
              </a:rPr>
              <a:t>nca-1(e625gf)</a:t>
            </a:r>
            <a:r>
              <a:rPr lang="en-US" sz="1200" dirty="0">
                <a:latin typeface="Arial"/>
                <a:cs typeface="Arial"/>
              </a:rPr>
              <a:t> animals during L4 to adult </a:t>
            </a:r>
            <a:r>
              <a:rPr lang="en-US" sz="1200" dirty="0" err="1">
                <a:latin typeface="Arial"/>
                <a:cs typeface="Arial"/>
              </a:rPr>
              <a:t>lethargus</a:t>
            </a:r>
            <a:r>
              <a:rPr lang="en-US" sz="1200" dirty="0">
                <a:latin typeface="Arial"/>
                <a:cs typeface="Arial"/>
              </a:rPr>
              <a:t>. </a:t>
            </a:r>
            <a:r>
              <a:rPr lang="en-US" sz="1200" dirty="0" smtClean="0">
                <a:latin typeface="Arial"/>
                <a:cs typeface="Arial"/>
              </a:rPr>
              <a:t>(</a:t>
            </a:r>
            <a:r>
              <a:rPr lang="en-US" sz="1200" dirty="0">
                <a:latin typeface="Arial"/>
                <a:cs typeface="Arial"/>
              </a:rPr>
              <a:t>C) Total time in sleep bouts for wild type, and two independent alleles of </a:t>
            </a:r>
            <a:r>
              <a:rPr lang="en-US" sz="1200" i="1" dirty="0">
                <a:latin typeface="Arial"/>
                <a:cs typeface="Arial"/>
              </a:rPr>
              <a:t>unc-79 (</a:t>
            </a:r>
            <a:r>
              <a:rPr lang="en-US" sz="1200" i="1" dirty="0" smtClean="0">
                <a:latin typeface="Arial"/>
                <a:cs typeface="Arial"/>
              </a:rPr>
              <a:t>ec1lf </a:t>
            </a:r>
            <a:r>
              <a:rPr lang="en-US" sz="1200" i="1" dirty="0">
                <a:latin typeface="Arial"/>
                <a:cs typeface="Arial"/>
              </a:rPr>
              <a:t>and </a:t>
            </a:r>
            <a:r>
              <a:rPr lang="en-US" sz="1200" i="1" dirty="0" smtClean="0">
                <a:latin typeface="Arial"/>
                <a:cs typeface="Arial"/>
              </a:rPr>
              <a:t>e1030lf)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and </a:t>
            </a:r>
            <a:r>
              <a:rPr lang="en-US" sz="1200" i="1" dirty="0">
                <a:latin typeface="Arial"/>
                <a:cs typeface="Arial"/>
              </a:rPr>
              <a:t>unc-80 (</a:t>
            </a:r>
            <a:r>
              <a:rPr lang="en-US" sz="1200" i="1" dirty="0" smtClean="0">
                <a:latin typeface="Arial"/>
                <a:cs typeface="Arial"/>
              </a:rPr>
              <a:t>e1272lf </a:t>
            </a:r>
            <a:r>
              <a:rPr lang="en-US" sz="1200" i="1" dirty="0">
                <a:latin typeface="Arial"/>
                <a:cs typeface="Arial"/>
              </a:rPr>
              <a:t>and </a:t>
            </a:r>
            <a:r>
              <a:rPr lang="en-US" sz="1200" i="1" dirty="0" smtClean="0">
                <a:latin typeface="Arial"/>
                <a:cs typeface="Arial"/>
              </a:rPr>
              <a:t>e1069lf)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during L4 to adult </a:t>
            </a:r>
            <a:r>
              <a:rPr lang="en-US" sz="1200" dirty="0" err="1">
                <a:latin typeface="Arial"/>
                <a:cs typeface="Arial"/>
              </a:rPr>
              <a:t>lethargus</a:t>
            </a:r>
            <a:r>
              <a:rPr lang="en-US" sz="1200" dirty="0">
                <a:latin typeface="Arial"/>
                <a:cs typeface="Arial"/>
              </a:rPr>
              <a:t>. (D) Total time in sleep bouts for wild type and two independent alleles (</a:t>
            </a:r>
            <a:r>
              <a:rPr lang="en-US" sz="1200" i="1" dirty="0" smtClean="0">
                <a:latin typeface="Arial"/>
                <a:cs typeface="Arial"/>
              </a:rPr>
              <a:t>tm3631lf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and </a:t>
            </a:r>
            <a:r>
              <a:rPr lang="en-US" sz="1200" i="1" dirty="0" smtClean="0">
                <a:latin typeface="Arial"/>
                <a:cs typeface="Arial"/>
              </a:rPr>
              <a:t>hp428lf</a:t>
            </a:r>
            <a:r>
              <a:rPr lang="en-US" sz="1200" dirty="0" smtClean="0">
                <a:latin typeface="Arial"/>
                <a:cs typeface="Arial"/>
              </a:rPr>
              <a:t>) </a:t>
            </a:r>
            <a:r>
              <a:rPr lang="en-US" sz="1200" dirty="0">
                <a:latin typeface="Arial"/>
                <a:cs typeface="Arial"/>
              </a:rPr>
              <a:t>of </a:t>
            </a:r>
            <a:r>
              <a:rPr lang="en-US" sz="1200" i="1" dirty="0">
                <a:latin typeface="Arial"/>
                <a:cs typeface="Arial"/>
              </a:rPr>
              <a:t>nlf-1</a:t>
            </a:r>
            <a:r>
              <a:rPr lang="en-US" sz="1200" dirty="0">
                <a:latin typeface="Arial"/>
                <a:cs typeface="Arial"/>
              </a:rPr>
              <a:t> animals during L4 to adult </a:t>
            </a:r>
            <a:r>
              <a:rPr lang="en-US" sz="1200" dirty="0" err="1">
                <a:latin typeface="Arial"/>
                <a:cs typeface="Arial"/>
              </a:rPr>
              <a:t>lethargus</a:t>
            </a:r>
            <a:r>
              <a:rPr lang="en-US" sz="1200" dirty="0">
                <a:latin typeface="Arial"/>
                <a:cs typeface="Arial"/>
              </a:rPr>
              <a:t>. (E) Response latency of wild type and </a:t>
            </a:r>
            <a:r>
              <a:rPr lang="en-US" sz="1200" i="1" dirty="0">
                <a:latin typeface="Arial"/>
                <a:cs typeface="Arial"/>
              </a:rPr>
              <a:t>nlf-1(</a:t>
            </a:r>
            <a:r>
              <a:rPr lang="en-US" sz="1200" i="1" dirty="0" smtClean="0">
                <a:latin typeface="Arial"/>
                <a:cs typeface="Arial"/>
              </a:rPr>
              <a:t>tm3631lf)</a:t>
            </a:r>
            <a:r>
              <a:rPr lang="en-US" sz="1200" dirty="0" smtClean="0">
                <a:latin typeface="Arial"/>
                <a:cs typeface="Arial"/>
              </a:rPr>
              <a:t> animals </a:t>
            </a:r>
            <a:r>
              <a:rPr lang="en-US" sz="1200" dirty="0">
                <a:latin typeface="Arial"/>
                <a:cs typeface="Arial"/>
              </a:rPr>
              <a:t>to blue light stimulation during sleep bouts (left panel) and motion bouts (right panel) in L4 to adult </a:t>
            </a:r>
            <a:r>
              <a:rPr lang="en-US" sz="1200" dirty="0" err="1">
                <a:latin typeface="Arial"/>
                <a:cs typeface="Arial"/>
              </a:rPr>
              <a:t>lethargus</a:t>
            </a:r>
            <a:r>
              <a:rPr lang="en-US" sz="1200" dirty="0">
                <a:latin typeface="Arial"/>
                <a:cs typeface="Arial"/>
              </a:rPr>
              <a:t>. </a:t>
            </a:r>
            <a:r>
              <a:rPr lang="en-US" sz="1200" dirty="0" smtClean="0">
                <a:latin typeface="Arial"/>
                <a:cs typeface="Arial"/>
              </a:rPr>
              <a:t>(F) Total time in sleep bouts for </a:t>
            </a:r>
            <a:r>
              <a:rPr lang="en-US" sz="1200" dirty="0">
                <a:latin typeface="Arial"/>
                <a:cs typeface="Arial"/>
              </a:rPr>
              <a:t>wild type, </a:t>
            </a:r>
            <a:r>
              <a:rPr lang="en-US" sz="1200" i="1" dirty="0">
                <a:latin typeface="Arial"/>
                <a:cs typeface="Arial"/>
              </a:rPr>
              <a:t>unc-79(ec1lf)</a:t>
            </a:r>
            <a:r>
              <a:rPr lang="en-US" sz="1200" dirty="0">
                <a:latin typeface="Arial"/>
                <a:cs typeface="Arial"/>
              </a:rPr>
              <a:t>, </a:t>
            </a:r>
            <a:r>
              <a:rPr lang="en-US" sz="1200" i="1" dirty="0" smtClean="0">
                <a:latin typeface="Arial"/>
                <a:cs typeface="Arial"/>
              </a:rPr>
              <a:t>unc</a:t>
            </a:r>
            <a:r>
              <a:rPr lang="en-US" sz="1200" i="1" dirty="0">
                <a:latin typeface="Arial"/>
                <a:cs typeface="Arial"/>
              </a:rPr>
              <a:t>-7(e5lf)</a:t>
            </a:r>
            <a:r>
              <a:rPr lang="en-US" sz="1200" dirty="0">
                <a:latin typeface="Arial"/>
                <a:cs typeface="Arial"/>
              </a:rPr>
              <a:t>, </a:t>
            </a:r>
            <a:r>
              <a:rPr lang="en-US" sz="1200" i="1" dirty="0" smtClean="0">
                <a:latin typeface="Arial"/>
                <a:cs typeface="Arial"/>
              </a:rPr>
              <a:t>unc</a:t>
            </a:r>
            <a:r>
              <a:rPr lang="en-US" sz="1200" i="1" dirty="0">
                <a:latin typeface="Arial"/>
                <a:cs typeface="Arial"/>
              </a:rPr>
              <a:t>-79(ec1lf); </a:t>
            </a:r>
            <a:r>
              <a:rPr lang="en-US" sz="1200" i="1" dirty="0" smtClean="0">
                <a:latin typeface="Arial"/>
                <a:cs typeface="Arial"/>
              </a:rPr>
              <a:t>unc</a:t>
            </a:r>
            <a:r>
              <a:rPr lang="en-US" sz="1200" i="1" dirty="0">
                <a:latin typeface="Arial"/>
                <a:cs typeface="Arial"/>
              </a:rPr>
              <a:t>-7(e5lf</a:t>
            </a:r>
            <a:r>
              <a:rPr lang="en-US" sz="1200" i="1" dirty="0" smtClean="0">
                <a:latin typeface="Arial"/>
                <a:cs typeface="Arial"/>
              </a:rPr>
              <a:t>), </a:t>
            </a:r>
            <a:r>
              <a:rPr lang="en-US" sz="1200" i="1" dirty="0">
                <a:latin typeface="Arial"/>
                <a:cs typeface="Arial"/>
              </a:rPr>
              <a:t>unc-9(e101lf</a:t>
            </a:r>
            <a:r>
              <a:rPr lang="en-US" sz="1200" i="1" dirty="0" smtClean="0">
                <a:latin typeface="Arial"/>
                <a:cs typeface="Arial"/>
              </a:rPr>
              <a:t>)</a:t>
            </a:r>
            <a:r>
              <a:rPr lang="en-US" sz="1200" dirty="0" smtClean="0">
                <a:latin typeface="Arial"/>
                <a:cs typeface="Arial"/>
              </a:rPr>
              <a:t>, </a:t>
            </a:r>
            <a:r>
              <a:rPr lang="en-US" sz="1200" dirty="0">
                <a:latin typeface="Arial"/>
                <a:cs typeface="Arial"/>
              </a:rPr>
              <a:t>and </a:t>
            </a:r>
            <a:r>
              <a:rPr lang="en-US" sz="1200" i="1" dirty="0">
                <a:latin typeface="Arial"/>
                <a:cs typeface="Arial"/>
              </a:rPr>
              <a:t>unc-79(ec1lf); unc-9(e101lf) </a:t>
            </a:r>
            <a:r>
              <a:rPr lang="en-US" sz="1200" dirty="0" smtClean="0">
                <a:latin typeface="Arial"/>
                <a:cs typeface="Arial"/>
              </a:rPr>
              <a:t>animals </a:t>
            </a:r>
            <a:r>
              <a:rPr lang="en-US" sz="1200" dirty="0">
                <a:latin typeface="Arial"/>
                <a:cs typeface="Arial"/>
              </a:rPr>
              <a:t>during L4 to adult </a:t>
            </a:r>
            <a:r>
              <a:rPr lang="en-US" sz="1200" dirty="0" err="1">
                <a:latin typeface="Arial"/>
                <a:cs typeface="Arial"/>
              </a:rPr>
              <a:t>lethargus</a:t>
            </a:r>
            <a:r>
              <a:rPr lang="en-US" sz="1200" dirty="0">
                <a:latin typeface="Arial"/>
                <a:cs typeface="Arial"/>
              </a:rPr>
              <a:t>. </a:t>
            </a:r>
            <a:r>
              <a:rPr lang="en-US" sz="1200" dirty="0" smtClean="0">
                <a:latin typeface="Arial"/>
                <a:cs typeface="Arial"/>
              </a:rPr>
              <a:t>N.S</a:t>
            </a:r>
            <a:r>
              <a:rPr lang="en-US" sz="1200" dirty="0">
                <a:latin typeface="Arial"/>
                <a:cs typeface="Arial"/>
              </a:rPr>
              <a:t>.: not significant. *: p&lt;0.05. **: p&lt;0.01. ***: p&lt;0.001. </a:t>
            </a:r>
          </a:p>
        </p:txBody>
      </p:sp>
    </p:spTree>
    <p:extLst>
      <p:ext uri="{BB962C8B-B14F-4D97-AF65-F5344CB8AC3E}">
        <p14:creationId xmlns:p14="http://schemas.microsoft.com/office/powerpoint/2010/main" val="3274022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475" y="3244165"/>
            <a:ext cx="356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840" y="607462"/>
            <a:ext cx="1930019" cy="23922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7475" y="439584"/>
            <a:ext cx="356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16741" y="439584"/>
            <a:ext cx="1413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B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0032" y="3516830"/>
            <a:ext cx="2580005" cy="26123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0035" y="779498"/>
            <a:ext cx="1713230" cy="23647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7890" y="6231283"/>
            <a:ext cx="568392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charset="0"/>
                <a:ea typeface="Arial" charset="0"/>
                <a:cs typeface="Arial" charset="0"/>
              </a:rPr>
              <a:t>Figure </a:t>
            </a:r>
            <a:r>
              <a:rPr lang="en-US" sz="1200" b="1" dirty="0" smtClean="0">
                <a:latin typeface="Arial" charset="0"/>
                <a:ea typeface="Arial" charset="0"/>
                <a:cs typeface="Arial" charset="0"/>
              </a:rPr>
              <a:t>S4. </a:t>
            </a:r>
            <a:r>
              <a:rPr lang="en-US" sz="1200" b="1" dirty="0" smtClean="0">
                <a:latin typeface="Arial" charset="0"/>
                <a:ea typeface="Arial" charset="0"/>
                <a:cs typeface="Arial" charset="0"/>
              </a:rPr>
              <a:t>PDF signaling is required for normal response latency but not total time in sleep bouts during </a:t>
            </a:r>
            <a:r>
              <a:rPr lang="en-US" sz="1200" b="1" dirty="0" err="1" smtClean="0">
                <a:latin typeface="Arial" charset="0"/>
                <a:ea typeface="Arial" charset="0"/>
                <a:cs typeface="Arial" charset="0"/>
              </a:rPr>
              <a:t>lethargus</a:t>
            </a:r>
            <a:r>
              <a:rPr lang="en-US" sz="1200" b="1" dirty="0" smtClean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r>
              <a:rPr lang="en-US" sz="1200" dirty="0">
                <a:latin typeface="Arial" charset="0"/>
                <a:ea typeface="Arial" charset="0"/>
                <a:cs typeface="Arial" charset="0"/>
              </a:rPr>
              <a:t>(A) Total time in sleep bouts for wild type and two independent alleles (</a:t>
            </a:r>
            <a:r>
              <a:rPr lang="en-US" sz="1200" i="1" dirty="0" smtClean="0">
                <a:latin typeface="Arial" charset="0"/>
                <a:ea typeface="Arial" charset="0"/>
                <a:cs typeface="Arial" charset="0"/>
              </a:rPr>
              <a:t>ok3425lf </a:t>
            </a:r>
            <a:r>
              <a:rPr lang="en-US" sz="1200" dirty="0">
                <a:latin typeface="Arial" charset="0"/>
                <a:ea typeface="Arial" charset="0"/>
                <a:cs typeface="Arial" charset="0"/>
              </a:rPr>
              <a:t>and </a:t>
            </a:r>
            <a:r>
              <a:rPr lang="en-US" sz="1200" i="1" dirty="0" smtClean="0">
                <a:latin typeface="Arial" charset="0"/>
                <a:ea typeface="Arial" charset="0"/>
                <a:cs typeface="Arial" charset="0"/>
              </a:rPr>
              <a:t>lst34lf</a:t>
            </a: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) </a:t>
            </a:r>
            <a:r>
              <a:rPr lang="en-US" sz="1200" dirty="0">
                <a:latin typeface="Arial" charset="0"/>
                <a:ea typeface="Arial" charset="0"/>
                <a:cs typeface="Arial" charset="0"/>
              </a:rPr>
              <a:t>of </a:t>
            </a:r>
            <a:r>
              <a:rPr lang="en-US" sz="1200" i="1" dirty="0">
                <a:latin typeface="Arial" charset="0"/>
                <a:ea typeface="Arial" charset="0"/>
                <a:cs typeface="Arial" charset="0"/>
              </a:rPr>
              <a:t>pdfr-1</a:t>
            </a:r>
            <a:r>
              <a:rPr lang="en-US" sz="1200" dirty="0">
                <a:latin typeface="Arial" charset="0"/>
                <a:ea typeface="Arial" charset="0"/>
                <a:cs typeface="Arial" charset="0"/>
              </a:rPr>
              <a:t> animals during L4 to adult </a:t>
            </a:r>
            <a:r>
              <a:rPr lang="en-US" sz="1200" dirty="0" err="1">
                <a:latin typeface="Arial" charset="0"/>
                <a:ea typeface="Arial" charset="0"/>
                <a:cs typeface="Arial" charset="0"/>
              </a:rPr>
              <a:t>lethargus</a:t>
            </a: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.</a:t>
            </a:r>
            <a:r>
              <a:rPr lang="en-US" sz="1200" dirty="0">
                <a:latin typeface="Arial" charset="0"/>
                <a:ea typeface="Arial" charset="0"/>
                <a:cs typeface="Arial" charset="0"/>
              </a:rPr>
              <a:t> (B) Response latency of wild type, </a:t>
            </a:r>
            <a:r>
              <a:rPr lang="en-US" sz="1200" i="1" dirty="0">
                <a:latin typeface="Arial" charset="0"/>
                <a:ea typeface="Arial" charset="0"/>
                <a:cs typeface="Arial" charset="0"/>
              </a:rPr>
              <a:t>pdfr-1(</a:t>
            </a:r>
            <a:r>
              <a:rPr lang="en-US" sz="1200" i="1" dirty="0" smtClean="0">
                <a:latin typeface="Arial" charset="0"/>
                <a:ea typeface="Arial" charset="0"/>
                <a:cs typeface="Arial" charset="0"/>
              </a:rPr>
              <a:t>ok3425lf)</a:t>
            </a:r>
            <a:r>
              <a:rPr lang="en-US" sz="1200" dirty="0">
                <a:latin typeface="Arial" charset="0"/>
                <a:ea typeface="Arial" charset="0"/>
                <a:cs typeface="Arial" charset="0"/>
              </a:rPr>
              <a:t>, and </a:t>
            </a:r>
            <a:r>
              <a:rPr lang="en-US" sz="1200" i="1" dirty="0">
                <a:latin typeface="Arial" charset="0"/>
                <a:ea typeface="Arial" charset="0"/>
                <a:cs typeface="Arial" charset="0"/>
              </a:rPr>
              <a:t>pdfr-1(</a:t>
            </a:r>
            <a:r>
              <a:rPr lang="en-US" sz="1200" i="1" dirty="0" smtClean="0">
                <a:latin typeface="Arial" charset="0"/>
                <a:ea typeface="Arial" charset="0"/>
                <a:cs typeface="Arial" charset="0"/>
              </a:rPr>
              <a:t>lst34lf)</a:t>
            </a: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>
                <a:latin typeface="Arial" charset="0"/>
                <a:ea typeface="Arial" charset="0"/>
                <a:cs typeface="Arial" charset="0"/>
              </a:rPr>
              <a:t>animals to blue light stimulation during sleep bouts (left panel) and motion bouts (right panel) in L4 to adult </a:t>
            </a:r>
            <a:r>
              <a:rPr lang="en-US" sz="1200" dirty="0" err="1">
                <a:latin typeface="Arial" charset="0"/>
                <a:ea typeface="Arial" charset="0"/>
                <a:cs typeface="Arial" charset="0"/>
              </a:rPr>
              <a:t>lethargus</a:t>
            </a: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1200" dirty="0">
                <a:latin typeface="Arial" charset="0"/>
                <a:ea typeface="Arial" charset="0"/>
                <a:cs typeface="Arial" charset="0"/>
              </a:rPr>
              <a:t>C) Response latency of control (</a:t>
            </a:r>
            <a:r>
              <a:rPr lang="en-US" sz="1200" i="1" dirty="0">
                <a:latin typeface="Arial" charset="0"/>
                <a:ea typeface="Arial" charset="0"/>
                <a:cs typeface="Arial" charset="0"/>
              </a:rPr>
              <a:t>hpIs166 [Pglr-1::chop-2(H134R)::YFP;LIN-15]</a:t>
            </a:r>
            <a:r>
              <a:rPr lang="en-US" sz="1200" dirty="0">
                <a:latin typeface="Arial" charset="0"/>
                <a:ea typeface="Arial" charset="0"/>
                <a:cs typeface="Arial" charset="0"/>
              </a:rPr>
              <a:t>), </a:t>
            </a:r>
            <a:r>
              <a:rPr lang="en-US" sz="1200" i="1" dirty="0" err="1">
                <a:latin typeface="Arial" charset="0"/>
                <a:ea typeface="Arial" charset="0"/>
                <a:cs typeface="Arial" charset="0"/>
              </a:rPr>
              <a:t>nca</a:t>
            </a:r>
            <a:r>
              <a:rPr lang="en-US" sz="1200" i="1" dirty="0">
                <a:latin typeface="Arial" charset="0"/>
                <a:ea typeface="Arial" charset="0"/>
                <a:cs typeface="Arial" charset="0"/>
              </a:rPr>
              <a:t>(lf); hpIs166</a:t>
            </a:r>
            <a:r>
              <a:rPr lang="en-US" sz="1200" dirty="0">
                <a:latin typeface="Arial" charset="0"/>
                <a:ea typeface="Arial" charset="0"/>
                <a:cs typeface="Arial" charset="0"/>
              </a:rPr>
              <a:t>, and </a:t>
            </a:r>
            <a:r>
              <a:rPr lang="en-US" sz="1200" i="1" dirty="0" err="1">
                <a:latin typeface="Arial" charset="0"/>
                <a:ea typeface="Arial" charset="0"/>
                <a:cs typeface="Arial" charset="0"/>
              </a:rPr>
              <a:t>nca</a:t>
            </a:r>
            <a:r>
              <a:rPr lang="en-US" sz="1200" i="1" dirty="0">
                <a:latin typeface="Arial" charset="0"/>
                <a:ea typeface="Arial" charset="0"/>
                <a:cs typeface="Arial" charset="0"/>
              </a:rPr>
              <a:t>(lf); hpIs166</a:t>
            </a:r>
            <a:r>
              <a:rPr lang="en-US" sz="1200" dirty="0">
                <a:latin typeface="Arial" charset="0"/>
                <a:ea typeface="Arial" charset="0"/>
                <a:cs typeface="Arial" charset="0"/>
              </a:rPr>
              <a:t> rescued with </a:t>
            </a:r>
            <a:r>
              <a:rPr lang="en-US" sz="1200" i="1" dirty="0">
                <a:latin typeface="Arial" charset="0"/>
                <a:ea typeface="Arial" charset="0"/>
                <a:cs typeface="Arial" charset="0"/>
              </a:rPr>
              <a:t>rgef-1p::nca-1</a:t>
            </a:r>
            <a:r>
              <a:rPr lang="en-US" sz="1200" dirty="0">
                <a:latin typeface="Arial" charset="0"/>
                <a:ea typeface="Arial" charset="0"/>
                <a:cs typeface="Arial" charset="0"/>
              </a:rPr>
              <a:t> (all neurons), </a:t>
            </a:r>
            <a:r>
              <a:rPr lang="en-US" sz="1200" i="1" dirty="0">
                <a:latin typeface="Arial" charset="0"/>
                <a:ea typeface="Arial" charset="0"/>
                <a:cs typeface="Arial" charset="0"/>
              </a:rPr>
              <a:t>nmr-1p::nca-1</a:t>
            </a:r>
            <a:r>
              <a:rPr lang="en-US" sz="1200" dirty="0">
                <a:latin typeface="Arial" charset="0"/>
                <a:ea typeface="Arial" charset="0"/>
                <a:cs typeface="Arial" charset="0"/>
              </a:rPr>
              <a:t>+</a:t>
            </a:r>
            <a:r>
              <a:rPr lang="en-US" sz="1200" i="1" dirty="0">
                <a:latin typeface="Arial" charset="0"/>
                <a:ea typeface="Arial" charset="0"/>
                <a:cs typeface="Arial" charset="0"/>
              </a:rPr>
              <a:t>lgc-55sp::nca-1</a:t>
            </a:r>
            <a:r>
              <a:rPr lang="en-US" sz="1200" dirty="0">
                <a:latin typeface="Arial" charset="0"/>
                <a:ea typeface="Arial" charset="0"/>
                <a:cs typeface="Arial" charset="0"/>
              </a:rPr>
              <a:t> (all premotor interneurons), </a:t>
            </a:r>
            <a:r>
              <a:rPr lang="en-US" sz="1200" i="1" dirty="0">
                <a:latin typeface="Arial" charset="0"/>
                <a:ea typeface="Arial" charset="0"/>
                <a:cs typeface="Arial" charset="0"/>
              </a:rPr>
              <a:t>sto-6p::nca-1</a:t>
            </a:r>
            <a:r>
              <a:rPr lang="en-US" sz="1200" dirty="0">
                <a:latin typeface="Arial" charset="0"/>
                <a:ea typeface="Arial" charset="0"/>
                <a:cs typeface="Arial" charset="0"/>
              </a:rPr>
              <a:t> (A, B, AS motor neurons), and </a:t>
            </a:r>
            <a:r>
              <a:rPr lang="en-US" sz="1200" i="1" dirty="0">
                <a:latin typeface="Arial" charset="0"/>
                <a:ea typeface="Arial" charset="0"/>
                <a:cs typeface="Arial" charset="0"/>
              </a:rPr>
              <a:t>unc-25p::nca-</a:t>
            </a:r>
            <a:r>
              <a:rPr lang="en-US" sz="1200" dirty="0">
                <a:latin typeface="Arial" charset="0"/>
                <a:ea typeface="Arial" charset="0"/>
                <a:cs typeface="Arial" charset="0"/>
              </a:rPr>
              <a:t>1 (D motor neurons) to blue light stimulation during sleep bouts (left panel) and motion bouts (right panel</a:t>
            </a: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). Rescue animals were compared with </a:t>
            </a:r>
            <a:r>
              <a:rPr lang="en-US" sz="1200" i="1" dirty="0" err="1">
                <a:latin typeface="Arial" charset="0"/>
                <a:ea typeface="Arial" charset="0"/>
                <a:cs typeface="Arial" charset="0"/>
              </a:rPr>
              <a:t>nca</a:t>
            </a:r>
            <a:r>
              <a:rPr lang="en-US" sz="1200" i="1" dirty="0">
                <a:latin typeface="Arial" charset="0"/>
                <a:ea typeface="Arial" charset="0"/>
                <a:cs typeface="Arial" charset="0"/>
              </a:rPr>
              <a:t>(lf); </a:t>
            </a:r>
            <a:r>
              <a:rPr lang="en-US" sz="1200" i="1" dirty="0" smtClean="0">
                <a:latin typeface="Arial" charset="0"/>
                <a:ea typeface="Arial" charset="0"/>
                <a:cs typeface="Arial" charset="0"/>
              </a:rPr>
              <a:t>hpIs166 </a:t>
            </a: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animals. </a:t>
            </a:r>
            <a:r>
              <a:rPr lang="en-US" sz="1200" dirty="0">
                <a:latin typeface="Arial" charset="0"/>
                <a:ea typeface="Arial" charset="0"/>
                <a:cs typeface="Arial" charset="0"/>
              </a:rPr>
              <a:t>N.S.: not significant. *: p&lt;0.05. **: p&lt;0.01. ***: p&lt;0.001.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1178" y="658848"/>
            <a:ext cx="1689100" cy="24853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018" y="3426702"/>
            <a:ext cx="2612390" cy="278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08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1566</TotalTime>
  <Words>810</Words>
  <Application>Microsoft Macintosh PowerPoint</Application>
  <PresentationFormat>Letter Paper (8.5x11 in)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Calibri Light</vt:lpstr>
      <vt:lpstr>Symbol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Huang, Winnie</dc:creator>
  <cp:lastModifiedBy>Huang, Winnie</cp:lastModifiedBy>
  <cp:revision>120</cp:revision>
  <cp:lastPrinted>2018-10-02T19:57:02Z</cp:lastPrinted>
  <dcterms:created xsi:type="dcterms:W3CDTF">2017-08-09T20:16:12Z</dcterms:created>
  <dcterms:modified xsi:type="dcterms:W3CDTF">2018-10-02T21:01:29Z</dcterms:modified>
</cp:coreProperties>
</file>