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wdp" ContentType="image/vnd.ms-photo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4.xml" ContentType="application/vnd.ms-office.chartstyle+xml"/>
  <Override PartName="/ppt/charts/colors4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70" r:id="rId2"/>
    <p:sldId id="265" r:id="rId3"/>
    <p:sldId id="266" r:id="rId4"/>
    <p:sldId id="267" r:id="rId5"/>
    <p:sldId id="262" r:id="rId6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34" autoAdjust="0"/>
    <p:restoredTop sz="78084" autoAdjust="0"/>
  </p:normalViewPr>
  <p:slideViewPr>
    <p:cSldViewPr snapToGrid="0" snapToObjects="1">
      <p:cViewPr>
        <p:scale>
          <a:sx n="100" d="100"/>
          <a:sy n="100" d="100"/>
        </p:scale>
        <p:origin x="-3432" y="-8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localhost//Users/jlao/Desktop/Xrn1/180426%20Xrn1nuclease.xlsx" TargetMode="External"/><Relationship Id="rId2" Type="http://schemas.microsoft.com/office/2011/relationships/chartStyle" Target="style4.xml"/><Relationship Id="rId3" Type="http://schemas.microsoft.com/office/2011/relationships/chartColorStyle" Target="colors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1839885905866"/>
          <c:y val="0.0581626583837498"/>
          <c:w val="0.744417419021405"/>
          <c:h val="0.61038670591291"/>
        </c:manualLayout>
      </c:layout>
      <c:scatterChart>
        <c:scatterStyle val="lineMarker"/>
        <c:varyColors val="0"/>
        <c:ser>
          <c:idx val="0"/>
          <c:order val="0"/>
          <c:tx>
            <c:v>Xrn1</c:v>
          </c:tx>
          <c:spPr>
            <a:ln w="254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'20180426 Nuclease'!$P$1:$S$1</c:f>
              <c:numCache>
                <c:formatCode>General</c:formatCode>
                <c:ptCount val="4"/>
                <c:pt idx="0">
                  <c:v>0.0</c:v>
                </c:pt>
                <c:pt idx="1">
                  <c:v>15.0</c:v>
                </c:pt>
                <c:pt idx="2">
                  <c:v>30.0</c:v>
                </c:pt>
                <c:pt idx="3">
                  <c:v>60.0</c:v>
                </c:pt>
              </c:numCache>
            </c:numRef>
          </c:xVal>
          <c:yVal>
            <c:numRef>
              <c:f>'20180426 Nuclease'!$P$2:$S$2</c:f>
              <c:numCache>
                <c:formatCode>General</c:formatCode>
                <c:ptCount val="4"/>
                <c:pt idx="0">
                  <c:v>0.0</c:v>
                </c:pt>
                <c:pt idx="1">
                  <c:v>0.564225398018093</c:v>
                </c:pt>
                <c:pt idx="2">
                  <c:v>0.803449779287275</c:v>
                </c:pt>
                <c:pt idx="3">
                  <c:v>1.0</c:v>
                </c:pt>
              </c:numCache>
            </c:numRef>
          </c:yVal>
          <c:smooth val="0"/>
        </c:ser>
        <c:ser>
          <c:idx val="1"/>
          <c:order val="1"/>
          <c:tx>
            <c:v>Xrn1-32A</c:v>
          </c:tx>
          <c:spPr>
            <a:ln w="254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'20180426 Nuclease'!$P$1:$S$1</c:f>
              <c:numCache>
                <c:formatCode>General</c:formatCode>
                <c:ptCount val="4"/>
                <c:pt idx="0">
                  <c:v>0.0</c:v>
                </c:pt>
                <c:pt idx="1">
                  <c:v>15.0</c:v>
                </c:pt>
                <c:pt idx="2">
                  <c:v>30.0</c:v>
                </c:pt>
                <c:pt idx="3">
                  <c:v>60.0</c:v>
                </c:pt>
              </c:numCache>
            </c:numRef>
          </c:xVal>
          <c:yVal>
            <c:numRef>
              <c:f>'20180426 Nuclease'!$P$3:$S$3</c:f>
              <c:numCache>
                <c:formatCode>General</c:formatCode>
                <c:ptCount val="4"/>
                <c:pt idx="0">
                  <c:v>0.0</c:v>
                </c:pt>
                <c:pt idx="1">
                  <c:v>0.0743748274015396</c:v>
                </c:pt>
                <c:pt idx="2">
                  <c:v>0.0675431279291967</c:v>
                </c:pt>
                <c:pt idx="3">
                  <c:v>0.0834661269033468</c:v>
                </c:pt>
              </c:numCache>
            </c:numRef>
          </c:yVal>
          <c:smooth val="0"/>
        </c:ser>
        <c:ser>
          <c:idx val="2"/>
          <c:order val="2"/>
          <c:tx>
            <c:v>Xrn1-32A∆C</c:v>
          </c:tx>
          <c:spPr>
            <a:ln w="2540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'20180426 Nuclease'!$P$1:$S$1</c:f>
              <c:numCache>
                <c:formatCode>General</c:formatCode>
                <c:ptCount val="4"/>
                <c:pt idx="0">
                  <c:v>0.0</c:v>
                </c:pt>
                <c:pt idx="1">
                  <c:v>15.0</c:v>
                </c:pt>
                <c:pt idx="2">
                  <c:v>30.0</c:v>
                </c:pt>
                <c:pt idx="3">
                  <c:v>60.0</c:v>
                </c:pt>
              </c:numCache>
            </c:numRef>
          </c:xVal>
          <c:yVal>
            <c:numRef>
              <c:f>'20180426 Nuclease'!$P$4:$S$4</c:f>
              <c:numCache>
                <c:formatCode>General</c:formatCode>
                <c:ptCount val="4"/>
                <c:pt idx="0">
                  <c:v>0.0</c:v>
                </c:pt>
                <c:pt idx="1">
                  <c:v>0.109544669974679</c:v>
                </c:pt>
                <c:pt idx="2">
                  <c:v>0.110198233331219</c:v>
                </c:pt>
                <c:pt idx="3">
                  <c:v>0.159895213714933</c:v>
                </c:pt>
              </c:numCache>
            </c:numRef>
          </c:yVal>
          <c:smooth val="0"/>
        </c:ser>
        <c:ser>
          <c:idx val="3"/>
          <c:order val="3"/>
          <c:tx>
            <c:v>Xrn1-∆C</c:v>
          </c:tx>
          <c:spPr>
            <a:ln w="2540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'20180426 Nuclease'!$P$1:$S$1</c:f>
              <c:numCache>
                <c:formatCode>General</c:formatCode>
                <c:ptCount val="4"/>
                <c:pt idx="0">
                  <c:v>0.0</c:v>
                </c:pt>
                <c:pt idx="1">
                  <c:v>15.0</c:v>
                </c:pt>
                <c:pt idx="2">
                  <c:v>30.0</c:v>
                </c:pt>
                <c:pt idx="3">
                  <c:v>60.0</c:v>
                </c:pt>
              </c:numCache>
            </c:numRef>
          </c:xVal>
          <c:yVal>
            <c:numRef>
              <c:f>'20180426 Nuclease'!$P$5:$S$5</c:f>
              <c:numCache>
                <c:formatCode>General</c:formatCode>
                <c:ptCount val="4"/>
                <c:pt idx="0">
                  <c:v>0.0</c:v>
                </c:pt>
                <c:pt idx="1">
                  <c:v>0.0809445896017444</c:v>
                </c:pt>
                <c:pt idx="2">
                  <c:v>0.117823992373388</c:v>
                </c:pt>
                <c:pt idx="3">
                  <c:v>0.316285701040554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16138856"/>
        <c:axId val="-2116222296"/>
      </c:scatterChart>
      <c:valAx>
        <c:axId val="-2116138856"/>
        <c:scaling>
          <c:orientation val="minMax"/>
          <c:max val="60.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Time (mins)</a:t>
                </a:r>
              </a:p>
            </c:rich>
          </c:tx>
          <c:layout>
            <c:manualLayout>
              <c:xMode val="edge"/>
              <c:yMode val="edge"/>
              <c:x val="0.422271692723148"/>
              <c:y val="0.751315769161627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16222296"/>
        <c:crosses val="autoZero"/>
        <c:crossBetween val="midCat"/>
      </c:valAx>
      <c:valAx>
        <c:axId val="-2116222296"/>
        <c:scaling>
          <c:orientation val="minMax"/>
          <c:max val="1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 b="0" i="0" u="none" strike="noStrike" baseline="0" dirty="0" smtClean="0">
                    <a:effectLst/>
                  </a:rPr>
                  <a:t>Arbitrary </a:t>
                </a:r>
                <a:r>
                  <a:rPr lang="en-US" sz="1000" b="0" i="0" baseline="0" dirty="0" smtClean="0">
                    <a:effectLst/>
                  </a:rPr>
                  <a:t>Unit</a:t>
                </a:r>
                <a:endParaRPr lang="en-US" sz="10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0.0"/>
              <c:y val="0.19696176712691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1613885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0910955601302989"/>
          <c:y val="0.835762030654222"/>
          <c:w val="0.864976363546519"/>
          <c:h val="0.1473213285322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01377A-2707-B54C-A70B-C2CA017E26A9}" type="datetimeFigureOut">
              <a:rPr lang="en-US" smtClean="0"/>
              <a:t>10/6/18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E54048-A1D5-9341-876D-68CF80C443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38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54048-A1D5-9341-876D-68CF80C443A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0752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43125" y="685800"/>
            <a:ext cx="2571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092BD-B353-6040-BE45-DBB0EE6CCD0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7396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43125" y="685800"/>
            <a:ext cx="2571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092BD-B353-6040-BE45-DBB0EE6CCD0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6236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43125" y="685800"/>
            <a:ext cx="2571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092BD-B353-6040-BE45-DBB0EE6CCD0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8000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43125" y="685800"/>
            <a:ext cx="2571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092BD-B353-6040-BE45-DBB0EE6CCD0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372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34378-4B35-B941-9267-975BA87B47B4}" type="datetimeFigureOut">
              <a:rPr lang="en-US" smtClean="0"/>
              <a:t>10/6/18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CBDDA-0E91-EE43-87A4-07B7242737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174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34378-4B35-B941-9267-975BA87B47B4}" type="datetimeFigureOut">
              <a:rPr lang="en-US" smtClean="0"/>
              <a:t>10/6/18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CBDDA-0E91-EE43-87A4-07B7242737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039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34378-4B35-B941-9267-975BA87B47B4}" type="datetimeFigureOut">
              <a:rPr lang="en-US" smtClean="0"/>
              <a:t>10/6/18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CBDDA-0E91-EE43-87A4-07B7242737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447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34378-4B35-B941-9267-975BA87B47B4}" type="datetimeFigureOut">
              <a:rPr lang="en-US" smtClean="0"/>
              <a:t>10/6/18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CBDDA-0E91-EE43-87A4-07B7242737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85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34378-4B35-B941-9267-975BA87B47B4}" type="datetimeFigureOut">
              <a:rPr lang="en-US" smtClean="0"/>
              <a:t>10/6/18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CBDDA-0E91-EE43-87A4-07B7242737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682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34378-4B35-B941-9267-975BA87B47B4}" type="datetimeFigureOut">
              <a:rPr lang="en-US" smtClean="0"/>
              <a:t>10/6/18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CBDDA-0E91-EE43-87A4-07B7242737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614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34378-4B35-B941-9267-975BA87B47B4}" type="datetimeFigureOut">
              <a:rPr lang="en-US" smtClean="0"/>
              <a:t>10/6/18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CBDDA-0E91-EE43-87A4-07B7242737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145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34378-4B35-B941-9267-975BA87B47B4}" type="datetimeFigureOut">
              <a:rPr lang="en-US" smtClean="0"/>
              <a:t>10/6/18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CBDDA-0E91-EE43-87A4-07B7242737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162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34378-4B35-B941-9267-975BA87B47B4}" type="datetimeFigureOut">
              <a:rPr lang="en-US" smtClean="0"/>
              <a:t>10/6/18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CBDDA-0E91-EE43-87A4-07B7242737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973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34378-4B35-B941-9267-975BA87B47B4}" type="datetimeFigureOut">
              <a:rPr lang="en-US" smtClean="0"/>
              <a:t>10/6/18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CBDDA-0E91-EE43-87A4-07B7242737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095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34378-4B35-B941-9267-975BA87B47B4}" type="datetimeFigureOut">
              <a:rPr lang="en-US" smtClean="0"/>
              <a:t>10/6/18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CBDDA-0E91-EE43-87A4-07B7242737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675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F34378-4B35-B941-9267-975BA87B47B4}" type="datetimeFigureOut">
              <a:rPr lang="en-US" smtClean="0"/>
              <a:t>10/6/18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DCBDDA-0E91-EE43-87A4-07B7242737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725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4" Type="http://schemas.openxmlformats.org/officeDocument/2006/relationships/image" Target="../media/image2.tiff"/><Relationship Id="rId5" Type="http://schemas.openxmlformats.org/officeDocument/2006/relationships/image" Target="../media/image3.tiff"/><Relationship Id="rId6" Type="http://schemas.openxmlformats.org/officeDocument/2006/relationships/image" Target="../media/image4.tiff"/><Relationship Id="rId7" Type="http://schemas.openxmlformats.org/officeDocument/2006/relationships/image" Target="../media/image5.tiff"/><Relationship Id="rId8" Type="http://schemas.openxmlformats.org/officeDocument/2006/relationships/image" Target="../media/image6.tif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.tiff"/><Relationship Id="rId20" Type="http://schemas.openxmlformats.org/officeDocument/2006/relationships/image" Target="../media/image23.tiff"/><Relationship Id="rId21" Type="http://schemas.openxmlformats.org/officeDocument/2006/relationships/image" Target="../media/image24.tiff"/><Relationship Id="rId22" Type="http://schemas.openxmlformats.org/officeDocument/2006/relationships/image" Target="../media/image25.tiff"/><Relationship Id="rId23" Type="http://schemas.openxmlformats.org/officeDocument/2006/relationships/image" Target="../media/image26.tiff"/><Relationship Id="rId24" Type="http://schemas.openxmlformats.org/officeDocument/2006/relationships/image" Target="../media/image27.tiff"/><Relationship Id="rId25" Type="http://schemas.openxmlformats.org/officeDocument/2006/relationships/image" Target="../media/image28.tiff"/><Relationship Id="rId26" Type="http://schemas.openxmlformats.org/officeDocument/2006/relationships/image" Target="../media/image29.tiff"/><Relationship Id="rId27" Type="http://schemas.openxmlformats.org/officeDocument/2006/relationships/image" Target="../media/image30.tiff"/><Relationship Id="rId28" Type="http://schemas.openxmlformats.org/officeDocument/2006/relationships/image" Target="../media/image31.tiff"/><Relationship Id="rId10" Type="http://schemas.openxmlformats.org/officeDocument/2006/relationships/image" Target="../media/image13.tiff"/><Relationship Id="rId11" Type="http://schemas.openxmlformats.org/officeDocument/2006/relationships/image" Target="../media/image14.tiff"/><Relationship Id="rId12" Type="http://schemas.openxmlformats.org/officeDocument/2006/relationships/image" Target="../media/image15.tiff"/><Relationship Id="rId13" Type="http://schemas.openxmlformats.org/officeDocument/2006/relationships/image" Target="../media/image16.tiff"/><Relationship Id="rId14" Type="http://schemas.openxmlformats.org/officeDocument/2006/relationships/image" Target="../media/image17.tiff"/><Relationship Id="rId15" Type="http://schemas.openxmlformats.org/officeDocument/2006/relationships/image" Target="../media/image18.tiff"/><Relationship Id="rId16" Type="http://schemas.openxmlformats.org/officeDocument/2006/relationships/image" Target="../media/image19.tiff"/><Relationship Id="rId17" Type="http://schemas.openxmlformats.org/officeDocument/2006/relationships/image" Target="../media/image20.jpeg"/><Relationship Id="rId18" Type="http://schemas.openxmlformats.org/officeDocument/2006/relationships/image" Target="../media/image21.tiff"/><Relationship Id="rId19" Type="http://schemas.openxmlformats.org/officeDocument/2006/relationships/image" Target="../media/image22.tif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tiff"/><Relationship Id="rId4" Type="http://schemas.openxmlformats.org/officeDocument/2006/relationships/image" Target="../media/image8.tiff"/><Relationship Id="rId5" Type="http://schemas.openxmlformats.org/officeDocument/2006/relationships/image" Target="../media/image9.jpeg"/><Relationship Id="rId6" Type="http://schemas.microsoft.com/office/2007/relationships/hdphoto" Target="../media/hdphoto1.wdp"/><Relationship Id="rId7" Type="http://schemas.openxmlformats.org/officeDocument/2006/relationships/image" Target="../media/image10.tiff"/><Relationship Id="rId8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0.tiff"/><Relationship Id="rId12" Type="http://schemas.openxmlformats.org/officeDocument/2006/relationships/image" Target="../media/image41.tiff"/><Relationship Id="rId13" Type="http://schemas.openxmlformats.org/officeDocument/2006/relationships/image" Target="../media/image42.jpeg"/><Relationship Id="rId14" Type="http://schemas.openxmlformats.org/officeDocument/2006/relationships/image" Target="../media/image43.tif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2.tiff"/><Relationship Id="rId4" Type="http://schemas.openxmlformats.org/officeDocument/2006/relationships/image" Target="../media/image33.tiff"/><Relationship Id="rId5" Type="http://schemas.openxmlformats.org/officeDocument/2006/relationships/image" Target="../media/image34.tiff"/><Relationship Id="rId6" Type="http://schemas.openxmlformats.org/officeDocument/2006/relationships/image" Target="../media/image35.tiff"/><Relationship Id="rId7" Type="http://schemas.openxmlformats.org/officeDocument/2006/relationships/image" Target="../media/image36.tiff"/><Relationship Id="rId8" Type="http://schemas.openxmlformats.org/officeDocument/2006/relationships/image" Target="../media/image37.tiff"/><Relationship Id="rId9" Type="http://schemas.openxmlformats.org/officeDocument/2006/relationships/image" Target="../media/image38.jpeg"/><Relationship Id="rId10" Type="http://schemas.openxmlformats.org/officeDocument/2006/relationships/image" Target="../media/image39.tiff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9.jpeg"/><Relationship Id="rId12" Type="http://schemas.microsoft.com/office/2007/relationships/hdphoto" Target="../media/hdphoto4.wdp"/><Relationship Id="rId13" Type="http://schemas.openxmlformats.org/officeDocument/2006/relationships/image" Target="../media/image50.jpeg"/><Relationship Id="rId14" Type="http://schemas.microsoft.com/office/2007/relationships/hdphoto" Target="../media/hdphoto5.wdp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chart" Target="../charts/chart1.xml"/><Relationship Id="rId4" Type="http://schemas.openxmlformats.org/officeDocument/2006/relationships/image" Target="../media/image44.jpeg"/><Relationship Id="rId5" Type="http://schemas.openxmlformats.org/officeDocument/2006/relationships/image" Target="../media/image45.jpeg"/><Relationship Id="rId6" Type="http://schemas.openxmlformats.org/officeDocument/2006/relationships/image" Target="../media/image46.jpeg"/><Relationship Id="rId7" Type="http://schemas.openxmlformats.org/officeDocument/2006/relationships/image" Target="../media/image47.jpeg"/><Relationship Id="rId8" Type="http://schemas.microsoft.com/office/2007/relationships/hdphoto" Target="../media/hdphoto2.wdp"/><Relationship Id="rId9" Type="http://schemas.openxmlformats.org/officeDocument/2006/relationships/image" Target="../media/image48.jpeg"/><Relationship Id="rId10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5600" y="439940"/>
            <a:ext cx="59230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Arial"/>
                <a:cs typeface="Arial"/>
              </a:rPr>
              <a:t>Table S1. Strain and Plasmid Information</a:t>
            </a:r>
            <a:endParaRPr lang="en-US" sz="1200" b="1" dirty="0">
              <a:latin typeface="Arial"/>
              <a:cs typeface="Arial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3406410"/>
              </p:ext>
            </p:extLst>
          </p:nvPr>
        </p:nvGraphicFramePr>
        <p:xfrm>
          <a:off x="469900" y="705644"/>
          <a:ext cx="5998633" cy="7687880"/>
        </p:xfrm>
        <a:graphic>
          <a:graphicData uri="http://schemas.openxmlformats.org/drawingml/2006/table">
            <a:tbl>
              <a:tblPr/>
              <a:tblGrid>
                <a:gridCol w="529167"/>
                <a:gridCol w="5469466"/>
              </a:tblGrid>
              <a:tr h="12001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Strain</a:t>
                      </a:r>
                    </a:p>
                  </a:txBody>
                  <a:tcPr marR="0" marT="7793" marB="9144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Genotype</a:t>
                      </a:r>
                    </a:p>
                  </a:txBody>
                  <a:tcPr marR="0" marT="7793" marB="9144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01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JLY 1</a:t>
                      </a:r>
                    </a:p>
                  </a:txBody>
                  <a:tcPr marR="0" marT="7793" marB="9144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MATa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his3∆1 leu2∆ lys2∆ ura3∆ sml1∆::LEU2</a:t>
                      </a:r>
                    </a:p>
                  </a:txBody>
                  <a:tcPr marR="0" marT="7793" marB="9144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01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JLY 16</a:t>
                      </a:r>
                    </a:p>
                  </a:txBody>
                  <a:tcPr marR="0" marT="7793" marB="9144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MATa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his3∆1 leu2∆ lys2∆ ura3∆ sml1∆::LEU2 rad53∆::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NatMX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R="0" marT="7793" marB="9144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01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JLY 207</a:t>
                      </a:r>
                    </a:p>
                  </a:txBody>
                  <a:tcPr marR="0" marT="7793" marB="9144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MATalpha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his3∆ leu2∆ ura3∆ lys2∆ ptc2∆::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HanMX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pph3∆::HIS5MX ptc3∆::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NatMX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R="0" marT="7793" marB="9144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01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JLY 231</a:t>
                      </a:r>
                    </a:p>
                  </a:txBody>
                  <a:tcPr marR="0" marT="7793" marB="9144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MATalpha GAL1pr-RAD53::KanMX sml1∆::LEU2 lys2∆::NatMX arg4∆::HIS5MX</a:t>
                      </a:r>
                    </a:p>
                  </a:txBody>
                  <a:tcPr marR="0" marT="7793" marB="9144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01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JLY 244</a:t>
                      </a:r>
                    </a:p>
                  </a:txBody>
                  <a:tcPr marR="0" marT="7793" marB="9144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MATa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his3∆1 leu2∆0 ura3∆0 GAL1pr-RAD53::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KanMX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HphMX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::TEF1-DUN1 sml1∆::LEU2 lys2∆::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NatMX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arg4∆::HIS5MX</a:t>
                      </a:r>
                    </a:p>
                  </a:txBody>
                  <a:tcPr marR="0" marT="7793" marB="9144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01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JLY 256</a:t>
                      </a:r>
                    </a:p>
                  </a:txBody>
                  <a:tcPr marR="0" marT="7793" marB="9144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his3∆1 leu2∆0 ura3∆0 met15∆ GAL1pr-RAD53::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KanMX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HphMX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::TEF1-DUN1 sml1∆::LEU2 ptc2∆::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KanMX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pph3∆::HIS5MX ptc3∆::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NatMX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R="0" marT="7793" marB="9144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01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JLY 260</a:t>
                      </a:r>
                    </a:p>
                  </a:txBody>
                  <a:tcPr marR="0" marT="7793" marB="9144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MATa his3∆1 leu2∆0 ura3∆0 met15∆ GAL1pr-RAD53::KanMX sml1∆::LEU2 ptc2∆::KanMX pph3∆::HIS5MX ptc3∆::NatMX</a:t>
                      </a:r>
                    </a:p>
                  </a:txBody>
                  <a:tcPr marR="0" marT="7793" marB="9144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01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JLY 286</a:t>
                      </a:r>
                    </a:p>
                  </a:txBody>
                  <a:tcPr marR="0" marT="7793" marB="9144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MATa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his3∆1 leu2∆0 ura3∆0 lys2∆ sml1∆::LEU2 GAL1-RAD53::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KanMX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arg4∆::URA3 ptc2∆::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KanMX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pph3∆::HIS5MX ptc3∆::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NatMX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R="0" marT="7793" marB="9144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01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JLY 287</a:t>
                      </a:r>
                    </a:p>
                  </a:txBody>
                  <a:tcPr marR="0" marT="7793" marB="9144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MATa his3∆1 leu2∆0 ura3∆0 lys2∆ sml1∆::LEU2 GAL1-RAD53::KanMX HphMX:TEF1-DUN1 arg4∆::URA3 ptc2∆::KanMX pph3∆::HIS5MX ptc3∆::NatMX</a:t>
                      </a:r>
                    </a:p>
                  </a:txBody>
                  <a:tcPr marR="0" marT="7793" marB="9144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01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JLY 346</a:t>
                      </a:r>
                    </a:p>
                  </a:txBody>
                  <a:tcPr marR="0" marT="7793" marB="9144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MATa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his3∆1 leu2∆ ura3∆ sml1∆::LEU2 Xrn1-GFP::HIS5MX</a:t>
                      </a:r>
                    </a:p>
                  </a:txBody>
                  <a:tcPr marR="0" marT="7793" marB="9144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01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JLY 348</a:t>
                      </a:r>
                    </a:p>
                  </a:txBody>
                  <a:tcPr marR="0" marT="7793" marB="9144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MATa his3∆1 leu2∆ ura3∆ sml1∆::LEU2 rad53∆::NatMX Xrn1-GFP::HIS5MX</a:t>
                      </a:r>
                    </a:p>
                  </a:txBody>
                  <a:tcPr marR="0" marT="7793" marB="9144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01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JLY 373</a:t>
                      </a:r>
                    </a:p>
                  </a:txBody>
                  <a:tcPr marR="0" marT="7793" marB="9144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MATa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his3∆1 ura3∆0 leu2∆0 lys2∆ Xrn1-FLAG::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HphMX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sml1∆::LEU2</a:t>
                      </a:r>
                    </a:p>
                  </a:txBody>
                  <a:tcPr marR="0" marT="7793" marB="9144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01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JLY 375</a:t>
                      </a:r>
                    </a:p>
                  </a:txBody>
                  <a:tcPr marR="0" marT="7793" marB="9144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MATa his3∆1 ura3∆0 leu2∆0 lys2∆ Xrn1-FLAG::HphMX sml1∆::LEU2 rad53∆::NatMX</a:t>
                      </a:r>
                    </a:p>
                  </a:txBody>
                  <a:tcPr marR="0" marT="7793" marB="9144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01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JLY 508</a:t>
                      </a:r>
                    </a:p>
                  </a:txBody>
                  <a:tcPr marR="0" marT="7793" marB="9144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MATa his3∆1 leu2∆ lys2∆ ura3∆ sml1∆::LEU2 Xrn1∆1392-1528-3XFLAG::HphMX</a:t>
                      </a:r>
                    </a:p>
                  </a:txBody>
                  <a:tcPr marR="0" marT="7793" marB="9144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01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JLY 509</a:t>
                      </a:r>
                    </a:p>
                  </a:txBody>
                  <a:tcPr marR="0" marT="7793" marB="9144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MATa his3∆1 leu2∆ lys2∆ ura3∆ sml1∆::LEU2 Xrn1∆1392-1528-3XFLAG::HphMX</a:t>
                      </a:r>
                    </a:p>
                  </a:txBody>
                  <a:tcPr marR="0" marT="7793" marB="9144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01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JLY 523</a:t>
                      </a:r>
                    </a:p>
                  </a:txBody>
                  <a:tcPr marR="0" marT="7793" marB="9144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MATa his3∆1 leu2∆0 ura3∆0 lys2∆ arg4∆::URA3 sml1∆::LEU2</a:t>
                      </a:r>
                    </a:p>
                  </a:txBody>
                  <a:tcPr marR="0" marT="7793" marB="9144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01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JLY 525</a:t>
                      </a:r>
                    </a:p>
                  </a:txBody>
                  <a:tcPr marR="0" marT="7793" marB="9144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MATa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his3∆1 leu2∆0 ura3∆0 lys2∆ arg4∆::URA3 ptc2∆::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KanMX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pph3∆::HIS5MX ptc3∆::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NatMX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sml1∆::LEU2</a:t>
                      </a:r>
                    </a:p>
                  </a:txBody>
                  <a:tcPr marR="0" marT="7793" marB="9144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01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JLY 537</a:t>
                      </a:r>
                    </a:p>
                  </a:txBody>
                  <a:tcPr marR="0" marT="7793" marB="9144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MATa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his3∆1 leu2∆ ura3∆ sml1∆::LEU2 dun1∆::KanMX4 Xrn1-GFP::HIS5MX</a:t>
                      </a:r>
                    </a:p>
                  </a:txBody>
                  <a:tcPr marR="0" marT="7793" marB="9144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01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JLY 592</a:t>
                      </a:r>
                    </a:p>
                  </a:txBody>
                  <a:tcPr marR="0" marT="7793" marB="9144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MATa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his3∆1 leu2∆ lys2∆ ura3∆ sml1∆::LEU2 hhf2-hht2∆::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NatMX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R="0" marT="7793" marB="9144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01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JLY 597</a:t>
                      </a:r>
                    </a:p>
                  </a:txBody>
                  <a:tcPr marR="0" marT="7793" marB="9144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MATa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his3∆1 leu2∆ lys2∆ ura3∆ xrn1∆::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KanMX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sml1∆::LEU2</a:t>
                      </a:r>
                    </a:p>
                  </a:txBody>
                  <a:tcPr marR="0" marT="7793" marB="9144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01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JLY 599</a:t>
                      </a:r>
                    </a:p>
                  </a:txBody>
                  <a:tcPr marR="0" marT="7793" marB="9144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MATa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his3∆1 leu2∆ lys2∆ ura3∆ xrn1∆::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KanMX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sml1∆::LEU2 rad53∆::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NatMX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R="0" marT="7793" marB="9144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01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JLY 607</a:t>
                      </a:r>
                    </a:p>
                  </a:txBody>
                  <a:tcPr marR="0" marT="7793" marB="9144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MATa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his3∆1 leu2∆ lys2∆ ura3∆ hhf2-hht2∆::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NatMX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xrn1∆::KanMX4</a:t>
                      </a:r>
                    </a:p>
                  </a:txBody>
                  <a:tcPr marR="0" marT="7793" marB="9144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01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JLY 609</a:t>
                      </a:r>
                    </a:p>
                  </a:txBody>
                  <a:tcPr marR="0" marT="7793" marB="9144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MATa his3∆1 leu2∆ lys2∆ ura3∆ sml1∆::LEU2 hhf2-hht2∆::NatMX xrn1∆::KanMX</a:t>
                      </a:r>
                    </a:p>
                  </a:txBody>
                  <a:tcPr marR="0" marT="7793" marB="9144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01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JLY 626</a:t>
                      </a:r>
                    </a:p>
                  </a:txBody>
                  <a:tcPr marR="0" marT="7793" marB="9144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MATa his3∆1 leu2∆ ura3∆ sml1∆::LEU2 Xrn1-GFP::HIS5MX mec1∆::KanMX tel1∆::KanMX</a:t>
                      </a:r>
                    </a:p>
                  </a:txBody>
                  <a:tcPr marR="0" marT="7793" marB="9144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01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JLY 715</a:t>
                      </a:r>
                    </a:p>
                  </a:txBody>
                  <a:tcPr marR="0" marT="7793" marB="9144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MATa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his3∆1 leu2∆ met15∆ ura3∆ xrn1∆::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KanMX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ADE2::Xrn1-GFP::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NatMX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R="0" marT="7793" marB="9144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01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JLY 718</a:t>
                      </a:r>
                    </a:p>
                  </a:txBody>
                  <a:tcPr marR="0" marT="7793" marB="9144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MATa his3∆1 leu2∆ met15∆ ura3∆ xrn1∆::KanMX ADE2::Xrn1-32A-GFP::NatMX</a:t>
                      </a:r>
                    </a:p>
                  </a:txBody>
                  <a:tcPr marR="0" marT="7793" marB="9144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01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JLY 721</a:t>
                      </a:r>
                    </a:p>
                  </a:txBody>
                  <a:tcPr marR="0" marT="7793" marB="9144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MATa his3∆1 leu2∆ met15∆ ura3∆ xrn1∆::KanMX ADE2::Xrn1-32A∆C-GFP::NatMX</a:t>
                      </a:r>
                    </a:p>
                  </a:txBody>
                  <a:tcPr marR="0" marT="7793" marB="9144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01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JLY 726</a:t>
                      </a:r>
                    </a:p>
                  </a:txBody>
                  <a:tcPr marR="0" marT="7793" marB="9144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MATa his3∆1 leu2∆ met15∆ ura3∆ ADE2::TEF1pr-Rnh1-6XHIS::NatMX </a:t>
                      </a:r>
                    </a:p>
                  </a:txBody>
                  <a:tcPr marR="0" marT="7793" marB="9144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01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JLY 728</a:t>
                      </a:r>
                    </a:p>
                  </a:txBody>
                  <a:tcPr marR="0" marT="7793" marB="9144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MATa his3∆1 leu2∆ met15∆ ura3∆ xrn1∆::kanMX ADE2::TEF1pr-Rnh1-6XHIS::NatMX </a:t>
                      </a:r>
                    </a:p>
                  </a:txBody>
                  <a:tcPr marR="0" marT="7793" marB="9144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01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JLY 730</a:t>
                      </a:r>
                    </a:p>
                  </a:txBody>
                  <a:tcPr marR="0" marT="7793" marB="9144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MATa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his3∆1 leu2∆ lys2∆ ura3∆ sml1∆::LEU2 Xrn1∆C-3XFLAG::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HphMX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R="0" marT="7793" marB="9144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01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yKU303</a:t>
                      </a:r>
                    </a:p>
                  </a:txBody>
                  <a:tcPr marR="0" marT="7793" marB="9144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his3∆1 leu2∆0 ura3∆0 hta1/htb1∆::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KanMX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R="0" marT="7793" marB="9144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01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yKU309</a:t>
                      </a:r>
                    </a:p>
                  </a:txBody>
                  <a:tcPr marR="0" marT="7793" marB="9144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his3∆1 leu2∆0 ura3∆0 hta1/htb1∆::KanMX xrn1∆::HygMX </a:t>
                      </a:r>
                    </a:p>
                  </a:txBody>
                  <a:tcPr marR="0" marT="7793" marB="9144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015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R="0" marT="7793" marB="9144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R="0" marT="7793" marB="9144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01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Plasmid</a:t>
                      </a:r>
                    </a:p>
                  </a:txBody>
                  <a:tcPr marR="0" marT="7793" marB="9144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Information</a:t>
                      </a:r>
                    </a:p>
                  </a:txBody>
                  <a:tcPr marR="0" marT="7793" marB="9144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01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pLK01C</a:t>
                      </a:r>
                    </a:p>
                  </a:txBody>
                  <a:tcPr marR="0" marT="7793" marB="9144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pRS316 + Ndd1-FLAG Sld3-Myc</a:t>
                      </a:r>
                    </a:p>
                  </a:txBody>
                  <a:tcPr marR="0" marT="7793" marB="9144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01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pJL67</a:t>
                      </a:r>
                    </a:p>
                  </a:txBody>
                  <a:tcPr marR="0" marT="7793" marB="9144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pRS402 + XRN1pr-Xrn1-GFP</a:t>
                      </a:r>
                    </a:p>
                  </a:txBody>
                  <a:tcPr marR="0" marT="7793" marB="9144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01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pJL68</a:t>
                      </a:r>
                    </a:p>
                  </a:txBody>
                  <a:tcPr marR="0" marT="7793" marB="9144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pRS402 + XRN1pr-Xrn1S32-GFP-GFP</a:t>
                      </a:r>
                    </a:p>
                  </a:txBody>
                  <a:tcPr marR="0" marT="7793" marB="9144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01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pJL69</a:t>
                      </a:r>
                    </a:p>
                  </a:txBody>
                  <a:tcPr marR="0" marT="7793" marB="9144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pRS402 + XRN1pr-Xrn1S32∆C-GFP-GFP</a:t>
                      </a:r>
                    </a:p>
                  </a:txBody>
                  <a:tcPr marR="0" marT="7793" marB="9144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pJL71</a:t>
                      </a:r>
                    </a:p>
                  </a:txBody>
                  <a:tcPr marR="0" marT="7793" marB="9144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pRS402 + TEF1pr-Rnh1-6XHIS</a:t>
                      </a:r>
                    </a:p>
                  </a:txBody>
                  <a:tcPr marR="0" marT="7793" marB="9144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469899" y="8393524"/>
            <a:ext cx="599863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Arial"/>
                <a:cs typeface="Arial"/>
              </a:rPr>
              <a:t>All strains listed are in the S288c background. </a:t>
            </a:r>
          </a:p>
        </p:txBody>
      </p:sp>
    </p:spTree>
    <p:extLst>
      <p:ext uri="{BB962C8B-B14F-4D97-AF65-F5344CB8AC3E}">
        <p14:creationId xmlns:p14="http://schemas.microsoft.com/office/powerpoint/2010/main" val="1365829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Xrn1wtt0v21.tif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88"/>
          <a:stretch/>
        </p:blipFill>
        <p:spPr>
          <a:xfrm>
            <a:off x="695466" y="889772"/>
            <a:ext cx="1725360" cy="1403365"/>
          </a:xfrm>
          <a:prstGeom prst="rect">
            <a:avLst/>
          </a:prstGeom>
        </p:spPr>
      </p:pic>
      <p:pic>
        <p:nvPicPr>
          <p:cNvPr id="4" name="Picture 3" descr="Xrn1wtt60v.tif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56532" y="889774"/>
            <a:ext cx="1725360" cy="1403367"/>
          </a:xfrm>
          <a:prstGeom prst="rect">
            <a:avLst/>
          </a:prstGeom>
        </p:spPr>
      </p:pic>
      <p:pic>
        <p:nvPicPr>
          <p:cNvPr id="5" name="Picture 4" descr="Xrn1wtt120v2.tif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33666" y="889774"/>
            <a:ext cx="1734845" cy="140336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83572" y="656254"/>
            <a:ext cx="12972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Arial"/>
                <a:cs typeface="Arial"/>
              </a:rPr>
              <a:t>0’</a:t>
            </a:r>
            <a:endParaRPr lang="en-US" sz="1000" dirty="0"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56532" y="658406"/>
            <a:ext cx="17166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Arial"/>
                <a:cs typeface="Arial"/>
              </a:rPr>
              <a:t>60’</a:t>
            </a:r>
            <a:endParaRPr lang="en-US" sz="1000" dirty="0"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73230" y="658406"/>
            <a:ext cx="19232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Arial"/>
                <a:cs typeface="Arial"/>
              </a:rPr>
              <a:t>120’</a:t>
            </a:r>
            <a:endParaRPr lang="en-US" sz="1000" dirty="0">
              <a:latin typeface="Arial"/>
              <a:cs typeface="Arial"/>
            </a:endParaRPr>
          </a:p>
        </p:txBody>
      </p:sp>
      <p:pic>
        <p:nvPicPr>
          <p:cNvPr id="9" name="Picture 8" descr="Xrn1radt0v2.tif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5467" y="2623856"/>
            <a:ext cx="1725360" cy="1403365"/>
          </a:xfrm>
          <a:prstGeom prst="rect">
            <a:avLst/>
          </a:prstGeom>
        </p:spPr>
      </p:pic>
      <p:pic>
        <p:nvPicPr>
          <p:cNvPr id="10" name="Picture 9" descr="Xrn1radt60v2.tif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56534" y="2623856"/>
            <a:ext cx="1725360" cy="1403365"/>
          </a:xfrm>
          <a:prstGeom prst="rect">
            <a:avLst/>
          </a:prstGeom>
        </p:spPr>
      </p:pic>
      <p:pic>
        <p:nvPicPr>
          <p:cNvPr id="11" name="Picture 10" descr="Xrn1radt120v2.tif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33667" y="2623856"/>
            <a:ext cx="1734845" cy="140336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83575" y="2415737"/>
            <a:ext cx="12972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Arial"/>
                <a:cs typeface="Arial"/>
              </a:rPr>
              <a:t>0’</a:t>
            </a:r>
            <a:endParaRPr lang="en-US" sz="1000" dirty="0"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65198" y="2428503"/>
            <a:ext cx="17166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Arial"/>
                <a:cs typeface="Arial"/>
              </a:rPr>
              <a:t>60’</a:t>
            </a:r>
            <a:endParaRPr lang="en-US" sz="1000" dirty="0">
              <a:latin typeface="Arial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81895" y="2415737"/>
            <a:ext cx="19232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Arial"/>
                <a:cs typeface="Arial"/>
              </a:rPr>
              <a:t>120’</a:t>
            </a:r>
            <a:endParaRPr lang="en-US" sz="1000" dirty="0">
              <a:latin typeface="Arial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6494" y="2242986"/>
            <a:ext cx="9132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latin typeface="Arial"/>
                <a:cs typeface="Arial"/>
              </a:rPr>
              <a:t>w</a:t>
            </a:r>
            <a:r>
              <a:rPr lang="en-US" sz="1000" dirty="0" smtClean="0">
                <a:latin typeface="Arial"/>
                <a:cs typeface="Arial"/>
              </a:rPr>
              <a:t>ild type</a:t>
            </a:r>
            <a:endParaRPr lang="en-US" sz="1000" dirty="0">
              <a:latin typeface="Arial"/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9996" y="3957438"/>
            <a:ext cx="6519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 smtClean="0">
                <a:latin typeface="Arial"/>
                <a:cs typeface="Arial"/>
              </a:rPr>
              <a:t>rad53</a:t>
            </a:r>
            <a:r>
              <a:rPr lang="en-US" sz="1000" dirty="0">
                <a:latin typeface="Arial"/>
                <a:cs typeface="Arial"/>
              </a:rPr>
              <a:t>∆</a:t>
            </a:r>
            <a:endParaRPr lang="en-US" sz="1000" i="1" dirty="0">
              <a:latin typeface="Arial"/>
              <a:cs typeface="Arial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19266" y="4351973"/>
            <a:ext cx="52730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latin typeface="Arial"/>
                <a:cs typeface="Arial"/>
              </a:rPr>
              <a:t>Figure S1</a:t>
            </a:r>
            <a:r>
              <a:rPr lang="en-US" sz="1200" b="1" dirty="0">
                <a:latin typeface="Arial"/>
                <a:cs typeface="Arial"/>
              </a:rPr>
              <a:t>. </a:t>
            </a:r>
            <a:r>
              <a:rPr lang="en-US" sz="1200" dirty="0">
                <a:latin typeface="Arial"/>
                <a:cs typeface="Arial"/>
              </a:rPr>
              <a:t>Xrn1 foci formation in damage is independent of Rad53. </a:t>
            </a:r>
            <a:endParaRPr lang="en-US" sz="1200" dirty="0" smtClean="0">
              <a:latin typeface="Arial"/>
              <a:cs typeface="Arial"/>
            </a:endParaRPr>
          </a:p>
          <a:p>
            <a:r>
              <a:rPr lang="en-US" sz="1200" dirty="0" smtClean="0">
                <a:latin typeface="Arial"/>
                <a:cs typeface="Arial"/>
              </a:rPr>
              <a:t>Wild </a:t>
            </a:r>
            <a:r>
              <a:rPr lang="en-US" sz="1200" dirty="0">
                <a:latin typeface="Arial"/>
                <a:cs typeface="Arial"/>
              </a:rPr>
              <a:t>type and </a:t>
            </a:r>
            <a:r>
              <a:rPr lang="en-US" sz="1200" i="1" dirty="0">
                <a:latin typeface="Arial"/>
                <a:cs typeface="Arial"/>
              </a:rPr>
              <a:t>rad53∆ </a:t>
            </a:r>
            <a:r>
              <a:rPr lang="en-US" sz="1200" dirty="0">
                <a:latin typeface="Arial"/>
                <a:cs typeface="Arial"/>
              </a:rPr>
              <a:t>cells were collected before or after damage (60’ or 120’ in 2 μg/mL 4-NQO) and Xrn1-GFP signal was visualized with Zeiss </a:t>
            </a:r>
            <a:r>
              <a:rPr lang="en-US" sz="1200" dirty="0" err="1">
                <a:latin typeface="Arial"/>
                <a:cs typeface="Arial"/>
              </a:rPr>
              <a:t>AxioImager</a:t>
            </a:r>
            <a:r>
              <a:rPr lang="en-US" sz="1200" dirty="0">
                <a:latin typeface="Arial"/>
                <a:cs typeface="Arial"/>
              </a:rPr>
              <a:t> M1.</a:t>
            </a:r>
          </a:p>
        </p:txBody>
      </p:sp>
    </p:spTree>
    <p:extLst>
      <p:ext uri="{BB962C8B-B14F-4D97-AF65-F5344CB8AC3E}">
        <p14:creationId xmlns:p14="http://schemas.microsoft.com/office/powerpoint/2010/main" val="2839225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2387574" y="945070"/>
            <a:ext cx="1887662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923410" y="743432"/>
            <a:ext cx="78097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Arial"/>
                <a:cs typeface="Arial"/>
              </a:rPr>
              <a:t>Scd6-GFP</a:t>
            </a:r>
            <a:endParaRPr lang="en-US" sz="1000" dirty="0">
              <a:latin typeface="Arial"/>
              <a:cs typeface="Arial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030179" y="1120698"/>
            <a:ext cx="12319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240909" y="900622"/>
            <a:ext cx="74772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Arial"/>
                <a:cs typeface="Arial"/>
              </a:rPr>
              <a:t>Xrn1-Flag</a:t>
            </a:r>
            <a:endParaRPr lang="en-US" sz="1000" dirty="0">
              <a:latin typeface="Arial"/>
              <a:cs typeface="Arial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673563" y="1276194"/>
            <a:ext cx="5969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85409" y="1069899"/>
            <a:ext cx="62103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 smtClean="0">
                <a:latin typeface="Arial"/>
                <a:cs typeface="Arial"/>
              </a:rPr>
              <a:t>rad53∆</a:t>
            </a:r>
            <a:endParaRPr lang="en-US" sz="1000" i="1" dirty="0">
              <a:latin typeface="Arial"/>
              <a:cs typeface="Arial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382801" y="1450898"/>
            <a:ext cx="268412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682105" y="1450898"/>
            <a:ext cx="268412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041490" y="1450898"/>
            <a:ext cx="268412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340797" y="1450898"/>
            <a:ext cx="268412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702744" y="1450898"/>
            <a:ext cx="268412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002051" y="1450898"/>
            <a:ext cx="268412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404358" y="1230078"/>
            <a:ext cx="19264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Arial"/>
                <a:cs typeface="Arial"/>
              </a:rPr>
              <a:t>-       +        -       +         -       +</a:t>
            </a:r>
            <a:endParaRPr lang="en-US" sz="1000" dirty="0">
              <a:latin typeface="Arial"/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43845" y="1417307"/>
            <a:ext cx="214477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Arial"/>
                <a:cs typeface="Arial"/>
              </a:rPr>
              <a:t>I   IP  I  IP  I   IP  I   IP  I   IP  I   IP</a:t>
            </a:r>
            <a:endParaRPr lang="en-US" sz="1000" dirty="0">
              <a:latin typeface="Arial"/>
              <a:cs typeface="Arial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4333365" y="941816"/>
            <a:ext cx="1887662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892685" y="737081"/>
            <a:ext cx="7666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Arial"/>
                <a:cs typeface="Arial"/>
              </a:rPr>
              <a:t>Nrp1-GFP</a:t>
            </a:r>
            <a:endParaRPr lang="en-US" sz="1000" dirty="0">
              <a:latin typeface="Arial"/>
              <a:cs typeface="Arial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5007839" y="1114190"/>
            <a:ext cx="12319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210187" y="900622"/>
            <a:ext cx="74772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Arial"/>
                <a:cs typeface="Arial"/>
              </a:rPr>
              <a:t>Xrn1-Flag</a:t>
            </a:r>
            <a:endParaRPr lang="en-US" sz="1000" dirty="0">
              <a:latin typeface="Arial"/>
              <a:cs typeface="Arial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5642841" y="1279447"/>
            <a:ext cx="5969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680087" y="1069899"/>
            <a:ext cx="62103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 smtClean="0">
                <a:latin typeface="Arial"/>
                <a:cs typeface="Arial"/>
              </a:rPr>
              <a:t>rad53∆</a:t>
            </a:r>
            <a:endParaRPr lang="en-US" sz="1000" i="1" dirty="0">
              <a:latin typeface="Arial"/>
              <a:cs typeface="Arial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4352079" y="1450898"/>
            <a:ext cx="268412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651383" y="1450898"/>
            <a:ext cx="268412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010768" y="1450898"/>
            <a:ext cx="268412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310075" y="1450898"/>
            <a:ext cx="268412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672022" y="1450898"/>
            <a:ext cx="268412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971329" y="1450898"/>
            <a:ext cx="268412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388062" y="1234431"/>
            <a:ext cx="19202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Arial"/>
                <a:cs typeface="Arial"/>
              </a:rPr>
              <a:t>-      +          -      +         -       +</a:t>
            </a:r>
            <a:endParaRPr lang="en-US" sz="1000" dirty="0">
              <a:latin typeface="Arial"/>
              <a:cs typeface="Arial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313122" y="1417307"/>
            <a:ext cx="207351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Arial"/>
                <a:cs typeface="Arial"/>
              </a:rPr>
              <a:t>I   IP  I  IP  I   IP  I   IP  I  IP  I  IP</a:t>
            </a:r>
            <a:endParaRPr lang="en-US" sz="1000" dirty="0">
              <a:latin typeface="Arial"/>
              <a:cs typeface="Arial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206185" y="1993409"/>
            <a:ext cx="55097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Arial"/>
                <a:cs typeface="Arial"/>
              </a:rPr>
              <a:t>α-</a:t>
            </a:r>
            <a:r>
              <a:rPr lang="en-US" sz="1000" dirty="0" smtClean="0">
                <a:latin typeface="Arial"/>
                <a:cs typeface="Arial"/>
              </a:rPr>
              <a:t>Flag</a:t>
            </a:r>
            <a:endParaRPr lang="en-US" sz="1000" dirty="0">
              <a:latin typeface="Arial"/>
              <a:cs typeface="Arial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206188" y="1634706"/>
            <a:ext cx="5628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Arial"/>
                <a:cs typeface="Arial"/>
              </a:rPr>
              <a:t>α-GFP</a:t>
            </a:r>
            <a:endParaRPr lang="en-US" sz="1000" dirty="0">
              <a:latin typeface="Arial"/>
              <a:cs typeface="Arial"/>
            </a:endParaRPr>
          </a:p>
        </p:txBody>
      </p:sp>
      <p:pic>
        <p:nvPicPr>
          <p:cNvPr id="35" name="Picture 34" descr="031116 xrn1 IP flag 1.tif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44871" y="1887160"/>
            <a:ext cx="1896487" cy="361355"/>
          </a:xfrm>
          <a:prstGeom prst="rect">
            <a:avLst/>
          </a:prstGeom>
        </p:spPr>
      </p:pic>
      <p:pic>
        <p:nvPicPr>
          <p:cNvPr id="36" name="Picture 35" descr="031116 xrn1 IP flag 2.tif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61810" y="1887160"/>
            <a:ext cx="1939777" cy="361355"/>
          </a:xfrm>
          <a:prstGeom prst="rect">
            <a:avLst/>
          </a:prstGeom>
        </p:spPr>
      </p:pic>
      <p:pic>
        <p:nvPicPr>
          <p:cNvPr id="37" name="Picture 36" descr="031116 xrn1 IP scd6.tif"/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61811" y="1616959"/>
            <a:ext cx="1939777" cy="246435"/>
          </a:xfrm>
          <a:prstGeom prst="rect">
            <a:avLst/>
          </a:prstGeom>
        </p:spPr>
      </p:pic>
      <p:pic>
        <p:nvPicPr>
          <p:cNvPr id="38" name="Picture 37" descr="031116 xrn1 IP nrp1.tif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44871" y="1616961"/>
            <a:ext cx="1896487" cy="246433"/>
          </a:xfrm>
          <a:prstGeom prst="rect">
            <a:avLst/>
          </a:prstGeom>
        </p:spPr>
      </p:pic>
      <p:grpSp>
        <p:nvGrpSpPr>
          <p:cNvPr id="60" name="Group 59"/>
          <p:cNvGrpSpPr/>
          <p:nvPr/>
        </p:nvGrpSpPr>
        <p:grpSpPr>
          <a:xfrm>
            <a:off x="2404358" y="5947599"/>
            <a:ext cx="2084081" cy="1481612"/>
            <a:chOff x="3801193" y="4584686"/>
            <a:chExt cx="2084081" cy="1481612"/>
          </a:xfrm>
        </p:grpSpPr>
        <p:sp>
          <p:nvSpPr>
            <p:cNvPr id="162" name="TextBox 161"/>
            <p:cNvSpPr txBox="1"/>
            <p:nvPr/>
          </p:nvSpPr>
          <p:spPr>
            <a:xfrm>
              <a:off x="4367670" y="4584686"/>
              <a:ext cx="78817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latin typeface="Arial"/>
                  <a:cs typeface="Arial"/>
                </a:rPr>
                <a:t>Pbp1-GFP</a:t>
              </a:r>
              <a:endParaRPr lang="en-US" sz="1000" dirty="0">
                <a:latin typeface="Arial"/>
                <a:cs typeface="Arial"/>
              </a:endParaRPr>
            </a:p>
          </p:txBody>
        </p:sp>
        <p:pic>
          <p:nvPicPr>
            <p:cNvPr id="176" name="Picture 175" descr="011816 xrn1 IP with Pbp1 gfp blot.tif"/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801193" y="5422902"/>
              <a:ext cx="1955405" cy="176920"/>
            </a:xfrm>
            <a:prstGeom prst="rect">
              <a:avLst/>
            </a:prstGeom>
          </p:spPr>
        </p:pic>
        <p:pic>
          <p:nvPicPr>
            <p:cNvPr id="178" name="Picture 177" descr="011816 xrn1 IP with Pbp1.tif"/>
            <p:cNvPicPr>
              <a:picLocks noChangeAspect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801195" y="5619979"/>
              <a:ext cx="1955404" cy="214179"/>
            </a:xfrm>
            <a:prstGeom prst="rect">
              <a:avLst/>
            </a:prstGeom>
          </p:spPr>
        </p:pic>
        <p:pic>
          <p:nvPicPr>
            <p:cNvPr id="179" name="Picture 178" descr="011816 xrn1 IP with Pbp1.tif"/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V="1">
              <a:off x="3803246" y="5859911"/>
              <a:ext cx="1953352" cy="206387"/>
            </a:xfrm>
            <a:prstGeom prst="rect">
              <a:avLst/>
            </a:prstGeom>
          </p:spPr>
        </p:pic>
        <p:sp>
          <p:nvSpPr>
            <p:cNvPr id="212" name="TextBox 211"/>
            <p:cNvSpPr txBox="1"/>
            <p:nvPr/>
          </p:nvSpPr>
          <p:spPr>
            <a:xfrm>
              <a:off x="3845194" y="5229797"/>
              <a:ext cx="204008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>
                  <a:latin typeface="Arial"/>
                  <a:cs typeface="Arial"/>
                </a:rPr>
                <a:t>I   IP  I  IP  I  IP  I  IP  I   IP  I  IP</a:t>
              </a:r>
              <a:endParaRPr lang="en-US" sz="1000" dirty="0">
                <a:latin typeface="Arial"/>
                <a:cs typeface="Arial"/>
              </a:endParaRPr>
            </a:p>
          </p:txBody>
        </p:sp>
        <p:cxnSp>
          <p:nvCxnSpPr>
            <p:cNvPr id="213" name="Straight Connector 212"/>
            <p:cNvCxnSpPr/>
            <p:nvPr/>
          </p:nvCxnSpPr>
          <p:spPr>
            <a:xfrm>
              <a:off x="3873523" y="5272859"/>
              <a:ext cx="268412" cy="0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>
              <a:off x="4197172" y="5272859"/>
              <a:ext cx="268412" cy="0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>
              <a:off x="4499407" y="5272859"/>
              <a:ext cx="268412" cy="0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>
              <a:off x="4812472" y="5272859"/>
              <a:ext cx="268412" cy="0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>
              <a:off x="5120443" y="5272859"/>
              <a:ext cx="268412" cy="0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>
              <a:off x="5433505" y="5272859"/>
              <a:ext cx="268412" cy="0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9" name="TextBox 218"/>
            <p:cNvSpPr txBox="1"/>
            <p:nvPr/>
          </p:nvSpPr>
          <p:spPr>
            <a:xfrm>
              <a:off x="3909894" y="5069144"/>
              <a:ext cx="189723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>
                  <a:latin typeface="Arial"/>
                  <a:cs typeface="Arial"/>
                </a:rPr>
                <a:t>-       +       -        +      -       +</a:t>
              </a:r>
              <a:endParaRPr lang="en-US" sz="1000" dirty="0">
                <a:latin typeface="Arial"/>
                <a:cs typeface="Arial"/>
              </a:endParaRPr>
            </a:p>
          </p:txBody>
        </p:sp>
        <p:cxnSp>
          <p:nvCxnSpPr>
            <p:cNvPr id="220" name="Straight Connector 219"/>
            <p:cNvCxnSpPr/>
            <p:nvPr/>
          </p:nvCxnSpPr>
          <p:spPr>
            <a:xfrm>
              <a:off x="3846241" y="4791890"/>
              <a:ext cx="1887662" cy="0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>
              <a:off x="4505475" y="4960363"/>
              <a:ext cx="1231900" cy="0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2" name="TextBox 221"/>
            <p:cNvSpPr txBox="1"/>
            <p:nvPr/>
          </p:nvSpPr>
          <p:spPr>
            <a:xfrm>
              <a:off x="4750901" y="4737881"/>
              <a:ext cx="74772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latin typeface="Arial"/>
                  <a:cs typeface="Arial"/>
                </a:rPr>
                <a:t>Xrn1-Flag</a:t>
              </a:r>
              <a:endParaRPr lang="en-US" sz="1000" dirty="0">
                <a:latin typeface="Arial"/>
                <a:cs typeface="Arial"/>
              </a:endParaRPr>
            </a:p>
          </p:txBody>
        </p:sp>
        <p:cxnSp>
          <p:nvCxnSpPr>
            <p:cNvPr id="223" name="Straight Connector 222"/>
            <p:cNvCxnSpPr/>
            <p:nvPr/>
          </p:nvCxnSpPr>
          <p:spPr>
            <a:xfrm>
              <a:off x="5131651" y="5128441"/>
              <a:ext cx="596900" cy="0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4" name="TextBox 223"/>
            <p:cNvSpPr txBox="1"/>
            <p:nvPr/>
          </p:nvSpPr>
          <p:spPr>
            <a:xfrm>
              <a:off x="5131033" y="4915002"/>
              <a:ext cx="62103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i="1" dirty="0" smtClean="0">
                  <a:latin typeface="Arial"/>
                  <a:cs typeface="Arial"/>
                </a:rPr>
                <a:t>rad53</a:t>
              </a:r>
              <a:r>
                <a:rPr lang="en-US" sz="1000" i="1" dirty="0">
                  <a:latin typeface="Arial"/>
                  <a:cs typeface="Arial"/>
                </a:rPr>
                <a:t>∆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52716" y="749465"/>
            <a:ext cx="2101015" cy="1490165"/>
            <a:chOff x="-351318" y="743432"/>
            <a:chExt cx="2101015" cy="1490165"/>
          </a:xfrm>
        </p:grpSpPr>
        <p:pic>
          <p:nvPicPr>
            <p:cNvPr id="61" name="Picture 60" descr="010715 Xrn1 IP with Rpg1 and Pat1.tif"/>
            <p:cNvPicPr>
              <a:picLocks noChangeAspect="1"/>
            </p:cNvPicPr>
            <p:nvPr/>
          </p:nvPicPr>
          <p:blipFill rotWithShape="1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332683" y="1617169"/>
              <a:ext cx="1945209" cy="247489"/>
            </a:xfrm>
            <a:prstGeom prst="rect">
              <a:avLst/>
            </a:prstGeom>
          </p:spPr>
        </p:pic>
        <p:pic>
          <p:nvPicPr>
            <p:cNvPr id="62" name="Picture 61" descr="010715 Xrn1 IP with Rpg1 and Pat1.tif"/>
            <p:cNvPicPr>
              <a:picLocks noChangeAspect="1"/>
            </p:cNvPicPr>
            <p:nvPr/>
          </p:nvPicPr>
          <p:blipFill rotWithShape="1"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7583"/>
            <a:stretch/>
          </p:blipFill>
          <p:spPr>
            <a:xfrm>
              <a:off x="-329455" y="1864658"/>
              <a:ext cx="1945209" cy="368939"/>
            </a:xfrm>
            <a:prstGeom prst="rect">
              <a:avLst/>
            </a:prstGeom>
          </p:spPr>
        </p:pic>
        <p:cxnSp>
          <p:nvCxnSpPr>
            <p:cNvPr id="63" name="Straight Connector 62"/>
            <p:cNvCxnSpPr/>
            <p:nvPr/>
          </p:nvCxnSpPr>
          <p:spPr>
            <a:xfrm>
              <a:off x="-312362" y="955596"/>
              <a:ext cx="1887662" cy="0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xtBox 63"/>
            <p:cNvSpPr txBox="1"/>
            <p:nvPr/>
          </p:nvSpPr>
          <p:spPr>
            <a:xfrm>
              <a:off x="277926" y="743432"/>
              <a:ext cx="79524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latin typeface="Arial"/>
                  <a:cs typeface="Arial"/>
                </a:rPr>
                <a:t>Rpg1-GFP</a:t>
              </a:r>
              <a:endParaRPr lang="en-US" sz="1000" dirty="0">
                <a:latin typeface="Arial"/>
                <a:cs typeface="Arial"/>
              </a:endParaRPr>
            </a:p>
          </p:txBody>
        </p:sp>
        <p:cxnSp>
          <p:nvCxnSpPr>
            <p:cNvPr id="65" name="Straight Connector 64"/>
            <p:cNvCxnSpPr/>
            <p:nvPr/>
          </p:nvCxnSpPr>
          <p:spPr>
            <a:xfrm>
              <a:off x="349749" y="1127046"/>
              <a:ext cx="1231900" cy="0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/>
            <p:cNvSpPr txBox="1"/>
            <p:nvPr/>
          </p:nvSpPr>
          <p:spPr>
            <a:xfrm>
              <a:off x="552096" y="913321"/>
              <a:ext cx="74772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latin typeface="Arial"/>
                  <a:cs typeface="Arial"/>
                </a:rPr>
                <a:t>Xrn1-Flag</a:t>
              </a:r>
              <a:endParaRPr lang="en-US" sz="1000" dirty="0">
                <a:latin typeface="Arial"/>
                <a:cs typeface="Arial"/>
              </a:endParaRPr>
            </a:p>
          </p:txBody>
        </p:sp>
        <p:cxnSp>
          <p:nvCxnSpPr>
            <p:cNvPr id="67" name="Straight Connector 66"/>
            <p:cNvCxnSpPr/>
            <p:nvPr/>
          </p:nvCxnSpPr>
          <p:spPr>
            <a:xfrm>
              <a:off x="984748" y="1285796"/>
              <a:ext cx="596900" cy="0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Box 67"/>
            <p:cNvSpPr txBox="1"/>
            <p:nvPr/>
          </p:nvSpPr>
          <p:spPr>
            <a:xfrm>
              <a:off x="983894" y="1076249"/>
              <a:ext cx="62103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i="1" dirty="0">
                  <a:latin typeface="Arial"/>
                  <a:cs typeface="Arial"/>
                </a:rPr>
                <a:t>r</a:t>
              </a:r>
              <a:r>
                <a:rPr lang="en-US" sz="1000" i="1" dirty="0" smtClean="0">
                  <a:latin typeface="Arial"/>
                  <a:cs typeface="Arial"/>
                </a:rPr>
                <a:t>ad53∆</a:t>
              </a:r>
              <a:endParaRPr lang="en-US" sz="1000" i="1" dirty="0">
                <a:latin typeface="Arial"/>
                <a:cs typeface="Arial"/>
              </a:endParaRPr>
            </a:p>
          </p:txBody>
        </p:sp>
        <p:cxnSp>
          <p:nvCxnSpPr>
            <p:cNvPr id="70" name="Straight Connector 69"/>
            <p:cNvCxnSpPr/>
            <p:nvPr/>
          </p:nvCxnSpPr>
          <p:spPr>
            <a:xfrm>
              <a:off x="-6708" y="1450896"/>
              <a:ext cx="268412" cy="0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352677" y="1450896"/>
              <a:ext cx="268412" cy="0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651982" y="1450896"/>
              <a:ext cx="268412" cy="0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1013932" y="1450896"/>
              <a:ext cx="268412" cy="0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1313236" y="1450896"/>
              <a:ext cx="268412" cy="0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TextBox 74"/>
            <p:cNvSpPr txBox="1"/>
            <p:nvPr/>
          </p:nvSpPr>
          <p:spPr>
            <a:xfrm>
              <a:off x="-280615" y="1232021"/>
              <a:ext cx="189948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>
                  <a:latin typeface="Arial"/>
                  <a:cs typeface="Arial"/>
                </a:rPr>
                <a:t>-       +         -      +         -       +</a:t>
              </a:r>
              <a:endParaRPr lang="en-US" sz="1000" dirty="0">
                <a:latin typeface="Arial"/>
                <a:cs typeface="Arial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-351318" y="1408838"/>
              <a:ext cx="210101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>
                  <a:latin typeface="Arial"/>
                  <a:cs typeface="Arial"/>
                </a:rPr>
                <a:t>I   IP  I   IP  I  IP  I   IP I   IP  I   IP</a:t>
              </a:r>
              <a:endParaRPr lang="en-US" sz="1000" dirty="0">
                <a:latin typeface="Arial"/>
                <a:cs typeface="Arial"/>
              </a:endParaRPr>
            </a:p>
          </p:txBody>
        </p:sp>
        <p:cxnSp>
          <p:nvCxnSpPr>
            <p:cNvPr id="186" name="Straight Connector 185"/>
            <p:cNvCxnSpPr/>
            <p:nvPr/>
          </p:nvCxnSpPr>
          <p:spPr>
            <a:xfrm>
              <a:off x="-303852" y="1452453"/>
              <a:ext cx="268412" cy="0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69" name="Straight Connector 368"/>
          <p:cNvCxnSpPr/>
          <p:nvPr/>
        </p:nvCxnSpPr>
        <p:spPr>
          <a:xfrm flipV="1">
            <a:off x="418474" y="4350865"/>
            <a:ext cx="1390499" cy="1052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0" name="TextBox 369"/>
          <p:cNvSpPr txBox="1"/>
          <p:nvPr/>
        </p:nvSpPr>
        <p:spPr>
          <a:xfrm>
            <a:off x="249186" y="4071656"/>
            <a:ext cx="18169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Arial"/>
                <a:cs typeface="Arial"/>
              </a:rPr>
              <a:t>Xrn1-Flag YGR250C-GFP</a:t>
            </a:r>
          </a:p>
        </p:txBody>
      </p:sp>
      <p:cxnSp>
        <p:nvCxnSpPr>
          <p:cNvPr id="371" name="Straight Connector 370"/>
          <p:cNvCxnSpPr/>
          <p:nvPr/>
        </p:nvCxnSpPr>
        <p:spPr>
          <a:xfrm>
            <a:off x="1130712" y="4544692"/>
            <a:ext cx="678261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2" name="TextBox 371"/>
          <p:cNvSpPr txBox="1"/>
          <p:nvPr/>
        </p:nvSpPr>
        <p:spPr>
          <a:xfrm>
            <a:off x="1239987" y="4317954"/>
            <a:ext cx="62103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 smtClean="0">
                <a:latin typeface="Arial"/>
                <a:cs typeface="Arial"/>
              </a:rPr>
              <a:t>rad53∆</a:t>
            </a:r>
            <a:endParaRPr lang="en-US" sz="1000" i="1" dirty="0">
              <a:latin typeface="Arial"/>
              <a:cs typeface="Arial"/>
            </a:endParaRPr>
          </a:p>
        </p:txBody>
      </p:sp>
      <p:cxnSp>
        <p:nvCxnSpPr>
          <p:cNvPr id="373" name="Straight Connector 372"/>
          <p:cNvCxnSpPr/>
          <p:nvPr/>
        </p:nvCxnSpPr>
        <p:spPr>
          <a:xfrm>
            <a:off x="1130712" y="4694345"/>
            <a:ext cx="323243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4" name="Straight Connector 373"/>
          <p:cNvCxnSpPr/>
          <p:nvPr/>
        </p:nvCxnSpPr>
        <p:spPr>
          <a:xfrm>
            <a:off x="1486240" y="4694345"/>
            <a:ext cx="322733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5" name="TextBox 374"/>
          <p:cNvSpPr txBox="1"/>
          <p:nvPr/>
        </p:nvSpPr>
        <p:spPr>
          <a:xfrm>
            <a:off x="425764" y="4489417"/>
            <a:ext cx="141747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Arial"/>
                <a:cs typeface="Arial"/>
              </a:rPr>
              <a:t>  -        +        -         +</a:t>
            </a:r>
            <a:endParaRPr lang="en-US" sz="1000" dirty="0">
              <a:latin typeface="Arial"/>
              <a:cs typeface="Arial"/>
            </a:endParaRPr>
          </a:p>
        </p:txBody>
      </p:sp>
      <p:sp>
        <p:nvSpPr>
          <p:cNvPr id="376" name="TextBox 375"/>
          <p:cNvSpPr txBox="1"/>
          <p:nvPr/>
        </p:nvSpPr>
        <p:spPr>
          <a:xfrm>
            <a:off x="385811" y="4653616"/>
            <a:ext cx="15067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Arial"/>
                <a:cs typeface="Arial"/>
              </a:rPr>
              <a:t> I  IP   I   IP  I   IP   I   IP</a:t>
            </a:r>
            <a:endParaRPr lang="en-US" sz="1000" dirty="0">
              <a:latin typeface="Arial"/>
              <a:cs typeface="Arial"/>
            </a:endParaRPr>
          </a:p>
        </p:txBody>
      </p:sp>
      <p:sp>
        <p:nvSpPr>
          <p:cNvPr id="377" name="TextBox 376"/>
          <p:cNvSpPr txBox="1"/>
          <p:nvPr/>
        </p:nvSpPr>
        <p:spPr>
          <a:xfrm>
            <a:off x="3737431" y="5157191"/>
            <a:ext cx="5481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Arial"/>
                <a:cs typeface="Arial"/>
              </a:rPr>
              <a:t>α-</a:t>
            </a:r>
            <a:r>
              <a:rPr lang="en-US" sz="1000" dirty="0" smtClean="0">
                <a:latin typeface="Arial"/>
                <a:cs typeface="Arial"/>
              </a:rPr>
              <a:t>Flag</a:t>
            </a:r>
            <a:endParaRPr lang="en-US" sz="1000" dirty="0">
              <a:latin typeface="Arial"/>
              <a:cs typeface="Arial"/>
            </a:endParaRPr>
          </a:p>
        </p:txBody>
      </p:sp>
      <p:sp>
        <p:nvSpPr>
          <p:cNvPr id="378" name="TextBox 377"/>
          <p:cNvSpPr txBox="1"/>
          <p:nvPr/>
        </p:nvSpPr>
        <p:spPr>
          <a:xfrm>
            <a:off x="3734281" y="4860771"/>
            <a:ext cx="5599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Arial"/>
                <a:cs typeface="Arial"/>
              </a:rPr>
              <a:t>α-</a:t>
            </a:r>
            <a:r>
              <a:rPr lang="en-US" sz="1000" dirty="0" smtClean="0">
                <a:latin typeface="Arial"/>
                <a:cs typeface="Arial"/>
              </a:rPr>
              <a:t>GFP</a:t>
            </a:r>
            <a:endParaRPr lang="en-US" sz="1000" dirty="0">
              <a:latin typeface="Arial"/>
              <a:cs typeface="Arial"/>
            </a:endParaRPr>
          </a:p>
        </p:txBody>
      </p:sp>
      <p:cxnSp>
        <p:nvCxnSpPr>
          <p:cNvPr id="379" name="Straight Connector 378"/>
          <p:cNvCxnSpPr/>
          <p:nvPr/>
        </p:nvCxnSpPr>
        <p:spPr>
          <a:xfrm>
            <a:off x="418474" y="4694345"/>
            <a:ext cx="323243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0" name="Straight Connector 379"/>
          <p:cNvCxnSpPr/>
          <p:nvPr/>
        </p:nvCxnSpPr>
        <p:spPr>
          <a:xfrm>
            <a:off x="774001" y="4694345"/>
            <a:ext cx="322733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1" name="Straight Connector 380"/>
          <p:cNvCxnSpPr/>
          <p:nvPr/>
        </p:nvCxnSpPr>
        <p:spPr>
          <a:xfrm>
            <a:off x="2401640" y="4350865"/>
            <a:ext cx="1390499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2" name="TextBox 381"/>
          <p:cNvSpPr txBox="1"/>
          <p:nvPr/>
        </p:nvSpPr>
        <p:spPr>
          <a:xfrm>
            <a:off x="2401640" y="4121233"/>
            <a:ext cx="13537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Arial"/>
                <a:cs typeface="Arial"/>
              </a:rPr>
              <a:t>Xrn1-Flag Ngr1-GFP</a:t>
            </a:r>
          </a:p>
        </p:txBody>
      </p:sp>
      <p:cxnSp>
        <p:nvCxnSpPr>
          <p:cNvPr id="383" name="Straight Connector 382"/>
          <p:cNvCxnSpPr/>
          <p:nvPr/>
        </p:nvCxnSpPr>
        <p:spPr>
          <a:xfrm>
            <a:off x="3113879" y="4543640"/>
            <a:ext cx="678261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4" name="TextBox 383"/>
          <p:cNvSpPr txBox="1"/>
          <p:nvPr/>
        </p:nvSpPr>
        <p:spPr>
          <a:xfrm>
            <a:off x="3223154" y="4315812"/>
            <a:ext cx="62103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>
                <a:latin typeface="Arial"/>
                <a:cs typeface="Arial"/>
              </a:rPr>
              <a:t>r</a:t>
            </a:r>
            <a:r>
              <a:rPr lang="en-US" sz="1000" i="1" dirty="0" smtClean="0">
                <a:latin typeface="Arial"/>
                <a:cs typeface="Arial"/>
              </a:rPr>
              <a:t>ad53∆</a:t>
            </a:r>
            <a:endParaRPr lang="en-US" sz="1000" i="1" dirty="0">
              <a:latin typeface="Arial"/>
              <a:cs typeface="Arial"/>
            </a:endParaRPr>
          </a:p>
        </p:txBody>
      </p:sp>
      <p:cxnSp>
        <p:nvCxnSpPr>
          <p:cNvPr id="385" name="Straight Connector 384"/>
          <p:cNvCxnSpPr/>
          <p:nvPr/>
        </p:nvCxnSpPr>
        <p:spPr>
          <a:xfrm>
            <a:off x="3113879" y="4693293"/>
            <a:ext cx="323243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6" name="Straight Connector 385"/>
          <p:cNvCxnSpPr/>
          <p:nvPr/>
        </p:nvCxnSpPr>
        <p:spPr>
          <a:xfrm>
            <a:off x="3469406" y="4693293"/>
            <a:ext cx="322733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7" name="TextBox 386"/>
          <p:cNvSpPr txBox="1"/>
          <p:nvPr/>
        </p:nvSpPr>
        <p:spPr>
          <a:xfrm>
            <a:off x="2408931" y="4488365"/>
            <a:ext cx="13818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Arial"/>
                <a:cs typeface="Arial"/>
              </a:rPr>
              <a:t>  -        +        -         +</a:t>
            </a:r>
            <a:endParaRPr lang="en-US" sz="1000" dirty="0">
              <a:latin typeface="Arial"/>
              <a:cs typeface="Arial"/>
            </a:endParaRPr>
          </a:p>
        </p:txBody>
      </p:sp>
      <p:sp>
        <p:nvSpPr>
          <p:cNvPr id="388" name="TextBox 387"/>
          <p:cNvSpPr txBox="1"/>
          <p:nvPr/>
        </p:nvSpPr>
        <p:spPr>
          <a:xfrm>
            <a:off x="2352542" y="4677966"/>
            <a:ext cx="15067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Arial"/>
                <a:cs typeface="Arial"/>
              </a:rPr>
              <a:t> I  IP  I   IP   I   IP  I   IP</a:t>
            </a:r>
            <a:endParaRPr lang="en-US" sz="1000" dirty="0">
              <a:latin typeface="Arial"/>
              <a:cs typeface="Arial"/>
            </a:endParaRPr>
          </a:p>
        </p:txBody>
      </p:sp>
      <p:cxnSp>
        <p:nvCxnSpPr>
          <p:cNvPr id="389" name="Straight Connector 388"/>
          <p:cNvCxnSpPr/>
          <p:nvPr/>
        </p:nvCxnSpPr>
        <p:spPr>
          <a:xfrm>
            <a:off x="2401640" y="4693293"/>
            <a:ext cx="323243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0" name="Straight Connector 389"/>
          <p:cNvCxnSpPr/>
          <p:nvPr/>
        </p:nvCxnSpPr>
        <p:spPr>
          <a:xfrm>
            <a:off x="2757168" y="4693293"/>
            <a:ext cx="322733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1" name="TextBox 390"/>
          <p:cNvSpPr txBox="1"/>
          <p:nvPr/>
        </p:nvSpPr>
        <p:spPr>
          <a:xfrm>
            <a:off x="3741455" y="5513026"/>
            <a:ext cx="6765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Arial"/>
                <a:cs typeface="Arial"/>
              </a:rPr>
              <a:t>α-</a:t>
            </a:r>
            <a:r>
              <a:rPr lang="en-US" sz="1000" dirty="0" smtClean="0">
                <a:latin typeface="Arial"/>
                <a:cs typeface="Arial"/>
              </a:rPr>
              <a:t>Rad53</a:t>
            </a:r>
            <a:endParaRPr lang="en-US" sz="1000" dirty="0">
              <a:latin typeface="Arial"/>
              <a:cs typeface="Arial"/>
            </a:endParaRPr>
          </a:p>
        </p:txBody>
      </p:sp>
      <p:grpSp>
        <p:nvGrpSpPr>
          <p:cNvPr id="396" name="Group 395"/>
          <p:cNvGrpSpPr/>
          <p:nvPr/>
        </p:nvGrpSpPr>
        <p:grpSpPr>
          <a:xfrm>
            <a:off x="2878641" y="2613351"/>
            <a:ext cx="1508010" cy="1332777"/>
            <a:chOff x="2451345" y="4061370"/>
            <a:chExt cx="1508010" cy="1332777"/>
          </a:xfrm>
        </p:grpSpPr>
        <p:cxnSp>
          <p:nvCxnSpPr>
            <p:cNvPr id="397" name="Straight Connector 396"/>
            <p:cNvCxnSpPr/>
            <p:nvPr/>
          </p:nvCxnSpPr>
          <p:spPr>
            <a:xfrm>
              <a:off x="2484034" y="4311389"/>
              <a:ext cx="1391658" cy="0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8" name="TextBox 397"/>
            <p:cNvSpPr txBox="1"/>
            <p:nvPr/>
          </p:nvSpPr>
          <p:spPr>
            <a:xfrm>
              <a:off x="2481780" y="4061370"/>
              <a:ext cx="13960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>
                  <a:latin typeface="Arial"/>
                  <a:cs typeface="Arial"/>
                </a:rPr>
                <a:t>Xrn1-Flag Npl3-GFP</a:t>
              </a:r>
            </a:p>
          </p:txBody>
        </p:sp>
        <p:cxnSp>
          <p:nvCxnSpPr>
            <p:cNvPr id="399" name="Straight Connector 398"/>
            <p:cNvCxnSpPr/>
            <p:nvPr/>
          </p:nvCxnSpPr>
          <p:spPr>
            <a:xfrm>
              <a:off x="3196866" y="4508293"/>
              <a:ext cx="678826" cy="0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0" name="TextBox 399"/>
            <p:cNvSpPr txBox="1"/>
            <p:nvPr/>
          </p:nvSpPr>
          <p:spPr>
            <a:xfrm>
              <a:off x="3306232" y="4276233"/>
              <a:ext cx="62103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i="1" dirty="0">
                  <a:latin typeface="Arial"/>
                  <a:cs typeface="Arial"/>
                </a:rPr>
                <a:t>r</a:t>
              </a:r>
              <a:r>
                <a:rPr lang="en-US" sz="1000" i="1" dirty="0" smtClean="0">
                  <a:latin typeface="Arial"/>
                  <a:cs typeface="Arial"/>
                </a:rPr>
                <a:t>ad53∆</a:t>
              </a:r>
              <a:endParaRPr lang="en-US" sz="1000" i="1" dirty="0">
                <a:latin typeface="Arial"/>
                <a:cs typeface="Arial"/>
              </a:endParaRPr>
            </a:p>
          </p:txBody>
        </p:sp>
        <p:cxnSp>
          <p:nvCxnSpPr>
            <p:cNvPr id="401" name="Straight Connector 400"/>
            <p:cNvCxnSpPr/>
            <p:nvPr/>
          </p:nvCxnSpPr>
          <p:spPr>
            <a:xfrm>
              <a:off x="3196866" y="4671441"/>
              <a:ext cx="323512" cy="0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2" name="Straight Connector 401"/>
            <p:cNvCxnSpPr/>
            <p:nvPr/>
          </p:nvCxnSpPr>
          <p:spPr>
            <a:xfrm>
              <a:off x="3552689" y="4671441"/>
              <a:ext cx="323002" cy="0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3" name="TextBox 402"/>
            <p:cNvSpPr txBox="1"/>
            <p:nvPr/>
          </p:nvSpPr>
          <p:spPr>
            <a:xfrm>
              <a:off x="2470411" y="4448815"/>
              <a:ext cx="142361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>
                  <a:latin typeface="Arial"/>
                  <a:cs typeface="Arial"/>
                </a:rPr>
                <a:t>  -        +        -         +</a:t>
              </a:r>
              <a:endParaRPr lang="en-US" sz="1000" dirty="0">
                <a:latin typeface="Arial"/>
                <a:cs typeface="Arial"/>
              </a:endParaRPr>
            </a:p>
          </p:txBody>
        </p:sp>
        <p:sp>
          <p:nvSpPr>
            <p:cNvPr id="404" name="TextBox 403"/>
            <p:cNvSpPr txBox="1"/>
            <p:nvPr/>
          </p:nvSpPr>
          <p:spPr>
            <a:xfrm>
              <a:off x="2451345" y="4655231"/>
              <a:ext cx="150801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>
                  <a:latin typeface="Arial"/>
                  <a:cs typeface="Arial"/>
                </a:rPr>
                <a:t> I   IP  I  IP   I   IP  I   IP</a:t>
              </a:r>
              <a:endParaRPr lang="en-US" sz="1000" dirty="0">
                <a:latin typeface="Arial"/>
                <a:cs typeface="Arial"/>
              </a:endParaRPr>
            </a:p>
          </p:txBody>
        </p:sp>
        <p:cxnSp>
          <p:nvCxnSpPr>
            <p:cNvPr id="405" name="Straight Connector 404"/>
            <p:cNvCxnSpPr/>
            <p:nvPr/>
          </p:nvCxnSpPr>
          <p:spPr>
            <a:xfrm>
              <a:off x="2484034" y="4671441"/>
              <a:ext cx="323512" cy="0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6" name="Straight Connector 405"/>
            <p:cNvCxnSpPr/>
            <p:nvPr/>
          </p:nvCxnSpPr>
          <p:spPr>
            <a:xfrm>
              <a:off x="2839857" y="4671441"/>
              <a:ext cx="323002" cy="0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407" name="Picture 406" descr="040416 xrn1 ip lsm3 edc3 dhh1 ngr1 npl3 250c 5.tif"/>
            <p:cNvPicPr>
              <a:picLocks noChangeAspect="1"/>
            </p:cNvPicPr>
            <p:nvPr/>
          </p:nvPicPr>
          <p:blipFill rotWithShape="1"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484035" y="4853637"/>
              <a:ext cx="1393752" cy="184657"/>
            </a:xfrm>
            <a:prstGeom prst="rect">
              <a:avLst/>
            </a:prstGeom>
          </p:spPr>
        </p:pic>
        <p:pic>
          <p:nvPicPr>
            <p:cNvPr id="408" name="Picture 407" descr="040416 xrn1 ip lsm3 edc3 dhh1 ngr1 npl3 250c 4.tif"/>
            <p:cNvPicPr>
              <a:picLocks noChangeAspect="1"/>
            </p:cNvPicPr>
            <p:nvPr/>
          </p:nvPicPr>
          <p:blipFill rotWithShape="1"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481780" y="5058306"/>
              <a:ext cx="1405553" cy="335841"/>
            </a:xfrm>
            <a:prstGeom prst="rect">
              <a:avLst/>
            </a:prstGeom>
          </p:spPr>
        </p:pic>
      </p:grpSp>
      <p:grpSp>
        <p:nvGrpSpPr>
          <p:cNvPr id="145" name="Group 144"/>
          <p:cNvGrpSpPr/>
          <p:nvPr/>
        </p:nvGrpSpPr>
        <p:grpSpPr>
          <a:xfrm>
            <a:off x="374579" y="2391512"/>
            <a:ext cx="2149545" cy="1556903"/>
            <a:chOff x="-2449516" y="2045871"/>
            <a:chExt cx="2149545" cy="1556903"/>
          </a:xfrm>
        </p:grpSpPr>
        <p:cxnSp>
          <p:nvCxnSpPr>
            <p:cNvPr id="146" name="Straight Connector 145"/>
            <p:cNvCxnSpPr/>
            <p:nvPr/>
          </p:nvCxnSpPr>
          <p:spPr>
            <a:xfrm>
              <a:off x="-2363811" y="2268621"/>
              <a:ext cx="1887662" cy="0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7" name="TextBox 146"/>
            <p:cNvSpPr txBox="1"/>
            <p:nvPr/>
          </p:nvSpPr>
          <p:spPr>
            <a:xfrm>
              <a:off x="-1823203" y="2045871"/>
              <a:ext cx="78097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latin typeface="Arial"/>
                  <a:cs typeface="Arial"/>
                </a:rPr>
                <a:t>Edc3-GFP</a:t>
              </a:r>
              <a:endParaRPr lang="en-US" sz="1000" dirty="0">
                <a:latin typeface="Arial"/>
                <a:cs typeface="Arial"/>
              </a:endParaRPr>
            </a:p>
          </p:txBody>
        </p:sp>
        <p:cxnSp>
          <p:nvCxnSpPr>
            <p:cNvPr id="148" name="Straight Connector 147"/>
            <p:cNvCxnSpPr/>
            <p:nvPr/>
          </p:nvCxnSpPr>
          <p:spPr>
            <a:xfrm>
              <a:off x="-1708049" y="2437952"/>
              <a:ext cx="1231900" cy="0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9" name="TextBox 148"/>
            <p:cNvSpPr txBox="1"/>
            <p:nvPr/>
          </p:nvSpPr>
          <p:spPr>
            <a:xfrm>
              <a:off x="-1505703" y="2222110"/>
              <a:ext cx="74772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latin typeface="Arial"/>
                  <a:cs typeface="Arial"/>
                </a:rPr>
                <a:t>Xrn1-Flag</a:t>
              </a:r>
              <a:endParaRPr lang="en-US" sz="1000" dirty="0">
                <a:latin typeface="Arial"/>
                <a:cs typeface="Arial"/>
              </a:endParaRPr>
            </a:p>
          </p:txBody>
        </p:sp>
        <p:cxnSp>
          <p:nvCxnSpPr>
            <p:cNvPr id="150" name="Straight Connector 149"/>
            <p:cNvCxnSpPr/>
            <p:nvPr/>
          </p:nvCxnSpPr>
          <p:spPr>
            <a:xfrm>
              <a:off x="-1073049" y="2628451"/>
              <a:ext cx="596900" cy="0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1" name="TextBox 150"/>
            <p:cNvSpPr txBox="1"/>
            <p:nvPr/>
          </p:nvSpPr>
          <p:spPr>
            <a:xfrm>
              <a:off x="-1078134" y="2406202"/>
              <a:ext cx="63518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i="1" dirty="0" smtClean="0">
                  <a:latin typeface="Arial"/>
                  <a:cs typeface="Arial"/>
                </a:rPr>
                <a:t>rad53D</a:t>
              </a:r>
              <a:endParaRPr lang="en-US" sz="1000" i="1" dirty="0">
                <a:latin typeface="Arial"/>
                <a:cs typeface="Arial"/>
              </a:endParaRPr>
            </a:p>
          </p:txBody>
        </p:sp>
        <p:cxnSp>
          <p:nvCxnSpPr>
            <p:cNvPr id="152" name="Straight Connector 151"/>
            <p:cNvCxnSpPr/>
            <p:nvPr/>
          </p:nvCxnSpPr>
          <p:spPr>
            <a:xfrm>
              <a:off x="-2363811" y="2782967"/>
              <a:ext cx="268412" cy="0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>
              <a:off x="-2064505" y="2782967"/>
              <a:ext cx="268412" cy="0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/>
            <p:nvPr/>
          </p:nvCxnSpPr>
          <p:spPr>
            <a:xfrm>
              <a:off x="-1705121" y="2782967"/>
              <a:ext cx="268412" cy="0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/>
            <p:nvPr/>
          </p:nvCxnSpPr>
          <p:spPr>
            <a:xfrm>
              <a:off x="-1405815" y="2782967"/>
              <a:ext cx="268412" cy="0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/>
            <p:nvPr/>
          </p:nvCxnSpPr>
          <p:spPr>
            <a:xfrm>
              <a:off x="-1043867" y="2782967"/>
              <a:ext cx="268412" cy="0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/>
            <p:nvPr/>
          </p:nvCxnSpPr>
          <p:spPr>
            <a:xfrm>
              <a:off x="-744561" y="2782967"/>
              <a:ext cx="268412" cy="0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8" name="TextBox 157"/>
            <p:cNvSpPr txBox="1"/>
            <p:nvPr/>
          </p:nvSpPr>
          <p:spPr>
            <a:xfrm>
              <a:off x="-2344761" y="2561974"/>
              <a:ext cx="192699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latin typeface="Arial"/>
                  <a:cs typeface="Arial"/>
                </a:rPr>
                <a:t>-       +        -       +         -       +</a:t>
              </a:r>
              <a:endParaRPr lang="en-US" sz="1000" dirty="0">
                <a:latin typeface="Arial"/>
                <a:cs typeface="Arial"/>
              </a:endParaRPr>
            </a:p>
          </p:txBody>
        </p:sp>
        <p:sp>
          <p:nvSpPr>
            <p:cNvPr id="159" name="TextBox 158"/>
            <p:cNvSpPr txBox="1"/>
            <p:nvPr/>
          </p:nvSpPr>
          <p:spPr>
            <a:xfrm>
              <a:off x="-2409117" y="2772657"/>
              <a:ext cx="210914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latin typeface="Arial"/>
                  <a:cs typeface="Arial"/>
                </a:rPr>
                <a:t>I   IP  I  IP   I  IP  I   IP  I  IP   I  IP</a:t>
              </a:r>
              <a:endParaRPr lang="en-US" sz="1000" dirty="0">
                <a:latin typeface="Arial"/>
                <a:cs typeface="Arial"/>
              </a:endParaRPr>
            </a:p>
          </p:txBody>
        </p:sp>
        <p:pic>
          <p:nvPicPr>
            <p:cNvPr id="160" name="Picture 159" descr="031116 xrn1 IP flag 1.tif"/>
            <p:cNvPicPr>
              <a:picLocks noChangeAspect="1"/>
            </p:cNvPicPr>
            <p:nvPr/>
          </p:nvPicPr>
          <p:blipFill rotWithShape="1"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2449516" y="3241419"/>
              <a:ext cx="2022193" cy="361355"/>
            </a:xfrm>
            <a:prstGeom prst="rect">
              <a:avLst/>
            </a:prstGeom>
          </p:spPr>
        </p:pic>
        <p:pic>
          <p:nvPicPr>
            <p:cNvPr id="161" name="Picture 160" descr="031116 xrn1 IP edc3.tif"/>
            <p:cNvPicPr>
              <a:picLocks noChangeAspect="1"/>
            </p:cNvPicPr>
            <p:nvPr/>
          </p:nvPicPr>
          <p:blipFill rotWithShape="1"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2444311" y="2969716"/>
              <a:ext cx="2020637" cy="244793"/>
            </a:xfrm>
            <a:prstGeom prst="rect">
              <a:avLst/>
            </a:prstGeom>
          </p:spPr>
        </p:pic>
      </p:grpSp>
      <p:grpSp>
        <p:nvGrpSpPr>
          <p:cNvPr id="163" name="Group 162"/>
          <p:cNvGrpSpPr/>
          <p:nvPr/>
        </p:nvGrpSpPr>
        <p:grpSpPr>
          <a:xfrm>
            <a:off x="395430" y="5924325"/>
            <a:ext cx="2040080" cy="1504886"/>
            <a:chOff x="1151113" y="5575122"/>
            <a:chExt cx="2040080" cy="1504886"/>
          </a:xfrm>
        </p:grpSpPr>
        <p:pic>
          <p:nvPicPr>
            <p:cNvPr id="164" name="Picture 163" descr="022616 xrn1-flag ip pat1 strains flag.tif"/>
            <p:cNvPicPr>
              <a:picLocks noChangeAspect="1"/>
            </p:cNvPicPr>
            <p:nvPr/>
          </p:nvPicPr>
          <p:blipFill rotWithShape="1"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753708" y="6627238"/>
              <a:ext cx="1368890" cy="218903"/>
            </a:xfrm>
            <a:prstGeom prst="rect">
              <a:avLst/>
            </a:prstGeom>
          </p:spPr>
        </p:pic>
        <p:pic>
          <p:nvPicPr>
            <p:cNvPr id="165" name="Picture 164" descr="022616 xrn1-flag ip pat1 strains gfp.tif"/>
            <p:cNvPicPr>
              <a:picLocks noChangeAspect="1"/>
            </p:cNvPicPr>
            <p:nvPr/>
          </p:nvPicPr>
          <p:blipFill rotWithShape="1"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721958" y="6424228"/>
              <a:ext cx="1401402" cy="174187"/>
            </a:xfrm>
            <a:prstGeom prst="rect">
              <a:avLst/>
            </a:prstGeom>
          </p:spPr>
        </p:pic>
        <p:pic>
          <p:nvPicPr>
            <p:cNvPr id="166" name="Picture 165" descr="022616 xrn1-flag ip pat1 strains rad53.tif"/>
            <p:cNvPicPr>
              <a:picLocks noChangeAspect="1"/>
            </p:cNvPicPr>
            <p:nvPr/>
          </p:nvPicPr>
          <p:blipFill rotWithShape="1"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760820" y="6869829"/>
              <a:ext cx="1362540" cy="210179"/>
            </a:xfrm>
            <a:prstGeom prst="rect">
              <a:avLst/>
            </a:prstGeom>
          </p:spPr>
        </p:pic>
        <p:pic>
          <p:nvPicPr>
            <p:cNvPr id="167" name="Picture 166" descr="022616 xrn1-flag ip pat1 strains flag.tif"/>
            <p:cNvPicPr>
              <a:picLocks noChangeAspect="1"/>
            </p:cNvPicPr>
            <p:nvPr/>
          </p:nvPicPr>
          <p:blipFill rotWithShape="1"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68310" y="6627238"/>
              <a:ext cx="593867" cy="218903"/>
            </a:xfrm>
            <a:prstGeom prst="rect">
              <a:avLst/>
            </a:prstGeom>
          </p:spPr>
        </p:pic>
        <p:pic>
          <p:nvPicPr>
            <p:cNvPr id="168" name="Picture 167" descr="022616 xrn1-flag ip pat1 strains gfp.tif"/>
            <p:cNvPicPr>
              <a:picLocks noChangeAspect="1"/>
            </p:cNvPicPr>
            <p:nvPr/>
          </p:nvPicPr>
          <p:blipFill rotWithShape="1"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70571" y="6427045"/>
              <a:ext cx="564871" cy="171371"/>
            </a:xfrm>
            <a:prstGeom prst="rect">
              <a:avLst/>
            </a:prstGeom>
          </p:spPr>
        </p:pic>
        <p:pic>
          <p:nvPicPr>
            <p:cNvPr id="169" name="Picture 168" descr="022616 xrn1-flag ip pat1 strains rad53.tif"/>
            <p:cNvPicPr>
              <a:picLocks noChangeAspect="1"/>
            </p:cNvPicPr>
            <p:nvPr/>
          </p:nvPicPr>
          <p:blipFill rotWithShape="1">
            <a:blip r:embed="rId2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65064" y="6869829"/>
              <a:ext cx="616981" cy="210179"/>
            </a:xfrm>
            <a:prstGeom prst="rect">
              <a:avLst/>
            </a:prstGeom>
          </p:spPr>
        </p:pic>
        <p:sp>
          <p:nvSpPr>
            <p:cNvPr id="170" name="TextBox 169"/>
            <p:cNvSpPr txBox="1"/>
            <p:nvPr/>
          </p:nvSpPr>
          <p:spPr>
            <a:xfrm>
              <a:off x="1719597" y="5575122"/>
              <a:ext cx="75248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latin typeface="Arial"/>
                  <a:cs typeface="Arial"/>
                </a:rPr>
                <a:t>Pat1-GFP</a:t>
              </a:r>
              <a:endParaRPr lang="en-US" sz="1000" dirty="0">
                <a:latin typeface="Arial"/>
                <a:cs typeface="Arial"/>
              </a:endParaRPr>
            </a:p>
          </p:txBody>
        </p:sp>
        <p:sp>
          <p:nvSpPr>
            <p:cNvPr id="171" name="TextBox 170"/>
            <p:cNvSpPr txBox="1"/>
            <p:nvPr/>
          </p:nvSpPr>
          <p:spPr>
            <a:xfrm>
              <a:off x="1151113" y="6227129"/>
              <a:ext cx="204008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>
                  <a:latin typeface="Arial"/>
                  <a:cs typeface="Arial"/>
                </a:rPr>
                <a:t>I  IP I  IP  I   IP  I   IP   I   IP  I   IP</a:t>
              </a:r>
              <a:endParaRPr lang="en-US" sz="1000" dirty="0">
                <a:latin typeface="Arial"/>
                <a:cs typeface="Arial"/>
              </a:endParaRPr>
            </a:p>
          </p:txBody>
        </p:sp>
        <p:cxnSp>
          <p:nvCxnSpPr>
            <p:cNvPr id="172" name="Straight Connector 171"/>
            <p:cNvCxnSpPr/>
            <p:nvPr/>
          </p:nvCxnSpPr>
          <p:spPr>
            <a:xfrm>
              <a:off x="1188967" y="6270191"/>
              <a:ext cx="268412" cy="0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>
              <a:off x="1471342" y="6270191"/>
              <a:ext cx="268412" cy="0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/>
            <p:nvPr/>
          </p:nvCxnSpPr>
          <p:spPr>
            <a:xfrm>
              <a:off x="1773576" y="6270191"/>
              <a:ext cx="268412" cy="0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/>
            <p:nvPr/>
          </p:nvCxnSpPr>
          <p:spPr>
            <a:xfrm>
              <a:off x="2108866" y="6270191"/>
              <a:ext cx="268412" cy="0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>
              <a:off x="2451760" y="6270191"/>
              <a:ext cx="268412" cy="0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/>
            <p:cNvCxnSpPr/>
            <p:nvPr/>
          </p:nvCxnSpPr>
          <p:spPr>
            <a:xfrm>
              <a:off x="2774350" y="6270191"/>
              <a:ext cx="268412" cy="0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1" name="TextBox 180"/>
            <p:cNvSpPr txBox="1"/>
            <p:nvPr/>
          </p:nvSpPr>
          <p:spPr>
            <a:xfrm>
              <a:off x="1225338" y="6066475"/>
              <a:ext cx="189723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>
                  <a:latin typeface="Arial"/>
                  <a:cs typeface="Arial"/>
                </a:rPr>
                <a:t>-      +       -        +        -       +</a:t>
              </a:r>
              <a:endParaRPr lang="en-US" sz="1000" dirty="0">
                <a:latin typeface="Arial"/>
                <a:cs typeface="Arial"/>
              </a:endParaRPr>
            </a:p>
          </p:txBody>
        </p:sp>
        <p:cxnSp>
          <p:nvCxnSpPr>
            <p:cNvPr id="182" name="Straight Connector 181"/>
            <p:cNvCxnSpPr/>
            <p:nvPr/>
          </p:nvCxnSpPr>
          <p:spPr>
            <a:xfrm>
              <a:off x="1161685" y="5789221"/>
              <a:ext cx="1887662" cy="0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>
              <a:off x="1820919" y="5957695"/>
              <a:ext cx="1231900" cy="0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4" name="TextBox 183"/>
            <p:cNvSpPr txBox="1"/>
            <p:nvPr/>
          </p:nvSpPr>
          <p:spPr>
            <a:xfrm>
              <a:off x="2066345" y="5735213"/>
              <a:ext cx="74772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latin typeface="Arial"/>
                  <a:cs typeface="Arial"/>
                </a:rPr>
                <a:t>Xrn1-Flag</a:t>
              </a:r>
              <a:endParaRPr lang="en-US" sz="1000" dirty="0">
                <a:latin typeface="Arial"/>
                <a:cs typeface="Arial"/>
              </a:endParaRPr>
            </a:p>
          </p:txBody>
        </p:sp>
        <p:cxnSp>
          <p:nvCxnSpPr>
            <p:cNvPr id="185" name="Straight Connector 184"/>
            <p:cNvCxnSpPr/>
            <p:nvPr/>
          </p:nvCxnSpPr>
          <p:spPr>
            <a:xfrm>
              <a:off x="2447095" y="6125771"/>
              <a:ext cx="596900" cy="0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7" name="TextBox 186"/>
            <p:cNvSpPr txBox="1"/>
            <p:nvPr/>
          </p:nvSpPr>
          <p:spPr>
            <a:xfrm>
              <a:off x="2446477" y="5912334"/>
              <a:ext cx="62103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i="1" dirty="0" smtClean="0">
                  <a:latin typeface="Arial"/>
                  <a:cs typeface="Arial"/>
                </a:rPr>
                <a:t>rad53</a:t>
              </a:r>
              <a:r>
                <a:rPr lang="en-US" sz="1000" i="1" dirty="0">
                  <a:latin typeface="Arial"/>
                  <a:cs typeface="Arial"/>
                </a:rPr>
                <a:t>∆</a:t>
              </a:r>
            </a:p>
          </p:txBody>
        </p:sp>
      </p:grpSp>
      <p:sp>
        <p:nvSpPr>
          <p:cNvPr id="192" name="TextBox 191"/>
          <p:cNvSpPr txBox="1"/>
          <p:nvPr/>
        </p:nvSpPr>
        <p:spPr>
          <a:xfrm>
            <a:off x="4311358" y="6978413"/>
            <a:ext cx="5481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Arial"/>
                <a:cs typeface="Arial"/>
              </a:rPr>
              <a:t>α-</a:t>
            </a:r>
            <a:r>
              <a:rPr lang="en-US" sz="1000" dirty="0" smtClean="0">
                <a:latin typeface="Arial"/>
                <a:cs typeface="Arial"/>
              </a:rPr>
              <a:t>Flag</a:t>
            </a:r>
            <a:endParaRPr lang="en-US" sz="1000" dirty="0">
              <a:latin typeface="Arial"/>
              <a:cs typeface="Arial"/>
            </a:endParaRPr>
          </a:p>
        </p:txBody>
      </p:sp>
      <p:sp>
        <p:nvSpPr>
          <p:cNvPr id="193" name="TextBox 192"/>
          <p:cNvSpPr txBox="1"/>
          <p:nvPr/>
        </p:nvSpPr>
        <p:spPr>
          <a:xfrm>
            <a:off x="4312703" y="6774622"/>
            <a:ext cx="5599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Arial"/>
                <a:cs typeface="Arial"/>
              </a:rPr>
              <a:t>α-</a:t>
            </a:r>
            <a:r>
              <a:rPr lang="en-US" sz="1000" dirty="0" smtClean="0">
                <a:latin typeface="Arial"/>
                <a:cs typeface="Arial"/>
              </a:rPr>
              <a:t>GFP</a:t>
            </a:r>
            <a:endParaRPr lang="en-US" sz="1000" dirty="0">
              <a:latin typeface="Arial"/>
              <a:cs typeface="Arial"/>
            </a:endParaRPr>
          </a:p>
        </p:txBody>
      </p:sp>
      <p:sp>
        <p:nvSpPr>
          <p:cNvPr id="194" name="TextBox 193"/>
          <p:cNvSpPr txBox="1"/>
          <p:nvPr/>
        </p:nvSpPr>
        <p:spPr>
          <a:xfrm>
            <a:off x="4302988" y="7229593"/>
            <a:ext cx="6765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Arial"/>
                <a:cs typeface="Arial"/>
              </a:rPr>
              <a:t>α-</a:t>
            </a:r>
            <a:r>
              <a:rPr lang="en-US" sz="1000" dirty="0" smtClean="0">
                <a:latin typeface="Arial"/>
                <a:cs typeface="Arial"/>
              </a:rPr>
              <a:t>Rad53</a:t>
            </a:r>
            <a:endParaRPr lang="en-US" sz="1000" dirty="0">
              <a:latin typeface="Arial"/>
              <a:cs typeface="Arial"/>
            </a:endParaRPr>
          </a:p>
        </p:txBody>
      </p:sp>
      <p:pic>
        <p:nvPicPr>
          <p:cNvPr id="227" name="Picture 226" descr="040416 xrn1 ip lsm3 edc3 dhh1 ngr1 npl3 250c 2.tif"/>
          <p:cNvPicPr>
            <a:picLocks noChangeAspect="1"/>
          </p:cNvPicPr>
          <p:nvPr/>
        </p:nvPicPr>
        <p:blipFill rotWithShape="1"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0182" y="5541945"/>
            <a:ext cx="1401115" cy="241325"/>
          </a:xfrm>
          <a:prstGeom prst="rect">
            <a:avLst/>
          </a:prstGeom>
        </p:spPr>
      </p:pic>
      <p:pic>
        <p:nvPicPr>
          <p:cNvPr id="228" name="Picture 227" descr="040416 xrn1 ip lsm3 edc3 dhh1 ngr1 npl3 250c 2.tif"/>
          <p:cNvPicPr>
            <a:picLocks noChangeAspect="1"/>
          </p:cNvPicPr>
          <p:nvPr/>
        </p:nvPicPr>
        <p:blipFill rotWithShape="1"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0798" y="4885756"/>
            <a:ext cx="1390499" cy="192546"/>
          </a:xfrm>
          <a:prstGeom prst="rect">
            <a:avLst/>
          </a:prstGeom>
        </p:spPr>
      </p:pic>
      <p:pic>
        <p:nvPicPr>
          <p:cNvPr id="229" name="Picture 228" descr="040416 xrn1 ip lsm3 edc3 dhh1 ngr1 npl3 250c 2.tif"/>
          <p:cNvPicPr>
            <a:picLocks noChangeAspect="1"/>
          </p:cNvPicPr>
          <p:nvPr/>
        </p:nvPicPr>
        <p:blipFill rotWithShape="1"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76305" y="4889045"/>
            <a:ext cx="1426750" cy="192546"/>
          </a:xfrm>
          <a:prstGeom prst="rect">
            <a:avLst/>
          </a:prstGeom>
        </p:spPr>
      </p:pic>
      <p:pic>
        <p:nvPicPr>
          <p:cNvPr id="230" name="Picture 229" descr="040416 xrn1 ip lsm3 edc3 dhh1 ngr1 npl3 250c 4.tif"/>
          <p:cNvPicPr>
            <a:picLocks noChangeAspect="1"/>
          </p:cNvPicPr>
          <p:nvPr/>
        </p:nvPicPr>
        <p:blipFill rotWithShape="1">
          <a:blip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76304" y="5113721"/>
            <a:ext cx="1426750" cy="399305"/>
          </a:xfrm>
          <a:prstGeom prst="rect">
            <a:avLst/>
          </a:prstGeom>
        </p:spPr>
      </p:pic>
      <p:pic>
        <p:nvPicPr>
          <p:cNvPr id="231" name="Picture 230" descr="040416 xrn1 ip lsm3 edc3 dhh1 ngr1 npl3 250c 4.tif"/>
          <p:cNvPicPr>
            <a:picLocks noChangeAspect="1"/>
          </p:cNvPicPr>
          <p:nvPr/>
        </p:nvPicPr>
        <p:blipFill rotWithShape="1">
          <a:blip r:embed="rId2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3117" y="5113721"/>
            <a:ext cx="1398180" cy="399305"/>
          </a:xfrm>
          <a:prstGeom prst="rect">
            <a:avLst/>
          </a:prstGeom>
        </p:spPr>
      </p:pic>
      <p:pic>
        <p:nvPicPr>
          <p:cNvPr id="232" name="Picture 231" descr="040416 xrn1 ip lsm3 edc3 dhh1 ngr1 npl3 250c 2.tif"/>
          <p:cNvPicPr>
            <a:picLocks noChangeAspect="1"/>
          </p:cNvPicPr>
          <p:nvPr/>
        </p:nvPicPr>
        <p:blipFill rotWithShape="1">
          <a:blip r:embed="rId2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76304" y="5541945"/>
            <a:ext cx="1420197" cy="241325"/>
          </a:xfrm>
          <a:prstGeom prst="rect">
            <a:avLst/>
          </a:prstGeom>
        </p:spPr>
      </p:pic>
      <p:sp>
        <p:nvSpPr>
          <p:cNvPr id="188" name="TextBox 187"/>
          <p:cNvSpPr txBox="1"/>
          <p:nvPr/>
        </p:nvSpPr>
        <p:spPr>
          <a:xfrm>
            <a:off x="4262536" y="3741472"/>
            <a:ext cx="55097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Arial"/>
                <a:cs typeface="Arial"/>
              </a:rPr>
              <a:t>α-</a:t>
            </a:r>
            <a:r>
              <a:rPr lang="en-US" sz="1000" dirty="0" smtClean="0">
                <a:latin typeface="Arial"/>
                <a:cs typeface="Arial"/>
              </a:rPr>
              <a:t>Flag</a:t>
            </a:r>
            <a:endParaRPr lang="en-US" sz="1000" dirty="0">
              <a:latin typeface="Arial"/>
              <a:cs typeface="Arial"/>
            </a:endParaRPr>
          </a:p>
        </p:txBody>
      </p:sp>
      <p:sp>
        <p:nvSpPr>
          <p:cNvPr id="189" name="TextBox 188"/>
          <p:cNvSpPr txBox="1"/>
          <p:nvPr/>
        </p:nvSpPr>
        <p:spPr>
          <a:xfrm>
            <a:off x="4262539" y="3382769"/>
            <a:ext cx="5628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Arial"/>
                <a:cs typeface="Arial"/>
              </a:rPr>
              <a:t>α-GFP</a:t>
            </a:r>
            <a:endParaRPr lang="en-US" sz="1000" dirty="0">
              <a:latin typeface="Arial"/>
              <a:cs typeface="Arial"/>
            </a:endParaRPr>
          </a:p>
        </p:txBody>
      </p:sp>
      <p:sp>
        <p:nvSpPr>
          <p:cNvPr id="225" name="Rectangle 224"/>
          <p:cNvSpPr/>
          <p:nvPr/>
        </p:nvSpPr>
        <p:spPr>
          <a:xfrm>
            <a:off x="329865" y="7585341"/>
            <a:ext cx="59806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latin typeface="Arial"/>
                <a:cs typeface="Arial"/>
              </a:rPr>
              <a:t>Figure S2</a:t>
            </a:r>
            <a:r>
              <a:rPr lang="en-US" sz="1200" b="1" dirty="0">
                <a:latin typeface="Arial"/>
                <a:cs typeface="Arial"/>
              </a:rPr>
              <a:t>. </a:t>
            </a:r>
            <a:r>
              <a:rPr lang="en-US" sz="1200" dirty="0">
                <a:latin typeface="Arial"/>
                <a:cs typeface="Arial"/>
              </a:rPr>
              <a:t>Co-</a:t>
            </a:r>
            <a:r>
              <a:rPr lang="en-US" sz="1200" dirty="0" smtClean="0">
                <a:latin typeface="Arial"/>
                <a:cs typeface="Arial"/>
              </a:rPr>
              <a:t>IP of Xrn1-FLAG and P</a:t>
            </a:r>
            <a:r>
              <a:rPr lang="en-US" sz="1200" dirty="0">
                <a:latin typeface="Arial"/>
                <a:cs typeface="Arial"/>
              </a:rPr>
              <a:t>-body components.</a:t>
            </a:r>
          </a:p>
          <a:p>
            <a:r>
              <a:rPr lang="en-US" sz="1200" dirty="0">
                <a:latin typeface="Arial"/>
                <a:cs typeface="Arial"/>
              </a:rPr>
              <a:t>Co-IP </a:t>
            </a:r>
            <a:r>
              <a:rPr lang="en-US" sz="1200" dirty="0" smtClean="0">
                <a:latin typeface="Arial"/>
                <a:cs typeface="Arial"/>
              </a:rPr>
              <a:t>of Xrn1</a:t>
            </a:r>
            <a:r>
              <a:rPr lang="en-US" sz="1200" dirty="0">
                <a:latin typeface="Arial"/>
                <a:cs typeface="Arial"/>
              </a:rPr>
              <a:t>-FLAG in wild type or </a:t>
            </a:r>
            <a:r>
              <a:rPr lang="en-US" sz="1200" i="1" dirty="0">
                <a:latin typeface="Arial"/>
                <a:cs typeface="Arial"/>
              </a:rPr>
              <a:t>rad53∆</a:t>
            </a:r>
            <a:r>
              <a:rPr lang="en-US" sz="1200" dirty="0">
                <a:latin typeface="Arial"/>
                <a:cs typeface="Arial"/>
              </a:rPr>
              <a:t> </a:t>
            </a:r>
            <a:r>
              <a:rPr lang="en-US" sz="1200" dirty="0" smtClean="0">
                <a:latin typeface="Arial"/>
                <a:cs typeface="Arial"/>
              </a:rPr>
              <a:t>with </a:t>
            </a:r>
            <a:r>
              <a:rPr lang="en-US" sz="1200" dirty="0">
                <a:latin typeface="Arial"/>
                <a:cs typeface="Arial"/>
              </a:rPr>
              <a:t>GFP against the protein indicated. Asynchronous cells were untreated (-) or treated (+) with 0.05% MMS for 3 hours. </a:t>
            </a:r>
          </a:p>
        </p:txBody>
      </p:sp>
    </p:spTree>
    <p:extLst>
      <p:ext uri="{BB962C8B-B14F-4D97-AF65-F5344CB8AC3E}">
        <p14:creationId xmlns:p14="http://schemas.microsoft.com/office/powerpoint/2010/main" val="2568019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0" name="Straight Connector 89"/>
          <p:cNvCxnSpPr/>
          <p:nvPr/>
        </p:nvCxnSpPr>
        <p:spPr>
          <a:xfrm>
            <a:off x="373866" y="2711967"/>
            <a:ext cx="1887662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1005072" y="2498373"/>
            <a:ext cx="78817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Arial"/>
                <a:cs typeface="Arial"/>
              </a:rPr>
              <a:t>Eap1-GFP</a:t>
            </a:r>
            <a:endParaRPr lang="en-US" sz="1000" dirty="0">
              <a:latin typeface="Arial"/>
              <a:cs typeface="Arial"/>
            </a:endParaRPr>
          </a:p>
        </p:txBody>
      </p:sp>
      <p:cxnSp>
        <p:nvCxnSpPr>
          <p:cNvPr id="92" name="Straight Connector 91"/>
          <p:cNvCxnSpPr/>
          <p:nvPr/>
        </p:nvCxnSpPr>
        <p:spPr>
          <a:xfrm>
            <a:off x="1030232" y="2872834"/>
            <a:ext cx="12319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1312822" y="2654376"/>
            <a:ext cx="74772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Arial"/>
                <a:cs typeface="Arial"/>
              </a:rPr>
              <a:t>Xrn1-Flag</a:t>
            </a:r>
            <a:endParaRPr lang="en-US" sz="1000" dirty="0">
              <a:latin typeface="Arial"/>
              <a:cs typeface="Arial"/>
            </a:endParaRPr>
          </a:p>
        </p:txBody>
      </p:sp>
      <p:cxnSp>
        <p:nvCxnSpPr>
          <p:cNvPr id="94" name="Straight Connector 93"/>
          <p:cNvCxnSpPr/>
          <p:nvPr/>
        </p:nvCxnSpPr>
        <p:spPr>
          <a:xfrm>
            <a:off x="1665234" y="3035818"/>
            <a:ext cx="5969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TextBox 94"/>
          <p:cNvSpPr txBox="1"/>
          <p:nvPr/>
        </p:nvSpPr>
        <p:spPr>
          <a:xfrm>
            <a:off x="1665234" y="2819920"/>
            <a:ext cx="62103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 smtClean="0">
                <a:latin typeface="Arial"/>
                <a:cs typeface="Arial"/>
              </a:rPr>
              <a:t>rad53</a:t>
            </a:r>
            <a:r>
              <a:rPr lang="en-US" sz="1000" i="1" dirty="0">
                <a:latin typeface="Arial"/>
                <a:cs typeface="Arial"/>
              </a:rPr>
              <a:t>∆</a:t>
            </a:r>
          </a:p>
        </p:txBody>
      </p:sp>
      <p:cxnSp>
        <p:nvCxnSpPr>
          <p:cNvPr id="96" name="Straight Connector 95"/>
          <p:cNvCxnSpPr/>
          <p:nvPr/>
        </p:nvCxnSpPr>
        <p:spPr>
          <a:xfrm>
            <a:off x="412572" y="3169167"/>
            <a:ext cx="268412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711876" y="3169167"/>
            <a:ext cx="268412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>
            <a:off x="1045860" y="3169167"/>
            <a:ext cx="268412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>
            <a:off x="1345166" y="3169167"/>
            <a:ext cx="268412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>
            <a:off x="1688064" y="3169167"/>
            <a:ext cx="268412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>
            <a:off x="1987371" y="3169167"/>
            <a:ext cx="268412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2" name="TextBox 101"/>
          <p:cNvSpPr txBox="1"/>
          <p:nvPr/>
        </p:nvSpPr>
        <p:spPr>
          <a:xfrm>
            <a:off x="406221" y="2961064"/>
            <a:ext cx="19124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Arial"/>
                <a:cs typeface="Arial"/>
              </a:rPr>
              <a:t>-        +       -        +       -       +  </a:t>
            </a:r>
            <a:endParaRPr lang="en-US" sz="1000" dirty="0">
              <a:latin typeface="Arial"/>
              <a:cs typeface="Arial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354565" y="3127109"/>
            <a:ext cx="20378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Arial"/>
                <a:cs typeface="Arial"/>
              </a:rPr>
              <a:t>I  IP  I   IP  I  IP  I   IP  I   IP  I   IP</a:t>
            </a:r>
            <a:endParaRPr lang="en-US" sz="1000" dirty="0">
              <a:latin typeface="Arial"/>
              <a:cs typeface="Arial"/>
            </a:endParaRPr>
          </a:p>
        </p:txBody>
      </p:sp>
      <p:cxnSp>
        <p:nvCxnSpPr>
          <p:cNvPr id="104" name="Straight Connector 103"/>
          <p:cNvCxnSpPr/>
          <p:nvPr/>
        </p:nvCxnSpPr>
        <p:spPr>
          <a:xfrm>
            <a:off x="2445499" y="1018638"/>
            <a:ext cx="1887662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5" name="TextBox 104"/>
          <p:cNvSpPr txBox="1"/>
          <p:nvPr/>
        </p:nvSpPr>
        <p:spPr>
          <a:xfrm>
            <a:off x="3037053" y="805044"/>
            <a:ext cx="8593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Arial"/>
                <a:cs typeface="Arial"/>
              </a:rPr>
              <a:t>Hsp26-GFP</a:t>
            </a:r>
            <a:endParaRPr lang="en-US" sz="1000" dirty="0">
              <a:latin typeface="Arial"/>
              <a:cs typeface="Arial"/>
            </a:endParaRPr>
          </a:p>
        </p:txBody>
      </p:sp>
      <p:cxnSp>
        <p:nvCxnSpPr>
          <p:cNvPr id="106" name="Straight Connector 105"/>
          <p:cNvCxnSpPr/>
          <p:nvPr/>
        </p:nvCxnSpPr>
        <p:spPr>
          <a:xfrm>
            <a:off x="3101259" y="1179505"/>
            <a:ext cx="12319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7" name="TextBox 106"/>
          <p:cNvSpPr txBox="1"/>
          <p:nvPr/>
        </p:nvSpPr>
        <p:spPr>
          <a:xfrm>
            <a:off x="3423661" y="961047"/>
            <a:ext cx="74772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Arial"/>
                <a:cs typeface="Arial"/>
              </a:rPr>
              <a:t>Xrn1-Flag</a:t>
            </a:r>
            <a:endParaRPr lang="en-US" sz="1000" dirty="0">
              <a:latin typeface="Arial"/>
              <a:cs typeface="Arial"/>
            </a:endParaRPr>
          </a:p>
        </p:txBody>
      </p:sp>
      <p:cxnSp>
        <p:nvCxnSpPr>
          <p:cNvPr id="108" name="Straight Connector 107"/>
          <p:cNvCxnSpPr/>
          <p:nvPr/>
        </p:nvCxnSpPr>
        <p:spPr>
          <a:xfrm>
            <a:off x="3736261" y="1342489"/>
            <a:ext cx="5969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9" name="TextBox 108"/>
          <p:cNvSpPr txBox="1"/>
          <p:nvPr/>
        </p:nvSpPr>
        <p:spPr>
          <a:xfrm>
            <a:off x="3748107" y="1126591"/>
            <a:ext cx="62103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 smtClean="0">
                <a:latin typeface="Arial"/>
                <a:cs typeface="Arial"/>
              </a:rPr>
              <a:t>rad53</a:t>
            </a:r>
            <a:r>
              <a:rPr lang="en-US" sz="1000" i="1" dirty="0">
                <a:latin typeface="Arial"/>
                <a:cs typeface="Arial"/>
              </a:rPr>
              <a:t>∆</a:t>
            </a:r>
          </a:p>
        </p:txBody>
      </p:sp>
      <p:cxnSp>
        <p:nvCxnSpPr>
          <p:cNvPr id="110" name="Straight Connector 109"/>
          <p:cNvCxnSpPr/>
          <p:nvPr/>
        </p:nvCxnSpPr>
        <p:spPr>
          <a:xfrm>
            <a:off x="2451847" y="1475838"/>
            <a:ext cx="268412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>
            <a:off x="2759621" y="1475838"/>
            <a:ext cx="268412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>
            <a:off x="3083021" y="1475838"/>
            <a:ext cx="268412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>
            <a:off x="3390793" y="1475838"/>
            <a:ext cx="268412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>
            <a:off x="3727342" y="1475838"/>
            <a:ext cx="268412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>
            <a:off x="4035113" y="1475838"/>
            <a:ext cx="268412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6" name="TextBox 115"/>
          <p:cNvSpPr txBox="1"/>
          <p:nvPr/>
        </p:nvSpPr>
        <p:spPr>
          <a:xfrm>
            <a:off x="2454337" y="1267735"/>
            <a:ext cx="18912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Arial"/>
                <a:cs typeface="Arial"/>
              </a:rPr>
              <a:t>-       +        -       +         -      +</a:t>
            </a:r>
            <a:endParaRPr lang="en-US" sz="1000" dirty="0">
              <a:latin typeface="Arial"/>
              <a:cs typeface="Arial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2363096" y="1429588"/>
            <a:ext cx="20760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Arial"/>
                <a:cs typeface="Arial"/>
              </a:rPr>
              <a:t>I   IP  I  IP  I   IP  I   IP  I   IP  I  IP</a:t>
            </a:r>
            <a:endParaRPr lang="en-US" sz="1000" dirty="0">
              <a:latin typeface="Arial"/>
              <a:cs typeface="Arial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4265528" y="1838589"/>
            <a:ext cx="55097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Arial"/>
                <a:cs typeface="Arial"/>
              </a:rPr>
              <a:t>α</a:t>
            </a:r>
            <a:r>
              <a:rPr lang="en-US" sz="1000" dirty="0" smtClean="0">
                <a:latin typeface="Arial"/>
                <a:cs typeface="Arial"/>
              </a:rPr>
              <a:t>-Flag</a:t>
            </a:r>
            <a:endParaRPr lang="en-US" sz="1000" dirty="0">
              <a:latin typeface="Arial"/>
              <a:cs typeface="Arial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4265530" y="1624425"/>
            <a:ext cx="5628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Arial"/>
                <a:cs typeface="Arial"/>
              </a:rPr>
              <a:t>α-GFP</a:t>
            </a:r>
            <a:endParaRPr lang="en-US" sz="1000" dirty="0">
              <a:latin typeface="Arial"/>
              <a:cs typeface="Arial"/>
            </a:endParaRPr>
          </a:p>
        </p:txBody>
      </p:sp>
      <p:pic>
        <p:nvPicPr>
          <p:cNvPr id="122" name="Picture 121" descr="041216 xrn1 IP silac hits 1.tif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2390032" y="2054735"/>
            <a:ext cx="1951952" cy="196851"/>
          </a:xfrm>
          <a:prstGeom prst="rect">
            <a:avLst/>
          </a:prstGeom>
        </p:spPr>
      </p:pic>
      <p:cxnSp>
        <p:nvCxnSpPr>
          <p:cNvPr id="123" name="Straight Connector 122"/>
          <p:cNvCxnSpPr/>
          <p:nvPr/>
        </p:nvCxnSpPr>
        <p:spPr>
          <a:xfrm>
            <a:off x="376753" y="978806"/>
            <a:ext cx="1887662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4" name="TextBox 123"/>
          <p:cNvSpPr txBox="1"/>
          <p:nvPr/>
        </p:nvSpPr>
        <p:spPr>
          <a:xfrm>
            <a:off x="917361" y="772991"/>
            <a:ext cx="75235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Arial"/>
                <a:cs typeface="Arial"/>
              </a:rPr>
              <a:t>Arx1-GFP</a:t>
            </a:r>
            <a:endParaRPr lang="en-US" sz="1000" dirty="0">
              <a:latin typeface="Arial"/>
              <a:cs typeface="Arial"/>
            </a:endParaRPr>
          </a:p>
        </p:txBody>
      </p:sp>
      <p:cxnSp>
        <p:nvCxnSpPr>
          <p:cNvPr id="125" name="Straight Connector 124"/>
          <p:cNvCxnSpPr/>
          <p:nvPr/>
        </p:nvCxnSpPr>
        <p:spPr>
          <a:xfrm>
            <a:off x="1026165" y="1156606"/>
            <a:ext cx="12319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6" name="TextBox 125"/>
          <p:cNvSpPr txBox="1"/>
          <p:nvPr/>
        </p:nvSpPr>
        <p:spPr>
          <a:xfrm>
            <a:off x="1234861" y="936531"/>
            <a:ext cx="74772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Arial"/>
                <a:cs typeface="Arial"/>
              </a:rPr>
              <a:t>Xrn1-Flag</a:t>
            </a:r>
            <a:endParaRPr lang="en-US" sz="1000" dirty="0">
              <a:latin typeface="Arial"/>
              <a:cs typeface="Arial"/>
            </a:endParaRPr>
          </a:p>
        </p:txBody>
      </p:sp>
      <p:cxnSp>
        <p:nvCxnSpPr>
          <p:cNvPr id="127" name="Straight Connector 126"/>
          <p:cNvCxnSpPr/>
          <p:nvPr/>
        </p:nvCxnSpPr>
        <p:spPr>
          <a:xfrm>
            <a:off x="1661164" y="1323823"/>
            <a:ext cx="5969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8" name="TextBox 127"/>
          <p:cNvSpPr txBox="1"/>
          <p:nvPr/>
        </p:nvSpPr>
        <p:spPr>
          <a:xfrm>
            <a:off x="1660311" y="1111250"/>
            <a:ext cx="62103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 smtClean="0">
                <a:latin typeface="Arial"/>
                <a:cs typeface="Arial"/>
              </a:rPr>
              <a:t>rad53</a:t>
            </a:r>
            <a:r>
              <a:rPr lang="en-US" sz="1000" i="1" dirty="0">
                <a:latin typeface="Arial"/>
                <a:cs typeface="Arial"/>
              </a:rPr>
              <a:t>∆</a:t>
            </a:r>
          </a:p>
        </p:txBody>
      </p:sp>
      <p:cxnSp>
        <p:nvCxnSpPr>
          <p:cNvPr id="129" name="Straight Connector 128"/>
          <p:cNvCxnSpPr/>
          <p:nvPr/>
        </p:nvCxnSpPr>
        <p:spPr>
          <a:xfrm>
            <a:off x="395802" y="1469873"/>
            <a:ext cx="268412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>
            <a:off x="707809" y="1469873"/>
            <a:ext cx="268412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>
            <a:off x="1022743" y="1469873"/>
            <a:ext cx="268412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>
            <a:off x="1341097" y="1469873"/>
            <a:ext cx="268412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>
            <a:off x="1658596" y="1478340"/>
            <a:ext cx="268412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>
            <a:off x="1983301" y="1478340"/>
            <a:ext cx="268412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5" name="TextBox 134"/>
          <p:cNvSpPr txBox="1"/>
          <p:nvPr/>
        </p:nvSpPr>
        <p:spPr>
          <a:xfrm>
            <a:off x="389450" y="1272165"/>
            <a:ext cx="19226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Arial"/>
                <a:cs typeface="Arial"/>
              </a:rPr>
              <a:t>-        +       -        +       -       +</a:t>
            </a:r>
            <a:endParaRPr lang="en-US" sz="1000" dirty="0">
              <a:latin typeface="Arial"/>
              <a:cs typeface="Arial"/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325097" y="1438055"/>
            <a:ext cx="20378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Arial"/>
                <a:cs typeface="Arial"/>
              </a:rPr>
              <a:t>I   IP  I  IP  I   IP  I  IP   I  IP  I   IP</a:t>
            </a:r>
            <a:endParaRPr lang="en-US" sz="1000" dirty="0">
              <a:latin typeface="Arial"/>
              <a:cs typeface="Arial"/>
            </a:endParaRPr>
          </a:p>
        </p:txBody>
      </p:sp>
      <p:pic>
        <p:nvPicPr>
          <p:cNvPr id="155" name="Picture 154" descr="041216 xrn1 IP silac hits 1.tif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4895" y="2084810"/>
            <a:ext cx="1965829" cy="165732"/>
          </a:xfrm>
          <a:prstGeom prst="rect">
            <a:avLst/>
          </a:prstGeom>
        </p:spPr>
      </p:pic>
      <p:pic>
        <p:nvPicPr>
          <p:cNvPr id="156" name="Picture 155" descr="041216 xrn1 IP silac hits 1.tif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 b="-279"/>
          <a:stretch/>
        </p:blipFill>
        <p:spPr>
          <a:xfrm>
            <a:off x="335939" y="3318336"/>
            <a:ext cx="1967267" cy="210655"/>
          </a:xfrm>
          <a:prstGeom prst="rect">
            <a:avLst/>
          </a:prstGeom>
        </p:spPr>
      </p:pic>
      <p:pic>
        <p:nvPicPr>
          <p:cNvPr id="158" name="Picture 157" descr="041216 xrn1 IP silac hits 2.tif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59" r="-50"/>
          <a:stretch/>
        </p:blipFill>
        <p:spPr>
          <a:xfrm>
            <a:off x="2384996" y="1625007"/>
            <a:ext cx="1951952" cy="210655"/>
          </a:xfrm>
          <a:prstGeom prst="rect">
            <a:avLst/>
          </a:prstGeom>
        </p:spPr>
      </p:pic>
      <p:pic>
        <p:nvPicPr>
          <p:cNvPr id="159" name="Picture 158" descr="041216 xrn1 IP silac hits 3.tif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296"/>
          <a:stretch/>
        </p:blipFill>
        <p:spPr>
          <a:xfrm>
            <a:off x="2390032" y="1838589"/>
            <a:ext cx="1946916" cy="206621"/>
          </a:xfrm>
          <a:prstGeom prst="rect">
            <a:avLst/>
          </a:prstGeom>
        </p:spPr>
      </p:pic>
      <p:pic>
        <p:nvPicPr>
          <p:cNvPr id="160" name="Picture 159" descr="041216 xrn1 IP silac hits 3.tif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672"/>
          <a:stretch/>
        </p:blipFill>
        <p:spPr>
          <a:xfrm>
            <a:off x="323615" y="1835662"/>
            <a:ext cx="1967109" cy="213359"/>
          </a:xfrm>
          <a:prstGeom prst="rect">
            <a:avLst/>
          </a:prstGeom>
        </p:spPr>
      </p:pic>
      <p:pic>
        <p:nvPicPr>
          <p:cNvPr id="161" name="Picture 160" descr="041216 xrn1 IP silac hits 4.tif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323615" y="1625007"/>
            <a:ext cx="1965629" cy="161343"/>
          </a:xfrm>
          <a:prstGeom prst="rect">
            <a:avLst/>
          </a:prstGeom>
        </p:spPr>
      </p:pic>
      <p:sp>
        <p:nvSpPr>
          <p:cNvPr id="163" name="TextBox 162"/>
          <p:cNvSpPr txBox="1"/>
          <p:nvPr/>
        </p:nvSpPr>
        <p:spPr>
          <a:xfrm>
            <a:off x="4267020" y="2036977"/>
            <a:ext cx="67940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Arial"/>
                <a:cs typeface="Arial"/>
              </a:rPr>
              <a:t>α</a:t>
            </a:r>
            <a:r>
              <a:rPr lang="en-US" sz="1000" dirty="0" smtClean="0">
                <a:latin typeface="Arial"/>
                <a:cs typeface="Arial"/>
              </a:rPr>
              <a:t>-Rad53</a:t>
            </a:r>
            <a:endParaRPr lang="en-US" sz="1000" dirty="0">
              <a:latin typeface="Arial"/>
              <a:cs typeface="Arial"/>
            </a:endParaRPr>
          </a:p>
        </p:txBody>
      </p:sp>
      <p:pic>
        <p:nvPicPr>
          <p:cNvPr id="58" name="Picture 57" descr="041216 xrn1 IP silac hits 1.tif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335938" y="3747020"/>
            <a:ext cx="1967268" cy="196851"/>
          </a:xfrm>
          <a:prstGeom prst="rect">
            <a:avLst/>
          </a:prstGeom>
        </p:spPr>
      </p:pic>
      <p:pic>
        <p:nvPicPr>
          <p:cNvPr id="59" name="Picture 58" descr="041216 xrn1 IP silac hits 3.tif"/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5938" y="3538512"/>
            <a:ext cx="1967268" cy="200027"/>
          </a:xfrm>
          <a:prstGeom prst="rect">
            <a:avLst/>
          </a:prstGeom>
        </p:spPr>
      </p:pic>
      <p:cxnSp>
        <p:nvCxnSpPr>
          <p:cNvPr id="57" name="Straight Connector 56"/>
          <p:cNvCxnSpPr/>
          <p:nvPr/>
        </p:nvCxnSpPr>
        <p:spPr>
          <a:xfrm>
            <a:off x="2468041" y="2671732"/>
            <a:ext cx="1887662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3008649" y="2448983"/>
            <a:ext cx="9281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Arial"/>
                <a:cs typeface="Arial"/>
              </a:rPr>
              <a:t>Mss116-GFP</a:t>
            </a:r>
            <a:endParaRPr lang="en-US" sz="1000" dirty="0">
              <a:latin typeface="Arial"/>
              <a:cs typeface="Arial"/>
            </a:endParaRPr>
          </a:p>
        </p:txBody>
      </p:sp>
      <p:cxnSp>
        <p:nvCxnSpPr>
          <p:cNvPr id="61" name="Straight Connector 60"/>
          <p:cNvCxnSpPr/>
          <p:nvPr/>
        </p:nvCxnSpPr>
        <p:spPr>
          <a:xfrm>
            <a:off x="3117453" y="2849532"/>
            <a:ext cx="12319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3326149" y="2629457"/>
            <a:ext cx="74772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Arial"/>
                <a:cs typeface="Arial"/>
              </a:rPr>
              <a:t>Xrn1-Flag</a:t>
            </a:r>
            <a:endParaRPr lang="en-US" sz="1000" dirty="0">
              <a:latin typeface="Arial"/>
              <a:cs typeface="Arial"/>
            </a:endParaRPr>
          </a:p>
        </p:txBody>
      </p:sp>
      <p:cxnSp>
        <p:nvCxnSpPr>
          <p:cNvPr id="63" name="Straight Connector 62"/>
          <p:cNvCxnSpPr/>
          <p:nvPr/>
        </p:nvCxnSpPr>
        <p:spPr>
          <a:xfrm>
            <a:off x="3752452" y="3025216"/>
            <a:ext cx="5969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3770649" y="2804176"/>
            <a:ext cx="62103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 smtClean="0">
                <a:latin typeface="Arial"/>
                <a:cs typeface="Arial"/>
              </a:rPr>
              <a:t>rad53</a:t>
            </a:r>
            <a:r>
              <a:rPr lang="en-US" sz="1000" i="1" dirty="0">
                <a:latin typeface="Arial"/>
                <a:cs typeface="Arial"/>
              </a:rPr>
              <a:t>∆</a:t>
            </a:r>
          </a:p>
        </p:txBody>
      </p:sp>
      <p:cxnSp>
        <p:nvCxnSpPr>
          <p:cNvPr id="65" name="Straight Connector 64"/>
          <p:cNvCxnSpPr/>
          <p:nvPr/>
        </p:nvCxnSpPr>
        <p:spPr>
          <a:xfrm>
            <a:off x="2474389" y="3171266"/>
            <a:ext cx="268412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2786395" y="3171266"/>
            <a:ext cx="268412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3101329" y="3171266"/>
            <a:ext cx="268412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3432385" y="3171266"/>
            <a:ext cx="268412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3762583" y="3171266"/>
            <a:ext cx="268412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4080940" y="3171266"/>
            <a:ext cx="268412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2487089" y="2965091"/>
            <a:ext cx="193436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Arial"/>
                <a:cs typeface="Arial"/>
              </a:rPr>
              <a:t>-       +        -       +        -       +</a:t>
            </a:r>
            <a:endParaRPr lang="en-US" sz="1000" dirty="0">
              <a:latin typeface="Arial"/>
              <a:cs typeface="Arial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2416383" y="3129208"/>
            <a:ext cx="20378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Arial"/>
                <a:cs typeface="Arial"/>
              </a:rPr>
              <a:t>I  IP  I   IP  I   IP  I  IP   I  IP   I  IP</a:t>
            </a:r>
            <a:endParaRPr lang="en-US" sz="1000" dirty="0">
              <a:latin typeface="Arial"/>
              <a:cs typeface="Arial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4307016" y="3486166"/>
            <a:ext cx="55097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Arial"/>
                <a:cs typeface="Arial"/>
              </a:rPr>
              <a:t>α</a:t>
            </a:r>
            <a:r>
              <a:rPr lang="en-US" sz="1000" dirty="0" smtClean="0">
                <a:latin typeface="Arial"/>
                <a:cs typeface="Arial"/>
              </a:rPr>
              <a:t>-Flag</a:t>
            </a:r>
            <a:endParaRPr lang="en-US" sz="1000" dirty="0">
              <a:latin typeface="Arial"/>
              <a:cs typeface="Arial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4307018" y="3262687"/>
            <a:ext cx="5628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Arial"/>
                <a:cs typeface="Arial"/>
              </a:rPr>
              <a:t>α-GFP</a:t>
            </a:r>
            <a:endParaRPr lang="en-US" sz="1000" dirty="0">
              <a:latin typeface="Arial"/>
              <a:cs typeface="Arial"/>
            </a:endParaRPr>
          </a:p>
        </p:txBody>
      </p:sp>
      <p:pic>
        <p:nvPicPr>
          <p:cNvPr id="75" name="Picture 74" descr="041216 xrn1 IP silac hits 1.tif"/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2395014" y="3772420"/>
            <a:ext cx="1976123" cy="171451"/>
          </a:xfrm>
          <a:prstGeom prst="rect">
            <a:avLst/>
          </a:prstGeom>
        </p:spPr>
      </p:pic>
      <p:pic>
        <p:nvPicPr>
          <p:cNvPr id="76" name="Picture 75" descr="041216 xrn1 IP silac hits 1.tif"/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95014" y="3315104"/>
            <a:ext cx="1976326" cy="161343"/>
          </a:xfrm>
          <a:prstGeom prst="rect">
            <a:avLst/>
          </a:prstGeom>
        </p:spPr>
      </p:pic>
      <p:pic>
        <p:nvPicPr>
          <p:cNvPr id="77" name="Picture 76" descr="041216 xrn1 IP silac hits 3.tif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93463" y="3522502"/>
            <a:ext cx="1971843" cy="203835"/>
          </a:xfrm>
          <a:prstGeom prst="rect">
            <a:avLst/>
          </a:prstGeom>
        </p:spPr>
      </p:pic>
      <p:sp>
        <p:nvSpPr>
          <p:cNvPr id="78" name="TextBox 77"/>
          <p:cNvSpPr txBox="1"/>
          <p:nvPr/>
        </p:nvSpPr>
        <p:spPr>
          <a:xfrm>
            <a:off x="4304273" y="3717742"/>
            <a:ext cx="67940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Arial"/>
                <a:cs typeface="Arial"/>
              </a:rPr>
              <a:t>α</a:t>
            </a:r>
            <a:r>
              <a:rPr lang="en-US" sz="1000" dirty="0" smtClean="0">
                <a:latin typeface="Arial"/>
                <a:cs typeface="Arial"/>
              </a:rPr>
              <a:t>-Rad53</a:t>
            </a:r>
            <a:endParaRPr lang="en-US" sz="1000" dirty="0">
              <a:latin typeface="Arial"/>
              <a:cs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9210" y="4292938"/>
            <a:ext cx="61410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latin typeface="Arial"/>
                <a:cs typeface="Arial"/>
              </a:rPr>
              <a:t>Figure S3</a:t>
            </a:r>
            <a:r>
              <a:rPr lang="en-US" sz="1200" b="1" dirty="0">
                <a:latin typeface="Arial"/>
                <a:cs typeface="Arial"/>
              </a:rPr>
              <a:t>. </a:t>
            </a:r>
            <a:r>
              <a:rPr lang="en-US" sz="1200" dirty="0">
                <a:latin typeface="Arial"/>
                <a:cs typeface="Arial"/>
              </a:rPr>
              <a:t>Validation </a:t>
            </a:r>
            <a:r>
              <a:rPr lang="en-US" sz="1200" dirty="0" smtClean="0">
                <a:latin typeface="Arial"/>
                <a:cs typeface="Arial"/>
              </a:rPr>
              <a:t>of Xrn1 interaction with proteins identified from </a:t>
            </a:r>
            <a:r>
              <a:rPr lang="en-US" sz="1200" dirty="0">
                <a:latin typeface="Arial"/>
                <a:cs typeface="Arial"/>
              </a:rPr>
              <a:t>SILAC IP mass </a:t>
            </a:r>
            <a:r>
              <a:rPr lang="en-US" sz="1200" dirty="0" smtClean="0">
                <a:latin typeface="Arial"/>
                <a:cs typeface="Arial"/>
              </a:rPr>
              <a:t>spectrometry for interacting proteins.</a:t>
            </a:r>
            <a:endParaRPr lang="en-US" sz="1200" dirty="0">
              <a:latin typeface="Arial"/>
              <a:cs typeface="Arial"/>
            </a:endParaRPr>
          </a:p>
          <a:p>
            <a:r>
              <a:rPr lang="en-US" sz="1200" dirty="0">
                <a:latin typeface="Arial"/>
                <a:cs typeface="Arial"/>
              </a:rPr>
              <a:t>Co-IP </a:t>
            </a:r>
            <a:r>
              <a:rPr lang="en-US" sz="1200" dirty="0" smtClean="0">
                <a:latin typeface="Arial"/>
                <a:cs typeface="Arial"/>
              </a:rPr>
              <a:t>of Xrn1</a:t>
            </a:r>
            <a:r>
              <a:rPr lang="en-US" sz="1200" dirty="0">
                <a:latin typeface="Arial"/>
                <a:cs typeface="Arial"/>
              </a:rPr>
              <a:t>-</a:t>
            </a:r>
            <a:r>
              <a:rPr lang="en-US" sz="1200" dirty="0" smtClean="0">
                <a:latin typeface="Arial"/>
                <a:cs typeface="Arial"/>
              </a:rPr>
              <a:t>FLAG with </a:t>
            </a:r>
            <a:r>
              <a:rPr lang="en-US" sz="1200" dirty="0">
                <a:latin typeface="Arial"/>
                <a:cs typeface="Arial"/>
              </a:rPr>
              <a:t>GFP tagged protein as indicated. Asynchronous cells were untreated (-) or treated (+) with 0.05% MMS for 3 hours. </a:t>
            </a:r>
          </a:p>
        </p:txBody>
      </p:sp>
    </p:spTree>
    <p:extLst>
      <p:ext uri="{BB962C8B-B14F-4D97-AF65-F5344CB8AC3E}">
        <p14:creationId xmlns:p14="http://schemas.microsoft.com/office/powerpoint/2010/main" val="2563240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TextBox 197"/>
          <p:cNvSpPr txBox="1"/>
          <p:nvPr/>
        </p:nvSpPr>
        <p:spPr>
          <a:xfrm>
            <a:off x="353073" y="695759"/>
            <a:ext cx="4601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Arial"/>
                <a:cs typeface="Arial"/>
              </a:rPr>
              <a:t>A.</a:t>
            </a:r>
            <a:endParaRPr lang="en-US" sz="1000" dirty="0">
              <a:latin typeface="Arial"/>
              <a:cs typeface="Arial"/>
            </a:endParaRPr>
          </a:p>
        </p:txBody>
      </p:sp>
      <p:grpSp>
        <p:nvGrpSpPr>
          <p:cNvPr id="98" name="Group 97"/>
          <p:cNvGrpSpPr/>
          <p:nvPr/>
        </p:nvGrpSpPr>
        <p:grpSpPr>
          <a:xfrm>
            <a:off x="303897" y="4304020"/>
            <a:ext cx="3998605" cy="2199259"/>
            <a:chOff x="865294" y="677734"/>
            <a:chExt cx="3998605" cy="2199259"/>
          </a:xfrm>
        </p:grpSpPr>
        <p:sp>
          <p:nvSpPr>
            <p:cNvPr id="101" name="TextBox 100"/>
            <p:cNvSpPr txBox="1"/>
            <p:nvPr/>
          </p:nvSpPr>
          <p:spPr>
            <a:xfrm>
              <a:off x="1434455" y="1259803"/>
              <a:ext cx="205952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>
                  <a:latin typeface="Arial" charset="0"/>
                  <a:ea typeface="Arial" charset="0"/>
                  <a:cs typeface="Arial" charset="0"/>
                </a:rPr>
                <a:t>15’ 30’60’15’30’60’15’30’60</a:t>
              </a:r>
              <a:r>
                <a:rPr lang="en-US" sz="1000" dirty="0">
                  <a:latin typeface="Arial" charset="0"/>
                  <a:ea typeface="Arial" charset="0"/>
                  <a:cs typeface="Arial" charset="0"/>
                </a:rPr>
                <a:t>’ </a:t>
              </a: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1602229" y="1063839"/>
              <a:ext cx="136695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>
                  <a:latin typeface="Arial" charset="0"/>
                  <a:ea typeface="Arial" charset="0"/>
                  <a:cs typeface="Arial" charset="0"/>
                </a:rPr>
                <a:t>Xrn1  Xrn1-32A</a:t>
              </a:r>
              <a:endParaRPr lang="en-US" sz="1000" dirty="0">
                <a:latin typeface="Arial" charset="0"/>
                <a:ea typeface="Arial" charset="0"/>
                <a:cs typeface="Arial" charset="0"/>
              </a:endParaRPr>
            </a:p>
          </p:txBody>
        </p:sp>
        <p:cxnSp>
          <p:nvCxnSpPr>
            <p:cNvPr id="104" name="Straight Connector 103"/>
            <p:cNvCxnSpPr/>
            <p:nvPr/>
          </p:nvCxnSpPr>
          <p:spPr>
            <a:xfrm>
              <a:off x="1542699" y="1283794"/>
              <a:ext cx="502920" cy="0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TextBox 105"/>
            <p:cNvSpPr txBox="1"/>
            <p:nvPr/>
          </p:nvSpPr>
          <p:spPr>
            <a:xfrm>
              <a:off x="1328043" y="1266664"/>
              <a:ext cx="16157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>
                  <a:latin typeface="Arial" charset="0"/>
                  <a:ea typeface="Arial" charset="0"/>
                  <a:cs typeface="Arial" charset="0"/>
                </a:rPr>
                <a:t>0</a:t>
              </a:r>
              <a:endParaRPr lang="en-US" sz="1000" dirty="0">
                <a:latin typeface="Arial" charset="0"/>
                <a:ea typeface="Arial" charset="0"/>
                <a:cs typeface="Arial" charset="0"/>
              </a:endParaRPr>
            </a:p>
          </p:txBody>
        </p:sp>
        <p:cxnSp>
          <p:nvCxnSpPr>
            <p:cNvPr id="107" name="Straight Connector 106"/>
            <p:cNvCxnSpPr/>
            <p:nvPr/>
          </p:nvCxnSpPr>
          <p:spPr>
            <a:xfrm>
              <a:off x="2067812" y="1283794"/>
              <a:ext cx="484632" cy="0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TextBox 107"/>
            <p:cNvSpPr txBox="1"/>
            <p:nvPr/>
          </p:nvSpPr>
          <p:spPr>
            <a:xfrm>
              <a:off x="867596" y="1461929"/>
              <a:ext cx="48456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>
                  <a:latin typeface="Arial" charset="0"/>
                  <a:ea typeface="Arial" charset="0"/>
                  <a:cs typeface="Arial" charset="0"/>
                </a:rPr>
                <a:t>RNA</a:t>
              </a:r>
              <a:endParaRPr lang="en-US" sz="1000" dirty="0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865294" y="2414102"/>
              <a:ext cx="48917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>
                  <a:latin typeface="Arial" charset="0"/>
                  <a:ea typeface="Arial" charset="0"/>
                  <a:cs typeface="Arial" charset="0"/>
                </a:rPr>
                <a:t>NMP</a:t>
              </a:r>
              <a:endParaRPr lang="en-US" sz="1000" dirty="0">
                <a:latin typeface="Arial" charset="0"/>
                <a:ea typeface="Arial" charset="0"/>
                <a:cs typeface="Arial" charset="0"/>
              </a:endParaRPr>
            </a:p>
          </p:txBody>
        </p:sp>
        <p:cxnSp>
          <p:nvCxnSpPr>
            <p:cNvPr id="110" name="Straight Connector 109"/>
            <p:cNvCxnSpPr/>
            <p:nvPr/>
          </p:nvCxnSpPr>
          <p:spPr>
            <a:xfrm>
              <a:off x="3662609" y="1288280"/>
              <a:ext cx="475488" cy="0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>
              <a:off x="4182986" y="1288280"/>
              <a:ext cx="475488" cy="0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TextBox 111"/>
            <p:cNvSpPr txBox="1"/>
            <p:nvPr/>
          </p:nvSpPr>
          <p:spPr>
            <a:xfrm>
              <a:off x="3721552" y="1066860"/>
              <a:ext cx="110728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>
                  <a:latin typeface="Arial" charset="0"/>
                  <a:ea typeface="Arial" charset="0"/>
                  <a:cs typeface="Arial" charset="0"/>
                </a:rPr>
                <a:t>Xrn1   Xrn1-∆C</a:t>
              </a:r>
              <a:endParaRPr lang="en-US" sz="1000" dirty="0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2076772" y="2624717"/>
              <a:ext cx="60305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latin typeface="Arial" charset="0"/>
                  <a:ea typeface="Arial" charset="0"/>
                  <a:cs typeface="Arial" charset="0"/>
                </a:rPr>
                <a:t>GFP IP</a:t>
              </a:r>
              <a:endParaRPr lang="en-US" sz="1000" dirty="0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3881091" y="2630772"/>
              <a:ext cx="67358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latin typeface="Arial" charset="0"/>
                  <a:ea typeface="Arial" charset="0"/>
                  <a:cs typeface="Arial" charset="0"/>
                </a:rPr>
                <a:t>FLAG IP</a:t>
              </a:r>
              <a:endParaRPr lang="en-US" sz="1000" dirty="0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22" name="TextBox 121"/>
            <p:cNvSpPr txBox="1"/>
            <p:nvPr/>
          </p:nvSpPr>
          <p:spPr>
            <a:xfrm rot="16200000">
              <a:off x="2721949" y="986101"/>
              <a:ext cx="86295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smtClean="0">
                  <a:latin typeface="Arial" charset="0"/>
                  <a:ea typeface="Arial" charset="0"/>
                  <a:cs typeface="Arial" charset="0"/>
                </a:rPr>
                <a:t>Mock IP 60’</a:t>
              </a:r>
              <a:endParaRPr lang="en-US" sz="1000" dirty="0">
                <a:latin typeface="Arial" charset="0"/>
                <a:ea typeface="Arial" charset="0"/>
                <a:cs typeface="Arial" charset="0"/>
              </a:endParaRPr>
            </a:p>
          </p:txBody>
        </p:sp>
        <p:cxnSp>
          <p:nvCxnSpPr>
            <p:cNvPr id="125" name="Straight Connector 124"/>
            <p:cNvCxnSpPr/>
            <p:nvPr/>
          </p:nvCxnSpPr>
          <p:spPr>
            <a:xfrm>
              <a:off x="2579009" y="1287463"/>
              <a:ext cx="475488" cy="0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6" name="TextBox 125"/>
            <p:cNvSpPr txBox="1"/>
            <p:nvPr/>
          </p:nvSpPr>
          <p:spPr>
            <a:xfrm>
              <a:off x="2347798" y="914236"/>
              <a:ext cx="9442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smtClean="0">
                  <a:latin typeface="Arial" charset="0"/>
                  <a:ea typeface="Arial" charset="0"/>
                  <a:cs typeface="Arial" charset="0"/>
                </a:rPr>
                <a:t>Xrn1-</a:t>
              </a:r>
            </a:p>
            <a:p>
              <a:pPr algn="ctr"/>
              <a:r>
                <a:rPr lang="en-US" sz="1000" dirty="0" smtClean="0">
                  <a:latin typeface="Arial" charset="0"/>
                  <a:ea typeface="Arial" charset="0"/>
                  <a:cs typeface="Arial" charset="0"/>
                </a:rPr>
                <a:t>32A∆C</a:t>
              </a:r>
              <a:endParaRPr lang="en-US" sz="1000" dirty="0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3546130" y="1271194"/>
              <a:ext cx="131536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>
                  <a:latin typeface="Arial" charset="0"/>
                  <a:ea typeface="Arial" charset="0"/>
                  <a:cs typeface="Arial" charset="0"/>
                </a:rPr>
                <a:t>15’ 30’60’15’30’60</a:t>
              </a:r>
              <a:r>
                <a:rPr lang="en-US" sz="1000" dirty="0">
                  <a:latin typeface="Arial" charset="0"/>
                  <a:ea typeface="Arial" charset="0"/>
                  <a:cs typeface="Arial" charset="0"/>
                </a:rPr>
                <a:t>’ </a:t>
              </a: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3414459" y="1266515"/>
              <a:ext cx="16157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>
                  <a:latin typeface="Arial" charset="0"/>
                  <a:ea typeface="Arial" charset="0"/>
                  <a:cs typeface="Arial" charset="0"/>
                </a:rPr>
                <a:t>0</a:t>
              </a:r>
              <a:endParaRPr lang="en-US" sz="1000" dirty="0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34" name="TextBox 133"/>
            <p:cNvSpPr txBox="1"/>
            <p:nvPr/>
          </p:nvSpPr>
          <p:spPr>
            <a:xfrm rot="16200000">
              <a:off x="4307978" y="987434"/>
              <a:ext cx="86562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smtClean="0">
                  <a:latin typeface="Arial" charset="0"/>
                  <a:ea typeface="Arial" charset="0"/>
                  <a:cs typeface="Arial" charset="0"/>
                </a:rPr>
                <a:t>Mock IP 60’</a:t>
              </a:r>
              <a:endParaRPr lang="en-US" sz="1000" dirty="0">
                <a:latin typeface="Arial" charset="0"/>
                <a:ea typeface="Arial" charset="0"/>
                <a:cs typeface="Arial" charset="0"/>
              </a:endParaRPr>
            </a:p>
          </p:txBody>
        </p:sp>
      </p:grpSp>
      <p:grpSp>
        <p:nvGrpSpPr>
          <p:cNvPr id="135" name="Group 134"/>
          <p:cNvGrpSpPr/>
          <p:nvPr/>
        </p:nvGrpSpPr>
        <p:grpSpPr>
          <a:xfrm>
            <a:off x="348191" y="747437"/>
            <a:ext cx="2819098" cy="1251795"/>
            <a:chOff x="493692" y="609181"/>
            <a:chExt cx="2819098" cy="1251795"/>
          </a:xfrm>
        </p:grpSpPr>
        <p:sp>
          <p:nvSpPr>
            <p:cNvPr id="136" name="TextBox 135"/>
            <p:cNvSpPr txBox="1"/>
            <p:nvPr/>
          </p:nvSpPr>
          <p:spPr>
            <a:xfrm>
              <a:off x="662754" y="1381516"/>
              <a:ext cx="96807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>
                  <a:latin typeface="Arial"/>
                  <a:cs typeface="Arial"/>
                </a:rPr>
                <a:t>Xrn1-32A</a:t>
              </a:r>
              <a:endParaRPr lang="en-US" sz="1000" dirty="0">
                <a:latin typeface="Arial"/>
                <a:cs typeface="Arial"/>
              </a:endParaRPr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713516" y="626970"/>
              <a:ext cx="676150" cy="2484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10000"/>
                </a:lnSpc>
              </a:pPr>
              <a:r>
                <a:rPr lang="en-US" sz="1000" dirty="0" smtClean="0">
                  <a:latin typeface="Arial"/>
                  <a:cs typeface="Arial"/>
                </a:rPr>
                <a:t>Xrn1</a:t>
              </a:r>
            </a:p>
          </p:txBody>
        </p:sp>
        <p:sp>
          <p:nvSpPr>
            <p:cNvPr id="139" name="Rectangle 138"/>
            <p:cNvSpPr/>
            <p:nvPr/>
          </p:nvSpPr>
          <p:spPr>
            <a:xfrm>
              <a:off x="1327178" y="729493"/>
              <a:ext cx="1985612" cy="75181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>
                <a:latin typeface="Arial"/>
                <a:cs typeface="Arial"/>
              </a:endParaRPr>
            </a:p>
          </p:txBody>
        </p:sp>
        <p:grpSp>
          <p:nvGrpSpPr>
            <p:cNvPr id="140" name="Group 139"/>
            <p:cNvGrpSpPr/>
            <p:nvPr/>
          </p:nvGrpSpPr>
          <p:grpSpPr>
            <a:xfrm>
              <a:off x="3187092" y="609181"/>
              <a:ext cx="64092" cy="119015"/>
              <a:chOff x="4576479" y="663055"/>
              <a:chExt cx="64092" cy="119014"/>
            </a:xfrm>
          </p:grpSpPr>
          <p:cxnSp>
            <p:nvCxnSpPr>
              <p:cNvPr id="201" name="Straight Connector 200"/>
              <p:cNvCxnSpPr/>
              <p:nvPr/>
            </p:nvCxnSpPr>
            <p:spPr>
              <a:xfrm flipV="1">
                <a:off x="4606747" y="721264"/>
                <a:ext cx="0" cy="60805"/>
              </a:xfrm>
              <a:prstGeom prst="line">
                <a:avLst/>
              </a:prstGeom>
              <a:ln w="9525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2" name="Oval 201"/>
              <p:cNvSpPr>
                <a:spLocks noChangeAspect="1"/>
              </p:cNvSpPr>
              <p:nvPr/>
            </p:nvSpPr>
            <p:spPr>
              <a:xfrm>
                <a:off x="4576479" y="663055"/>
                <a:ext cx="64092" cy="5408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>
                  <a:latin typeface="Arial"/>
                  <a:cs typeface="Arial"/>
                </a:endParaRPr>
              </a:p>
            </p:txBody>
          </p:sp>
        </p:grpSp>
        <p:grpSp>
          <p:nvGrpSpPr>
            <p:cNvPr id="141" name="Group 140"/>
            <p:cNvGrpSpPr/>
            <p:nvPr/>
          </p:nvGrpSpPr>
          <p:grpSpPr>
            <a:xfrm>
              <a:off x="1320980" y="1390327"/>
              <a:ext cx="1985613" cy="246221"/>
              <a:chOff x="1281464" y="988875"/>
              <a:chExt cx="1985613" cy="246221"/>
            </a:xfrm>
          </p:grpSpPr>
          <p:sp>
            <p:nvSpPr>
              <p:cNvPr id="190" name="Rectangle 189"/>
              <p:cNvSpPr/>
              <p:nvPr/>
            </p:nvSpPr>
            <p:spPr>
              <a:xfrm>
                <a:off x="1281464" y="1074169"/>
                <a:ext cx="1985613" cy="75181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>
                  <a:latin typeface="Arial"/>
                  <a:cs typeface="Arial"/>
                </a:endParaRPr>
              </a:p>
            </p:txBody>
          </p:sp>
          <p:sp>
            <p:nvSpPr>
              <p:cNvPr id="197" name="TextBox 196"/>
              <p:cNvSpPr txBox="1"/>
              <p:nvPr/>
            </p:nvSpPr>
            <p:spPr>
              <a:xfrm>
                <a:off x="2613463" y="988875"/>
                <a:ext cx="444961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 smtClean="0">
                    <a:solidFill>
                      <a:srgbClr val="FF0000"/>
                    </a:solidFill>
                    <a:latin typeface="Arial"/>
                    <a:cs typeface="Arial"/>
                  </a:rPr>
                  <a:t>32A  </a:t>
                </a:r>
                <a:endParaRPr lang="en-US" sz="1000" dirty="0">
                  <a:solidFill>
                    <a:srgbClr val="FF0000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42" name="Rectangle 141"/>
            <p:cNvSpPr/>
            <p:nvPr/>
          </p:nvSpPr>
          <p:spPr>
            <a:xfrm>
              <a:off x="2972272" y="729493"/>
              <a:ext cx="121435" cy="75181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>
                <a:latin typeface="Arial"/>
                <a:cs typeface="Arial"/>
              </a:endParaRPr>
            </a:p>
          </p:txBody>
        </p:sp>
        <p:grpSp>
          <p:nvGrpSpPr>
            <p:cNvPr id="143" name="Group 142"/>
            <p:cNvGrpSpPr/>
            <p:nvPr/>
          </p:nvGrpSpPr>
          <p:grpSpPr>
            <a:xfrm>
              <a:off x="2847959" y="609181"/>
              <a:ext cx="64092" cy="119015"/>
              <a:chOff x="4576479" y="663055"/>
              <a:chExt cx="64092" cy="119014"/>
            </a:xfrm>
          </p:grpSpPr>
          <p:cxnSp>
            <p:nvCxnSpPr>
              <p:cNvPr id="175" name="Straight Connector 174"/>
              <p:cNvCxnSpPr/>
              <p:nvPr/>
            </p:nvCxnSpPr>
            <p:spPr>
              <a:xfrm flipV="1">
                <a:off x="4606747" y="721264"/>
                <a:ext cx="0" cy="60805"/>
              </a:xfrm>
              <a:prstGeom prst="line">
                <a:avLst/>
              </a:prstGeom>
              <a:ln w="9525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3" name="Oval 182"/>
              <p:cNvSpPr>
                <a:spLocks noChangeAspect="1"/>
              </p:cNvSpPr>
              <p:nvPr/>
            </p:nvSpPr>
            <p:spPr>
              <a:xfrm>
                <a:off x="4576479" y="663055"/>
                <a:ext cx="64092" cy="5408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>
                  <a:latin typeface="Arial"/>
                  <a:cs typeface="Arial"/>
                </a:endParaRPr>
              </a:p>
            </p:txBody>
          </p:sp>
        </p:grpSp>
        <p:grpSp>
          <p:nvGrpSpPr>
            <p:cNvPr id="144" name="Group 143"/>
            <p:cNvGrpSpPr/>
            <p:nvPr/>
          </p:nvGrpSpPr>
          <p:grpSpPr>
            <a:xfrm>
              <a:off x="2908178" y="610479"/>
              <a:ext cx="64092" cy="119015"/>
              <a:chOff x="4576479" y="663055"/>
              <a:chExt cx="64092" cy="119014"/>
            </a:xfrm>
          </p:grpSpPr>
          <p:cxnSp>
            <p:nvCxnSpPr>
              <p:cNvPr id="173" name="Straight Connector 172"/>
              <p:cNvCxnSpPr/>
              <p:nvPr/>
            </p:nvCxnSpPr>
            <p:spPr>
              <a:xfrm flipV="1">
                <a:off x="4606747" y="721264"/>
                <a:ext cx="0" cy="60805"/>
              </a:xfrm>
              <a:prstGeom prst="line">
                <a:avLst/>
              </a:prstGeom>
              <a:ln w="9525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4" name="Oval 173"/>
              <p:cNvSpPr>
                <a:spLocks noChangeAspect="1"/>
              </p:cNvSpPr>
              <p:nvPr/>
            </p:nvSpPr>
            <p:spPr>
              <a:xfrm>
                <a:off x="4576479" y="663055"/>
                <a:ext cx="64092" cy="5408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>
                  <a:latin typeface="Arial"/>
                  <a:cs typeface="Arial"/>
                </a:endParaRPr>
              </a:p>
            </p:txBody>
          </p:sp>
        </p:grpSp>
        <p:grpSp>
          <p:nvGrpSpPr>
            <p:cNvPr id="145" name="Group 144"/>
            <p:cNvGrpSpPr/>
            <p:nvPr/>
          </p:nvGrpSpPr>
          <p:grpSpPr>
            <a:xfrm>
              <a:off x="2787042" y="609181"/>
              <a:ext cx="64092" cy="119015"/>
              <a:chOff x="4576479" y="663055"/>
              <a:chExt cx="64092" cy="119014"/>
            </a:xfrm>
          </p:grpSpPr>
          <p:cxnSp>
            <p:nvCxnSpPr>
              <p:cNvPr id="171" name="Straight Connector 170"/>
              <p:cNvCxnSpPr/>
              <p:nvPr/>
            </p:nvCxnSpPr>
            <p:spPr>
              <a:xfrm flipV="1">
                <a:off x="4606747" y="721264"/>
                <a:ext cx="0" cy="60805"/>
              </a:xfrm>
              <a:prstGeom prst="line">
                <a:avLst/>
              </a:prstGeom>
              <a:ln w="9525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2" name="Oval 171"/>
              <p:cNvSpPr>
                <a:spLocks noChangeAspect="1"/>
              </p:cNvSpPr>
              <p:nvPr/>
            </p:nvSpPr>
            <p:spPr>
              <a:xfrm>
                <a:off x="4576479" y="663055"/>
                <a:ext cx="64092" cy="5408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>
                  <a:latin typeface="Arial"/>
                  <a:cs typeface="Arial"/>
                </a:endParaRPr>
              </a:p>
            </p:txBody>
          </p:sp>
        </p:grpSp>
        <p:grpSp>
          <p:nvGrpSpPr>
            <p:cNvPr id="146" name="Group 145"/>
            <p:cNvGrpSpPr/>
            <p:nvPr/>
          </p:nvGrpSpPr>
          <p:grpSpPr>
            <a:xfrm>
              <a:off x="2846680" y="812600"/>
              <a:ext cx="64092" cy="119015"/>
              <a:chOff x="4576479" y="663055"/>
              <a:chExt cx="64092" cy="119014"/>
            </a:xfrm>
            <a:scene3d>
              <a:camera prst="orthographicFront">
                <a:rot lat="0" lon="0" rev="10800000"/>
              </a:camera>
              <a:lightRig rig="threePt" dir="t"/>
            </a:scene3d>
          </p:grpSpPr>
          <p:cxnSp>
            <p:nvCxnSpPr>
              <p:cNvPr id="169" name="Straight Connector 168"/>
              <p:cNvCxnSpPr/>
              <p:nvPr/>
            </p:nvCxnSpPr>
            <p:spPr>
              <a:xfrm flipV="1">
                <a:off x="4606747" y="721264"/>
                <a:ext cx="0" cy="60805"/>
              </a:xfrm>
              <a:prstGeom prst="line">
                <a:avLst/>
              </a:prstGeom>
              <a:ln w="9525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0" name="Oval 169"/>
              <p:cNvSpPr>
                <a:spLocks noChangeAspect="1"/>
              </p:cNvSpPr>
              <p:nvPr/>
            </p:nvSpPr>
            <p:spPr>
              <a:xfrm>
                <a:off x="4576479" y="663055"/>
                <a:ext cx="64092" cy="5408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>
                  <a:latin typeface="Arial"/>
                  <a:cs typeface="Arial"/>
                </a:endParaRPr>
              </a:p>
            </p:txBody>
          </p:sp>
        </p:grpSp>
        <p:grpSp>
          <p:nvGrpSpPr>
            <p:cNvPr id="149" name="Group 148"/>
            <p:cNvGrpSpPr/>
            <p:nvPr/>
          </p:nvGrpSpPr>
          <p:grpSpPr>
            <a:xfrm>
              <a:off x="2906899" y="813897"/>
              <a:ext cx="64092" cy="119015"/>
              <a:chOff x="4576479" y="663055"/>
              <a:chExt cx="64092" cy="119014"/>
            </a:xfrm>
            <a:scene3d>
              <a:camera prst="orthographicFront">
                <a:rot lat="0" lon="0" rev="10800000"/>
              </a:camera>
              <a:lightRig rig="threePt" dir="t"/>
            </a:scene3d>
          </p:grpSpPr>
          <p:cxnSp>
            <p:nvCxnSpPr>
              <p:cNvPr id="167" name="Straight Connector 166"/>
              <p:cNvCxnSpPr/>
              <p:nvPr/>
            </p:nvCxnSpPr>
            <p:spPr>
              <a:xfrm flipV="1">
                <a:off x="4606747" y="721264"/>
                <a:ext cx="0" cy="60805"/>
              </a:xfrm>
              <a:prstGeom prst="line">
                <a:avLst/>
              </a:prstGeom>
              <a:ln w="9525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8" name="Oval 167"/>
              <p:cNvSpPr>
                <a:spLocks noChangeAspect="1"/>
              </p:cNvSpPr>
              <p:nvPr/>
            </p:nvSpPr>
            <p:spPr>
              <a:xfrm>
                <a:off x="4576479" y="663055"/>
                <a:ext cx="64092" cy="5408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>
                  <a:latin typeface="Arial"/>
                  <a:cs typeface="Arial"/>
                </a:endParaRPr>
              </a:p>
            </p:txBody>
          </p:sp>
        </p:grpSp>
        <p:grpSp>
          <p:nvGrpSpPr>
            <p:cNvPr id="150" name="Group 149"/>
            <p:cNvGrpSpPr/>
            <p:nvPr/>
          </p:nvGrpSpPr>
          <p:grpSpPr>
            <a:xfrm>
              <a:off x="2785763" y="812600"/>
              <a:ext cx="64092" cy="119015"/>
              <a:chOff x="4576479" y="663055"/>
              <a:chExt cx="64092" cy="119014"/>
            </a:xfrm>
            <a:scene3d>
              <a:camera prst="orthographicFront">
                <a:rot lat="0" lon="0" rev="10800000"/>
              </a:camera>
              <a:lightRig rig="threePt" dir="t"/>
            </a:scene3d>
          </p:grpSpPr>
          <p:cxnSp>
            <p:nvCxnSpPr>
              <p:cNvPr id="165" name="Straight Connector 164"/>
              <p:cNvCxnSpPr/>
              <p:nvPr/>
            </p:nvCxnSpPr>
            <p:spPr>
              <a:xfrm flipV="1">
                <a:off x="4606747" y="721264"/>
                <a:ext cx="0" cy="60805"/>
              </a:xfrm>
              <a:prstGeom prst="line">
                <a:avLst/>
              </a:prstGeom>
              <a:ln w="9525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6" name="Oval 165"/>
              <p:cNvSpPr>
                <a:spLocks noChangeAspect="1"/>
              </p:cNvSpPr>
              <p:nvPr/>
            </p:nvSpPr>
            <p:spPr>
              <a:xfrm>
                <a:off x="4576479" y="663055"/>
                <a:ext cx="64092" cy="5408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>
                  <a:latin typeface="Arial"/>
                  <a:cs typeface="Arial"/>
                </a:endParaRPr>
              </a:p>
            </p:txBody>
          </p:sp>
        </p:grpSp>
        <p:sp>
          <p:nvSpPr>
            <p:cNvPr id="151" name="Rectangle 150"/>
            <p:cNvSpPr/>
            <p:nvPr/>
          </p:nvSpPr>
          <p:spPr>
            <a:xfrm>
              <a:off x="1327178" y="982249"/>
              <a:ext cx="1766530" cy="75181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latin typeface="Arial"/>
                <a:cs typeface="Arial"/>
              </a:endParaRPr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530405" y="880823"/>
              <a:ext cx="126013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>
                  <a:latin typeface="Arial"/>
                  <a:cs typeface="Arial"/>
                </a:rPr>
                <a:t>Xrn1-∆1392</a:t>
              </a:r>
              <a:endParaRPr lang="en-US" sz="1000" dirty="0">
                <a:latin typeface="Arial"/>
                <a:cs typeface="Arial"/>
              </a:endParaRPr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2972273" y="979582"/>
              <a:ext cx="121435" cy="75181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>
                <a:latin typeface="Arial"/>
                <a:cs typeface="Arial"/>
              </a:endParaRPr>
            </a:p>
          </p:txBody>
        </p:sp>
        <p:sp>
          <p:nvSpPr>
            <p:cNvPr id="156" name="Rectangle 155"/>
            <p:cNvSpPr/>
            <p:nvPr/>
          </p:nvSpPr>
          <p:spPr>
            <a:xfrm>
              <a:off x="2966075" y="1475621"/>
              <a:ext cx="121435" cy="75181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>
                <a:latin typeface="Arial"/>
                <a:cs typeface="Arial"/>
              </a:endParaRPr>
            </a:p>
          </p:txBody>
        </p:sp>
        <p:sp>
          <p:nvSpPr>
            <p:cNvPr id="159" name="TextBox 158"/>
            <p:cNvSpPr txBox="1"/>
            <p:nvPr/>
          </p:nvSpPr>
          <p:spPr>
            <a:xfrm>
              <a:off x="723982" y="1129961"/>
              <a:ext cx="96807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>
                  <a:latin typeface="Arial"/>
                  <a:cs typeface="Arial"/>
                </a:rPr>
                <a:t>Xrn1-∆C</a:t>
              </a:r>
              <a:endParaRPr lang="en-US" sz="1000" dirty="0">
                <a:latin typeface="Arial"/>
                <a:cs typeface="Arial"/>
              </a:endParaRPr>
            </a:p>
          </p:txBody>
        </p:sp>
        <p:sp>
          <p:nvSpPr>
            <p:cNvPr id="160" name="Rectangle 159"/>
            <p:cNvSpPr/>
            <p:nvPr/>
          </p:nvSpPr>
          <p:spPr>
            <a:xfrm>
              <a:off x="1327179" y="1224066"/>
              <a:ext cx="1645092" cy="75181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latin typeface="Arial"/>
                <a:cs typeface="Arial"/>
              </a:endParaRPr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493692" y="1602585"/>
              <a:ext cx="96807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smtClean="0">
                  <a:latin typeface="Arial"/>
                  <a:cs typeface="Arial"/>
                </a:rPr>
                <a:t>Xrn1-32A∆C</a:t>
              </a:r>
              <a:endParaRPr lang="en-US" sz="1000" dirty="0">
                <a:latin typeface="Arial"/>
                <a:cs typeface="Arial"/>
              </a:endParaRPr>
            </a:p>
          </p:txBody>
        </p:sp>
        <p:grpSp>
          <p:nvGrpSpPr>
            <p:cNvPr id="162" name="Group 161"/>
            <p:cNvGrpSpPr/>
            <p:nvPr/>
          </p:nvGrpSpPr>
          <p:grpSpPr>
            <a:xfrm>
              <a:off x="1320980" y="1614755"/>
              <a:ext cx="1776960" cy="246221"/>
              <a:chOff x="1281464" y="988875"/>
              <a:chExt cx="1776960" cy="246221"/>
            </a:xfrm>
          </p:grpSpPr>
          <p:sp>
            <p:nvSpPr>
              <p:cNvPr id="163" name="Rectangle 162"/>
              <p:cNvSpPr/>
              <p:nvPr/>
            </p:nvSpPr>
            <p:spPr>
              <a:xfrm>
                <a:off x="1281464" y="1076334"/>
                <a:ext cx="1645095" cy="7908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>
                  <a:latin typeface="Arial"/>
                  <a:cs typeface="Arial"/>
                </a:endParaRPr>
              </a:p>
            </p:txBody>
          </p:sp>
          <p:sp>
            <p:nvSpPr>
              <p:cNvPr id="164" name="TextBox 163"/>
              <p:cNvSpPr txBox="1"/>
              <p:nvPr/>
            </p:nvSpPr>
            <p:spPr>
              <a:xfrm>
                <a:off x="2613463" y="988875"/>
                <a:ext cx="444961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 smtClean="0">
                    <a:solidFill>
                      <a:srgbClr val="FF0000"/>
                    </a:solidFill>
                    <a:latin typeface="Arial"/>
                    <a:cs typeface="Arial"/>
                  </a:rPr>
                  <a:t>32A  </a:t>
                </a:r>
                <a:endParaRPr lang="en-US" sz="1000" dirty="0">
                  <a:solidFill>
                    <a:srgbClr val="FF0000"/>
                  </a:solidFill>
                  <a:latin typeface="Arial"/>
                  <a:cs typeface="Arial"/>
                </a:endParaRPr>
              </a:p>
            </p:txBody>
          </p:sp>
        </p:grpSp>
      </p:grpSp>
      <p:sp>
        <p:nvSpPr>
          <p:cNvPr id="222" name="TextBox 221"/>
          <p:cNvSpPr txBox="1"/>
          <p:nvPr/>
        </p:nvSpPr>
        <p:spPr>
          <a:xfrm>
            <a:off x="348191" y="4489211"/>
            <a:ext cx="4601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Arial"/>
                <a:cs typeface="Arial"/>
              </a:rPr>
              <a:t>C</a:t>
            </a:r>
            <a:endParaRPr lang="en-US" sz="1000" dirty="0">
              <a:latin typeface="Arial"/>
              <a:cs typeface="Arial"/>
            </a:endParaRPr>
          </a:p>
        </p:txBody>
      </p:sp>
      <p:sp>
        <p:nvSpPr>
          <p:cNvPr id="223" name="TextBox 222"/>
          <p:cNvSpPr txBox="1"/>
          <p:nvPr/>
        </p:nvSpPr>
        <p:spPr>
          <a:xfrm>
            <a:off x="4344491" y="4461658"/>
            <a:ext cx="4601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Arial"/>
                <a:cs typeface="Arial"/>
              </a:rPr>
              <a:t>D.</a:t>
            </a:r>
            <a:endParaRPr lang="en-US" sz="1000" dirty="0">
              <a:latin typeface="Arial"/>
              <a:cs typeface="Arial"/>
            </a:endParaRPr>
          </a:p>
        </p:txBody>
      </p:sp>
      <p:graphicFrame>
        <p:nvGraphicFramePr>
          <p:cNvPr id="226" name="Chart 2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8584290"/>
              </p:ext>
            </p:extLst>
          </p:nvPr>
        </p:nvGraphicFramePr>
        <p:xfrm>
          <a:off x="4352321" y="4610714"/>
          <a:ext cx="2367741" cy="20081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29" name="Picture 228" descr="180402_Xrn1_Nuc_Scan1_22hr-sens.jp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5111" y="5088957"/>
            <a:ext cx="1272502" cy="1220097"/>
          </a:xfrm>
          <a:prstGeom prst="rect">
            <a:avLst/>
          </a:prstGeom>
        </p:spPr>
      </p:pic>
      <p:pic>
        <p:nvPicPr>
          <p:cNvPr id="255" name="Picture 254" descr="180402_Xrn1_Nuc_Scan1_22hr-sens.jpg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89225" y="5088263"/>
            <a:ext cx="753705" cy="1221484"/>
          </a:xfrm>
          <a:prstGeom prst="rect">
            <a:avLst/>
          </a:prstGeom>
        </p:spPr>
      </p:pic>
      <p:pic>
        <p:nvPicPr>
          <p:cNvPr id="256" name="Picture 255" descr="180402_Xrn1_Nuc_Scan1_22hr-sens.jpg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33668" y="5081043"/>
            <a:ext cx="1501980" cy="1234122"/>
          </a:xfrm>
          <a:prstGeom prst="rect">
            <a:avLst/>
          </a:prstGeom>
        </p:spPr>
      </p:pic>
      <p:grpSp>
        <p:nvGrpSpPr>
          <p:cNvPr id="240" name="Group 239"/>
          <p:cNvGrpSpPr/>
          <p:nvPr/>
        </p:nvGrpSpPr>
        <p:grpSpPr>
          <a:xfrm>
            <a:off x="285667" y="2097876"/>
            <a:ext cx="3253375" cy="1016390"/>
            <a:chOff x="2113754" y="1417004"/>
            <a:chExt cx="3253375" cy="1016390"/>
          </a:xfrm>
        </p:grpSpPr>
        <p:sp>
          <p:nvSpPr>
            <p:cNvPr id="245" name="TextBox 244"/>
            <p:cNvSpPr txBox="1"/>
            <p:nvPr/>
          </p:nvSpPr>
          <p:spPr>
            <a:xfrm>
              <a:off x="2577677" y="1621037"/>
              <a:ext cx="38172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000" dirty="0" smtClean="0">
                  <a:latin typeface="Arial"/>
                  <a:cs typeface="Arial"/>
                </a:rPr>
                <a:t>WT</a:t>
              </a:r>
              <a:endParaRPr lang="en-US" sz="1000" dirty="0">
                <a:latin typeface="Arial"/>
                <a:cs typeface="Arial"/>
              </a:endParaRPr>
            </a:p>
          </p:txBody>
        </p:sp>
        <p:sp>
          <p:nvSpPr>
            <p:cNvPr id="246" name="TextBox 245"/>
            <p:cNvSpPr txBox="1"/>
            <p:nvPr/>
          </p:nvSpPr>
          <p:spPr>
            <a:xfrm>
              <a:off x="2515970" y="1984018"/>
              <a:ext cx="45554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000" dirty="0" smtClean="0">
                  <a:latin typeface="Arial"/>
                  <a:cs typeface="Arial"/>
                </a:rPr>
                <a:t>Xrn1</a:t>
              </a:r>
              <a:endParaRPr lang="en-US" sz="1000" dirty="0">
                <a:latin typeface="Arial"/>
                <a:cs typeface="Arial"/>
              </a:endParaRPr>
            </a:p>
          </p:txBody>
        </p:sp>
        <p:sp>
          <p:nvSpPr>
            <p:cNvPr id="247" name="TextBox 246"/>
            <p:cNvSpPr txBox="1"/>
            <p:nvPr/>
          </p:nvSpPr>
          <p:spPr>
            <a:xfrm>
              <a:off x="2418016" y="1791054"/>
              <a:ext cx="54989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000" i="1" dirty="0">
                  <a:latin typeface="Arial"/>
                  <a:cs typeface="Arial"/>
                </a:rPr>
                <a:t>x</a:t>
              </a:r>
              <a:r>
                <a:rPr lang="en-US" sz="1000" i="1" dirty="0" smtClean="0">
                  <a:latin typeface="Arial"/>
                  <a:cs typeface="Arial"/>
                </a:rPr>
                <a:t>rn1∆</a:t>
              </a:r>
            </a:p>
          </p:txBody>
        </p:sp>
        <p:sp>
          <p:nvSpPr>
            <p:cNvPr id="248" name="TextBox 247"/>
            <p:cNvSpPr txBox="1"/>
            <p:nvPr/>
          </p:nvSpPr>
          <p:spPr>
            <a:xfrm>
              <a:off x="2113754" y="2187173"/>
              <a:ext cx="86199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000" dirty="0" smtClean="0">
                  <a:latin typeface="Arial"/>
                  <a:cs typeface="Arial"/>
                </a:rPr>
                <a:t>Xrn1-∆1392</a:t>
              </a:r>
              <a:endParaRPr lang="en-US" sz="1000" dirty="0">
                <a:latin typeface="Arial"/>
                <a:cs typeface="Arial"/>
              </a:endParaRPr>
            </a:p>
          </p:txBody>
        </p:sp>
        <p:sp>
          <p:nvSpPr>
            <p:cNvPr id="250" name="TextBox 249"/>
            <p:cNvSpPr txBox="1"/>
            <p:nvPr/>
          </p:nvSpPr>
          <p:spPr>
            <a:xfrm>
              <a:off x="4324418" y="1417004"/>
              <a:ext cx="104271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latin typeface="Arial"/>
                  <a:cs typeface="Arial"/>
                </a:rPr>
                <a:t>10 μg/ml </a:t>
              </a:r>
              <a:r>
                <a:rPr lang="en-US" sz="1000" dirty="0" err="1" smtClean="0">
                  <a:latin typeface="Arial"/>
                  <a:cs typeface="Arial"/>
                </a:rPr>
                <a:t>Phleo</a:t>
              </a:r>
              <a:endParaRPr lang="en-US" sz="1000" dirty="0">
                <a:latin typeface="Arial"/>
                <a:cs typeface="Arial"/>
              </a:endParaRPr>
            </a:p>
          </p:txBody>
        </p:sp>
      </p:grpSp>
      <p:sp>
        <p:nvSpPr>
          <p:cNvPr id="158" name="TextBox 157"/>
          <p:cNvSpPr txBox="1"/>
          <p:nvPr/>
        </p:nvSpPr>
        <p:spPr>
          <a:xfrm>
            <a:off x="330617" y="2061427"/>
            <a:ext cx="4601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Arial"/>
                <a:cs typeface="Arial"/>
              </a:rPr>
              <a:t>B</a:t>
            </a:r>
            <a:endParaRPr lang="en-US" sz="1000" dirty="0">
              <a:latin typeface="Arial"/>
              <a:cs typeface="Arial"/>
            </a:endParaRPr>
          </a:p>
        </p:txBody>
      </p:sp>
      <p:pic>
        <p:nvPicPr>
          <p:cNvPr id="78" name="Picture 77" descr="171111_C9C210HU.tiff"/>
          <p:cNvPicPr>
            <a:picLocks noChangeAspect="1"/>
          </p:cNvPicPr>
          <p:nvPr/>
        </p:nvPicPr>
        <p:blipFill rotWithShape="1">
          <a:blip r:embed="rId7" cstate="print">
            <a:grayscl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" contras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1010" b="44242"/>
          <a:stretch/>
        </p:blipFill>
        <p:spPr>
          <a:xfrm>
            <a:off x="1084094" y="2310147"/>
            <a:ext cx="1292805" cy="971531"/>
          </a:xfrm>
          <a:prstGeom prst="rect">
            <a:avLst/>
          </a:prstGeom>
        </p:spPr>
      </p:pic>
      <p:pic>
        <p:nvPicPr>
          <p:cNvPr id="79" name="Picture 78" descr="171111_C9_10HU15MMS.tiff"/>
          <p:cNvPicPr>
            <a:picLocks noChangeAspect="1"/>
          </p:cNvPicPr>
          <p:nvPr/>
        </p:nvPicPr>
        <p:blipFill rotWithShape="1">
          <a:blip r:embed="rId9" cstate="print">
            <a:grayscl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" contras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45371"/>
          <a:stretch/>
        </p:blipFill>
        <p:spPr>
          <a:xfrm>
            <a:off x="2397823" y="2312266"/>
            <a:ext cx="1298816" cy="969412"/>
          </a:xfrm>
          <a:prstGeom prst="rect">
            <a:avLst/>
          </a:prstGeom>
        </p:spPr>
      </p:pic>
      <p:sp>
        <p:nvSpPr>
          <p:cNvPr id="80" name="TextBox 79"/>
          <p:cNvSpPr txBox="1"/>
          <p:nvPr/>
        </p:nvSpPr>
        <p:spPr>
          <a:xfrm>
            <a:off x="469874" y="3056330"/>
            <a:ext cx="6693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00" dirty="0" smtClean="0">
                <a:latin typeface="Arial"/>
                <a:cs typeface="Arial"/>
              </a:rPr>
              <a:t>Xrn1-∆C</a:t>
            </a:r>
            <a:endParaRPr lang="en-US" sz="1000" dirty="0">
              <a:latin typeface="Arial"/>
              <a:cs typeface="Arial"/>
            </a:endParaRPr>
          </a:p>
        </p:txBody>
      </p:sp>
      <p:grpSp>
        <p:nvGrpSpPr>
          <p:cNvPr id="81" name="Group 80"/>
          <p:cNvGrpSpPr/>
          <p:nvPr/>
        </p:nvGrpSpPr>
        <p:grpSpPr>
          <a:xfrm>
            <a:off x="285667" y="3321033"/>
            <a:ext cx="3408861" cy="967868"/>
            <a:chOff x="597408" y="5498213"/>
            <a:chExt cx="3408861" cy="895027"/>
          </a:xfrm>
        </p:grpSpPr>
        <p:sp>
          <p:nvSpPr>
            <p:cNvPr id="84" name="TextBox 83"/>
            <p:cNvSpPr txBox="1"/>
            <p:nvPr/>
          </p:nvSpPr>
          <p:spPr>
            <a:xfrm>
              <a:off x="597408" y="6001783"/>
              <a:ext cx="85962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dirty="0" smtClean="0">
                  <a:latin typeface="Arial" charset="0"/>
                  <a:ea typeface="Arial" charset="0"/>
                  <a:cs typeface="Arial" charset="0"/>
                </a:rPr>
                <a:t>Xrn1-32A</a:t>
              </a:r>
              <a:endParaRPr lang="en-US" sz="1000" dirty="0">
                <a:latin typeface="Arial" charset="0"/>
                <a:ea typeface="Arial" charset="0"/>
                <a:cs typeface="Arial" charset="0"/>
              </a:endParaRPr>
            </a:p>
          </p:txBody>
        </p:sp>
        <p:pic>
          <p:nvPicPr>
            <p:cNvPr id="86" name="Picture 85" descr="170909_xrn1day2.tiff"/>
            <p:cNvPicPr>
              <a:picLocks noChangeAspect="1"/>
            </p:cNvPicPr>
            <p:nvPr/>
          </p:nvPicPr>
          <p:blipFill rotWithShape="1">
            <a:blip r:embed="rId11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aturation sat="0"/>
                      </a14:imgEffect>
                      <a14:imgEffect>
                        <a14:brightnessContrast bright="20000" contrast="7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l="901" t="1605" r="1298" b="-1268"/>
            <a:stretch/>
          </p:blipFill>
          <p:spPr>
            <a:xfrm>
              <a:off x="1398589" y="5500035"/>
              <a:ext cx="1293570" cy="893205"/>
            </a:xfrm>
            <a:prstGeom prst="rect">
              <a:avLst/>
            </a:prstGeom>
          </p:spPr>
        </p:pic>
        <p:pic>
          <p:nvPicPr>
            <p:cNvPr id="87" name="Picture 86" descr="170909_xrn1day2.tiff"/>
            <p:cNvPicPr>
              <a:picLocks noChangeAspect="1"/>
            </p:cNvPicPr>
            <p:nvPr/>
          </p:nvPicPr>
          <p:blipFill rotWithShape="1">
            <a:blip r:embed="rId13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rightnessContrast bright="25000" contrast="7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l="3827" t="-333" r="388" b="1608"/>
            <a:stretch/>
          </p:blipFill>
          <p:spPr>
            <a:xfrm>
              <a:off x="2714055" y="5498213"/>
              <a:ext cx="1292214" cy="882879"/>
            </a:xfrm>
            <a:prstGeom prst="rect">
              <a:avLst/>
            </a:prstGeom>
          </p:spPr>
        </p:pic>
      </p:grpSp>
      <p:sp>
        <p:nvSpPr>
          <p:cNvPr id="88" name="TextBox 87"/>
          <p:cNvSpPr txBox="1"/>
          <p:nvPr/>
        </p:nvSpPr>
        <p:spPr>
          <a:xfrm>
            <a:off x="110822" y="4053902"/>
            <a:ext cx="10338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smtClean="0">
                <a:latin typeface="Arial" charset="0"/>
                <a:ea typeface="Arial" charset="0"/>
                <a:cs typeface="Arial" charset="0"/>
              </a:rPr>
              <a:t>Xrn1-32A∆C</a:t>
            </a:r>
            <a:endParaRPr lang="en-US" sz="1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745357" y="3325127"/>
            <a:ext cx="38172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00" dirty="0" smtClean="0">
                <a:latin typeface="Arial"/>
                <a:cs typeface="Arial"/>
              </a:rPr>
              <a:t>WT</a:t>
            </a:r>
            <a:endParaRPr lang="en-US" sz="1000" dirty="0">
              <a:latin typeface="Arial"/>
              <a:cs typeface="Arial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683996" y="3695569"/>
            <a:ext cx="4555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00" dirty="0" smtClean="0">
                <a:latin typeface="Arial"/>
                <a:cs typeface="Arial"/>
              </a:rPr>
              <a:t>Xrn1</a:t>
            </a:r>
            <a:endParaRPr lang="en-US" sz="1000" dirty="0">
              <a:latin typeface="Arial"/>
              <a:cs typeface="Arial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586583" y="3505032"/>
            <a:ext cx="54989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00" i="1" dirty="0">
                <a:latin typeface="Arial"/>
                <a:cs typeface="Arial"/>
              </a:rPr>
              <a:t>x</a:t>
            </a:r>
            <a:r>
              <a:rPr lang="en-US" sz="1000" i="1" dirty="0" smtClean="0">
                <a:latin typeface="Arial"/>
                <a:cs typeface="Arial"/>
              </a:rPr>
              <a:t>rn1∆</a:t>
            </a:r>
          </a:p>
        </p:txBody>
      </p:sp>
      <p:sp>
        <p:nvSpPr>
          <p:cNvPr id="2" name="Rectangle 1"/>
          <p:cNvSpPr/>
          <p:nvPr/>
        </p:nvSpPr>
        <p:spPr>
          <a:xfrm>
            <a:off x="306198" y="6745855"/>
            <a:ext cx="625970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latin typeface="Arial"/>
                <a:cs typeface="Arial"/>
              </a:rPr>
              <a:t>Figure S4</a:t>
            </a:r>
            <a:r>
              <a:rPr lang="en-US" sz="1200" b="1" dirty="0">
                <a:latin typeface="Arial"/>
                <a:cs typeface="Arial"/>
              </a:rPr>
              <a:t>. </a:t>
            </a:r>
            <a:r>
              <a:rPr lang="en-US" sz="1200" dirty="0">
                <a:latin typeface="Arial"/>
                <a:cs typeface="Arial"/>
              </a:rPr>
              <a:t>Mutations in the C terminus of Xrn1 abolish its nuclease activity.</a:t>
            </a:r>
          </a:p>
          <a:p>
            <a:pPr lvl="0"/>
            <a:r>
              <a:rPr lang="en-US" sz="1200" dirty="0" smtClean="0">
                <a:latin typeface="Arial"/>
                <a:cs typeface="Arial"/>
              </a:rPr>
              <a:t>A) Red </a:t>
            </a:r>
            <a:r>
              <a:rPr lang="en-US" sz="1200" dirty="0">
                <a:latin typeface="Arial"/>
                <a:cs typeface="Arial"/>
              </a:rPr>
              <a:t>popsicles indicate </a:t>
            </a:r>
            <a:r>
              <a:rPr lang="en-US" sz="1200" dirty="0" err="1">
                <a:latin typeface="Arial"/>
                <a:cs typeface="Arial"/>
              </a:rPr>
              <a:t>phosphosites</a:t>
            </a:r>
            <a:r>
              <a:rPr lang="en-US" sz="1200" dirty="0">
                <a:latin typeface="Arial"/>
                <a:cs typeface="Arial"/>
              </a:rPr>
              <a:t> identified from targeted </a:t>
            </a:r>
            <a:r>
              <a:rPr lang="en-US" sz="1200" dirty="0" err="1">
                <a:latin typeface="Arial"/>
                <a:cs typeface="Arial"/>
              </a:rPr>
              <a:t>phosphopeptide</a:t>
            </a:r>
            <a:r>
              <a:rPr lang="en-US" sz="1200" dirty="0">
                <a:latin typeface="Arial"/>
                <a:cs typeface="Arial"/>
              </a:rPr>
              <a:t> mass spec of Xrn1-FLAG (clustered) and from original screen (single red popsicle).  32A indicates region in which 32S/T residues spanning the 6 identified sites </a:t>
            </a:r>
            <a:r>
              <a:rPr lang="en-US" sz="1200" dirty="0" smtClean="0">
                <a:latin typeface="Arial"/>
                <a:cs typeface="Arial"/>
              </a:rPr>
              <a:t>were mutated </a:t>
            </a:r>
            <a:r>
              <a:rPr lang="en-US" sz="1200" dirty="0">
                <a:latin typeface="Arial"/>
                <a:cs typeface="Arial"/>
              </a:rPr>
              <a:t>to A. Dark blue box indicates region that is different between Xrn1-∆1392-1528 and Xrn1-32A∆</a:t>
            </a:r>
            <a:r>
              <a:rPr lang="en-US" sz="1200" dirty="0" smtClean="0">
                <a:latin typeface="Arial"/>
                <a:cs typeface="Arial"/>
              </a:rPr>
              <a:t>C. B) Tenfold </a:t>
            </a:r>
            <a:r>
              <a:rPr lang="en-US" sz="1200" dirty="0">
                <a:latin typeface="Arial"/>
                <a:cs typeface="Arial"/>
              </a:rPr>
              <a:t>serial dilutions of the indicated strains grown on YPD or YPD + 10 μg/mL </a:t>
            </a:r>
            <a:r>
              <a:rPr lang="en-US" sz="1200" dirty="0" err="1">
                <a:latin typeface="Arial"/>
                <a:cs typeface="Arial"/>
              </a:rPr>
              <a:t>Phleo</a:t>
            </a:r>
            <a:r>
              <a:rPr lang="en-US" sz="1200" dirty="0">
                <a:latin typeface="Arial"/>
                <a:cs typeface="Arial"/>
              </a:rPr>
              <a:t>. Plates were grown at 30°C for 2-3 days before scanning. </a:t>
            </a:r>
          </a:p>
          <a:p>
            <a:pPr lvl="0"/>
            <a:r>
              <a:rPr lang="en-US" sz="1200" dirty="0" smtClean="0">
                <a:latin typeface="Arial"/>
                <a:cs typeface="Arial"/>
              </a:rPr>
              <a:t>C)</a:t>
            </a:r>
            <a:r>
              <a:rPr lang="en-US" sz="1200" i="1" dirty="0" smtClean="0">
                <a:latin typeface="Arial"/>
                <a:cs typeface="Arial"/>
              </a:rPr>
              <a:t> In </a:t>
            </a:r>
            <a:r>
              <a:rPr lang="en-US" sz="1200" i="1" dirty="0">
                <a:latin typeface="Arial"/>
                <a:cs typeface="Arial"/>
              </a:rPr>
              <a:t>vitro </a:t>
            </a:r>
            <a:r>
              <a:rPr lang="en-US" sz="1200" dirty="0">
                <a:latin typeface="Arial"/>
                <a:cs typeface="Arial"/>
              </a:rPr>
              <a:t>nuclease assay with Rad53 (FLAG) and Xrn1 alleles (GFP or FLAG as indicated) as substrates showing </a:t>
            </a:r>
            <a:r>
              <a:rPr lang="en-US" sz="1200" baseline="30000" dirty="0">
                <a:latin typeface="Arial"/>
                <a:cs typeface="Arial"/>
              </a:rPr>
              <a:t>32</a:t>
            </a:r>
            <a:r>
              <a:rPr lang="en-US" sz="1200" dirty="0">
                <a:latin typeface="Arial"/>
                <a:cs typeface="Arial"/>
              </a:rPr>
              <a:t>P </a:t>
            </a:r>
            <a:r>
              <a:rPr lang="en-US" sz="1200" dirty="0" smtClean="0">
                <a:latin typeface="Arial"/>
                <a:cs typeface="Arial"/>
              </a:rPr>
              <a:t>signal. D) Quantification </a:t>
            </a:r>
            <a:r>
              <a:rPr lang="en-US" sz="1200" dirty="0">
                <a:latin typeface="Arial"/>
                <a:cs typeface="Arial"/>
              </a:rPr>
              <a:t>of product (NMP) formation in C.</a:t>
            </a:r>
          </a:p>
        </p:txBody>
      </p:sp>
    </p:spTree>
    <p:extLst>
      <p:ext uri="{BB962C8B-B14F-4D97-AF65-F5344CB8AC3E}">
        <p14:creationId xmlns:p14="http://schemas.microsoft.com/office/powerpoint/2010/main" val="1305443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510</TotalTime>
  <Words>1787</Words>
  <Application>Microsoft Macintosh PowerPoint</Application>
  <PresentationFormat>On-screen Show (4:3)</PresentationFormat>
  <Paragraphs>218</Paragraphs>
  <Slides>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 Lao</dc:creator>
  <cp:lastModifiedBy>Jessica Lao</cp:lastModifiedBy>
  <cp:revision>65</cp:revision>
  <cp:lastPrinted>2017-11-13T22:41:56Z</cp:lastPrinted>
  <dcterms:created xsi:type="dcterms:W3CDTF">2017-10-10T19:03:09Z</dcterms:created>
  <dcterms:modified xsi:type="dcterms:W3CDTF">2018-10-06T14:11:46Z</dcterms:modified>
</cp:coreProperties>
</file>