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984" y="44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8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7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8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9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9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7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1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73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5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9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93021-EC16-A84B-BB75-70DD4146357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11A98-ECE5-CE4B-A7AE-74ED7154F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3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4768" y="5804686"/>
            <a:ext cx="468017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/>
                <a:cs typeface="Times New Roman"/>
              </a:rPr>
              <a:t>Figure S4. The </a:t>
            </a:r>
            <a:r>
              <a:rPr lang="en-US" sz="1200" b="1" i="1" dirty="0">
                <a:latin typeface="Times New Roman"/>
                <a:cs typeface="Times New Roman"/>
              </a:rPr>
              <a:t>SGE1</a:t>
            </a:r>
            <a:r>
              <a:rPr lang="en-US" sz="1200" b="1" i="1" baseline="30000" dirty="0">
                <a:latin typeface="Times New Roman"/>
                <a:cs typeface="Times New Roman"/>
              </a:rPr>
              <a:t>PLL</a:t>
            </a:r>
            <a:r>
              <a:rPr lang="en-US" sz="1200" b="1" dirty="0">
                <a:latin typeface="Times New Roman"/>
                <a:cs typeface="Times New Roman"/>
              </a:rPr>
              <a:t> allele enhances anaerobic conversion of glucose into ethanol in the presence of [C</a:t>
            </a:r>
            <a:r>
              <a:rPr lang="en-US" sz="1200" b="1" baseline="-25000" dirty="0">
                <a:latin typeface="Times New Roman"/>
                <a:cs typeface="Times New Roman"/>
              </a:rPr>
              <a:t>2</a:t>
            </a:r>
            <a:r>
              <a:rPr lang="en-US" sz="1200" b="1" dirty="0">
                <a:latin typeface="Times New Roman"/>
                <a:cs typeface="Times New Roman"/>
              </a:rPr>
              <a:t>C</a:t>
            </a:r>
            <a:r>
              <a:rPr lang="en-US" sz="1200" b="1" baseline="-25000" dirty="0">
                <a:latin typeface="Times New Roman"/>
                <a:cs typeface="Times New Roman"/>
              </a:rPr>
              <a:t>1</a:t>
            </a:r>
            <a:r>
              <a:rPr lang="en-US" sz="1200" b="1" dirty="0">
                <a:latin typeface="Times New Roman"/>
                <a:cs typeface="Times New Roman"/>
              </a:rPr>
              <a:t>im]Cl.  </a:t>
            </a:r>
            <a:r>
              <a:rPr lang="en-US" sz="1200" dirty="0">
                <a:latin typeface="Times New Roman"/>
                <a:cs typeface="Times New Roman"/>
              </a:rPr>
              <a:t>BY strains harboring single </a:t>
            </a:r>
            <a:r>
              <a:rPr lang="en-US" sz="1200" i="1" dirty="0">
                <a:latin typeface="Times New Roman"/>
                <a:cs typeface="Times New Roman"/>
              </a:rPr>
              <a:t>sge1Δ</a:t>
            </a:r>
            <a:r>
              <a:rPr lang="en-US" sz="1200" dirty="0">
                <a:latin typeface="Times New Roman"/>
                <a:cs typeface="Times New Roman"/>
              </a:rPr>
              <a:t> (</a:t>
            </a:r>
            <a:r>
              <a:rPr lang="en-US" sz="1200" b="1" dirty="0">
                <a:latin typeface="Times New Roman"/>
                <a:cs typeface="Times New Roman"/>
              </a:rPr>
              <a:t>A-C</a:t>
            </a:r>
            <a:r>
              <a:rPr lang="en-US" sz="1200" dirty="0">
                <a:latin typeface="Times New Roman"/>
                <a:cs typeface="Times New Roman"/>
              </a:rPr>
              <a:t>) or single </a:t>
            </a:r>
            <a:r>
              <a:rPr lang="en-US" sz="1200" i="1" dirty="0">
                <a:latin typeface="Times New Roman"/>
                <a:cs typeface="Times New Roman"/>
              </a:rPr>
              <a:t>ilt1Δ</a:t>
            </a:r>
            <a:r>
              <a:rPr lang="en-US" sz="1200" dirty="0">
                <a:latin typeface="Times New Roman"/>
                <a:cs typeface="Times New Roman"/>
              </a:rPr>
              <a:t> (</a:t>
            </a:r>
            <a:r>
              <a:rPr lang="en-US" sz="1200" b="1" dirty="0">
                <a:latin typeface="Times New Roman"/>
                <a:cs typeface="Times New Roman"/>
              </a:rPr>
              <a:t>D-F</a:t>
            </a:r>
            <a:r>
              <a:rPr lang="en-US" sz="1200" dirty="0">
                <a:latin typeface="Times New Roman"/>
                <a:cs typeface="Times New Roman"/>
              </a:rPr>
              <a:t>) mutations were transformed with plasmids containing the indicated </a:t>
            </a:r>
            <a:r>
              <a:rPr lang="en-US" sz="1200" i="1" dirty="0">
                <a:latin typeface="Times New Roman"/>
                <a:cs typeface="Times New Roman"/>
              </a:rPr>
              <a:t>SGE1</a:t>
            </a:r>
            <a:r>
              <a:rPr lang="en-US" sz="1200" dirty="0">
                <a:latin typeface="Times New Roman"/>
                <a:cs typeface="Times New Roman"/>
              </a:rPr>
              <a:t> or </a:t>
            </a:r>
            <a:r>
              <a:rPr lang="en-US" sz="1200" i="1" dirty="0">
                <a:latin typeface="Times New Roman"/>
                <a:cs typeface="Times New Roman"/>
              </a:rPr>
              <a:t>ILT1</a:t>
            </a:r>
            <a:r>
              <a:rPr lang="en-US" sz="1200" dirty="0">
                <a:latin typeface="Times New Roman"/>
                <a:cs typeface="Times New Roman"/>
              </a:rPr>
              <a:t> sequences. Transformed strains were then cultured anaerobically </a:t>
            </a:r>
            <a:r>
              <a:rPr lang="en-US" sz="1200" dirty="0" smtClean="0">
                <a:latin typeface="Times New Roman"/>
                <a:cs typeface="Times New Roman"/>
              </a:rPr>
              <a:t>in </a:t>
            </a:r>
            <a:r>
              <a:rPr lang="en-US" sz="1200" smtClean="0">
                <a:latin typeface="Times New Roman"/>
                <a:cs typeface="Times New Roman"/>
              </a:rPr>
              <a:t>flasks containing 30 mL </a:t>
            </a:r>
            <a:r>
              <a:rPr lang="en-US" sz="1200" dirty="0">
                <a:latin typeface="Times New Roman"/>
                <a:cs typeface="Times New Roman"/>
              </a:rPr>
              <a:t>YPD pH 5 containing 250 </a:t>
            </a:r>
            <a:r>
              <a:rPr lang="en-US" sz="1200" dirty="0" err="1">
                <a:latin typeface="Times New Roman"/>
                <a:cs typeface="Times New Roman"/>
              </a:rPr>
              <a:t>mM</a:t>
            </a:r>
            <a:r>
              <a:rPr lang="en-US" sz="1200" dirty="0">
                <a:latin typeface="Times New Roman"/>
                <a:cs typeface="Times New Roman"/>
              </a:rPr>
              <a:t> [C</a:t>
            </a:r>
            <a:r>
              <a:rPr lang="en-US" sz="1200" baseline="-25000" dirty="0">
                <a:latin typeface="Times New Roman"/>
                <a:cs typeface="Times New Roman"/>
              </a:rPr>
              <a:t>2</a:t>
            </a:r>
            <a:r>
              <a:rPr lang="en-US" sz="1200" dirty="0">
                <a:latin typeface="Times New Roman"/>
                <a:cs typeface="Times New Roman"/>
              </a:rPr>
              <a:t>C</a:t>
            </a:r>
            <a:r>
              <a:rPr lang="en-US" sz="1200" baseline="-25000" dirty="0">
                <a:latin typeface="Times New Roman"/>
                <a:cs typeface="Times New Roman"/>
              </a:rPr>
              <a:t>1</a:t>
            </a:r>
            <a:r>
              <a:rPr lang="en-US" sz="1200" dirty="0">
                <a:latin typeface="Times New Roman"/>
                <a:cs typeface="Times New Roman"/>
              </a:rPr>
              <a:t>im]Cl. Average cell densities (</a:t>
            </a:r>
            <a:r>
              <a:rPr lang="en-US" sz="1200" b="1" dirty="0">
                <a:latin typeface="Times New Roman"/>
                <a:cs typeface="Times New Roman"/>
              </a:rPr>
              <a:t>A, D</a:t>
            </a:r>
            <a:r>
              <a:rPr lang="en-US" sz="1200" dirty="0">
                <a:latin typeface="Times New Roman"/>
                <a:cs typeface="Times New Roman"/>
              </a:rPr>
              <a:t>), extracellular glucose (</a:t>
            </a:r>
            <a:r>
              <a:rPr lang="en-US" sz="1200" b="1" dirty="0">
                <a:latin typeface="Times New Roman"/>
                <a:cs typeface="Times New Roman"/>
              </a:rPr>
              <a:t>B, E</a:t>
            </a:r>
            <a:r>
              <a:rPr lang="en-US" sz="1200" dirty="0">
                <a:latin typeface="Times New Roman"/>
                <a:cs typeface="Times New Roman"/>
              </a:rPr>
              <a:t>) and ethanol (</a:t>
            </a:r>
            <a:r>
              <a:rPr lang="en-US" sz="1200" b="1" dirty="0">
                <a:latin typeface="Times New Roman"/>
                <a:cs typeface="Times New Roman"/>
              </a:rPr>
              <a:t>C, F</a:t>
            </a:r>
            <a:r>
              <a:rPr lang="en-US" sz="1200" dirty="0">
                <a:latin typeface="Times New Roman"/>
                <a:cs typeface="Times New Roman"/>
              </a:rPr>
              <a:t>) concentrations are reported from 3 independent biological replicates ± SEM.</a:t>
            </a:r>
            <a:r>
              <a:rPr lang="en-US" sz="1200" dirty="0" smtClean="0">
                <a:effectLst/>
                <a:latin typeface="Times New Roman"/>
                <a:cs typeface="Times New Roman"/>
              </a:rPr>
              <a:t> 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2" name="Picture 1" descr="fig-s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0" y="2253144"/>
            <a:ext cx="6528816" cy="329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7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109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Trey Sato</dc:creator>
  <cp:lastModifiedBy>Trey Sato</cp:lastModifiedBy>
  <cp:revision>9</cp:revision>
  <dcterms:created xsi:type="dcterms:W3CDTF">2018-03-28T18:07:29Z</dcterms:created>
  <dcterms:modified xsi:type="dcterms:W3CDTF">2018-06-21T20:53:22Z</dcterms:modified>
</cp:coreProperties>
</file>