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57" r:id="rId3"/>
    <p:sldId id="258" r:id="rId4"/>
    <p:sldId id="260" r:id="rId5"/>
    <p:sldId id="259" r:id="rId6"/>
    <p:sldId id="263" r:id="rId7"/>
    <p:sldId id="261" r:id="rId8"/>
    <p:sldId id="262" r:id="rId9"/>
    <p:sldId id="264" r:id="rId10"/>
    <p:sldId id="271" r:id="rId11"/>
    <p:sldId id="274" r:id="rId12"/>
    <p:sldId id="272" r:id="rId13"/>
    <p:sldId id="275" r:id="rId14"/>
    <p:sldId id="273" r:id="rId15"/>
    <p:sldId id="276" r:id="rId16"/>
    <p:sldId id="269" r:id="rId17"/>
    <p:sldId id="270" r:id="rId18"/>
    <p:sldId id="26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92"/>
    <p:restoredTop sz="84014"/>
  </p:normalViewPr>
  <p:slideViewPr>
    <p:cSldViewPr snapToGrid="0" snapToObjects="1">
      <p:cViewPr>
        <p:scale>
          <a:sx n="70" d="100"/>
          <a:sy n="70" d="100"/>
        </p:scale>
        <p:origin x="1008" y="153"/>
      </p:cViewPr>
      <p:guideLst/>
    </p:cSldViewPr>
  </p:slid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47202F-5286-0443-B41B-D887E879B998}" type="datetimeFigureOut">
              <a:rPr lang="en-US" smtClean="0"/>
              <a:t>8/21/2019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9A2A5-41AE-7944-B40C-680F4F3FFBDC}" type="slidenum">
              <a:rPr lang="en-US" smtClean="0"/>
              <a:t>‹#›</a:t>
            </a:fld>
            <a:endParaRPr lang="en-US"/>
          </a:p>
        </p:txBody>
      </p:sp>
    </p:spTree>
    <p:extLst>
      <p:ext uri="{BB962C8B-B14F-4D97-AF65-F5344CB8AC3E}">
        <p14:creationId xmlns:p14="http://schemas.microsoft.com/office/powerpoint/2010/main" val="3148067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nature.com/ng/journal/v44/n10/full/ng.2371.html"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Supplemental Figure 1. </a:t>
            </a:r>
            <a:r>
              <a:rPr lang="en-US" sz="1200" i="0" kern="1200" dirty="0">
                <a:solidFill>
                  <a:schemeClr val="tx1"/>
                </a:solidFill>
                <a:effectLst/>
                <a:latin typeface="+mn-lt"/>
                <a:ea typeface="+mn-ea"/>
                <a:cs typeface="+mn-cs"/>
              </a:rPr>
              <a:t>Hi-C interaction data for all three genomes. A) </a:t>
            </a:r>
            <a:r>
              <a:rPr lang="en-US" sz="1200" i="0" kern="1200" dirty="0" err="1">
                <a:solidFill>
                  <a:schemeClr val="tx1"/>
                </a:solidFill>
                <a:effectLst/>
                <a:latin typeface="+mn-lt"/>
                <a:ea typeface="+mn-ea"/>
                <a:cs typeface="+mn-cs"/>
              </a:rPr>
              <a:t>HiC</a:t>
            </a:r>
            <a:r>
              <a:rPr lang="en-US" sz="1200" i="0" kern="1200" dirty="0">
                <a:solidFill>
                  <a:schemeClr val="tx1"/>
                </a:solidFill>
                <a:effectLst/>
                <a:latin typeface="+mn-lt"/>
                <a:ea typeface="+mn-ea"/>
                <a:cs typeface="+mn-cs"/>
              </a:rPr>
              <a:t> interaction plot of </a:t>
            </a:r>
            <a:r>
              <a:rPr lang="en-US" sz="1200" i="1" kern="1200" dirty="0">
                <a:solidFill>
                  <a:schemeClr val="tx1"/>
                </a:solidFill>
                <a:effectLst/>
                <a:latin typeface="+mn-lt"/>
                <a:ea typeface="+mn-ea"/>
                <a:cs typeface="+mn-cs"/>
              </a:rPr>
              <a:t>G. raimondii </a:t>
            </a:r>
            <a:r>
              <a:rPr lang="en-US" sz="1200" i="0" kern="1200" dirty="0">
                <a:solidFill>
                  <a:schemeClr val="tx1"/>
                </a:solidFill>
                <a:effectLst/>
                <a:latin typeface="+mn-lt"/>
                <a:ea typeface="+mn-ea"/>
                <a:cs typeface="+mn-cs"/>
              </a:rPr>
              <a:t>on the original </a:t>
            </a:r>
            <a:r>
              <a:rPr lang="en-US" sz="1200" i="1" kern="1200" dirty="0">
                <a:solidFill>
                  <a:schemeClr val="tx1"/>
                </a:solidFill>
                <a:effectLst/>
                <a:latin typeface="+mn-lt"/>
                <a:ea typeface="+mn-ea"/>
                <a:cs typeface="+mn-cs"/>
              </a:rPr>
              <a:t>G. raimondii </a:t>
            </a:r>
            <a:r>
              <a:rPr lang="en-US" sz="1200" i="0" kern="1200" dirty="0">
                <a:solidFill>
                  <a:schemeClr val="tx1"/>
                </a:solidFill>
                <a:effectLst/>
                <a:latin typeface="+mn-lt"/>
                <a:ea typeface="+mn-ea"/>
                <a:cs typeface="+mn-cs"/>
              </a:rPr>
              <a:t>genome sequence. B) HiC interaction plot of G. </a:t>
            </a:r>
            <a:r>
              <a:rPr lang="en-US" sz="1200" i="1" kern="1200" dirty="0">
                <a:solidFill>
                  <a:schemeClr val="tx1"/>
                </a:solidFill>
                <a:effectLst/>
                <a:latin typeface="+mn-lt"/>
                <a:ea typeface="+mn-ea"/>
                <a:cs typeface="+mn-cs"/>
              </a:rPr>
              <a:t>raimondii</a:t>
            </a:r>
            <a:r>
              <a:rPr lang="en-US" sz="1200" i="0" kern="1200" dirty="0">
                <a:solidFill>
                  <a:schemeClr val="tx1"/>
                </a:solidFill>
                <a:effectLst/>
                <a:latin typeface="+mn-lt"/>
                <a:ea typeface="+mn-ea"/>
                <a:cs typeface="+mn-cs"/>
              </a:rPr>
              <a:t> on the newly assembly G. raimondii genome sequence. The green crosshair represent points of modification in JuiceBox. C) Hi-C interaction plot of </a:t>
            </a:r>
            <a:r>
              <a:rPr lang="en-US" sz="1200" i="1" kern="1200" dirty="0">
                <a:solidFill>
                  <a:schemeClr val="tx1"/>
                </a:solidFill>
                <a:effectLst/>
                <a:latin typeface="+mn-lt"/>
                <a:ea typeface="+mn-ea"/>
                <a:cs typeface="+mn-cs"/>
              </a:rPr>
              <a:t>G</a:t>
            </a:r>
            <a:r>
              <a:rPr lang="en-US" sz="1200" i="1" kern="1200" dirty="0" smtClean="0">
                <a:solidFill>
                  <a:schemeClr val="tx1"/>
                </a:solidFill>
                <a:effectLst/>
                <a:latin typeface="+mn-lt"/>
                <a:ea typeface="+mn-ea"/>
                <a:cs typeface="+mn-cs"/>
              </a:rPr>
              <a:t>. turneri </a:t>
            </a:r>
            <a:r>
              <a:rPr lang="en-US" sz="1200" i="0" kern="1200" dirty="0">
                <a:solidFill>
                  <a:schemeClr val="tx1"/>
                </a:solidFill>
                <a:effectLst/>
                <a:latin typeface="+mn-lt"/>
                <a:ea typeface="+mn-ea"/>
                <a:cs typeface="+mn-cs"/>
              </a:rPr>
              <a:t>on the new </a:t>
            </a:r>
            <a:r>
              <a:rPr lang="en-US" sz="1200" i="1" kern="1200" dirty="0">
                <a:solidFill>
                  <a:schemeClr val="tx1"/>
                </a:solidFill>
                <a:effectLst/>
                <a:latin typeface="+mn-lt"/>
                <a:ea typeface="+mn-ea"/>
                <a:cs typeface="+mn-cs"/>
              </a:rPr>
              <a:t>G. turneri de novo</a:t>
            </a:r>
            <a:r>
              <a:rPr lang="en-US" sz="1200" i="0" kern="1200" dirty="0">
                <a:solidFill>
                  <a:schemeClr val="tx1"/>
                </a:solidFill>
                <a:effectLst/>
                <a:latin typeface="+mn-lt"/>
                <a:ea typeface="+mn-ea"/>
                <a:cs typeface="+mn-cs"/>
              </a:rPr>
              <a:t> genome assembly. </a:t>
            </a:r>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1</a:t>
            </a:fld>
            <a:endParaRPr lang="en-US"/>
          </a:p>
        </p:txBody>
      </p:sp>
    </p:spTree>
    <p:extLst>
      <p:ext uri="{BB962C8B-B14F-4D97-AF65-F5344CB8AC3E}">
        <p14:creationId xmlns:p14="http://schemas.microsoft.com/office/powerpoint/2010/main" val="2412395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Supplemental Figure 10. </a:t>
            </a:r>
            <a:r>
              <a:rPr lang="en-US" b="0" dirty="0"/>
              <a:t>The </a:t>
            </a:r>
            <a:r>
              <a:rPr lang="en-US" i="1" dirty="0"/>
              <a:t>G. </a:t>
            </a:r>
            <a:r>
              <a:rPr lang="en-US" i="1" dirty="0" err="1"/>
              <a:t>turneri</a:t>
            </a:r>
            <a:r>
              <a:rPr lang="en-US" i="1" dirty="0"/>
              <a:t> </a:t>
            </a:r>
            <a:r>
              <a:rPr lang="en-US" dirty="0"/>
              <a:t>genome assembly had an inversion on D10_08 (Chromosome 8) relative to the new </a:t>
            </a:r>
            <a:r>
              <a:rPr lang="en-US" i="1" dirty="0"/>
              <a:t>G. </a:t>
            </a:r>
            <a:r>
              <a:rPr lang="en-US" i="1" dirty="0" err="1"/>
              <a:t>raimondii</a:t>
            </a:r>
            <a:r>
              <a:rPr lang="en-US" i="1" dirty="0"/>
              <a:t> </a:t>
            </a:r>
            <a:r>
              <a:rPr lang="en-US" dirty="0"/>
              <a:t>genome sequence. PacBio reads were re-mapped to the </a:t>
            </a:r>
            <a:r>
              <a:rPr lang="en-US" i="1" dirty="0"/>
              <a:t>G. </a:t>
            </a:r>
            <a:r>
              <a:rPr lang="en-US" i="1" dirty="0" err="1"/>
              <a:t>turneri</a:t>
            </a:r>
            <a:r>
              <a:rPr lang="en-US" i="1" dirty="0"/>
              <a:t> </a:t>
            </a:r>
            <a:r>
              <a:rPr lang="en-US" dirty="0"/>
              <a:t>genome sequence to illustrate the continuity of alignment across the inversion junctions on D10_08. The individual reads are grey horizontal bars with occasional variants marked (insertions &gt; 50 bp). The chromosome rearrangement started between 25,844,286 (Supp. Fig. 11) and 25,895,543 (Supp Fig. 12) base pairs in the zoomed view of the chromosome. Note the coordinates in the image. The alignment of PacBio reads in the ‘start’ region of the inversion (Track 2, as a blue bar) is illustrated here.</a:t>
            </a:r>
            <a:endParaRPr lang="en-US" b="1" dirty="0"/>
          </a:p>
          <a:p>
            <a:endParaRPr lang="en-US" b="1" dirty="0"/>
          </a:p>
        </p:txBody>
      </p:sp>
      <p:sp>
        <p:nvSpPr>
          <p:cNvPr id="4" name="Slide Number Placeholder 3"/>
          <p:cNvSpPr>
            <a:spLocks noGrp="1"/>
          </p:cNvSpPr>
          <p:nvPr>
            <p:ph type="sldNum" sz="quarter" idx="5"/>
          </p:nvPr>
        </p:nvSpPr>
        <p:spPr/>
        <p:txBody>
          <a:bodyPr/>
          <a:lstStyle/>
          <a:p>
            <a:fld id="{32A9A2A5-41AE-7944-B40C-680F4F3FFBDC}" type="slidenum">
              <a:rPr lang="en-US" smtClean="0"/>
              <a:t>10</a:t>
            </a:fld>
            <a:endParaRPr lang="en-US"/>
          </a:p>
        </p:txBody>
      </p:sp>
    </p:spTree>
    <p:extLst>
      <p:ext uri="{BB962C8B-B14F-4D97-AF65-F5344CB8AC3E}">
        <p14:creationId xmlns:p14="http://schemas.microsoft.com/office/powerpoint/2010/main" val="1541220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11. </a:t>
            </a:r>
            <a:r>
              <a:rPr lang="en-US" b="0" dirty="0"/>
              <a:t>Chromosome alignments between D10_08 (</a:t>
            </a:r>
            <a:r>
              <a:rPr lang="en-US" b="0" i="1" dirty="0"/>
              <a:t>G. </a:t>
            </a:r>
            <a:r>
              <a:rPr lang="en-US" b="0" i="1" dirty="0" err="1"/>
              <a:t>turneri</a:t>
            </a:r>
            <a:r>
              <a:rPr lang="en-US" b="0" i="1" dirty="0"/>
              <a:t> </a:t>
            </a:r>
            <a:r>
              <a:rPr lang="en-US" b="0" dirty="0"/>
              <a:t>Target; x-axis) and D5_08 (</a:t>
            </a:r>
            <a:r>
              <a:rPr lang="en-US" b="0" i="1" dirty="0"/>
              <a:t>G. </a:t>
            </a:r>
            <a:r>
              <a:rPr lang="en-US" b="0" i="1" dirty="0" err="1"/>
              <a:t>raimondii</a:t>
            </a:r>
            <a:r>
              <a:rPr lang="en-US" b="0" i="1" dirty="0"/>
              <a:t> </a:t>
            </a:r>
            <a:r>
              <a:rPr lang="en-US" b="0" dirty="0"/>
              <a:t>Query; y-axis). </a:t>
            </a:r>
            <a:r>
              <a:rPr lang="en-US" dirty="0"/>
              <a:t>Note that the axis are inverted relative to the coordinate plots in Supplemental Figures 4, 5, 7, and 8. The end of the alignment between ‘normal’ chromosomes of D10_08 and D5_08 had a position of 25,844,286 in the Target (</a:t>
            </a:r>
            <a:r>
              <a:rPr lang="en-US" i="1" dirty="0"/>
              <a:t>G. </a:t>
            </a:r>
            <a:r>
              <a:rPr lang="en-US" i="1" dirty="0" err="1"/>
              <a:t>turneri</a:t>
            </a:r>
            <a:r>
              <a:rPr lang="en-US" dirty="0"/>
              <a:t>) sequence.</a:t>
            </a:r>
            <a:endParaRPr lang="en-US" b="0" dirty="0"/>
          </a:p>
          <a:p>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11</a:t>
            </a:fld>
            <a:endParaRPr lang="en-US"/>
          </a:p>
        </p:txBody>
      </p:sp>
    </p:spTree>
    <p:extLst>
      <p:ext uri="{BB962C8B-B14F-4D97-AF65-F5344CB8AC3E}">
        <p14:creationId xmlns:p14="http://schemas.microsoft.com/office/powerpoint/2010/main" val="2659044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12. </a:t>
            </a:r>
            <a:r>
              <a:rPr lang="en-US" b="0" dirty="0"/>
              <a:t>Chromosome alignments between D10_08 (</a:t>
            </a:r>
            <a:r>
              <a:rPr lang="en-US" b="0" i="1" dirty="0"/>
              <a:t>G. </a:t>
            </a:r>
            <a:r>
              <a:rPr lang="en-US" b="0" i="1" dirty="0" err="1"/>
              <a:t>turneri</a:t>
            </a:r>
            <a:r>
              <a:rPr lang="en-US" b="0" i="1" dirty="0"/>
              <a:t> </a:t>
            </a:r>
            <a:r>
              <a:rPr lang="en-US" b="0" dirty="0"/>
              <a:t>Target; x-axis) and D5_08 (</a:t>
            </a:r>
            <a:r>
              <a:rPr lang="en-US" b="0" i="1" dirty="0"/>
              <a:t>G. </a:t>
            </a:r>
            <a:r>
              <a:rPr lang="en-US" b="0" i="1" dirty="0" err="1"/>
              <a:t>raimondii</a:t>
            </a:r>
            <a:r>
              <a:rPr lang="en-US" b="0" i="1" dirty="0"/>
              <a:t> </a:t>
            </a:r>
            <a:r>
              <a:rPr lang="en-US" b="0" dirty="0"/>
              <a:t>Query; y-axis). </a:t>
            </a:r>
            <a:r>
              <a:rPr lang="en-US" dirty="0"/>
              <a:t>Note that the axis are inverted relative to the coordinate plots in Supplemental Figures 4, 5, 7, and 8. The beginning of the inversion alignment between D10_08 and D5_08 had a position of 25,895,543 in the Target (</a:t>
            </a:r>
            <a:r>
              <a:rPr lang="en-US" i="1" dirty="0"/>
              <a:t>G. </a:t>
            </a:r>
            <a:r>
              <a:rPr lang="en-US" i="1" dirty="0" err="1"/>
              <a:t>turneri</a:t>
            </a:r>
            <a:r>
              <a:rPr lang="en-US" dirty="0"/>
              <a:t>) sequence.</a:t>
            </a:r>
            <a:endParaRPr lang="en-US" b="0" dirty="0"/>
          </a:p>
          <a:p>
            <a:endParaRPr lang="en-US" b="0" dirty="0"/>
          </a:p>
        </p:txBody>
      </p:sp>
      <p:sp>
        <p:nvSpPr>
          <p:cNvPr id="4" name="Slide Number Placeholder 3"/>
          <p:cNvSpPr>
            <a:spLocks noGrp="1"/>
          </p:cNvSpPr>
          <p:nvPr>
            <p:ph type="sldNum" sz="quarter" idx="5"/>
          </p:nvPr>
        </p:nvSpPr>
        <p:spPr/>
        <p:txBody>
          <a:bodyPr/>
          <a:lstStyle/>
          <a:p>
            <a:fld id="{32A9A2A5-41AE-7944-B40C-680F4F3FFBDC}" type="slidenum">
              <a:rPr lang="en-US" smtClean="0"/>
              <a:t>12</a:t>
            </a:fld>
            <a:endParaRPr lang="en-US"/>
          </a:p>
        </p:txBody>
      </p:sp>
    </p:spTree>
    <p:extLst>
      <p:ext uri="{BB962C8B-B14F-4D97-AF65-F5344CB8AC3E}">
        <p14:creationId xmlns:p14="http://schemas.microsoft.com/office/powerpoint/2010/main" val="135833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13. </a:t>
            </a:r>
            <a:r>
              <a:rPr lang="en-US" b="0" dirty="0"/>
              <a:t>The </a:t>
            </a:r>
            <a:r>
              <a:rPr lang="en-US" i="1" dirty="0"/>
              <a:t>G. </a:t>
            </a:r>
            <a:r>
              <a:rPr lang="en-US" i="1" dirty="0" err="1"/>
              <a:t>turneri</a:t>
            </a:r>
            <a:r>
              <a:rPr lang="en-US" i="1" dirty="0"/>
              <a:t> </a:t>
            </a:r>
            <a:r>
              <a:rPr lang="en-US" dirty="0"/>
              <a:t>genome assembly had an inversion on D10_08 (Chromosome 8) relative to the new </a:t>
            </a:r>
            <a:r>
              <a:rPr lang="en-US" i="1" dirty="0"/>
              <a:t>G. </a:t>
            </a:r>
            <a:r>
              <a:rPr lang="en-US" i="1" dirty="0" err="1"/>
              <a:t>raimondii</a:t>
            </a:r>
            <a:r>
              <a:rPr lang="en-US" i="1" dirty="0"/>
              <a:t> </a:t>
            </a:r>
            <a:r>
              <a:rPr lang="en-US" dirty="0"/>
              <a:t>genome sequence. PacBio reads were re-mapped to the </a:t>
            </a:r>
            <a:r>
              <a:rPr lang="en-US" i="1" dirty="0"/>
              <a:t>G. </a:t>
            </a:r>
            <a:r>
              <a:rPr lang="en-US" i="1" dirty="0" err="1"/>
              <a:t>turneri</a:t>
            </a:r>
            <a:r>
              <a:rPr lang="en-US" i="1" dirty="0"/>
              <a:t> </a:t>
            </a:r>
            <a:r>
              <a:rPr lang="en-US" dirty="0"/>
              <a:t>genome sequence to illustrate the continuity of alignment across the inversion junctions on D10_08. The individual reads are grey horizontal bars with occasional variants marked (insertions &gt; 50 bp). The chromosome rearrangement ended between 43,430,640 (Supp. Fig. 14) and 43,551,774 (Supp Fig. 15) base pairs in this zoomed view of the chromosome. Note the coordinates in the image. The alignment of PacBio reads in the ‘end’ region of the inversion (Track 2, as a blue bar) is illustrated here.</a:t>
            </a:r>
            <a:endParaRPr lang="en-US" b="1" dirty="0"/>
          </a:p>
          <a:p>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13</a:t>
            </a:fld>
            <a:endParaRPr lang="en-US"/>
          </a:p>
        </p:txBody>
      </p:sp>
    </p:spTree>
    <p:extLst>
      <p:ext uri="{BB962C8B-B14F-4D97-AF65-F5344CB8AC3E}">
        <p14:creationId xmlns:p14="http://schemas.microsoft.com/office/powerpoint/2010/main" val="1291404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14. </a:t>
            </a:r>
            <a:r>
              <a:rPr lang="en-US" b="0" dirty="0"/>
              <a:t>Chromosome alignments between D10_08 (</a:t>
            </a:r>
            <a:r>
              <a:rPr lang="en-US" b="0" i="1" dirty="0"/>
              <a:t>G. </a:t>
            </a:r>
            <a:r>
              <a:rPr lang="en-US" b="0" i="1" dirty="0" err="1"/>
              <a:t>turneri</a:t>
            </a:r>
            <a:r>
              <a:rPr lang="en-US" b="0" i="1" dirty="0"/>
              <a:t> </a:t>
            </a:r>
            <a:r>
              <a:rPr lang="en-US" b="0" dirty="0"/>
              <a:t>Target; x-axis) and D5_08 (</a:t>
            </a:r>
            <a:r>
              <a:rPr lang="en-US" b="0" i="1" dirty="0"/>
              <a:t>G. </a:t>
            </a:r>
            <a:r>
              <a:rPr lang="en-US" b="0" i="1" dirty="0" err="1"/>
              <a:t>raimondii</a:t>
            </a:r>
            <a:r>
              <a:rPr lang="en-US" b="0" i="1" dirty="0"/>
              <a:t> </a:t>
            </a:r>
            <a:r>
              <a:rPr lang="en-US" b="0" dirty="0"/>
              <a:t>Query; y-axis). </a:t>
            </a:r>
            <a:r>
              <a:rPr lang="en-US" dirty="0"/>
              <a:t>Note that the axis are inverted relative to the coordinate plots in Supplemental Figures 4, 5, 7, and 8. The end of the alignment in the inversion between D10_08 and D5_08 has a position of 43,430,649 in the Target (</a:t>
            </a:r>
            <a:r>
              <a:rPr lang="en-US" i="1" dirty="0"/>
              <a:t>G. </a:t>
            </a:r>
            <a:r>
              <a:rPr lang="en-US" i="1" dirty="0" err="1"/>
              <a:t>turneri</a:t>
            </a:r>
            <a:r>
              <a:rPr lang="en-US" dirty="0"/>
              <a:t>) sequence.</a:t>
            </a:r>
            <a:endParaRPr lang="en-US" b="0" dirty="0"/>
          </a:p>
          <a:p>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14</a:t>
            </a:fld>
            <a:endParaRPr lang="en-US"/>
          </a:p>
        </p:txBody>
      </p:sp>
    </p:spTree>
    <p:extLst>
      <p:ext uri="{BB962C8B-B14F-4D97-AF65-F5344CB8AC3E}">
        <p14:creationId xmlns:p14="http://schemas.microsoft.com/office/powerpoint/2010/main" val="692127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15. </a:t>
            </a:r>
            <a:r>
              <a:rPr lang="en-US" b="0" dirty="0"/>
              <a:t>Chromosome alignments between D10_08 (</a:t>
            </a:r>
            <a:r>
              <a:rPr lang="en-US" b="0" i="1" dirty="0"/>
              <a:t>G. </a:t>
            </a:r>
            <a:r>
              <a:rPr lang="en-US" b="0" i="1" dirty="0" err="1"/>
              <a:t>turneri</a:t>
            </a:r>
            <a:r>
              <a:rPr lang="en-US" b="0" i="1" dirty="0"/>
              <a:t> </a:t>
            </a:r>
            <a:r>
              <a:rPr lang="en-US" b="0" dirty="0"/>
              <a:t>Target; x-axis) and D5_08 (</a:t>
            </a:r>
            <a:r>
              <a:rPr lang="en-US" b="0" i="1" dirty="0"/>
              <a:t>G. </a:t>
            </a:r>
            <a:r>
              <a:rPr lang="en-US" b="0" i="1" dirty="0" err="1"/>
              <a:t>raimondii</a:t>
            </a:r>
            <a:r>
              <a:rPr lang="en-US" b="0" i="1" dirty="0"/>
              <a:t> </a:t>
            </a:r>
            <a:r>
              <a:rPr lang="en-US" b="0" dirty="0"/>
              <a:t>Query; y-axis). </a:t>
            </a:r>
            <a:r>
              <a:rPr lang="en-US" dirty="0"/>
              <a:t>Note that the axis are inverted relative to the coordinate plots in Supplemental Figures 4, 5, 7, and 8. The beginning of the alignment between D10_08 and D5_08 normal chromosomes has a position of 43,551,774 in the Target (</a:t>
            </a:r>
            <a:r>
              <a:rPr lang="en-US" i="1" dirty="0"/>
              <a:t>G. </a:t>
            </a:r>
            <a:r>
              <a:rPr lang="en-US" i="1" dirty="0" err="1"/>
              <a:t>turneri</a:t>
            </a:r>
            <a:r>
              <a:rPr lang="en-US" dirty="0"/>
              <a:t>) sequence.</a:t>
            </a:r>
            <a:endParaRPr lang="en-US" b="0" dirty="0"/>
          </a:p>
          <a:p>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15</a:t>
            </a:fld>
            <a:endParaRPr lang="en-US"/>
          </a:p>
        </p:txBody>
      </p:sp>
    </p:spTree>
    <p:extLst>
      <p:ext uri="{BB962C8B-B14F-4D97-AF65-F5344CB8AC3E}">
        <p14:creationId xmlns:p14="http://schemas.microsoft.com/office/powerpoint/2010/main" val="3945178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Supplemental Figure 10. </a:t>
            </a:r>
            <a:r>
              <a:rPr lang="en-US" dirty="0"/>
              <a:t>Genome alignments between </a:t>
            </a:r>
            <a:r>
              <a:rPr lang="en-US" i="1" dirty="0"/>
              <a:t>G. </a:t>
            </a:r>
            <a:r>
              <a:rPr lang="en-US" i="1" dirty="0" err="1"/>
              <a:t>turneri</a:t>
            </a:r>
            <a:r>
              <a:rPr lang="en-US" i="1" dirty="0"/>
              <a:t> </a:t>
            </a:r>
            <a:r>
              <a:rPr lang="en-US" dirty="0"/>
              <a:t>and other published genomes [</a:t>
            </a:r>
            <a:r>
              <a:rPr lang="en-US" i="1" dirty="0"/>
              <a:t>G. </a:t>
            </a:r>
            <a:r>
              <a:rPr lang="en-US" i="1" dirty="0" err="1"/>
              <a:t>arboreum</a:t>
            </a:r>
            <a:r>
              <a:rPr lang="en-US" i="1" dirty="0"/>
              <a:t> </a:t>
            </a:r>
            <a:r>
              <a:rPr lang="en-US" i="0" dirty="0"/>
              <a:t>(Du et al. 2018)</a:t>
            </a:r>
            <a:r>
              <a:rPr lang="en-US" dirty="0"/>
              <a:t>, </a:t>
            </a:r>
            <a:r>
              <a:rPr lang="en-US" i="1" dirty="0"/>
              <a:t>G. </a:t>
            </a:r>
            <a:r>
              <a:rPr lang="en-US" i="1" dirty="0" err="1"/>
              <a:t>hirsutum</a:t>
            </a:r>
            <a:r>
              <a:rPr lang="en-US" i="1" dirty="0"/>
              <a:t> </a:t>
            </a:r>
            <a:r>
              <a:rPr lang="en-US" i="0" dirty="0"/>
              <a:t>(At and Dt genomes, Wang et al. 2018)</a:t>
            </a:r>
            <a:r>
              <a:rPr lang="en-US" dirty="0"/>
              <a:t>, and </a:t>
            </a:r>
            <a:r>
              <a:rPr lang="en-US" i="1" dirty="0" err="1"/>
              <a:t>Gossypiodes</a:t>
            </a:r>
            <a:r>
              <a:rPr lang="en-US" i="1" dirty="0"/>
              <a:t> </a:t>
            </a:r>
            <a:r>
              <a:rPr lang="en-US" i="1" dirty="0" err="1"/>
              <a:t>kirkii</a:t>
            </a:r>
            <a:r>
              <a:rPr lang="en-US" i="1" dirty="0"/>
              <a:t> </a:t>
            </a:r>
            <a:r>
              <a:rPr lang="en-US" dirty="0"/>
              <a:t>(in press)].</a:t>
            </a:r>
          </a:p>
        </p:txBody>
      </p:sp>
      <p:sp>
        <p:nvSpPr>
          <p:cNvPr id="4" name="Slide Number Placeholder 3"/>
          <p:cNvSpPr>
            <a:spLocks noGrp="1"/>
          </p:cNvSpPr>
          <p:nvPr>
            <p:ph type="sldNum" sz="quarter" idx="5"/>
          </p:nvPr>
        </p:nvSpPr>
        <p:spPr/>
        <p:txBody>
          <a:bodyPr/>
          <a:lstStyle/>
          <a:p>
            <a:fld id="{32A9A2A5-41AE-7944-B40C-680F4F3FFBDC}" type="slidenum">
              <a:rPr lang="en-US" smtClean="0"/>
              <a:t>16</a:t>
            </a:fld>
            <a:endParaRPr lang="en-US"/>
          </a:p>
        </p:txBody>
      </p:sp>
    </p:spTree>
    <p:extLst>
      <p:ext uri="{BB962C8B-B14F-4D97-AF65-F5344CB8AC3E}">
        <p14:creationId xmlns:p14="http://schemas.microsoft.com/office/powerpoint/2010/main" val="2799099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Supplemental Fig. 11. </a:t>
            </a:r>
            <a:r>
              <a:rPr lang="en-US" b="0" dirty="0"/>
              <a:t>Alignments between diploid Gossypium genomes. A) Alignment between </a:t>
            </a:r>
            <a:r>
              <a:rPr lang="en-US" b="0" i="1" dirty="0"/>
              <a:t>G. </a:t>
            </a:r>
            <a:r>
              <a:rPr lang="en-US" b="0" i="1" dirty="0" err="1"/>
              <a:t>turneri</a:t>
            </a:r>
            <a:r>
              <a:rPr lang="en-US" b="0" i="1" dirty="0"/>
              <a:t> </a:t>
            </a:r>
            <a:r>
              <a:rPr lang="en-US" b="0" i="0" dirty="0"/>
              <a:t>(y-axis) </a:t>
            </a:r>
            <a:r>
              <a:rPr lang="en-US" b="0" dirty="0"/>
              <a:t>and </a:t>
            </a:r>
            <a:r>
              <a:rPr lang="en-US" b="0" i="1" dirty="0"/>
              <a:t>G. </a:t>
            </a:r>
            <a:r>
              <a:rPr lang="en-US" b="0" i="1" dirty="0" err="1"/>
              <a:t>raimondii</a:t>
            </a:r>
            <a:r>
              <a:rPr lang="en-US" b="0" i="1" dirty="0"/>
              <a:t> </a:t>
            </a:r>
            <a:r>
              <a:rPr lang="en-US" b="0" i="0" dirty="0"/>
              <a:t>(x-axis)</a:t>
            </a:r>
            <a:r>
              <a:rPr lang="en-US" b="0" dirty="0"/>
              <a:t>. B) Alignment between </a:t>
            </a:r>
            <a:r>
              <a:rPr lang="en-US" b="0" i="1" dirty="0"/>
              <a:t>G. </a:t>
            </a:r>
            <a:r>
              <a:rPr lang="en-US" b="0" i="1" dirty="0" err="1"/>
              <a:t>arboreum</a:t>
            </a:r>
            <a:r>
              <a:rPr lang="en-US" b="0" i="1" dirty="0"/>
              <a:t> </a:t>
            </a:r>
            <a:r>
              <a:rPr lang="en-US" b="0" dirty="0"/>
              <a:t>(y-axis) and </a:t>
            </a:r>
            <a:r>
              <a:rPr lang="en-US" b="0" i="1" dirty="0"/>
              <a:t>G. </a:t>
            </a:r>
            <a:r>
              <a:rPr lang="en-US" b="0" i="1" dirty="0" err="1"/>
              <a:t>raimondii</a:t>
            </a:r>
            <a:r>
              <a:rPr lang="en-US" b="0" i="1" dirty="0"/>
              <a:t> </a:t>
            </a:r>
            <a:r>
              <a:rPr lang="en-US" b="0" dirty="0"/>
              <a:t>(x-axis) c) Alignment between </a:t>
            </a:r>
            <a:r>
              <a:rPr lang="en-US" b="0" i="1" dirty="0"/>
              <a:t>G. </a:t>
            </a:r>
            <a:r>
              <a:rPr lang="en-US" b="0" i="1" dirty="0" err="1"/>
              <a:t>arboreum</a:t>
            </a:r>
            <a:r>
              <a:rPr lang="en-US" b="0" i="1" dirty="0"/>
              <a:t> </a:t>
            </a:r>
            <a:r>
              <a:rPr lang="en-US" b="0" dirty="0"/>
              <a:t>(y-axis) and </a:t>
            </a:r>
            <a:r>
              <a:rPr lang="en-US" b="0" i="1" dirty="0"/>
              <a:t>G. </a:t>
            </a:r>
            <a:r>
              <a:rPr lang="en-US" b="0" i="1" dirty="0" err="1"/>
              <a:t>turneri</a:t>
            </a:r>
            <a:r>
              <a:rPr lang="en-US" b="0" i="1" dirty="0"/>
              <a:t> </a:t>
            </a:r>
            <a:r>
              <a:rPr lang="en-US" b="0" dirty="0"/>
              <a:t>(y-axis).</a:t>
            </a:r>
            <a:endParaRPr lang="en-US" b="1" dirty="0"/>
          </a:p>
        </p:txBody>
      </p:sp>
      <p:sp>
        <p:nvSpPr>
          <p:cNvPr id="4" name="Slide Number Placeholder 3"/>
          <p:cNvSpPr>
            <a:spLocks noGrp="1"/>
          </p:cNvSpPr>
          <p:nvPr>
            <p:ph type="sldNum" sz="quarter" idx="5"/>
          </p:nvPr>
        </p:nvSpPr>
        <p:spPr/>
        <p:txBody>
          <a:bodyPr/>
          <a:lstStyle/>
          <a:p>
            <a:fld id="{32A9A2A5-41AE-7944-B40C-680F4F3FFBDC}" type="slidenum">
              <a:rPr lang="en-US" smtClean="0"/>
              <a:t>17</a:t>
            </a:fld>
            <a:endParaRPr lang="en-US"/>
          </a:p>
        </p:txBody>
      </p:sp>
    </p:spTree>
    <p:extLst>
      <p:ext uri="{BB962C8B-B14F-4D97-AF65-F5344CB8AC3E}">
        <p14:creationId xmlns:p14="http://schemas.microsoft.com/office/powerpoint/2010/main" val="4200856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Supplemental Figure 12. </a:t>
            </a:r>
            <a:r>
              <a:rPr lang="en-US" sz="1200" kern="1200" dirty="0" smtClean="0">
                <a:solidFill>
                  <a:schemeClr val="tx1"/>
                </a:solidFill>
                <a:effectLst/>
                <a:latin typeface="+mn-lt"/>
                <a:ea typeface="+mn-ea"/>
                <a:cs typeface="+mn-cs"/>
              </a:rPr>
              <a:t>BUSCO output of </a:t>
            </a:r>
            <a:r>
              <a:rPr lang="en-US" sz="1200" i="1" kern="1200" dirty="0" smtClean="0">
                <a:solidFill>
                  <a:schemeClr val="tx1"/>
                </a:solidFill>
                <a:effectLst/>
                <a:latin typeface="+mn-lt"/>
                <a:ea typeface="+mn-ea"/>
                <a:cs typeface="+mn-cs"/>
              </a:rPr>
              <a:t>G. turneri </a:t>
            </a:r>
            <a:r>
              <a:rPr lang="en-US" sz="1200" i="0" kern="1200" dirty="0" smtClean="0">
                <a:solidFill>
                  <a:schemeClr val="tx1"/>
                </a:solidFill>
                <a:effectLst/>
                <a:latin typeface="+mn-lt"/>
                <a:ea typeface="+mn-ea"/>
                <a:cs typeface="+mn-cs"/>
              </a:rPr>
              <a:t>(D10)</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G. raimondii</a:t>
            </a:r>
            <a:r>
              <a:rPr lang="en-US" sz="1200" i="0" kern="1200" baseline="0" dirty="0" smtClean="0">
                <a:solidFill>
                  <a:schemeClr val="tx1"/>
                </a:solidFill>
                <a:effectLst/>
                <a:latin typeface="+mn-lt"/>
                <a:ea typeface="+mn-ea"/>
                <a:cs typeface="+mn-cs"/>
              </a:rPr>
              <a:t> (BGI*; not analyzed here)</a:t>
            </a:r>
            <a:r>
              <a:rPr lang="en-US" sz="1200" kern="1200" dirty="0" smtClean="0">
                <a:solidFill>
                  <a:schemeClr val="tx1"/>
                </a:solidFill>
                <a:effectLst/>
                <a:latin typeface="+mn-lt"/>
                <a:ea typeface="+mn-ea"/>
                <a:cs typeface="+mn-cs"/>
              </a:rPr>
              <a:t>, the original reference </a:t>
            </a:r>
            <a:r>
              <a:rPr lang="en-US" sz="1200" i="1" kern="1200" dirty="0" smtClean="0">
                <a:solidFill>
                  <a:schemeClr val="tx1"/>
                </a:solidFill>
                <a:effectLst/>
                <a:latin typeface="+mn-lt"/>
                <a:ea typeface="+mn-ea"/>
                <a:cs typeface="+mn-cs"/>
              </a:rPr>
              <a:t>G. raimondii </a:t>
            </a:r>
            <a:r>
              <a:rPr lang="en-US" sz="1200" kern="1200" dirty="0" smtClean="0">
                <a:solidFill>
                  <a:schemeClr val="tx1"/>
                </a:solidFill>
                <a:effectLst/>
                <a:latin typeface="+mn-lt"/>
                <a:ea typeface="+mn-ea"/>
                <a:cs typeface="+mn-cs"/>
              </a:rPr>
              <a:t>sequence assembly (D5_JGI; Paterson et al. 2012), and the newly generated </a:t>
            </a:r>
            <a:r>
              <a:rPr lang="en-US" sz="1200" i="1" kern="1200" dirty="0" smtClean="0">
                <a:solidFill>
                  <a:schemeClr val="tx1"/>
                </a:solidFill>
                <a:effectLst/>
                <a:latin typeface="+mn-lt"/>
                <a:ea typeface="+mn-ea"/>
                <a:cs typeface="+mn-cs"/>
              </a:rPr>
              <a:t>G. raimondii</a:t>
            </a:r>
            <a:r>
              <a:rPr lang="en-US" sz="1200" i="0" kern="1200" baseline="0" dirty="0" smtClean="0">
                <a:solidFill>
                  <a:schemeClr val="tx1"/>
                </a:solidFill>
                <a:effectLst/>
                <a:latin typeface="+mn-lt"/>
                <a:ea typeface="+mn-ea"/>
                <a:cs typeface="+mn-cs"/>
              </a:rPr>
              <a:t> reference (D5_New)</a:t>
            </a:r>
            <a:r>
              <a:rPr lang="en-US" sz="1200" kern="1200" dirty="0" smtClean="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Wang </a:t>
            </a:r>
            <a:r>
              <a:rPr lang="en-US" sz="1200" b="0" i="1" kern="1200" dirty="0" smtClean="0">
                <a:solidFill>
                  <a:schemeClr val="tx1"/>
                </a:solidFill>
                <a:effectLst/>
                <a:latin typeface="+mn-lt"/>
                <a:ea typeface="+mn-ea"/>
                <a:cs typeface="+mn-cs"/>
              </a:rPr>
              <a:t>et. al.</a:t>
            </a:r>
            <a:r>
              <a:rPr lang="en-US" sz="1200" b="0" i="0"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hlinkClick r:id="rId3"/>
              </a:rPr>
              <a:t>The draft genome of a diploid cotton </a:t>
            </a:r>
            <a:r>
              <a:rPr lang="en-US" sz="1200" b="0" i="1" u="none" strike="noStrike" kern="1200" dirty="0" smtClean="0">
                <a:solidFill>
                  <a:schemeClr val="tx1"/>
                </a:solidFill>
                <a:effectLst/>
                <a:latin typeface="+mn-lt"/>
                <a:ea typeface="+mn-ea"/>
                <a:cs typeface="+mn-cs"/>
                <a:hlinkClick r:id="rId3"/>
              </a:rPr>
              <a:t>Gossypium raimondii</a:t>
            </a:r>
            <a:r>
              <a:rPr lang="en-US" sz="1200" b="0" i="0" kern="1200" dirty="0" smtClean="0">
                <a:solidFill>
                  <a:schemeClr val="tx1"/>
                </a:solidFill>
                <a:effectLst/>
                <a:latin typeface="+mn-lt"/>
                <a:ea typeface="+mn-ea"/>
                <a:cs typeface="+mn-cs"/>
              </a:rPr>
              <a:t>.  </a:t>
            </a:r>
            <a:r>
              <a:rPr lang="en-US" sz="1200" b="0" i="1" kern="1200" dirty="0" smtClean="0">
                <a:solidFill>
                  <a:schemeClr val="tx1"/>
                </a:solidFill>
                <a:effectLst/>
                <a:latin typeface="+mn-lt"/>
                <a:ea typeface="+mn-ea"/>
                <a:cs typeface="+mn-cs"/>
              </a:rPr>
              <a:t>Nature Genetics</a:t>
            </a:r>
            <a:r>
              <a:rPr lang="en-US" sz="1200" b="0" i="0" kern="1200" dirty="0" smtClean="0">
                <a:solidFill>
                  <a:schemeClr val="tx1"/>
                </a:solidFill>
                <a:effectLst/>
                <a:latin typeface="+mn-lt"/>
                <a:ea typeface="+mn-ea"/>
                <a:cs typeface="+mn-cs"/>
              </a:rPr>
              <a:t>. 44, 1098–1103. 2012 </a:t>
            </a:r>
          </a:p>
          <a:p>
            <a:r>
              <a:rPr lang="en-US" sz="1200" b="0" i="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18</a:t>
            </a:fld>
            <a:endParaRPr lang="en-US"/>
          </a:p>
        </p:txBody>
      </p:sp>
    </p:spTree>
    <p:extLst>
      <p:ext uri="{BB962C8B-B14F-4D97-AF65-F5344CB8AC3E}">
        <p14:creationId xmlns:p14="http://schemas.microsoft.com/office/powerpoint/2010/main" val="3221700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Supplemental Figure 2. </a:t>
            </a:r>
            <a:r>
              <a:rPr lang="en-US" dirty="0"/>
              <a:t>A close up genome sequence alignment between </a:t>
            </a:r>
            <a:r>
              <a:rPr lang="en-US" i="1" dirty="0"/>
              <a:t>G. </a:t>
            </a:r>
            <a:r>
              <a:rPr lang="en-US" i="1" dirty="0" err="1"/>
              <a:t>turneri</a:t>
            </a:r>
            <a:r>
              <a:rPr lang="en-US" i="1" dirty="0"/>
              <a:t> </a:t>
            </a:r>
            <a:r>
              <a:rPr lang="en-US" dirty="0"/>
              <a:t>and </a:t>
            </a:r>
            <a:r>
              <a:rPr lang="en-US" i="1" dirty="0"/>
              <a:t>G. </a:t>
            </a:r>
            <a:r>
              <a:rPr lang="en-US" i="1" dirty="0" err="1"/>
              <a:t>raimondii</a:t>
            </a:r>
            <a:r>
              <a:rPr lang="en-US" dirty="0"/>
              <a:t>. A large inversion is apparent on D10_08, though other inversions are also present. Inversions &lt;200kb are not visible at the illustrated resolution.</a:t>
            </a:r>
          </a:p>
        </p:txBody>
      </p:sp>
      <p:sp>
        <p:nvSpPr>
          <p:cNvPr id="4" name="Slide Number Placeholder 3"/>
          <p:cNvSpPr>
            <a:spLocks noGrp="1"/>
          </p:cNvSpPr>
          <p:nvPr>
            <p:ph type="sldNum" sz="quarter" idx="5"/>
          </p:nvPr>
        </p:nvSpPr>
        <p:spPr/>
        <p:txBody>
          <a:bodyPr/>
          <a:lstStyle/>
          <a:p>
            <a:fld id="{32A9A2A5-41AE-7944-B40C-680F4F3FFBDC}" type="slidenum">
              <a:rPr lang="en-US" smtClean="0"/>
              <a:t>2</a:t>
            </a:fld>
            <a:endParaRPr lang="en-US"/>
          </a:p>
        </p:txBody>
      </p:sp>
    </p:spTree>
    <p:extLst>
      <p:ext uri="{BB962C8B-B14F-4D97-AF65-F5344CB8AC3E}">
        <p14:creationId xmlns:p14="http://schemas.microsoft.com/office/powerpoint/2010/main" val="2711450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Supplemental Figure 3</a:t>
            </a:r>
            <a:r>
              <a:rPr lang="en-US" dirty="0"/>
              <a:t>. A large inversion on D10_08 (17.5 MB in the G. </a:t>
            </a:r>
            <a:r>
              <a:rPr lang="en-US" dirty="0" err="1"/>
              <a:t>turneri</a:t>
            </a:r>
            <a:r>
              <a:rPr lang="en-US" dirty="0"/>
              <a:t> genome sequence). The large region contained 340 genes.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AC6BECD-4733-B045-A8CE-3567D9AC9DFC}" type="slidenum">
              <a:rPr lang="en-US" smtClean="0"/>
              <a:t>3</a:t>
            </a:fld>
            <a:endParaRPr lang="en-US"/>
          </a:p>
        </p:txBody>
      </p:sp>
    </p:spTree>
    <p:extLst>
      <p:ext uri="{BB962C8B-B14F-4D97-AF65-F5344CB8AC3E}">
        <p14:creationId xmlns:p14="http://schemas.microsoft.com/office/powerpoint/2010/main" val="2775678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Supplemental Figure 4. </a:t>
            </a:r>
            <a:r>
              <a:rPr lang="en-US" dirty="0"/>
              <a:t>The flanking coordinates outside of the large inversion are illustrated.</a:t>
            </a:r>
          </a:p>
        </p:txBody>
      </p:sp>
      <p:sp>
        <p:nvSpPr>
          <p:cNvPr id="4" name="Slide Number Placeholder 3"/>
          <p:cNvSpPr>
            <a:spLocks noGrp="1"/>
          </p:cNvSpPr>
          <p:nvPr>
            <p:ph type="sldNum" sz="quarter" idx="5"/>
          </p:nvPr>
        </p:nvSpPr>
        <p:spPr/>
        <p:txBody>
          <a:bodyPr/>
          <a:lstStyle/>
          <a:p>
            <a:fld id="{32A9A2A5-41AE-7944-B40C-680F4F3FFBDC}" type="slidenum">
              <a:rPr lang="en-US" smtClean="0"/>
              <a:t>4</a:t>
            </a:fld>
            <a:endParaRPr lang="en-US"/>
          </a:p>
        </p:txBody>
      </p:sp>
    </p:spTree>
    <p:extLst>
      <p:ext uri="{BB962C8B-B14F-4D97-AF65-F5344CB8AC3E}">
        <p14:creationId xmlns:p14="http://schemas.microsoft.com/office/powerpoint/2010/main" val="995204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5.</a:t>
            </a:r>
            <a:r>
              <a:rPr lang="en-US" dirty="0"/>
              <a:t> The flanking coordinates that represent the edge of the large inversion are illustrated.</a:t>
            </a:r>
          </a:p>
          <a:p>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5</a:t>
            </a:fld>
            <a:endParaRPr lang="en-US"/>
          </a:p>
        </p:txBody>
      </p:sp>
    </p:spTree>
    <p:extLst>
      <p:ext uri="{BB962C8B-B14F-4D97-AF65-F5344CB8AC3E}">
        <p14:creationId xmlns:p14="http://schemas.microsoft.com/office/powerpoint/2010/main" val="3343766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Supplemental Figure 6. </a:t>
            </a:r>
            <a:r>
              <a:rPr lang="en-US" dirty="0"/>
              <a:t>The </a:t>
            </a:r>
            <a:r>
              <a:rPr lang="en-US" i="1" dirty="0"/>
              <a:t>G. </a:t>
            </a:r>
            <a:r>
              <a:rPr lang="en-US" i="1" dirty="0" err="1"/>
              <a:t>turneri</a:t>
            </a:r>
            <a:r>
              <a:rPr lang="en-US" i="1" dirty="0"/>
              <a:t> </a:t>
            </a:r>
            <a:r>
              <a:rPr lang="en-US" dirty="0"/>
              <a:t>genome assembly had an inversion on D10_08 (Chromosome 8) relative to the new </a:t>
            </a:r>
            <a:r>
              <a:rPr lang="en-US" i="1" dirty="0"/>
              <a:t>G. </a:t>
            </a:r>
            <a:r>
              <a:rPr lang="en-US" i="1" dirty="0" err="1"/>
              <a:t>raimondii</a:t>
            </a:r>
            <a:r>
              <a:rPr lang="en-US" i="1" dirty="0"/>
              <a:t> </a:t>
            </a:r>
            <a:r>
              <a:rPr lang="en-US" dirty="0"/>
              <a:t>genome sequence. The PacBio coverage of </a:t>
            </a:r>
            <a:r>
              <a:rPr lang="en-US" i="1" dirty="0"/>
              <a:t>G. </a:t>
            </a:r>
            <a:r>
              <a:rPr lang="en-US" i="1" dirty="0" err="1"/>
              <a:t>raimondii</a:t>
            </a:r>
            <a:r>
              <a:rPr lang="en-US" i="1" dirty="0"/>
              <a:t> </a:t>
            </a:r>
            <a:r>
              <a:rPr lang="en-US" dirty="0"/>
              <a:t>reads in the homologous right flanking region where </a:t>
            </a:r>
            <a:r>
              <a:rPr lang="en-US" i="1" dirty="0"/>
              <a:t>G. </a:t>
            </a:r>
            <a:r>
              <a:rPr lang="en-US" i="1" dirty="0" err="1"/>
              <a:t>turneri</a:t>
            </a:r>
            <a:r>
              <a:rPr lang="en-US" i="1" dirty="0"/>
              <a:t> </a:t>
            </a:r>
            <a:r>
              <a:rPr lang="en-US" dirty="0"/>
              <a:t>has the D10_08 inversion. The D5_08 genome sequence is on the x-axis (Track 1). The multi-colored bars in across the screen represent individual PacBio reads (Track 2). The blue bar represents the ends (or gap region) where there was NOT a perfect match between the genome alignments of </a:t>
            </a:r>
            <a:r>
              <a:rPr lang="en-US" i="1" dirty="0"/>
              <a:t>G. </a:t>
            </a:r>
            <a:r>
              <a:rPr lang="en-US" i="1" dirty="0" err="1"/>
              <a:t>raimondii</a:t>
            </a:r>
            <a:r>
              <a:rPr lang="en-US" i="1" dirty="0"/>
              <a:t> </a:t>
            </a:r>
            <a:r>
              <a:rPr lang="en-US" dirty="0"/>
              <a:t>and </a:t>
            </a:r>
            <a:r>
              <a:rPr lang="en-US" i="1" dirty="0"/>
              <a:t>G. </a:t>
            </a:r>
            <a:r>
              <a:rPr lang="en-US" i="1" dirty="0" err="1"/>
              <a:t>turneri</a:t>
            </a:r>
            <a:r>
              <a:rPr lang="en-US" dirty="0"/>
              <a:t>. This strongly suggests the inversion was not an assembly error of </a:t>
            </a:r>
            <a:r>
              <a:rPr lang="en-US" i="1" dirty="0"/>
              <a:t>G. </a:t>
            </a:r>
            <a:r>
              <a:rPr lang="en-US" i="1" dirty="0" err="1"/>
              <a:t>raimondii</a:t>
            </a:r>
            <a:r>
              <a:rPr lang="en-US" dirty="0"/>
              <a:t>.</a:t>
            </a:r>
          </a:p>
        </p:txBody>
      </p:sp>
      <p:sp>
        <p:nvSpPr>
          <p:cNvPr id="4" name="Slide Number Placeholder 3"/>
          <p:cNvSpPr>
            <a:spLocks noGrp="1"/>
          </p:cNvSpPr>
          <p:nvPr>
            <p:ph type="sldNum" sz="quarter" idx="5"/>
          </p:nvPr>
        </p:nvSpPr>
        <p:spPr/>
        <p:txBody>
          <a:bodyPr/>
          <a:lstStyle/>
          <a:p>
            <a:fld id="{BAC6BECD-4733-B045-A8CE-3567D9AC9DFC}" type="slidenum">
              <a:rPr lang="en-US" smtClean="0"/>
              <a:t>6</a:t>
            </a:fld>
            <a:endParaRPr lang="en-US"/>
          </a:p>
        </p:txBody>
      </p:sp>
    </p:spTree>
    <p:extLst>
      <p:ext uri="{BB962C8B-B14F-4D97-AF65-F5344CB8AC3E}">
        <p14:creationId xmlns:p14="http://schemas.microsoft.com/office/powerpoint/2010/main" val="1264697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7. </a:t>
            </a:r>
            <a:r>
              <a:rPr lang="en-US" dirty="0"/>
              <a:t>The flanking coordinates that represent the edge of the large inversion are illustrated.</a:t>
            </a:r>
          </a:p>
          <a:p>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7</a:t>
            </a:fld>
            <a:endParaRPr lang="en-US"/>
          </a:p>
        </p:txBody>
      </p:sp>
    </p:spTree>
    <p:extLst>
      <p:ext uri="{BB962C8B-B14F-4D97-AF65-F5344CB8AC3E}">
        <p14:creationId xmlns:p14="http://schemas.microsoft.com/office/powerpoint/2010/main" val="3287480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8. </a:t>
            </a:r>
            <a:r>
              <a:rPr lang="en-US" dirty="0"/>
              <a:t>The flanking coordinates outside of the large inversion are illustrated.</a:t>
            </a:r>
          </a:p>
          <a:p>
            <a:endParaRPr lang="en-US" dirty="0"/>
          </a:p>
        </p:txBody>
      </p:sp>
      <p:sp>
        <p:nvSpPr>
          <p:cNvPr id="4" name="Slide Number Placeholder 3"/>
          <p:cNvSpPr>
            <a:spLocks noGrp="1"/>
          </p:cNvSpPr>
          <p:nvPr>
            <p:ph type="sldNum" sz="quarter" idx="5"/>
          </p:nvPr>
        </p:nvSpPr>
        <p:spPr/>
        <p:txBody>
          <a:bodyPr/>
          <a:lstStyle/>
          <a:p>
            <a:fld id="{32A9A2A5-41AE-7944-B40C-680F4F3FFBDC}" type="slidenum">
              <a:rPr lang="en-US" smtClean="0"/>
              <a:t>8</a:t>
            </a:fld>
            <a:endParaRPr lang="en-US"/>
          </a:p>
        </p:txBody>
      </p:sp>
    </p:spTree>
    <p:extLst>
      <p:ext uri="{BB962C8B-B14F-4D97-AF65-F5344CB8AC3E}">
        <p14:creationId xmlns:p14="http://schemas.microsoft.com/office/powerpoint/2010/main" val="2453339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Supplemental Figure 9. </a:t>
            </a:r>
            <a:r>
              <a:rPr lang="en-US" b="0" dirty="0"/>
              <a:t>T</a:t>
            </a:r>
            <a:r>
              <a:rPr lang="en-US" dirty="0"/>
              <a:t>he PacBio coverage of </a:t>
            </a:r>
            <a:r>
              <a:rPr lang="en-US" i="1" dirty="0"/>
              <a:t>G. </a:t>
            </a:r>
            <a:r>
              <a:rPr lang="en-US" i="1" dirty="0" err="1"/>
              <a:t>raimondii</a:t>
            </a:r>
            <a:r>
              <a:rPr lang="en-US" i="1" dirty="0"/>
              <a:t> </a:t>
            </a:r>
            <a:r>
              <a:rPr lang="en-US" dirty="0"/>
              <a:t>reads in the homologous left flanking region where </a:t>
            </a:r>
            <a:r>
              <a:rPr lang="en-US" i="1" dirty="0"/>
              <a:t>G. </a:t>
            </a:r>
            <a:r>
              <a:rPr lang="en-US" i="1" dirty="0" err="1"/>
              <a:t>turneri</a:t>
            </a:r>
            <a:r>
              <a:rPr lang="en-US" i="1" dirty="0"/>
              <a:t> </a:t>
            </a:r>
            <a:r>
              <a:rPr lang="en-US" dirty="0"/>
              <a:t>has the D10_08 inversion. The D5_08 genome sequence is on the x-axis (Track 1). The multi-colored bars in across the screen represent individual PacBio reads (Track 2). The blue bar represents the ends (or gap region) where there was NOT a perfect match between the genome alignments of </a:t>
            </a:r>
            <a:r>
              <a:rPr lang="en-US" i="1" dirty="0"/>
              <a:t>G. </a:t>
            </a:r>
            <a:r>
              <a:rPr lang="en-US" i="1" dirty="0" err="1"/>
              <a:t>raimondii</a:t>
            </a:r>
            <a:r>
              <a:rPr lang="en-US" i="1" dirty="0"/>
              <a:t> </a:t>
            </a:r>
            <a:r>
              <a:rPr lang="en-US" dirty="0"/>
              <a:t>and </a:t>
            </a:r>
            <a:r>
              <a:rPr lang="en-US" i="1" dirty="0"/>
              <a:t>G. </a:t>
            </a:r>
            <a:r>
              <a:rPr lang="en-US" i="1" dirty="0" err="1"/>
              <a:t>turneri</a:t>
            </a:r>
            <a:r>
              <a:rPr lang="en-US" dirty="0"/>
              <a:t>. This strongly suggests the inversion was not an assembly error of </a:t>
            </a:r>
            <a:r>
              <a:rPr lang="en-US" i="1" dirty="0"/>
              <a:t>G. </a:t>
            </a:r>
            <a:r>
              <a:rPr lang="en-US" i="1" dirty="0" err="1"/>
              <a:t>raimondii</a:t>
            </a:r>
            <a:r>
              <a:rPr lang="en-US" dirty="0"/>
              <a:t>.</a:t>
            </a:r>
          </a:p>
        </p:txBody>
      </p:sp>
      <p:sp>
        <p:nvSpPr>
          <p:cNvPr id="4" name="Slide Number Placeholder 3"/>
          <p:cNvSpPr>
            <a:spLocks noGrp="1"/>
          </p:cNvSpPr>
          <p:nvPr>
            <p:ph type="sldNum" sz="quarter" idx="5"/>
          </p:nvPr>
        </p:nvSpPr>
        <p:spPr/>
        <p:txBody>
          <a:bodyPr/>
          <a:lstStyle/>
          <a:p>
            <a:fld id="{32A9A2A5-41AE-7944-B40C-680F4F3FFBDC}" type="slidenum">
              <a:rPr lang="en-US" smtClean="0"/>
              <a:t>9</a:t>
            </a:fld>
            <a:endParaRPr lang="en-US"/>
          </a:p>
        </p:txBody>
      </p:sp>
    </p:spTree>
    <p:extLst>
      <p:ext uri="{BB962C8B-B14F-4D97-AF65-F5344CB8AC3E}">
        <p14:creationId xmlns:p14="http://schemas.microsoft.com/office/powerpoint/2010/main" val="904178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A8D15-79D9-B047-BE0C-52C11A82A1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EB317E4-7C8A-B646-9EDA-D6125AD5E7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1FA62A6-8317-B344-9BEA-1EB205493866}"/>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5" name="Footer Placeholder 4">
            <a:extLst>
              <a:ext uri="{FF2B5EF4-FFF2-40B4-BE49-F238E27FC236}">
                <a16:creationId xmlns:a16="http://schemas.microsoft.com/office/drawing/2014/main" id="{7BBB9C65-7160-334E-999D-23A6F75FA1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372EB1-1DBA-B64A-828B-4B3403CD6A86}"/>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550651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BD5C6-CF1A-4846-98AB-28E981CAC7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3FE6FF1-E45B-884E-857C-7D034D43B7A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8C0E38-6AAC-8449-B1F5-4EE67856B1A1}"/>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5" name="Footer Placeholder 4">
            <a:extLst>
              <a:ext uri="{FF2B5EF4-FFF2-40B4-BE49-F238E27FC236}">
                <a16:creationId xmlns:a16="http://schemas.microsoft.com/office/drawing/2014/main" id="{3A61C4F5-E746-174A-B8AC-65F9836710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301B85-3CF0-E349-B309-7B204C27D828}"/>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2414322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897CAE-3F3A-3A47-9E8D-CF386980EFB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2B60611-7101-564E-BF85-F51574EE004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CDC4DE-4484-E743-B6AF-15E5AEA34BAE}"/>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5" name="Footer Placeholder 4">
            <a:extLst>
              <a:ext uri="{FF2B5EF4-FFF2-40B4-BE49-F238E27FC236}">
                <a16:creationId xmlns:a16="http://schemas.microsoft.com/office/drawing/2014/main" id="{A385E0F3-7D69-1445-9FCF-38D9435ADB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150CB9-D583-4947-8BAB-28387D6C64E1}"/>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3987950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7E1C1-D8F7-504B-A40D-9FBC0678F0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A6F43F-4C07-D643-A99D-57FC19B7FA4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32BC49-204D-2442-87ED-F0BBA4D8CE51}"/>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5" name="Footer Placeholder 4">
            <a:extLst>
              <a:ext uri="{FF2B5EF4-FFF2-40B4-BE49-F238E27FC236}">
                <a16:creationId xmlns:a16="http://schemas.microsoft.com/office/drawing/2014/main" id="{32AB98F7-3BC7-0D44-BE3A-31C0E5F287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18010A-17F2-0A4F-908D-35EC2BABB640}"/>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934145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D1800-A7A9-BD47-9ABD-40B666D97C6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B516AE-BAEB-2E4F-8EBD-FD06B444BC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15751B8-74CE-6F4C-9C08-2E46B5C2B490}"/>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5" name="Footer Placeholder 4">
            <a:extLst>
              <a:ext uri="{FF2B5EF4-FFF2-40B4-BE49-F238E27FC236}">
                <a16:creationId xmlns:a16="http://schemas.microsoft.com/office/drawing/2014/main" id="{2C3EF282-6CEE-1542-9454-FB5EA0E660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4F0F9E-F59E-184A-89B1-2589B5DE3A76}"/>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232268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6E572-47FA-4640-A543-908A132D6E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C5A7E7-6D8D-1648-83B4-8969AD3E08D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F4E849-1115-4240-ADAA-4C519A94E4B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7DFC14-8104-4748-B887-206707619758}"/>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6" name="Footer Placeholder 5">
            <a:extLst>
              <a:ext uri="{FF2B5EF4-FFF2-40B4-BE49-F238E27FC236}">
                <a16:creationId xmlns:a16="http://schemas.microsoft.com/office/drawing/2014/main" id="{2597C16D-18A5-E243-974E-C30253207D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7D62A4-8A66-1544-A243-5718996E93E9}"/>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128864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B8C9D-B4B6-394D-95A8-3D7100C8CF5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5AB83D-AD60-744C-9EAD-6CA0F5558A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52656E4-1680-8443-B09A-37244C5D7E2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80D3F6-2018-FA4F-9FA2-3EEC39F477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C8B2AF2-3164-CB4B-878F-7FAC1C5C343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76F1A6-D09A-C740-8CA9-09463D716935}"/>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8" name="Footer Placeholder 7">
            <a:extLst>
              <a:ext uri="{FF2B5EF4-FFF2-40B4-BE49-F238E27FC236}">
                <a16:creationId xmlns:a16="http://schemas.microsoft.com/office/drawing/2014/main" id="{3CDDD08D-2AF6-C149-B459-CB258A4F2F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0E1C6AB-4508-124B-AEE3-E8761F8A7986}"/>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3861299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36AEC-6829-F649-80A5-57B7265C1B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11EDD-F7CA-FD4F-81C7-C8C3AF73FFAD}"/>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4" name="Footer Placeholder 3">
            <a:extLst>
              <a:ext uri="{FF2B5EF4-FFF2-40B4-BE49-F238E27FC236}">
                <a16:creationId xmlns:a16="http://schemas.microsoft.com/office/drawing/2014/main" id="{91D36D01-14D3-8B46-96D7-D81372EA5D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4EA7B6-B07B-1949-9792-5F922803576F}"/>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202730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D11D38-B728-3A4F-A069-069DA98ACF4C}"/>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3" name="Footer Placeholder 2">
            <a:extLst>
              <a:ext uri="{FF2B5EF4-FFF2-40B4-BE49-F238E27FC236}">
                <a16:creationId xmlns:a16="http://schemas.microsoft.com/office/drawing/2014/main" id="{E358BE44-CE03-9B4B-AE34-38D7AF0B87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F27ADE-5BEA-D144-8AB1-2D481497DFC1}"/>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2332501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1D81E-6B49-4646-9D20-F02D4AC5D7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A43D6C-DAD0-E942-A21C-46976312D3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DE7116C-675D-3B4E-A42B-AD514464B0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A5F72B-E5B0-7942-A5D2-0CB4F63ECF58}"/>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6" name="Footer Placeholder 5">
            <a:extLst>
              <a:ext uri="{FF2B5EF4-FFF2-40B4-BE49-F238E27FC236}">
                <a16:creationId xmlns:a16="http://schemas.microsoft.com/office/drawing/2014/main" id="{34925CB5-DF52-8749-8268-30719422D9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FE5686-4463-9C41-B109-D83ADF93034C}"/>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24229198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CD166-04B0-5047-B73F-E6C66DF9B6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133AF6-291D-9541-958E-1D3C4C685A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BF387A-DC12-5043-A992-84E3FD2338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4E95438-EBF1-2C4A-8AE0-72FE2B25AFED}"/>
              </a:ext>
            </a:extLst>
          </p:cNvPr>
          <p:cNvSpPr>
            <a:spLocks noGrp="1"/>
          </p:cNvSpPr>
          <p:nvPr>
            <p:ph type="dt" sz="half" idx="10"/>
          </p:nvPr>
        </p:nvSpPr>
        <p:spPr/>
        <p:txBody>
          <a:bodyPr/>
          <a:lstStyle/>
          <a:p>
            <a:fld id="{48C11918-1A9D-D147-88BF-FF1FB412AA5D}" type="datetimeFigureOut">
              <a:rPr lang="en-US" smtClean="0"/>
              <a:t>8/21/2019</a:t>
            </a:fld>
            <a:endParaRPr lang="en-US"/>
          </a:p>
        </p:txBody>
      </p:sp>
      <p:sp>
        <p:nvSpPr>
          <p:cNvPr id="6" name="Footer Placeholder 5">
            <a:extLst>
              <a:ext uri="{FF2B5EF4-FFF2-40B4-BE49-F238E27FC236}">
                <a16:creationId xmlns:a16="http://schemas.microsoft.com/office/drawing/2014/main" id="{2F780B10-350C-A040-84E2-8FF76039FA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17109F-552A-AD4A-BD5C-1292789BB52E}"/>
              </a:ext>
            </a:extLst>
          </p:cNvPr>
          <p:cNvSpPr>
            <a:spLocks noGrp="1"/>
          </p:cNvSpPr>
          <p:nvPr>
            <p:ph type="sldNum" sz="quarter" idx="12"/>
          </p:nvPr>
        </p:nvSpPr>
        <p:spPr/>
        <p:txBody>
          <a:bodyPr/>
          <a:lstStyle/>
          <a:p>
            <a:fld id="{C9AE36BC-BBD1-E948-96DF-81A4F4DCDA6D}" type="slidenum">
              <a:rPr lang="en-US" smtClean="0"/>
              <a:t>‹#›</a:t>
            </a:fld>
            <a:endParaRPr lang="en-US"/>
          </a:p>
        </p:txBody>
      </p:sp>
    </p:spTree>
    <p:extLst>
      <p:ext uri="{BB962C8B-B14F-4D97-AF65-F5344CB8AC3E}">
        <p14:creationId xmlns:p14="http://schemas.microsoft.com/office/powerpoint/2010/main" val="1429918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2A8789-315D-9444-A43A-D394042435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3A645B-C309-984A-80C4-BC219F86B5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06CA4F-7369-3547-9B2F-9580F8309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C11918-1A9D-D147-88BF-FF1FB412AA5D}" type="datetimeFigureOut">
              <a:rPr lang="en-US" smtClean="0"/>
              <a:t>8/21/2019</a:t>
            </a:fld>
            <a:endParaRPr lang="en-US"/>
          </a:p>
        </p:txBody>
      </p:sp>
      <p:sp>
        <p:nvSpPr>
          <p:cNvPr id="5" name="Footer Placeholder 4">
            <a:extLst>
              <a:ext uri="{FF2B5EF4-FFF2-40B4-BE49-F238E27FC236}">
                <a16:creationId xmlns:a16="http://schemas.microsoft.com/office/drawing/2014/main" id="{D07BFE0A-B3F1-EB40-84D4-04047E9BE3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8723A4D-FCB8-9248-B3D3-91C5D7B977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AE36BC-BBD1-E948-96DF-81A4F4DCDA6D}" type="slidenum">
              <a:rPr lang="en-US" smtClean="0"/>
              <a:t>‹#›</a:t>
            </a:fld>
            <a:endParaRPr lang="en-US"/>
          </a:p>
        </p:txBody>
      </p:sp>
    </p:spTree>
    <p:extLst>
      <p:ext uri="{BB962C8B-B14F-4D97-AF65-F5344CB8AC3E}">
        <p14:creationId xmlns:p14="http://schemas.microsoft.com/office/powerpoint/2010/main" val="10824364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9A4EA9-AEBA-8E4C-ABD8-0E6400857C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5317" cy="4409162"/>
          </a:xfrm>
          <a:prstGeom prst="rect">
            <a:avLst/>
          </a:prstGeom>
        </p:spPr>
      </p:pic>
      <p:sp>
        <p:nvSpPr>
          <p:cNvPr id="5" name="TextBox 4">
            <a:extLst>
              <a:ext uri="{FF2B5EF4-FFF2-40B4-BE49-F238E27FC236}">
                <a16:creationId xmlns:a16="http://schemas.microsoft.com/office/drawing/2014/main" id="{6207682C-79A8-6744-BEE0-A73905CD4598}"/>
              </a:ext>
            </a:extLst>
          </p:cNvPr>
          <p:cNvSpPr txBox="1"/>
          <p:nvPr/>
        </p:nvSpPr>
        <p:spPr>
          <a:xfrm>
            <a:off x="0" y="0"/>
            <a:ext cx="317716" cy="369332"/>
          </a:xfrm>
          <a:prstGeom prst="rect">
            <a:avLst/>
          </a:prstGeom>
          <a:noFill/>
        </p:spPr>
        <p:txBody>
          <a:bodyPr wrap="none" rtlCol="0">
            <a:spAutoFit/>
          </a:bodyPr>
          <a:lstStyle/>
          <a:p>
            <a:r>
              <a:rPr lang="en-US" dirty="0"/>
              <a:t>A</a:t>
            </a:r>
          </a:p>
        </p:txBody>
      </p:sp>
      <p:sp>
        <p:nvSpPr>
          <p:cNvPr id="6" name="TextBox 5">
            <a:extLst>
              <a:ext uri="{FF2B5EF4-FFF2-40B4-BE49-F238E27FC236}">
                <a16:creationId xmlns:a16="http://schemas.microsoft.com/office/drawing/2014/main" id="{8EFE02A6-EA6B-174A-BC97-0839272531A2}"/>
              </a:ext>
            </a:extLst>
          </p:cNvPr>
          <p:cNvSpPr txBox="1"/>
          <p:nvPr/>
        </p:nvSpPr>
        <p:spPr>
          <a:xfrm>
            <a:off x="4511817" y="0"/>
            <a:ext cx="309700" cy="369332"/>
          </a:xfrm>
          <a:prstGeom prst="rect">
            <a:avLst/>
          </a:prstGeom>
          <a:noFill/>
        </p:spPr>
        <p:txBody>
          <a:bodyPr wrap="none" rtlCol="0">
            <a:spAutoFit/>
          </a:bodyPr>
          <a:lstStyle/>
          <a:p>
            <a:r>
              <a:rPr lang="en-US" dirty="0"/>
              <a:t>B</a:t>
            </a:r>
          </a:p>
        </p:txBody>
      </p:sp>
      <p:pic>
        <p:nvPicPr>
          <p:cNvPr id="7" name="Picture 6">
            <a:extLst>
              <a:ext uri="{FF2B5EF4-FFF2-40B4-BE49-F238E27FC236}">
                <a16:creationId xmlns:a16="http://schemas.microsoft.com/office/drawing/2014/main" id="{C952EDC3-30D7-3048-8512-CA2757E8425F}"/>
              </a:ext>
            </a:extLst>
          </p:cNvPr>
          <p:cNvPicPr>
            <a:picLocks noChangeAspect="1"/>
          </p:cNvPicPr>
          <p:nvPr/>
        </p:nvPicPr>
        <p:blipFill>
          <a:blip r:embed="rId4"/>
          <a:stretch>
            <a:fillRect/>
          </a:stretch>
        </p:blipFill>
        <p:spPr>
          <a:xfrm>
            <a:off x="8612726" y="568758"/>
            <a:ext cx="3579274" cy="3571442"/>
          </a:xfrm>
          <a:prstGeom prst="rect">
            <a:avLst/>
          </a:prstGeom>
        </p:spPr>
      </p:pic>
      <p:pic>
        <p:nvPicPr>
          <p:cNvPr id="2" name="Picture 1">
            <a:extLst>
              <a:ext uri="{FF2B5EF4-FFF2-40B4-BE49-F238E27FC236}">
                <a16:creationId xmlns:a16="http://schemas.microsoft.com/office/drawing/2014/main" id="{55086EF1-3AB5-7145-8B39-DF1952DCEB08}"/>
              </a:ext>
            </a:extLst>
          </p:cNvPr>
          <p:cNvPicPr>
            <a:picLocks noChangeAspect="1"/>
          </p:cNvPicPr>
          <p:nvPr/>
        </p:nvPicPr>
        <p:blipFill>
          <a:blip r:embed="rId5"/>
          <a:stretch>
            <a:fillRect/>
          </a:stretch>
        </p:blipFill>
        <p:spPr>
          <a:xfrm>
            <a:off x="4661086" y="469900"/>
            <a:ext cx="3703505" cy="3695700"/>
          </a:xfrm>
          <a:prstGeom prst="rect">
            <a:avLst/>
          </a:prstGeom>
        </p:spPr>
      </p:pic>
      <p:sp>
        <p:nvSpPr>
          <p:cNvPr id="8" name="TextBox 7">
            <a:extLst>
              <a:ext uri="{FF2B5EF4-FFF2-40B4-BE49-F238E27FC236}">
                <a16:creationId xmlns:a16="http://schemas.microsoft.com/office/drawing/2014/main" id="{9AB1BF6F-4E12-F343-85A1-182C5CD19471}"/>
              </a:ext>
            </a:extLst>
          </p:cNvPr>
          <p:cNvSpPr txBox="1"/>
          <p:nvPr/>
        </p:nvSpPr>
        <p:spPr>
          <a:xfrm>
            <a:off x="8436117" y="0"/>
            <a:ext cx="308098" cy="369332"/>
          </a:xfrm>
          <a:prstGeom prst="rect">
            <a:avLst/>
          </a:prstGeom>
          <a:noFill/>
        </p:spPr>
        <p:txBody>
          <a:bodyPr wrap="none" rtlCol="0">
            <a:spAutoFit/>
          </a:bodyPr>
          <a:lstStyle/>
          <a:p>
            <a:r>
              <a:rPr lang="en-US" dirty="0"/>
              <a:t>C</a:t>
            </a:r>
          </a:p>
        </p:txBody>
      </p:sp>
    </p:spTree>
    <p:extLst>
      <p:ext uri="{BB962C8B-B14F-4D97-AF65-F5344CB8AC3E}">
        <p14:creationId xmlns:p14="http://schemas.microsoft.com/office/powerpoint/2010/main" val="4165902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002A6-97B7-5C40-B793-6332BEFFDB7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6E075DF-2222-DE46-A94E-479CE279EDF9}"/>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D70BB2BC-213A-D247-9963-18691BA09B6D}"/>
              </a:ext>
            </a:extLst>
          </p:cNvPr>
          <p:cNvPicPr>
            <a:picLocks noChangeAspect="1"/>
          </p:cNvPicPr>
          <p:nvPr/>
        </p:nvPicPr>
        <p:blipFill>
          <a:blip r:embed="rId3"/>
          <a:stretch>
            <a:fillRect/>
          </a:stretch>
        </p:blipFill>
        <p:spPr>
          <a:xfrm>
            <a:off x="0" y="154229"/>
            <a:ext cx="12192000" cy="6549542"/>
          </a:xfrm>
          <a:prstGeom prst="rect">
            <a:avLst/>
          </a:prstGeom>
        </p:spPr>
      </p:pic>
    </p:spTree>
    <p:extLst>
      <p:ext uri="{BB962C8B-B14F-4D97-AF65-F5344CB8AC3E}">
        <p14:creationId xmlns:p14="http://schemas.microsoft.com/office/powerpoint/2010/main" val="921391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85203-E55D-9C47-B9FF-8A7D9142620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ADFB829-7E24-814C-A1D8-5E9DFA6352A9}"/>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FE3862BF-BCDC-8B44-AE18-BFD5B1E00E02}"/>
              </a:ext>
            </a:extLst>
          </p:cNvPr>
          <p:cNvPicPr>
            <a:picLocks noChangeAspect="1"/>
          </p:cNvPicPr>
          <p:nvPr/>
        </p:nvPicPr>
        <p:blipFill>
          <a:blip r:embed="rId3"/>
          <a:stretch>
            <a:fillRect/>
          </a:stretch>
        </p:blipFill>
        <p:spPr>
          <a:xfrm>
            <a:off x="0" y="613165"/>
            <a:ext cx="12192000" cy="5631669"/>
          </a:xfrm>
          <a:prstGeom prst="rect">
            <a:avLst/>
          </a:prstGeom>
        </p:spPr>
      </p:pic>
    </p:spTree>
    <p:extLst>
      <p:ext uri="{BB962C8B-B14F-4D97-AF65-F5344CB8AC3E}">
        <p14:creationId xmlns:p14="http://schemas.microsoft.com/office/powerpoint/2010/main" val="6844724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39420-A5BF-EE4C-9572-1854246C8A7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6606DDA-BEAB-4F4E-8A1E-D5556840A0F4}"/>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B3BCC4BC-6F0B-5F48-89D1-2820D26E9318}"/>
              </a:ext>
            </a:extLst>
          </p:cNvPr>
          <p:cNvPicPr>
            <a:picLocks noChangeAspect="1"/>
          </p:cNvPicPr>
          <p:nvPr/>
        </p:nvPicPr>
        <p:blipFill>
          <a:blip r:embed="rId3"/>
          <a:stretch>
            <a:fillRect/>
          </a:stretch>
        </p:blipFill>
        <p:spPr>
          <a:xfrm>
            <a:off x="0" y="676074"/>
            <a:ext cx="12192000" cy="5505852"/>
          </a:xfrm>
          <a:prstGeom prst="rect">
            <a:avLst/>
          </a:prstGeom>
        </p:spPr>
      </p:pic>
    </p:spTree>
    <p:extLst>
      <p:ext uri="{BB962C8B-B14F-4D97-AF65-F5344CB8AC3E}">
        <p14:creationId xmlns:p14="http://schemas.microsoft.com/office/powerpoint/2010/main" val="729385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A081D-B25B-5143-8FF1-FE57A8EC4DD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CD0F891-62CF-6947-A29F-E933850AF19E}"/>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1522756D-066E-4946-9F7A-DF2424950B76}"/>
              </a:ext>
            </a:extLst>
          </p:cNvPr>
          <p:cNvPicPr>
            <a:picLocks noChangeAspect="1"/>
          </p:cNvPicPr>
          <p:nvPr/>
        </p:nvPicPr>
        <p:blipFill>
          <a:blip r:embed="rId3"/>
          <a:stretch>
            <a:fillRect/>
          </a:stretch>
        </p:blipFill>
        <p:spPr>
          <a:xfrm>
            <a:off x="0" y="204145"/>
            <a:ext cx="12192000" cy="6449709"/>
          </a:xfrm>
          <a:prstGeom prst="rect">
            <a:avLst/>
          </a:prstGeom>
        </p:spPr>
      </p:pic>
    </p:spTree>
    <p:extLst>
      <p:ext uri="{BB962C8B-B14F-4D97-AF65-F5344CB8AC3E}">
        <p14:creationId xmlns:p14="http://schemas.microsoft.com/office/powerpoint/2010/main" val="3258816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28291-A12F-D045-A74A-9990ADA7CBE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B45FAE6-A000-4B4F-8034-D8B2E5EB68E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16A0D7D-9B16-694E-920C-06BF0CCAA031}"/>
              </a:ext>
            </a:extLst>
          </p:cNvPr>
          <p:cNvPicPr>
            <a:picLocks noChangeAspect="1"/>
          </p:cNvPicPr>
          <p:nvPr/>
        </p:nvPicPr>
        <p:blipFill>
          <a:blip r:embed="rId3"/>
          <a:stretch>
            <a:fillRect/>
          </a:stretch>
        </p:blipFill>
        <p:spPr>
          <a:xfrm>
            <a:off x="0" y="678325"/>
            <a:ext cx="12192000" cy="5501349"/>
          </a:xfrm>
          <a:prstGeom prst="rect">
            <a:avLst/>
          </a:prstGeom>
        </p:spPr>
      </p:pic>
    </p:spTree>
    <p:extLst>
      <p:ext uri="{BB962C8B-B14F-4D97-AF65-F5344CB8AC3E}">
        <p14:creationId xmlns:p14="http://schemas.microsoft.com/office/powerpoint/2010/main" val="2048662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471C-BDB5-EB4D-9995-1F9B289FD37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4A444B-77C6-FD4B-A539-9378C2D12BC2}"/>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B0CC530-5B23-D14C-81AC-2A81DEE52070}"/>
              </a:ext>
            </a:extLst>
          </p:cNvPr>
          <p:cNvPicPr>
            <a:picLocks noChangeAspect="1"/>
          </p:cNvPicPr>
          <p:nvPr/>
        </p:nvPicPr>
        <p:blipFill>
          <a:blip r:embed="rId3"/>
          <a:stretch>
            <a:fillRect/>
          </a:stretch>
        </p:blipFill>
        <p:spPr>
          <a:xfrm>
            <a:off x="0" y="661974"/>
            <a:ext cx="12192000" cy="5534051"/>
          </a:xfrm>
          <a:prstGeom prst="rect">
            <a:avLst/>
          </a:prstGeom>
        </p:spPr>
      </p:pic>
    </p:spTree>
    <p:extLst>
      <p:ext uri="{BB962C8B-B14F-4D97-AF65-F5344CB8AC3E}">
        <p14:creationId xmlns:p14="http://schemas.microsoft.com/office/powerpoint/2010/main" val="3223631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0EE2F9-14C8-004B-95C4-E7FB45ED6018}"/>
              </a:ext>
            </a:extLst>
          </p:cNvPr>
          <p:cNvPicPr>
            <a:picLocks noChangeAspect="1"/>
          </p:cNvPicPr>
          <p:nvPr/>
        </p:nvPicPr>
        <p:blipFill>
          <a:blip r:embed="rId3"/>
          <a:stretch>
            <a:fillRect/>
          </a:stretch>
        </p:blipFill>
        <p:spPr>
          <a:xfrm>
            <a:off x="629920" y="-1"/>
            <a:ext cx="5200274" cy="3324831"/>
          </a:xfrm>
          <a:prstGeom prst="rect">
            <a:avLst/>
          </a:prstGeom>
        </p:spPr>
      </p:pic>
      <p:sp>
        <p:nvSpPr>
          <p:cNvPr id="5" name="TextBox 4">
            <a:extLst>
              <a:ext uri="{FF2B5EF4-FFF2-40B4-BE49-F238E27FC236}">
                <a16:creationId xmlns:a16="http://schemas.microsoft.com/office/drawing/2014/main" id="{2B5AD352-4CEC-9A4D-90F5-C5DC71B58884}"/>
              </a:ext>
            </a:extLst>
          </p:cNvPr>
          <p:cNvSpPr txBox="1"/>
          <p:nvPr/>
        </p:nvSpPr>
        <p:spPr>
          <a:xfrm>
            <a:off x="-56486" y="1115159"/>
            <a:ext cx="686406" cy="646331"/>
          </a:xfrm>
          <a:prstGeom prst="rect">
            <a:avLst/>
          </a:prstGeom>
          <a:noFill/>
        </p:spPr>
        <p:txBody>
          <a:bodyPr wrap="none" rtlCol="0">
            <a:spAutoFit/>
          </a:bodyPr>
          <a:lstStyle/>
          <a:p>
            <a:r>
              <a:rPr lang="en-US" sz="3600" dirty="0"/>
              <a:t>A2</a:t>
            </a:r>
          </a:p>
        </p:txBody>
      </p:sp>
      <p:pic>
        <p:nvPicPr>
          <p:cNvPr id="6" name="Picture 5">
            <a:extLst>
              <a:ext uri="{FF2B5EF4-FFF2-40B4-BE49-F238E27FC236}">
                <a16:creationId xmlns:a16="http://schemas.microsoft.com/office/drawing/2014/main" id="{48FB47DA-5B09-7043-A71C-E1ADFD8EFA6B}"/>
              </a:ext>
            </a:extLst>
          </p:cNvPr>
          <p:cNvPicPr>
            <a:picLocks noChangeAspect="1"/>
          </p:cNvPicPr>
          <p:nvPr/>
        </p:nvPicPr>
        <p:blipFill>
          <a:blip r:embed="rId4"/>
          <a:stretch>
            <a:fillRect/>
          </a:stretch>
        </p:blipFill>
        <p:spPr>
          <a:xfrm>
            <a:off x="629920" y="3533169"/>
            <a:ext cx="5082750" cy="3126684"/>
          </a:xfrm>
          <a:prstGeom prst="rect">
            <a:avLst/>
          </a:prstGeom>
        </p:spPr>
      </p:pic>
      <p:sp>
        <p:nvSpPr>
          <p:cNvPr id="7" name="TextBox 6">
            <a:extLst>
              <a:ext uri="{FF2B5EF4-FFF2-40B4-BE49-F238E27FC236}">
                <a16:creationId xmlns:a16="http://schemas.microsoft.com/office/drawing/2014/main" id="{C0E57C75-AC8A-5F4E-A59D-1EB836CD03EA}"/>
              </a:ext>
            </a:extLst>
          </p:cNvPr>
          <p:cNvSpPr txBox="1"/>
          <p:nvPr/>
        </p:nvSpPr>
        <p:spPr>
          <a:xfrm>
            <a:off x="-76806" y="4450180"/>
            <a:ext cx="640688" cy="646331"/>
          </a:xfrm>
          <a:prstGeom prst="rect">
            <a:avLst/>
          </a:prstGeom>
          <a:noFill/>
        </p:spPr>
        <p:txBody>
          <a:bodyPr wrap="none" rtlCol="0">
            <a:spAutoFit/>
          </a:bodyPr>
          <a:lstStyle/>
          <a:p>
            <a:r>
              <a:rPr lang="en-US" sz="3600" dirty="0"/>
              <a:t>AT</a:t>
            </a:r>
          </a:p>
        </p:txBody>
      </p:sp>
      <p:pic>
        <p:nvPicPr>
          <p:cNvPr id="8" name="Picture 7">
            <a:extLst>
              <a:ext uri="{FF2B5EF4-FFF2-40B4-BE49-F238E27FC236}">
                <a16:creationId xmlns:a16="http://schemas.microsoft.com/office/drawing/2014/main" id="{0CF6FD52-BD78-054B-BC44-CC7FDE67288F}"/>
              </a:ext>
            </a:extLst>
          </p:cNvPr>
          <p:cNvPicPr>
            <a:picLocks noChangeAspect="1"/>
          </p:cNvPicPr>
          <p:nvPr/>
        </p:nvPicPr>
        <p:blipFill>
          <a:blip r:embed="rId5"/>
          <a:stretch>
            <a:fillRect/>
          </a:stretch>
        </p:blipFill>
        <p:spPr>
          <a:xfrm>
            <a:off x="6600787" y="-1"/>
            <a:ext cx="5473212" cy="3429000"/>
          </a:xfrm>
          <a:prstGeom prst="rect">
            <a:avLst/>
          </a:prstGeom>
        </p:spPr>
      </p:pic>
      <p:sp>
        <p:nvSpPr>
          <p:cNvPr id="9" name="TextBox 8">
            <a:extLst>
              <a:ext uri="{FF2B5EF4-FFF2-40B4-BE49-F238E27FC236}">
                <a16:creationId xmlns:a16="http://schemas.microsoft.com/office/drawing/2014/main" id="{9D0E833F-8030-5D43-AA6C-AC387E9AE5DE}"/>
              </a:ext>
            </a:extLst>
          </p:cNvPr>
          <p:cNvSpPr txBox="1"/>
          <p:nvPr/>
        </p:nvSpPr>
        <p:spPr>
          <a:xfrm>
            <a:off x="5894061" y="1115159"/>
            <a:ext cx="687624" cy="646331"/>
          </a:xfrm>
          <a:prstGeom prst="rect">
            <a:avLst/>
          </a:prstGeom>
          <a:noFill/>
        </p:spPr>
        <p:txBody>
          <a:bodyPr wrap="none" rtlCol="0">
            <a:spAutoFit/>
          </a:bodyPr>
          <a:lstStyle/>
          <a:p>
            <a:r>
              <a:rPr lang="en-US" sz="3600" dirty="0"/>
              <a:t>DT</a:t>
            </a:r>
          </a:p>
        </p:txBody>
      </p:sp>
      <p:pic>
        <p:nvPicPr>
          <p:cNvPr id="10" name="Picture 9">
            <a:extLst>
              <a:ext uri="{FF2B5EF4-FFF2-40B4-BE49-F238E27FC236}">
                <a16:creationId xmlns:a16="http://schemas.microsoft.com/office/drawing/2014/main" id="{61D9423B-F1D5-CB4A-947D-C14E45FF2E4D}"/>
              </a:ext>
            </a:extLst>
          </p:cNvPr>
          <p:cNvPicPr>
            <a:picLocks noChangeAspect="1"/>
          </p:cNvPicPr>
          <p:nvPr/>
        </p:nvPicPr>
        <p:blipFill>
          <a:blip r:embed="rId6"/>
          <a:stretch>
            <a:fillRect/>
          </a:stretch>
        </p:blipFill>
        <p:spPr>
          <a:xfrm>
            <a:off x="6600786" y="3461920"/>
            <a:ext cx="5476229" cy="3396080"/>
          </a:xfrm>
          <a:prstGeom prst="rect">
            <a:avLst/>
          </a:prstGeom>
        </p:spPr>
      </p:pic>
      <p:sp>
        <p:nvSpPr>
          <p:cNvPr id="11" name="TextBox 10">
            <a:extLst>
              <a:ext uri="{FF2B5EF4-FFF2-40B4-BE49-F238E27FC236}">
                <a16:creationId xmlns:a16="http://schemas.microsoft.com/office/drawing/2014/main" id="{B85BA627-01AA-804C-885B-833E962B55C4}"/>
              </a:ext>
            </a:extLst>
          </p:cNvPr>
          <p:cNvSpPr txBox="1"/>
          <p:nvPr/>
        </p:nvSpPr>
        <p:spPr>
          <a:xfrm>
            <a:off x="5892066" y="4450179"/>
            <a:ext cx="530915" cy="646331"/>
          </a:xfrm>
          <a:prstGeom prst="rect">
            <a:avLst/>
          </a:prstGeom>
          <a:noFill/>
        </p:spPr>
        <p:txBody>
          <a:bodyPr wrap="none" rtlCol="0">
            <a:spAutoFit/>
          </a:bodyPr>
          <a:lstStyle/>
          <a:p>
            <a:r>
              <a:rPr lang="en-US" sz="3600" dirty="0"/>
              <a:t>Ki</a:t>
            </a:r>
          </a:p>
        </p:txBody>
      </p:sp>
    </p:spTree>
    <p:extLst>
      <p:ext uri="{BB962C8B-B14F-4D97-AF65-F5344CB8AC3E}">
        <p14:creationId xmlns:p14="http://schemas.microsoft.com/office/powerpoint/2010/main" val="1188317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2EF3E17-5A92-3C45-ADAB-EEBB0263F0E3}"/>
              </a:ext>
            </a:extLst>
          </p:cNvPr>
          <p:cNvPicPr>
            <a:picLocks noChangeAspect="1"/>
          </p:cNvPicPr>
          <p:nvPr/>
        </p:nvPicPr>
        <p:blipFill>
          <a:blip r:embed="rId3"/>
          <a:stretch>
            <a:fillRect/>
          </a:stretch>
        </p:blipFill>
        <p:spPr>
          <a:xfrm>
            <a:off x="0" y="3882919"/>
            <a:ext cx="5436432" cy="2975081"/>
          </a:xfrm>
          <a:prstGeom prst="rect">
            <a:avLst/>
          </a:prstGeom>
        </p:spPr>
      </p:pic>
      <p:pic>
        <p:nvPicPr>
          <p:cNvPr id="3" name="Picture 2">
            <a:extLst>
              <a:ext uri="{FF2B5EF4-FFF2-40B4-BE49-F238E27FC236}">
                <a16:creationId xmlns:a16="http://schemas.microsoft.com/office/drawing/2014/main" id="{134AB3CC-C849-B54E-A059-BDFEC8AB8DA1}"/>
              </a:ext>
            </a:extLst>
          </p:cNvPr>
          <p:cNvPicPr>
            <a:picLocks noChangeAspect="1"/>
          </p:cNvPicPr>
          <p:nvPr/>
        </p:nvPicPr>
        <p:blipFill>
          <a:blip r:embed="rId4"/>
          <a:stretch>
            <a:fillRect/>
          </a:stretch>
        </p:blipFill>
        <p:spPr>
          <a:xfrm>
            <a:off x="6196262" y="3736249"/>
            <a:ext cx="5734039" cy="3121751"/>
          </a:xfrm>
          <a:prstGeom prst="rect">
            <a:avLst/>
          </a:prstGeom>
        </p:spPr>
      </p:pic>
      <p:pic>
        <p:nvPicPr>
          <p:cNvPr id="4" name="Picture 3">
            <a:extLst>
              <a:ext uri="{FF2B5EF4-FFF2-40B4-BE49-F238E27FC236}">
                <a16:creationId xmlns:a16="http://schemas.microsoft.com/office/drawing/2014/main" id="{1B679801-22F3-FB45-AFEF-9B46587679C8}"/>
              </a:ext>
            </a:extLst>
          </p:cNvPr>
          <p:cNvPicPr>
            <a:picLocks noChangeAspect="1"/>
          </p:cNvPicPr>
          <p:nvPr/>
        </p:nvPicPr>
        <p:blipFill>
          <a:blip r:embed="rId5"/>
          <a:stretch>
            <a:fillRect/>
          </a:stretch>
        </p:blipFill>
        <p:spPr>
          <a:xfrm>
            <a:off x="2301121" y="-103492"/>
            <a:ext cx="7030453" cy="3839741"/>
          </a:xfrm>
          <a:prstGeom prst="rect">
            <a:avLst/>
          </a:prstGeom>
        </p:spPr>
      </p:pic>
    </p:spTree>
    <p:extLst>
      <p:ext uri="{BB962C8B-B14F-4D97-AF65-F5344CB8AC3E}">
        <p14:creationId xmlns:p14="http://schemas.microsoft.com/office/powerpoint/2010/main" val="54614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989" y="581788"/>
            <a:ext cx="7420072" cy="5563483"/>
          </a:xfrm>
          <a:prstGeom prst="rect">
            <a:avLst/>
          </a:prstGeom>
        </p:spPr>
      </p:pic>
    </p:spTree>
    <p:extLst>
      <p:ext uri="{BB962C8B-B14F-4D97-AF65-F5344CB8AC3E}">
        <p14:creationId xmlns:p14="http://schemas.microsoft.com/office/powerpoint/2010/main" val="1242862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349E6-5488-8B41-9564-5EF3D3C6623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2A8B37C-E523-6040-BA9F-9996B7AC008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96B8B4B6-05E1-FE48-B185-34C751A1855D}"/>
              </a:ext>
            </a:extLst>
          </p:cNvPr>
          <p:cNvPicPr>
            <a:picLocks noChangeAspect="1"/>
          </p:cNvPicPr>
          <p:nvPr/>
        </p:nvPicPr>
        <p:blipFill>
          <a:blip r:embed="rId3"/>
          <a:stretch>
            <a:fillRect/>
          </a:stretch>
        </p:blipFill>
        <p:spPr>
          <a:xfrm>
            <a:off x="0" y="323976"/>
            <a:ext cx="12192000" cy="6210047"/>
          </a:xfrm>
          <a:prstGeom prst="rect">
            <a:avLst/>
          </a:prstGeom>
        </p:spPr>
      </p:pic>
    </p:spTree>
    <p:extLst>
      <p:ext uri="{BB962C8B-B14F-4D97-AF65-F5344CB8AC3E}">
        <p14:creationId xmlns:p14="http://schemas.microsoft.com/office/powerpoint/2010/main" val="904145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78F81-EC4B-A14C-839B-CC089CBD17C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BD06874-CAD5-3D4D-96AA-7165CAC2A70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3067C4C-2B4C-A747-B455-993FF9864B30}"/>
              </a:ext>
            </a:extLst>
          </p:cNvPr>
          <p:cNvPicPr>
            <a:picLocks noChangeAspect="1"/>
          </p:cNvPicPr>
          <p:nvPr/>
        </p:nvPicPr>
        <p:blipFill>
          <a:blip r:embed="rId3"/>
          <a:stretch>
            <a:fillRect/>
          </a:stretch>
        </p:blipFill>
        <p:spPr>
          <a:xfrm>
            <a:off x="0" y="345880"/>
            <a:ext cx="12192000" cy="6166239"/>
          </a:xfrm>
          <a:prstGeom prst="rect">
            <a:avLst/>
          </a:prstGeom>
        </p:spPr>
      </p:pic>
    </p:spTree>
    <p:extLst>
      <p:ext uri="{BB962C8B-B14F-4D97-AF65-F5344CB8AC3E}">
        <p14:creationId xmlns:p14="http://schemas.microsoft.com/office/powerpoint/2010/main" val="273207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DF77E-DB80-964D-9BBB-8EE362B0AA5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41932E-5D22-E443-BA72-B37D605B242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8DD33C9-6823-4643-9AAE-B2FC3CD3EF0D}"/>
              </a:ext>
            </a:extLst>
          </p:cNvPr>
          <p:cNvPicPr>
            <a:picLocks noChangeAspect="1"/>
          </p:cNvPicPr>
          <p:nvPr/>
        </p:nvPicPr>
        <p:blipFill>
          <a:blip r:embed="rId3"/>
          <a:stretch>
            <a:fillRect/>
          </a:stretch>
        </p:blipFill>
        <p:spPr>
          <a:xfrm>
            <a:off x="154050" y="0"/>
            <a:ext cx="11883899" cy="6858000"/>
          </a:xfrm>
          <a:prstGeom prst="rect">
            <a:avLst/>
          </a:prstGeom>
        </p:spPr>
      </p:pic>
    </p:spTree>
    <p:extLst>
      <p:ext uri="{BB962C8B-B14F-4D97-AF65-F5344CB8AC3E}">
        <p14:creationId xmlns:p14="http://schemas.microsoft.com/office/powerpoint/2010/main" val="4043187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A4B21-5CBB-8E43-B1DE-2CEB386AD37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AA52FEF-CC34-1643-A797-130B8E85F89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74F180A-F59F-5741-A399-338005C8BDFD}"/>
              </a:ext>
            </a:extLst>
          </p:cNvPr>
          <p:cNvPicPr>
            <a:picLocks noChangeAspect="1"/>
          </p:cNvPicPr>
          <p:nvPr/>
        </p:nvPicPr>
        <p:blipFill>
          <a:blip r:embed="rId3"/>
          <a:stretch>
            <a:fillRect/>
          </a:stretch>
        </p:blipFill>
        <p:spPr>
          <a:xfrm>
            <a:off x="0" y="443883"/>
            <a:ext cx="12192000" cy="5970233"/>
          </a:xfrm>
          <a:prstGeom prst="rect">
            <a:avLst/>
          </a:prstGeom>
        </p:spPr>
      </p:pic>
    </p:spTree>
    <p:extLst>
      <p:ext uri="{BB962C8B-B14F-4D97-AF65-F5344CB8AC3E}">
        <p14:creationId xmlns:p14="http://schemas.microsoft.com/office/powerpoint/2010/main" val="2339278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C7ABF-E799-724B-9187-8E88AEF19D1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9AB665E-0C52-3D4D-BE44-0C560DE51402}"/>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42FC4EC8-250E-554B-A6A9-57B5D469350B}"/>
              </a:ext>
            </a:extLst>
          </p:cNvPr>
          <p:cNvPicPr>
            <a:picLocks noChangeAspect="1"/>
          </p:cNvPicPr>
          <p:nvPr/>
        </p:nvPicPr>
        <p:blipFill>
          <a:blip r:embed="rId3"/>
          <a:stretch>
            <a:fillRect/>
          </a:stretch>
        </p:blipFill>
        <p:spPr>
          <a:xfrm>
            <a:off x="884343" y="18198"/>
            <a:ext cx="10469457" cy="6839802"/>
          </a:xfrm>
          <a:prstGeom prst="rect">
            <a:avLst/>
          </a:prstGeom>
        </p:spPr>
      </p:pic>
    </p:spTree>
    <p:extLst>
      <p:ext uri="{BB962C8B-B14F-4D97-AF65-F5344CB8AC3E}">
        <p14:creationId xmlns:p14="http://schemas.microsoft.com/office/powerpoint/2010/main" val="3581144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85CD8-E5B5-7B4A-95CF-625543C9A7C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F90D23D-20CD-C94C-98B3-8B9AE73CA22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9ABBFA08-7EEA-E94B-833A-E11CF817D2B6}"/>
              </a:ext>
            </a:extLst>
          </p:cNvPr>
          <p:cNvPicPr>
            <a:picLocks noChangeAspect="1"/>
          </p:cNvPicPr>
          <p:nvPr/>
        </p:nvPicPr>
        <p:blipFill>
          <a:blip r:embed="rId3"/>
          <a:stretch>
            <a:fillRect/>
          </a:stretch>
        </p:blipFill>
        <p:spPr>
          <a:xfrm>
            <a:off x="0" y="386532"/>
            <a:ext cx="12192000" cy="6084936"/>
          </a:xfrm>
          <a:prstGeom prst="rect">
            <a:avLst/>
          </a:prstGeom>
        </p:spPr>
      </p:pic>
    </p:spTree>
    <p:extLst>
      <p:ext uri="{BB962C8B-B14F-4D97-AF65-F5344CB8AC3E}">
        <p14:creationId xmlns:p14="http://schemas.microsoft.com/office/powerpoint/2010/main" val="833460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1F76A-F915-274A-A406-D0010D2A596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5AEB12D-DA0D-D846-A263-9E67718B0580}"/>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CAF7EE9C-16C5-234C-B57C-00E701090138}"/>
              </a:ext>
            </a:extLst>
          </p:cNvPr>
          <p:cNvPicPr>
            <a:picLocks noChangeAspect="1"/>
          </p:cNvPicPr>
          <p:nvPr/>
        </p:nvPicPr>
        <p:blipFill>
          <a:blip r:embed="rId3"/>
          <a:stretch>
            <a:fillRect/>
          </a:stretch>
        </p:blipFill>
        <p:spPr>
          <a:xfrm>
            <a:off x="0" y="386518"/>
            <a:ext cx="12192000" cy="6084963"/>
          </a:xfrm>
          <a:prstGeom prst="rect">
            <a:avLst/>
          </a:prstGeom>
        </p:spPr>
      </p:pic>
    </p:spTree>
    <p:extLst>
      <p:ext uri="{BB962C8B-B14F-4D97-AF65-F5344CB8AC3E}">
        <p14:creationId xmlns:p14="http://schemas.microsoft.com/office/powerpoint/2010/main" val="509899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14402-97DA-7A40-A18E-8682C282A24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F709296-A659-E942-95FA-9EEA9D373CAD}"/>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95590B78-025D-A84E-8B2C-C2D5224FDCB8}"/>
              </a:ext>
            </a:extLst>
          </p:cNvPr>
          <p:cNvPicPr>
            <a:picLocks noChangeAspect="1"/>
          </p:cNvPicPr>
          <p:nvPr/>
        </p:nvPicPr>
        <p:blipFill>
          <a:blip r:embed="rId3"/>
          <a:stretch>
            <a:fillRect/>
          </a:stretch>
        </p:blipFill>
        <p:spPr>
          <a:xfrm>
            <a:off x="736439" y="0"/>
            <a:ext cx="10719122" cy="6858000"/>
          </a:xfrm>
          <a:prstGeom prst="rect">
            <a:avLst/>
          </a:prstGeom>
        </p:spPr>
      </p:pic>
    </p:spTree>
    <p:extLst>
      <p:ext uri="{BB962C8B-B14F-4D97-AF65-F5344CB8AC3E}">
        <p14:creationId xmlns:p14="http://schemas.microsoft.com/office/powerpoint/2010/main" val="37692944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TotalTime>
  <Words>1202</Words>
  <Application>Microsoft Office PowerPoint</Application>
  <PresentationFormat>Widescreen</PresentationFormat>
  <Paragraphs>46</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Udall</dc:creator>
  <cp:lastModifiedBy>Grover, Corrinne E [EEOB]</cp:lastModifiedBy>
  <cp:revision>33</cp:revision>
  <dcterms:created xsi:type="dcterms:W3CDTF">2018-09-28T03:26:20Z</dcterms:created>
  <dcterms:modified xsi:type="dcterms:W3CDTF">2019-08-22T00:00:17Z</dcterms:modified>
</cp:coreProperties>
</file>