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257" r:id="rId3"/>
    <p:sldId id="295"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uwaseyi Shorinola (JIC)" initials="OS(" lastIdx="2" clrIdx="0">
    <p:extLst>
      <p:ext uri="{19B8F6BF-5375-455C-9EA6-DF929625EA0E}">
        <p15:presenceInfo xmlns:p15="http://schemas.microsoft.com/office/powerpoint/2012/main" userId="S-1-5-21-2718727296-2763976850-1681234392-16069" providerId="AD"/>
      </p:ext>
    </p:extLst>
  </p:cmAuthor>
  <p:cmAuthor id="2" name="Cristobal Uauy (JIC)" initials="CU(" lastIdx="1" clrIdx="1">
    <p:extLst>
      <p:ext uri="{19B8F6BF-5375-455C-9EA6-DF929625EA0E}">
        <p15:presenceInfo xmlns:p15="http://schemas.microsoft.com/office/powerpoint/2012/main" userId="S-1-5-21-2718727296-2763976850-1681234392-152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70" d="100"/>
          <a:sy n="70" d="100"/>
        </p:scale>
        <p:origin x="42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E06C3-B901-48CE-9418-9B4AE5A68C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EDE220-E16F-403E-BE32-37C275E622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8C4D91-7385-4C33-AF24-31D00A99743B}"/>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65BA4C52-1A09-48C0-802F-B9C2011F34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E41CF6-C84D-48D1-94A8-E4252F3F03C8}"/>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338648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132A1-D895-413E-A4AE-552271E8759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4DEAFE2-080C-4F54-9C38-BAD432B8CA0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C4D0F5-BA12-4EFB-BD80-460B3D50ADA5}"/>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C2FF25B9-88ED-4F15-8FD2-000D270316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1E5BBF-8344-4D17-99D9-25261DA0BC55}"/>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254328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A8FE78-B5AD-4BB6-AE50-1BC3594A760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1DCF58C-A89C-482C-8983-91D6D762D16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E9D309-D901-46BB-9425-9C0CEF3DCA10}"/>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1A6EC255-F411-4133-B72D-AE112CEA8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4EE2A0-DCAC-4048-80B5-3E8DB49AD150}"/>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2345475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E26D7-7950-4B61-B003-7A00C7AF06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9F35FAE-6CDB-4027-8C34-BCE079C74AD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C567D5-51C1-4F05-8153-9632BD5468F5}"/>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B4278A9F-10F4-4A25-B580-C7ADDDD831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7F388A-F781-4E89-ABBD-48F3FDFF397C}"/>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3685627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F89B5-7EA9-44DA-A17C-287EDCBA03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294B7D3-A765-45A5-BBC6-06C536CDAB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0F9F848-0653-40AC-836D-6E9E41EFA376}"/>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F1819B37-7326-473C-B9F7-0B380838A5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28F9BA-F07B-4C33-B9CB-ACDC74D8F032}"/>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379337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4503A-086D-48C3-A29E-1596A707A97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89566B-F261-4D6C-B9C5-746CB039270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CCCF061-4FC7-4F51-94E3-EBA12EBDC83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86B4D65-74CF-4FFB-A7C6-73A8BD05987B}"/>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6" name="Footer Placeholder 5">
            <a:extLst>
              <a:ext uri="{FF2B5EF4-FFF2-40B4-BE49-F238E27FC236}">
                <a16:creationId xmlns:a16="http://schemas.microsoft.com/office/drawing/2014/main" id="{5E50063F-F30F-405D-BE5D-EF05DEBB7F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4B274DD-3B6D-4813-AFF8-DCD28DAE9895}"/>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1265308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C863E-D1B0-44C3-809F-A6B3F2FB65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1430008-35C1-4ECD-B829-6D3B6A6098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D83915-6EA2-49CD-8358-BEDC3AA9ABD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023C51F-3806-460F-95DB-5EBB3B4356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1A70344-0CA1-4269-87C4-205E7F6CFC0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EC8B12F-EDBF-40AE-A54C-02301B830AD0}"/>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8" name="Footer Placeholder 7">
            <a:extLst>
              <a:ext uri="{FF2B5EF4-FFF2-40B4-BE49-F238E27FC236}">
                <a16:creationId xmlns:a16="http://schemas.microsoft.com/office/drawing/2014/main" id="{86835146-C177-468B-A7AE-A754BC843D1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A31E53B-3728-4DD0-940B-A33A60396E48}"/>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501559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047D0-03A4-45E2-AFC4-A02C90BC6D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9289A9-6F11-4271-A111-12B7B209DAB1}"/>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4" name="Footer Placeholder 3">
            <a:extLst>
              <a:ext uri="{FF2B5EF4-FFF2-40B4-BE49-F238E27FC236}">
                <a16:creationId xmlns:a16="http://schemas.microsoft.com/office/drawing/2014/main" id="{555948BE-E577-4D4F-BAD3-8210641C7EA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D866BB9-099B-4109-9567-C541C318D654}"/>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335462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BC56B8-38DA-4BD1-9034-DFBC96429B1A}"/>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3" name="Footer Placeholder 2">
            <a:extLst>
              <a:ext uri="{FF2B5EF4-FFF2-40B4-BE49-F238E27FC236}">
                <a16:creationId xmlns:a16="http://schemas.microsoft.com/office/drawing/2014/main" id="{7FA63CEB-D2BB-45EE-80BE-B4B627790E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B8F33C-F7B0-4426-96EF-59841A793D89}"/>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1739238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82942-9A23-4724-81AC-4B6DB5298D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A339BE3-BBF8-42D7-B7B3-73415F9E72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B8FD356-E70A-49B4-8EEA-976E0C0370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E0CA84-D0C1-4EEE-AD58-818BF8166ECD}"/>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6" name="Footer Placeholder 5">
            <a:extLst>
              <a:ext uri="{FF2B5EF4-FFF2-40B4-BE49-F238E27FC236}">
                <a16:creationId xmlns:a16="http://schemas.microsoft.com/office/drawing/2014/main" id="{4A3D68C8-CA7D-44CC-A79A-89D8743619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0C1D1D-DED0-4026-9007-4B7FF46DA2FA}"/>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4230841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4819D-5E33-424D-B963-FD969877FF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BF85CB2-B0AB-4E19-AE00-5E09551773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5F1ACD-62CD-46AD-931B-EF6D29230F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8797DEA-D33F-40FB-9422-2B07905CB800}"/>
              </a:ext>
            </a:extLst>
          </p:cNvPr>
          <p:cNvSpPr>
            <a:spLocks noGrp="1"/>
          </p:cNvSpPr>
          <p:nvPr>
            <p:ph type="dt" sz="half" idx="10"/>
          </p:nvPr>
        </p:nvSpPr>
        <p:spPr/>
        <p:txBody>
          <a:bodyPr/>
          <a:lstStyle/>
          <a:p>
            <a:fld id="{B92F1D31-3A98-4928-91FA-49717B20C416}" type="datetimeFigureOut">
              <a:rPr lang="en-GB" smtClean="0"/>
              <a:t>07/07/2019</a:t>
            </a:fld>
            <a:endParaRPr lang="en-GB"/>
          </a:p>
        </p:txBody>
      </p:sp>
      <p:sp>
        <p:nvSpPr>
          <p:cNvPr id="6" name="Footer Placeholder 5">
            <a:extLst>
              <a:ext uri="{FF2B5EF4-FFF2-40B4-BE49-F238E27FC236}">
                <a16:creationId xmlns:a16="http://schemas.microsoft.com/office/drawing/2014/main" id="{ED8B7EF1-0D49-47B4-93A2-8C79BC9690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BBDCA3-AAF3-413B-AC56-5C653F762A69}"/>
              </a:ext>
            </a:extLst>
          </p:cNvPr>
          <p:cNvSpPr>
            <a:spLocks noGrp="1"/>
          </p:cNvSpPr>
          <p:nvPr>
            <p:ph type="sldNum" sz="quarter" idx="12"/>
          </p:nvPr>
        </p:nvSpPr>
        <p:spPr/>
        <p:txBody>
          <a:bodyPr/>
          <a:lstStyle/>
          <a:p>
            <a:fld id="{13092175-93D2-496E-B593-35F8C21E2F19}" type="slidenum">
              <a:rPr lang="en-GB" smtClean="0"/>
              <a:t>‹#›</a:t>
            </a:fld>
            <a:endParaRPr lang="en-GB"/>
          </a:p>
        </p:txBody>
      </p:sp>
    </p:spTree>
    <p:extLst>
      <p:ext uri="{BB962C8B-B14F-4D97-AF65-F5344CB8AC3E}">
        <p14:creationId xmlns:p14="http://schemas.microsoft.com/office/powerpoint/2010/main" val="1721118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A7F031-58AC-4163-A213-8F6ADD4FC6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4D6A80-CA22-4C2A-B01C-8A7DD943F6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4969F2-5A27-4EED-A33D-4EAD19DA8A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F1D31-3A98-4928-91FA-49717B20C416}" type="datetimeFigureOut">
              <a:rPr lang="en-GB" smtClean="0"/>
              <a:t>07/07/2019</a:t>
            </a:fld>
            <a:endParaRPr lang="en-GB"/>
          </a:p>
        </p:txBody>
      </p:sp>
      <p:sp>
        <p:nvSpPr>
          <p:cNvPr id="5" name="Footer Placeholder 4">
            <a:extLst>
              <a:ext uri="{FF2B5EF4-FFF2-40B4-BE49-F238E27FC236}">
                <a16:creationId xmlns:a16="http://schemas.microsoft.com/office/drawing/2014/main" id="{5B28E40F-5015-4EC1-8485-3D0732DA4E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140A6DC-85B6-43F5-B6E0-30E63B04C6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092175-93D2-496E-B593-35F8C21E2F19}" type="slidenum">
              <a:rPr lang="en-GB" smtClean="0"/>
              <a:t>‹#›</a:t>
            </a:fld>
            <a:endParaRPr lang="en-GB"/>
          </a:p>
        </p:txBody>
      </p:sp>
    </p:spTree>
    <p:extLst>
      <p:ext uri="{BB962C8B-B14F-4D97-AF65-F5344CB8AC3E}">
        <p14:creationId xmlns:p14="http://schemas.microsoft.com/office/powerpoint/2010/main" val="2783636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 Id="rId9"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14E641-925A-4BAA-83C7-79BEBF5B500C}"/>
              </a:ext>
            </a:extLst>
          </p:cNvPr>
          <p:cNvSpPr txBox="1"/>
          <p:nvPr/>
        </p:nvSpPr>
        <p:spPr>
          <a:xfrm>
            <a:off x="5575300" y="4978401"/>
            <a:ext cx="2209800" cy="400110"/>
          </a:xfrm>
          <a:prstGeom prst="rect">
            <a:avLst/>
          </a:prstGeom>
          <a:noFill/>
        </p:spPr>
        <p:txBody>
          <a:bodyPr wrap="square" rtlCol="0">
            <a:spAutoFit/>
          </a:bodyPr>
          <a:lstStyle/>
          <a:p>
            <a:r>
              <a:rPr lang="en-GB" sz="2000" b="1" dirty="0"/>
              <a:t>Root Number</a:t>
            </a:r>
          </a:p>
        </p:txBody>
      </p:sp>
      <p:sp>
        <p:nvSpPr>
          <p:cNvPr id="5" name="TextBox 4">
            <a:extLst>
              <a:ext uri="{FF2B5EF4-FFF2-40B4-BE49-F238E27FC236}">
                <a16:creationId xmlns:a16="http://schemas.microsoft.com/office/drawing/2014/main" id="{F1A45F18-6693-40F3-9854-20B7D09C8F83}"/>
              </a:ext>
            </a:extLst>
          </p:cNvPr>
          <p:cNvSpPr txBox="1"/>
          <p:nvPr/>
        </p:nvSpPr>
        <p:spPr>
          <a:xfrm>
            <a:off x="3232697" y="1709579"/>
            <a:ext cx="492443" cy="2679701"/>
          </a:xfrm>
          <a:prstGeom prst="rect">
            <a:avLst/>
          </a:prstGeom>
          <a:noFill/>
        </p:spPr>
        <p:txBody>
          <a:bodyPr vert="vert270" wrap="square" rtlCol="0">
            <a:spAutoFit/>
          </a:bodyPr>
          <a:lstStyle/>
          <a:p>
            <a:r>
              <a:rPr lang="en-GB" sz="2000" b="1" dirty="0"/>
              <a:t>Total Root Length (mm)</a:t>
            </a:r>
          </a:p>
        </p:txBody>
      </p:sp>
      <p:sp>
        <p:nvSpPr>
          <p:cNvPr id="2" name="Rectangle 1">
            <a:extLst>
              <a:ext uri="{FF2B5EF4-FFF2-40B4-BE49-F238E27FC236}">
                <a16:creationId xmlns:a16="http://schemas.microsoft.com/office/drawing/2014/main" id="{E95F30B1-A8FD-4F24-A560-4F801C46DD2B}"/>
              </a:ext>
            </a:extLst>
          </p:cNvPr>
          <p:cNvSpPr/>
          <p:nvPr/>
        </p:nvSpPr>
        <p:spPr>
          <a:xfrm>
            <a:off x="3319272" y="5316624"/>
            <a:ext cx="5639290" cy="1015663"/>
          </a:xfrm>
          <a:prstGeom prst="rect">
            <a:avLst/>
          </a:prstGeom>
        </p:spPr>
        <p:txBody>
          <a:bodyPr wrap="square">
            <a:spAutoFit/>
          </a:bodyPr>
          <a:lstStyle/>
          <a:p>
            <a:r>
              <a:rPr lang="en-GB" sz="1200" b="1" dirty="0">
                <a:latin typeface="Arial" panose="020B0604020202020204" pitchFamily="34" charset="0"/>
                <a:ea typeface="Calibri" panose="020F0502020204030204" pitchFamily="34" charset="0"/>
              </a:rPr>
              <a:t>Figure S1</a:t>
            </a:r>
            <a:r>
              <a:rPr lang="en-GB" sz="1200" dirty="0">
                <a:latin typeface="Arial" panose="020B0604020202020204" pitchFamily="34" charset="0"/>
                <a:ea typeface="Calibri" panose="020F0502020204030204" pitchFamily="34" charset="0"/>
              </a:rPr>
              <a:t>: Regression of the seminal root number and total root length observed in the primary screen using linear model. The regression line is represented by the dotted diagonal line with the shaded area indicating the confidence interval of the regression line. The regression equation (</a:t>
            </a:r>
            <a:r>
              <a:rPr lang="en-GB" sz="1200" i="1" dirty="0">
                <a:latin typeface="Arial" panose="020B0604020202020204" pitchFamily="34" charset="0"/>
                <a:ea typeface="Calibri" panose="020F0502020204030204" pitchFamily="34" charset="0"/>
              </a:rPr>
              <a:t>y</a:t>
            </a:r>
            <a:r>
              <a:rPr lang="en-GB" sz="1200" dirty="0">
                <a:latin typeface="Arial" panose="020B0604020202020204" pitchFamily="34" charset="0"/>
                <a:ea typeface="Calibri" panose="020F0502020204030204" pitchFamily="34" charset="0"/>
              </a:rPr>
              <a:t>), correlation co-efficient (</a:t>
            </a:r>
            <a:r>
              <a:rPr lang="en-GB" sz="1200" i="1" dirty="0">
                <a:latin typeface="Arial" panose="020B0604020202020204" pitchFamily="34" charset="0"/>
                <a:ea typeface="Calibri" panose="020F0502020204030204" pitchFamily="34" charset="0"/>
              </a:rPr>
              <a:t>R</a:t>
            </a:r>
            <a:r>
              <a:rPr lang="en-GB" sz="1200" dirty="0">
                <a:latin typeface="Arial" panose="020B0604020202020204" pitchFamily="34" charset="0"/>
                <a:ea typeface="Calibri" panose="020F0502020204030204" pitchFamily="34" charset="0"/>
              </a:rPr>
              <a:t>) and </a:t>
            </a:r>
            <a:r>
              <a:rPr lang="en-GB" sz="1200" i="1" dirty="0">
                <a:latin typeface="Arial" panose="020B0604020202020204" pitchFamily="34" charset="0"/>
                <a:ea typeface="Calibri" panose="020F0502020204030204" pitchFamily="34" charset="0"/>
              </a:rPr>
              <a:t>p</a:t>
            </a:r>
            <a:r>
              <a:rPr lang="en-GB" sz="1200" dirty="0">
                <a:latin typeface="Arial" panose="020B0604020202020204" pitchFamily="34" charset="0"/>
                <a:ea typeface="Calibri" panose="020F0502020204030204" pitchFamily="34" charset="0"/>
              </a:rPr>
              <a:t> value of the correlation (p) are indicated.</a:t>
            </a:r>
            <a:endParaRPr lang="en-GB" sz="1200" dirty="0"/>
          </a:p>
        </p:txBody>
      </p:sp>
      <p:pic>
        <p:nvPicPr>
          <p:cNvPr id="6" name="Picture 5" descr="A close up of a map&#10;&#10;Description generated with high confidence">
            <a:extLst>
              <a:ext uri="{FF2B5EF4-FFF2-40B4-BE49-F238E27FC236}">
                <a16:creationId xmlns:a16="http://schemas.microsoft.com/office/drawing/2014/main" id="{8986EA25-B56A-4FF1-A7D8-84736CD164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2081" y="995629"/>
            <a:ext cx="5315718" cy="4107600"/>
          </a:xfrm>
          <a:prstGeom prst="rect">
            <a:avLst/>
          </a:prstGeom>
        </p:spPr>
      </p:pic>
    </p:spTree>
    <p:extLst>
      <p:ext uri="{BB962C8B-B14F-4D97-AF65-F5344CB8AC3E}">
        <p14:creationId xmlns:p14="http://schemas.microsoft.com/office/powerpoint/2010/main" val="190179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06D4C5-3960-4CE1-89A3-CE0A94431ECB}"/>
              </a:ext>
            </a:extLst>
          </p:cNvPr>
          <p:cNvSpPr/>
          <p:nvPr/>
        </p:nvSpPr>
        <p:spPr>
          <a:xfrm>
            <a:off x="3416301" y="4293807"/>
            <a:ext cx="5152560" cy="646331"/>
          </a:xfrm>
          <a:prstGeom prst="rect">
            <a:avLst/>
          </a:prstGeom>
        </p:spPr>
        <p:txBody>
          <a:bodyPr wrap="square">
            <a:spAutoFit/>
          </a:bodyPr>
          <a:lstStyle/>
          <a:p>
            <a:pPr algn="just">
              <a:spcAft>
                <a:spcPts val="800"/>
              </a:spcAft>
            </a:pPr>
            <a:r>
              <a:rPr lang="en-GB" sz="1200" b="1" dirty="0">
                <a:latin typeface="Arial" panose="020B0604020202020204" pitchFamily="34" charset="0"/>
                <a:ea typeface="Calibri" panose="020F0502020204030204" pitchFamily="34" charset="0"/>
                <a:cs typeface="Arial" panose="020B0604020202020204" pitchFamily="34" charset="0"/>
              </a:rPr>
              <a:t>Figure S2</a:t>
            </a:r>
            <a:r>
              <a:rPr lang="en-GB" sz="1200" dirty="0">
                <a:latin typeface="Arial" panose="020B0604020202020204" pitchFamily="34" charset="0"/>
                <a:ea typeface="Calibri" panose="020F0502020204030204" pitchFamily="34" charset="0"/>
                <a:cs typeface="Arial" panose="020B0604020202020204" pitchFamily="34" charset="0"/>
              </a:rPr>
              <a:t>: Representative images of seminal root architecture of wild-type Cadenza and mutants with validated altered seminal root number phenotypes</a:t>
            </a:r>
            <a:endParaRPr lang="en-GB" sz="12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20B78C0-E38A-4ED8-8E78-F5246B6362D1}"/>
              </a:ext>
            </a:extLst>
          </p:cNvPr>
          <p:cNvGrpSpPr/>
          <p:nvPr/>
        </p:nvGrpSpPr>
        <p:grpSpPr>
          <a:xfrm>
            <a:off x="3264135" y="673780"/>
            <a:ext cx="5304725" cy="3540326"/>
            <a:chOff x="3693903" y="1387012"/>
            <a:chExt cx="5304725" cy="3540326"/>
          </a:xfrm>
        </p:grpSpPr>
        <p:pic>
          <p:nvPicPr>
            <p:cNvPr id="23" name="Picture 22">
              <a:extLst>
                <a:ext uri="{FF2B5EF4-FFF2-40B4-BE49-F238E27FC236}">
                  <a16:creationId xmlns:a16="http://schemas.microsoft.com/office/drawing/2014/main" id="{2A612B4B-25EE-48E3-832B-3E0C234A156C}"/>
                </a:ext>
              </a:extLst>
            </p:cNvPr>
            <p:cNvPicPr>
              <a:picLocks noChangeAspect="1"/>
            </p:cNvPicPr>
            <p:nvPr/>
          </p:nvPicPr>
          <p:blipFill rotWithShape="1">
            <a:blip r:embed="rId2">
              <a:extLst>
                <a:ext uri="{28A0092B-C50C-407E-A947-70E740481C1C}">
                  <a14:useLocalDpi xmlns:a14="http://schemas.microsoft.com/office/drawing/2010/main" val="0"/>
                </a:ext>
              </a:extLst>
            </a:blip>
            <a:srcRect t="16062" r="7953" b="1779"/>
            <a:stretch/>
          </p:blipFill>
          <p:spPr>
            <a:xfrm>
              <a:off x="3846069" y="3375167"/>
              <a:ext cx="1224830" cy="1552170"/>
            </a:xfrm>
            <a:prstGeom prst="rect">
              <a:avLst/>
            </a:prstGeom>
          </p:spPr>
        </p:pic>
        <p:pic>
          <p:nvPicPr>
            <p:cNvPr id="3" name="Picture 2">
              <a:extLst>
                <a:ext uri="{FF2B5EF4-FFF2-40B4-BE49-F238E27FC236}">
                  <a16:creationId xmlns:a16="http://schemas.microsoft.com/office/drawing/2014/main" id="{4BB29C4C-338A-40D1-BB9B-44C35C14332C}"/>
                </a:ext>
              </a:extLst>
            </p:cNvPr>
            <p:cNvPicPr>
              <a:picLocks noChangeAspect="1"/>
            </p:cNvPicPr>
            <p:nvPr/>
          </p:nvPicPr>
          <p:blipFill rotWithShape="1">
            <a:blip r:embed="rId3">
              <a:extLst>
                <a:ext uri="{28A0092B-C50C-407E-A947-70E740481C1C}">
                  <a14:useLocalDpi xmlns:a14="http://schemas.microsoft.com/office/drawing/2010/main" val="0"/>
                </a:ext>
              </a:extLst>
            </a:blip>
            <a:srcRect t="9320" b="2693"/>
            <a:stretch/>
          </p:blipFill>
          <p:spPr>
            <a:xfrm>
              <a:off x="6469246" y="1630128"/>
              <a:ext cx="1240350" cy="1549434"/>
            </a:xfrm>
            <a:prstGeom prst="rect">
              <a:avLst/>
            </a:prstGeom>
          </p:spPr>
        </p:pic>
        <p:sp>
          <p:nvSpPr>
            <p:cNvPr id="4" name="TextBox 3">
              <a:extLst>
                <a:ext uri="{FF2B5EF4-FFF2-40B4-BE49-F238E27FC236}">
                  <a16:creationId xmlns:a16="http://schemas.microsoft.com/office/drawing/2014/main" id="{E6B52948-55CC-4D7A-B5B6-066B1D198DF4}"/>
                </a:ext>
              </a:extLst>
            </p:cNvPr>
            <p:cNvSpPr txBox="1"/>
            <p:nvPr/>
          </p:nvSpPr>
          <p:spPr>
            <a:xfrm>
              <a:off x="6515761" y="1387012"/>
              <a:ext cx="1158036" cy="292388"/>
            </a:xfrm>
            <a:prstGeom prst="rect">
              <a:avLst/>
            </a:prstGeom>
            <a:noFill/>
          </p:spPr>
          <p:txBody>
            <a:bodyPr wrap="square" rtlCol="0">
              <a:spAutoFit/>
            </a:bodyPr>
            <a:lstStyle/>
            <a:p>
              <a:pPr algn="ctr"/>
              <a:r>
                <a:rPr lang="en-GB" sz="1300" b="1" dirty="0"/>
                <a:t>Cadenza0062</a:t>
              </a:r>
            </a:p>
          </p:txBody>
        </p:sp>
        <p:sp>
          <p:nvSpPr>
            <p:cNvPr id="8" name="TextBox 7">
              <a:extLst>
                <a:ext uri="{FF2B5EF4-FFF2-40B4-BE49-F238E27FC236}">
                  <a16:creationId xmlns:a16="http://schemas.microsoft.com/office/drawing/2014/main" id="{3F60D885-A517-482D-A899-ADA84A7A2C46}"/>
                </a:ext>
              </a:extLst>
            </p:cNvPr>
            <p:cNvSpPr txBox="1"/>
            <p:nvPr/>
          </p:nvSpPr>
          <p:spPr>
            <a:xfrm>
              <a:off x="6515761" y="3126115"/>
              <a:ext cx="1158036" cy="292388"/>
            </a:xfrm>
            <a:prstGeom prst="rect">
              <a:avLst/>
            </a:prstGeom>
            <a:noFill/>
          </p:spPr>
          <p:txBody>
            <a:bodyPr wrap="square" rtlCol="0">
              <a:spAutoFit/>
            </a:bodyPr>
            <a:lstStyle/>
            <a:p>
              <a:pPr algn="ctr"/>
              <a:r>
                <a:rPr lang="en-GB" sz="1300" b="1" dirty="0"/>
                <a:t>Cadenza0818</a:t>
              </a:r>
            </a:p>
          </p:txBody>
        </p:sp>
        <p:sp>
          <p:nvSpPr>
            <p:cNvPr id="11" name="TextBox 10">
              <a:extLst>
                <a:ext uri="{FF2B5EF4-FFF2-40B4-BE49-F238E27FC236}">
                  <a16:creationId xmlns:a16="http://schemas.microsoft.com/office/drawing/2014/main" id="{9086E800-3107-4D75-99B2-6BE22423581C}"/>
                </a:ext>
              </a:extLst>
            </p:cNvPr>
            <p:cNvSpPr txBox="1"/>
            <p:nvPr/>
          </p:nvSpPr>
          <p:spPr>
            <a:xfrm>
              <a:off x="4804163" y="1387012"/>
              <a:ext cx="2021314" cy="292388"/>
            </a:xfrm>
            <a:prstGeom prst="rect">
              <a:avLst/>
            </a:prstGeom>
            <a:noFill/>
          </p:spPr>
          <p:txBody>
            <a:bodyPr wrap="square" rtlCol="0">
              <a:spAutoFit/>
            </a:bodyPr>
            <a:lstStyle/>
            <a:p>
              <a:pPr algn="ctr"/>
              <a:r>
                <a:rPr lang="en-GB" sz="1300" b="1" dirty="0"/>
                <a:t>Cadenza0900</a:t>
              </a:r>
            </a:p>
          </p:txBody>
        </p:sp>
        <p:pic>
          <p:nvPicPr>
            <p:cNvPr id="13" name="Picture 12">
              <a:extLst>
                <a:ext uri="{FF2B5EF4-FFF2-40B4-BE49-F238E27FC236}">
                  <a16:creationId xmlns:a16="http://schemas.microsoft.com/office/drawing/2014/main" id="{F2F65371-2465-4D8A-8C54-46A613ACB6E2}"/>
                </a:ext>
              </a:extLst>
            </p:cNvPr>
            <p:cNvPicPr>
              <a:picLocks noChangeAspect="1"/>
            </p:cNvPicPr>
            <p:nvPr/>
          </p:nvPicPr>
          <p:blipFill rotWithShape="1">
            <a:blip r:embed="rId4">
              <a:extLst>
                <a:ext uri="{28A0092B-C50C-407E-A947-70E740481C1C}">
                  <a14:useLocalDpi xmlns:a14="http://schemas.microsoft.com/office/drawing/2010/main" val="0"/>
                </a:ext>
              </a:extLst>
            </a:blip>
            <a:srcRect t="13614" r="5994" b="2839"/>
            <a:stretch/>
          </p:blipFill>
          <p:spPr>
            <a:xfrm>
              <a:off x="5180953" y="1630129"/>
              <a:ext cx="1227931" cy="1549434"/>
            </a:xfrm>
            <a:prstGeom prst="rect">
              <a:avLst/>
            </a:prstGeom>
          </p:spPr>
        </p:pic>
        <p:pic>
          <p:nvPicPr>
            <p:cNvPr id="15" name="Picture 14">
              <a:extLst>
                <a:ext uri="{FF2B5EF4-FFF2-40B4-BE49-F238E27FC236}">
                  <a16:creationId xmlns:a16="http://schemas.microsoft.com/office/drawing/2014/main" id="{D31733C0-1054-4819-A0E0-F655E9D7E8CE}"/>
                </a:ext>
              </a:extLst>
            </p:cNvPr>
            <p:cNvPicPr>
              <a:picLocks noChangeAspect="1"/>
            </p:cNvPicPr>
            <p:nvPr/>
          </p:nvPicPr>
          <p:blipFill rotWithShape="1">
            <a:blip r:embed="rId5">
              <a:extLst>
                <a:ext uri="{28A0092B-C50C-407E-A947-70E740481C1C}">
                  <a14:useLocalDpi xmlns:a14="http://schemas.microsoft.com/office/drawing/2010/main" val="0"/>
                </a:ext>
              </a:extLst>
            </a:blip>
            <a:srcRect t="13186" r="4489" b="1795"/>
            <a:stretch/>
          </p:blipFill>
          <p:spPr>
            <a:xfrm>
              <a:off x="7770462" y="3375168"/>
              <a:ext cx="1228166" cy="1552170"/>
            </a:xfrm>
            <a:prstGeom prst="rect">
              <a:avLst/>
            </a:prstGeom>
          </p:spPr>
        </p:pic>
        <p:sp>
          <p:nvSpPr>
            <p:cNvPr id="16" name="TextBox 15">
              <a:extLst>
                <a:ext uri="{FF2B5EF4-FFF2-40B4-BE49-F238E27FC236}">
                  <a16:creationId xmlns:a16="http://schemas.microsoft.com/office/drawing/2014/main" id="{24F09D6C-B0CA-4459-8303-3C32F5F4D9DB}"/>
                </a:ext>
              </a:extLst>
            </p:cNvPr>
            <p:cNvSpPr txBox="1"/>
            <p:nvPr/>
          </p:nvSpPr>
          <p:spPr>
            <a:xfrm>
              <a:off x="7779633" y="3126115"/>
              <a:ext cx="1158036" cy="292388"/>
            </a:xfrm>
            <a:prstGeom prst="rect">
              <a:avLst/>
            </a:prstGeom>
            <a:noFill/>
          </p:spPr>
          <p:txBody>
            <a:bodyPr wrap="square" rtlCol="0">
              <a:spAutoFit/>
            </a:bodyPr>
            <a:lstStyle/>
            <a:p>
              <a:pPr algn="ctr"/>
              <a:r>
                <a:rPr lang="en-GB" sz="1300" b="1" dirty="0"/>
                <a:t>Cadenza1273</a:t>
              </a:r>
            </a:p>
          </p:txBody>
        </p:sp>
        <p:pic>
          <p:nvPicPr>
            <p:cNvPr id="18" name="Picture 17">
              <a:extLst>
                <a:ext uri="{FF2B5EF4-FFF2-40B4-BE49-F238E27FC236}">
                  <a16:creationId xmlns:a16="http://schemas.microsoft.com/office/drawing/2014/main" id="{B6D96888-B8CE-4BB6-B719-60D6DC9A41B7}"/>
                </a:ext>
              </a:extLst>
            </p:cNvPr>
            <p:cNvPicPr>
              <a:picLocks noChangeAspect="1"/>
            </p:cNvPicPr>
            <p:nvPr/>
          </p:nvPicPr>
          <p:blipFill rotWithShape="1">
            <a:blip r:embed="rId6">
              <a:extLst>
                <a:ext uri="{28A0092B-C50C-407E-A947-70E740481C1C}">
                  <a14:useLocalDpi xmlns:a14="http://schemas.microsoft.com/office/drawing/2010/main" val="0"/>
                </a:ext>
              </a:extLst>
            </a:blip>
            <a:srcRect t="16722" r="4934"/>
            <a:stretch/>
          </p:blipFill>
          <p:spPr>
            <a:xfrm>
              <a:off x="7764105" y="1630129"/>
              <a:ext cx="1234523" cy="1535393"/>
            </a:xfrm>
            <a:prstGeom prst="rect">
              <a:avLst/>
            </a:prstGeom>
          </p:spPr>
        </p:pic>
        <p:sp>
          <p:nvSpPr>
            <p:cNvPr id="19" name="TextBox 18">
              <a:extLst>
                <a:ext uri="{FF2B5EF4-FFF2-40B4-BE49-F238E27FC236}">
                  <a16:creationId xmlns:a16="http://schemas.microsoft.com/office/drawing/2014/main" id="{0F0E1D6B-6E05-4209-959C-2F30970CD649}"/>
                </a:ext>
              </a:extLst>
            </p:cNvPr>
            <p:cNvSpPr txBox="1"/>
            <p:nvPr/>
          </p:nvSpPr>
          <p:spPr>
            <a:xfrm>
              <a:off x="7779633" y="1387012"/>
              <a:ext cx="1158036" cy="292388"/>
            </a:xfrm>
            <a:prstGeom prst="rect">
              <a:avLst/>
            </a:prstGeom>
            <a:noFill/>
          </p:spPr>
          <p:txBody>
            <a:bodyPr wrap="square" rtlCol="0">
              <a:spAutoFit/>
            </a:bodyPr>
            <a:lstStyle/>
            <a:p>
              <a:pPr algn="ctr"/>
              <a:r>
                <a:rPr lang="en-GB" sz="1300" b="1" dirty="0"/>
                <a:t>Cadenza0369</a:t>
              </a:r>
            </a:p>
          </p:txBody>
        </p:sp>
        <p:sp>
          <p:nvSpPr>
            <p:cNvPr id="21" name="TextBox 20">
              <a:extLst>
                <a:ext uri="{FF2B5EF4-FFF2-40B4-BE49-F238E27FC236}">
                  <a16:creationId xmlns:a16="http://schemas.microsoft.com/office/drawing/2014/main" id="{FC5699DC-5B0C-4FAC-A2C0-8CE7E480C6F2}"/>
                </a:ext>
              </a:extLst>
            </p:cNvPr>
            <p:cNvSpPr txBox="1"/>
            <p:nvPr/>
          </p:nvSpPr>
          <p:spPr>
            <a:xfrm>
              <a:off x="3910243" y="3126115"/>
              <a:ext cx="1158036" cy="292388"/>
            </a:xfrm>
            <a:prstGeom prst="rect">
              <a:avLst/>
            </a:prstGeom>
            <a:noFill/>
          </p:spPr>
          <p:txBody>
            <a:bodyPr wrap="square" rtlCol="0">
              <a:spAutoFit/>
            </a:bodyPr>
            <a:lstStyle/>
            <a:p>
              <a:pPr algn="ctr"/>
              <a:r>
                <a:rPr lang="en-GB" sz="1300" b="1" dirty="0"/>
                <a:t>Cadenza0393</a:t>
              </a:r>
            </a:p>
          </p:txBody>
        </p:sp>
        <p:sp>
          <p:nvSpPr>
            <p:cNvPr id="24" name="TextBox 23">
              <a:extLst>
                <a:ext uri="{FF2B5EF4-FFF2-40B4-BE49-F238E27FC236}">
                  <a16:creationId xmlns:a16="http://schemas.microsoft.com/office/drawing/2014/main" id="{4AD0A672-F298-4306-9263-DA2C2EA6F886}"/>
                </a:ext>
              </a:extLst>
            </p:cNvPr>
            <p:cNvSpPr txBox="1"/>
            <p:nvPr/>
          </p:nvSpPr>
          <p:spPr>
            <a:xfrm>
              <a:off x="5235802" y="3126115"/>
              <a:ext cx="1158036" cy="292388"/>
            </a:xfrm>
            <a:prstGeom prst="rect">
              <a:avLst/>
            </a:prstGeom>
            <a:noFill/>
          </p:spPr>
          <p:txBody>
            <a:bodyPr wrap="square" rtlCol="0">
              <a:spAutoFit/>
            </a:bodyPr>
            <a:lstStyle/>
            <a:p>
              <a:pPr algn="ctr"/>
              <a:r>
                <a:rPr lang="en-GB" sz="1300" b="1" dirty="0"/>
                <a:t>Cadenza0465</a:t>
              </a:r>
            </a:p>
          </p:txBody>
        </p:sp>
        <p:pic>
          <p:nvPicPr>
            <p:cNvPr id="27" name="Picture 26">
              <a:extLst>
                <a:ext uri="{FF2B5EF4-FFF2-40B4-BE49-F238E27FC236}">
                  <a16:creationId xmlns:a16="http://schemas.microsoft.com/office/drawing/2014/main" id="{55D6ABCA-E5E8-4BA9-AA8A-A571D746CDF0}"/>
                </a:ext>
              </a:extLst>
            </p:cNvPr>
            <p:cNvPicPr>
              <a:picLocks noChangeAspect="1"/>
            </p:cNvPicPr>
            <p:nvPr/>
          </p:nvPicPr>
          <p:blipFill rotWithShape="1">
            <a:blip r:embed="rId7">
              <a:extLst>
                <a:ext uri="{28A0092B-C50C-407E-A947-70E740481C1C}">
                  <a14:useLocalDpi xmlns:a14="http://schemas.microsoft.com/office/drawing/2010/main" val="0"/>
                </a:ext>
              </a:extLst>
            </a:blip>
            <a:srcRect t="14986" r="6035" b="2094"/>
            <a:stretch/>
          </p:blipFill>
          <p:spPr>
            <a:xfrm>
              <a:off x="5147871" y="3380845"/>
              <a:ext cx="1234375" cy="1546492"/>
            </a:xfrm>
            <a:prstGeom prst="rect">
              <a:avLst/>
            </a:prstGeom>
          </p:spPr>
        </p:pic>
        <p:pic>
          <p:nvPicPr>
            <p:cNvPr id="9" name="Picture 8">
              <a:extLst>
                <a:ext uri="{FF2B5EF4-FFF2-40B4-BE49-F238E27FC236}">
                  <a16:creationId xmlns:a16="http://schemas.microsoft.com/office/drawing/2014/main" id="{7264C34E-831B-4198-9E7C-3C6EE1ADE5A9}"/>
                </a:ext>
              </a:extLst>
            </p:cNvPr>
            <p:cNvPicPr>
              <a:picLocks noChangeAspect="1"/>
            </p:cNvPicPr>
            <p:nvPr/>
          </p:nvPicPr>
          <p:blipFill rotWithShape="1">
            <a:blip r:embed="rId8">
              <a:extLst>
                <a:ext uri="{28A0092B-C50C-407E-A947-70E740481C1C}">
                  <a14:useLocalDpi xmlns:a14="http://schemas.microsoft.com/office/drawing/2010/main" val="0"/>
                </a:ext>
              </a:extLst>
            </a:blip>
            <a:srcRect l="-1" t="13845" r="2551"/>
            <a:stretch/>
          </p:blipFill>
          <p:spPr>
            <a:xfrm>
              <a:off x="6483507" y="3377737"/>
              <a:ext cx="1234523" cy="1549600"/>
            </a:xfrm>
            <a:prstGeom prst="rect">
              <a:avLst/>
            </a:prstGeom>
          </p:spPr>
        </p:pic>
        <p:pic>
          <p:nvPicPr>
            <p:cNvPr id="12" name="Picture 11" descr="A picture containing floor, indoor&#10;&#10;Description generated with high confidence">
              <a:extLst>
                <a:ext uri="{FF2B5EF4-FFF2-40B4-BE49-F238E27FC236}">
                  <a16:creationId xmlns:a16="http://schemas.microsoft.com/office/drawing/2014/main" id="{C74C3133-3611-4136-9452-7B6BABAF56FC}"/>
                </a:ext>
              </a:extLst>
            </p:cNvPr>
            <p:cNvPicPr>
              <a:picLocks noChangeAspect="1"/>
            </p:cNvPicPr>
            <p:nvPr/>
          </p:nvPicPr>
          <p:blipFill rotWithShape="1">
            <a:blip r:embed="rId9">
              <a:extLst>
                <a:ext uri="{28A0092B-C50C-407E-A947-70E740481C1C}">
                  <a14:useLocalDpi xmlns:a14="http://schemas.microsoft.com/office/drawing/2010/main" val="0"/>
                </a:ext>
              </a:extLst>
            </a:blip>
            <a:srcRect t="12401"/>
            <a:stretch/>
          </p:blipFill>
          <p:spPr>
            <a:xfrm>
              <a:off x="3872000" y="1630128"/>
              <a:ext cx="1234523" cy="1535394"/>
            </a:xfrm>
            <a:prstGeom prst="rect">
              <a:avLst/>
            </a:prstGeom>
          </p:spPr>
        </p:pic>
        <p:grpSp>
          <p:nvGrpSpPr>
            <p:cNvPr id="32" name="Group 31">
              <a:extLst>
                <a:ext uri="{FF2B5EF4-FFF2-40B4-BE49-F238E27FC236}">
                  <a16:creationId xmlns:a16="http://schemas.microsoft.com/office/drawing/2014/main" id="{D3920183-36B9-4C7E-94B8-27B7BB6F9C8C}"/>
                </a:ext>
              </a:extLst>
            </p:cNvPr>
            <p:cNvGrpSpPr/>
            <p:nvPr/>
          </p:nvGrpSpPr>
          <p:grpSpPr>
            <a:xfrm>
              <a:off x="3693903" y="2818409"/>
              <a:ext cx="792000" cy="276999"/>
              <a:chOff x="3639311" y="2818409"/>
              <a:chExt cx="792000" cy="276999"/>
            </a:xfrm>
          </p:grpSpPr>
          <p:cxnSp>
            <p:nvCxnSpPr>
              <p:cNvPr id="17" name="Straight Connector 16">
                <a:extLst>
                  <a:ext uri="{FF2B5EF4-FFF2-40B4-BE49-F238E27FC236}">
                    <a16:creationId xmlns:a16="http://schemas.microsoft.com/office/drawing/2014/main" id="{46C51234-F98B-4D3B-8FB5-64141B96D444}"/>
                  </a:ext>
                </a:extLst>
              </p:cNvPr>
              <p:cNvCxnSpPr>
                <a:cxnSpLocks/>
              </p:cNvCxnSpPr>
              <p:nvPr/>
            </p:nvCxnSpPr>
            <p:spPr>
              <a:xfrm>
                <a:off x="3872000" y="3039281"/>
                <a:ext cx="338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3947F42-04C9-4DC8-9F08-AE7E311FBC58}"/>
                  </a:ext>
                </a:extLst>
              </p:cNvPr>
              <p:cNvSpPr txBox="1"/>
              <p:nvPr/>
            </p:nvSpPr>
            <p:spPr>
              <a:xfrm>
                <a:off x="3639311" y="2818409"/>
                <a:ext cx="792000" cy="276999"/>
              </a:xfrm>
              <a:prstGeom prst="rect">
                <a:avLst/>
              </a:prstGeom>
              <a:noFill/>
              <a:ln>
                <a:noFill/>
              </a:ln>
            </p:spPr>
            <p:txBody>
              <a:bodyPr wrap="square" rtlCol="0">
                <a:spAutoFit/>
              </a:bodyPr>
              <a:lstStyle/>
              <a:p>
                <a:pPr algn="ctr"/>
                <a:r>
                  <a:rPr lang="en-GB" sz="1200" b="1" dirty="0">
                    <a:solidFill>
                      <a:schemeClr val="bg1"/>
                    </a:solidFill>
                  </a:rPr>
                  <a:t>5 cm</a:t>
                </a:r>
              </a:p>
            </p:txBody>
          </p:sp>
        </p:grpSp>
        <p:sp>
          <p:nvSpPr>
            <p:cNvPr id="35" name="TextBox 34">
              <a:extLst>
                <a:ext uri="{FF2B5EF4-FFF2-40B4-BE49-F238E27FC236}">
                  <a16:creationId xmlns:a16="http://schemas.microsoft.com/office/drawing/2014/main" id="{094A75D4-07F7-47A5-96D5-F6E81F68E1A7}"/>
                </a:ext>
              </a:extLst>
            </p:cNvPr>
            <p:cNvSpPr txBox="1"/>
            <p:nvPr/>
          </p:nvSpPr>
          <p:spPr>
            <a:xfrm>
              <a:off x="3997534" y="1387012"/>
              <a:ext cx="983455" cy="292388"/>
            </a:xfrm>
            <a:prstGeom prst="rect">
              <a:avLst/>
            </a:prstGeom>
            <a:noFill/>
          </p:spPr>
          <p:txBody>
            <a:bodyPr wrap="square" rtlCol="0">
              <a:spAutoFit/>
            </a:bodyPr>
            <a:lstStyle/>
            <a:p>
              <a:pPr algn="ctr"/>
              <a:r>
                <a:rPr lang="en-GB" sz="1300" b="1" dirty="0"/>
                <a:t>Cadenza</a:t>
              </a:r>
            </a:p>
          </p:txBody>
        </p:sp>
      </p:grpSp>
    </p:spTree>
    <p:extLst>
      <p:ext uri="{BB962C8B-B14F-4D97-AF65-F5344CB8AC3E}">
        <p14:creationId xmlns:p14="http://schemas.microsoft.com/office/powerpoint/2010/main" val="3554027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high confidence">
            <a:extLst>
              <a:ext uri="{FF2B5EF4-FFF2-40B4-BE49-F238E27FC236}">
                <a16:creationId xmlns:a16="http://schemas.microsoft.com/office/drawing/2014/main" id="{D2BFBC36-5C60-4832-92C2-43F1781884EE}"/>
              </a:ext>
            </a:extLst>
          </p:cNvPr>
          <p:cNvPicPr>
            <a:picLocks noChangeAspect="1"/>
          </p:cNvPicPr>
          <p:nvPr/>
        </p:nvPicPr>
        <p:blipFill rotWithShape="1">
          <a:blip r:embed="rId2">
            <a:extLst>
              <a:ext uri="{28A0092B-C50C-407E-A947-70E740481C1C}">
                <a14:useLocalDpi xmlns:a14="http://schemas.microsoft.com/office/drawing/2010/main" val="0"/>
              </a:ext>
            </a:extLst>
          </a:blip>
          <a:srcRect b="4317"/>
          <a:stretch/>
        </p:blipFill>
        <p:spPr>
          <a:xfrm>
            <a:off x="2069714" y="920187"/>
            <a:ext cx="3984413" cy="2945960"/>
          </a:xfrm>
          <a:prstGeom prst="rect">
            <a:avLst/>
          </a:prstGeom>
        </p:spPr>
      </p:pic>
      <p:pic>
        <p:nvPicPr>
          <p:cNvPr id="9" name="Picture 8" descr="A close up of a logo&#10;&#10;Description generated with very high confidence">
            <a:extLst>
              <a:ext uri="{FF2B5EF4-FFF2-40B4-BE49-F238E27FC236}">
                <a16:creationId xmlns:a16="http://schemas.microsoft.com/office/drawing/2014/main" id="{9E59027C-576B-484A-B83B-CA2A5C2738A2}"/>
              </a:ext>
            </a:extLst>
          </p:cNvPr>
          <p:cNvPicPr>
            <a:picLocks noChangeAspect="1"/>
          </p:cNvPicPr>
          <p:nvPr/>
        </p:nvPicPr>
        <p:blipFill rotWithShape="1">
          <a:blip r:embed="rId3">
            <a:extLst>
              <a:ext uri="{28A0092B-C50C-407E-A947-70E740481C1C}">
                <a14:useLocalDpi xmlns:a14="http://schemas.microsoft.com/office/drawing/2010/main" val="0"/>
              </a:ext>
            </a:extLst>
          </a:blip>
          <a:srcRect b="4317"/>
          <a:stretch/>
        </p:blipFill>
        <p:spPr>
          <a:xfrm>
            <a:off x="6195745" y="920187"/>
            <a:ext cx="3984413" cy="2945960"/>
          </a:xfrm>
          <a:prstGeom prst="rect">
            <a:avLst/>
          </a:prstGeom>
        </p:spPr>
      </p:pic>
      <p:sp>
        <p:nvSpPr>
          <p:cNvPr id="10" name="TextBox 9">
            <a:extLst>
              <a:ext uri="{FF2B5EF4-FFF2-40B4-BE49-F238E27FC236}">
                <a16:creationId xmlns:a16="http://schemas.microsoft.com/office/drawing/2014/main" id="{E394C673-FC37-4429-A849-A8B65C1F1A71}"/>
              </a:ext>
            </a:extLst>
          </p:cNvPr>
          <p:cNvSpPr txBox="1"/>
          <p:nvPr/>
        </p:nvSpPr>
        <p:spPr>
          <a:xfrm>
            <a:off x="1968318" y="860545"/>
            <a:ext cx="253746" cy="300082"/>
          </a:xfrm>
          <a:prstGeom prst="rect">
            <a:avLst/>
          </a:prstGeom>
          <a:noFill/>
        </p:spPr>
        <p:txBody>
          <a:bodyPr wrap="square" rtlCol="0">
            <a:spAutoFit/>
          </a:bodyPr>
          <a:lstStyle/>
          <a:p>
            <a:r>
              <a:rPr lang="en-US" sz="1350" b="1" dirty="0"/>
              <a:t>A</a:t>
            </a:r>
            <a:endParaRPr lang="en-US" sz="1350" b="1" i="1" dirty="0"/>
          </a:p>
        </p:txBody>
      </p:sp>
      <p:sp>
        <p:nvSpPr>
          <p:cNvPr id="11" name="TextBox 10">
            <a:extLst>
              <a:ext uri="{FF2B5EF4-FFF2-40B4-BE49-F238E27FC236}">
                <a16:creationId xmlns:a16="http://schemas.microsoft.com/office/drawing/2014/main" id="{C8DADC7E-7191-4B2F-A77E-8B239655BBF6}"/>
              </a:ext>
            </a:extLst>
          </p:cNvPr>
          <p:cNvSpPr txBox="1"/>
          <p:nvPr/>
        </p:nvSpPr>
        <p:spPr>
          <a:xfrm>
            <a:off x="6149590" y="837766"/>
            <a:ext cx="253746" cy="300082"/>
          </a:xfrm>
          <a:prstGeom prst="rect">
            <a:avLst/>
          </a:prstGeom>
          <a:noFill/>
        </p:spPr>
        <p:txBody>
          <a:bodyPr wrap="square" rtlCol="0">
            <a:spAutoFit/>
          </a:bodyPr>
          <a:lstStyle/>
          <a:p>
            <a:r>
              <a:rPr lang="en-US" sz="1350" b="1" dirty="0"/>
              <a:t>B</a:t>
            </a:r>
            <a:endParaRPr lang="en-US" sz="1350" b="1" i="1" dirty="0"/>
          </a:p>
        </p:txBody>
      </p:sp>
      <p:sp>
        <p:nvSpPr>
          <p:cNvPr id="12" name="TextBox 11">
            <a:extLst>
              <a:ext uri="{FF2B5EF4-FFF2-40B4-BE49-F238E27FC236}">
                <a16:creationId xmlns:a16="http://schemas.microsoft.com/office/drawing/2014/main" id="{C677820D-D5CE-4FFE-B7D9-456A1F9E015C}"/>
              </a:ext>
            </a:extLst>
          </p:cNvPr>
          <p:cNvSpPr txBox="1"/>
          <p:nvPr/>
        </p:nvSpPr>
        <p:spPr>
          <a:xfrm>
            <a:off x="5357569" y="1461832"/>
            <a:ext cx="702344" cy="230832"/>
          </a:xfrm>
          <a:prstGeom prst="rect">
            <a:avLst/>
          </a:prstGeom>
          <a:noFill/>
        </p:spPr>
        <p:txBody>
          <a:bodyPr wrap="square" rtlCol="0">
            <a:spAutoFit/>
          </a:bodyPr>
          <a:lstStyle/>
          <a:p>
            <a:pPr algn="ctr"/>
            <a:r>
              <a:rPr lang="en-US" sz="900" b="1" i="1" dirty="0"/>
              <a:t>p </a:t>
            </a:r>
            <a:r>
              <a:rPr lang="en-US" sz="900" b="1" dirty="0"/>
              <a:t>= 0.0002</a:t>
            </a:r>
            <a:endParaRPr lang="en-US" sz="900" b="1" i="1" dirty="0"/>
          </a:p>
        </p:txBody>
      </p:sp>
      <p:sp>
        <p:nvSpPr>
          <p:cNvPr id="13" name="TextBox 12">
            <a:extLst>
              <a:ext uri="{FF2B5EF4-FFF2-40B4-BE49-F238E27FC236}">
                <a16:creationId xmlns:a16="http://schemas.microsoft.com/office/drawing/2014/main" id="{F48424D6-0E41-42D8-9D54-8630D636D189}"/>
              </a:ext>
            </a:extLst>
          </p:cNvPr>
          <p:cNvSpPr txBox="1"/>
          <p:nvPr/>
        </p:nvSpPr>
        <p:spPr>
          <a:xfrm>
            <a:off x="4878974" y="1918750"/>
            <a:ext cx="702344" cy="230832"/>
          </a:xfrm>
          <a:prstGeom prst="rect">
            <a:avLst/>
          </a:prstGeom>
          <a:noFill/>
        </p:spPr>
        <p:txBody>
          <a:bodyPr wrap="square" rtlCol="0">
            <a:spAutoFit/>
          </a:bodyPr>
          <a:lstStyle/>
          <a:p>
            <a:pPr algn="ctr"/>
            <a:r>
              <a:rPr lang="en-US" sz="900" b="1" i="1" dirty="0"/>
              <a:t>p </a:t>
            </a:r>
            <a:r>
              <a:rPr lang="en-US" sz="900" b="1" dirty="0"/>
              <a:t>&lt; 0.0001</a:t>
            </a:r>
            <a:endParaRPr lang="en-US" sz="900" b="1" i="1" dirty="0"/>
          </a:p>
        </p:txBody>
      </p:sp>
      <p:sp>
        <p:nvSpPr>
          <p:cNvPr id="14" name="TextBox 13">
            <a:extLst>
              <a:ext uri="{FF2B5EF4-FFF2-40B4-BE49-F238E27FC236}">
                <a16:creationId xmlns:a16="http://schemas.microsoft.com/office/drawing/2014/main" id="{BBAB0438-0C73-4143-9A86-DFC82C8FCDC8}"/>
              </a:ext>
            </a:extLst>
          </p:cNvPr>
          <p:cNvSpPr txBox="1"/>
          <p:nvPr/>
        </p:nvSpPr>
        <p:spPr>
          <a:xfrm>
            <a:off x="4386184" y="2039953"/>
            <a:ext cx="702344" cy="230832"/>
          </a:xfrm>
          <a:prstGeom prst="rect">
            <a:avLst/>
          </a:prstGeom>
          <a:noFill/>
        </p:spPr>
        <p:txBody>
          <a:bodyPr wrap="square" rtlCol="0">
            <a:spAutoFit/>
          </a:bodyPr>
          <a:lstStyle/>
          <a:p>
            <a:pPr algn="ctr"/>
            <a:r>
              <a:rPr lang="en-US" sz="900" b="1" i="1" dirty="0"/>
              <a:t> p </a:t>
            </a:r>
            <a:r>
              <a:rPr lang="en-US" sz="900" b="1" dirty="0"/>
              <a:t>&lt; 0.0001</a:t>
            </a:r>
            <a:endParaRPr lang="en-US" sz="900" b="1" i="1" dirty="0"/>
          </a:p>
        </p:txBody>
      </p:sp>
      <p:sp>
        <p:nvSpPr>
          <p:cNvPr id="15" name="TextBox 14">
            <a:extLst>
              <a:ext uri="{FF2B5EF4-FFF2-40B4-BE49-F238E27FC236}">
                <a16:creationId xmlns:a16="http://schemas.microsoft.com/office/drawing/2014/main" id="{A967AA3C-89EA-46AE-910A-2C7655D13797}"/>
              </a:ext>
            </a:extLst>
          </p:cNvPr>
          <p:cNvSpPr txBox="1"/>
          <p:nvPr/>
        </p:nvSpPr>
        <p:spPr>
          <a:xfrm>
            <a:off x="3885448" y="1644594"/>
            <a:ext cx="702344" cy="230832"/>
          </a:xfrm>
          <a:prstGeom prst="rect">
            <a:avLst/>
          </a:prstGeom>
          <a:noFill/>
        </p:spPr>
        <p:txBody>
          <a:bodyPr wrap="square" rtlCol="0">
            <a:spAutoFit/>
          </a:bodyPr>
          <a:lstStyle/>
          <a:p>
            <a:pPr algn="ctr"/>
            <a:r>
              <a:rPr lang="en-US" sz="900" b="1" i="1" dirty="0"/>
              <a:t>p </a:t>
            </a:r>
            <a:r>
              <a:rPr lang="en-US" sz="900" b="1" dirty="0"/>
              <a:t>&lt; 0.0001</a:t>
            </a:r>
            <a:endParaRPr lang="en-US" sz="900" b="1" i="1" dirty="0"/>
          </a:p>
        </p:txBody>
      </p:sp>
      <p:sp>
        <p:nvSpPr>
          <p:cNvPr id="16" name="TextBox 15">
            <a:extLst>
              <a:ext uri="{FF2B5EF4-FFF2-40B4-BE49-F238E27FC236}">
                <a16:creationId xmlns:a16="http://schemas.microsoft.com/office/drawing/2014/main" id="{003AB829-8421-44A5-B8A6-11DD71EAB46D}"/>
              </a:ext>
            </a:extLst>
          </p:cNvPr>
          <p:cNvSpPr txBox="1"/>
          <p:nvPr/>
        </p:nvSpPr>
        <p:spPr>
          <a:xfrm>
            <a:off x="3483483" y="920187"/>
            <a:ext cx="702344" cy="230832"/>
          </a:xfrm>
          <a:prstGeom prst="rect">
            <a:avLst/>
          </a:prstGeom>
          <a:noFill/>
        </p:spPr>
        <p:txBody>
          <a:bodyPr wrap="square" rtlCol="0">
            <a:spAutoFit/>
          </a:bodyPr>
          <a:lstStyle/>
          <a:p>
            <a:r>
              <a:rPr lang="en-US" sz="900" b="1" i="1" dirty="0"/>
              <a:t>p </a:t>
            </a:r>
            <a:r>
              <a:rPr lang="en-US" sz="900" b="1" dirty="0"/>
              <a:t>= 0.82</a:t>
            </a:r>
            <a:endParaRPr lang="en-US" sz="900" b="1" i="1" dirty="0"/>
          </a:p>
        </p:txBody>
      </p:sp>
      <p:sp>
        <p:nvSpPr>
          <p:cNvPr id="17" name="TextBox 16">
            <a:extLst>
              <a:ext uri="{FF2B5EF4-FFF2-40B4-BE49-F238E27FC236}">
                <a16:creationId xmlns:a16="http://schemas.microsoft.com/office/drawing/2014/main" id="{6E5F42FC-189A-4C97-A310-46840BF0C131}"/>
              </a:ext>
            </a:extLst>
          </p:cNvPr>
          <p:cNvSpPr txBox="1"/>
          <p:nvPr/>
        </p:nvSpPr>
        <p:spPr>
          <a:xfrm>
            <a:off x="2910020" y="1317481"/>
            <a:ext cx="702344" cy="230832"/>
          </a:xfrm>
          <a:prstGeom prst="rect">
            <a:avLst/>
          </a:prstGeom>
          <a:noFill/>
        </p:spPr>
        <p:txBody>
          <a:bodyPr wrap="square" rtlCol="0">
            <a:spAutoFit/>
          </a:bodyPr>
          <a:lstStyle/>
          <a:p>
            <a:pPr algn="ctr"/>
            <a:r>
              <a:rPr lang="en-US" sz="900" b="1" i="1" dirty="0"/>
              <a:t>p </a:t>
            </a:r>
            <a:r>
              <a:rPr lang="en-US" sz="900" b="1" dirty="0"/>
              <a:t>= 0.99</a:t>
            </a:r>
            <a:endParaRPr lang="en-US" sz="900" b="1" i="1" dirty="0"/>
          </a:p>
        </p:txBody>
      </p:sp>
      <p:sp>
        <p:nvSpPr>
          <p:cNvPr id="18" name="TextBox 17">
            <a:extLst>
              <a:ext uri="{FF2B5EF4-FFF2-40B4-BE49-F238E27FC236}">
                <a16:creationId xmlns:a16="http://schemas.microsoft.com/office/drawing/2014/main" id="{21B74EE4-233E-47F6-ADAB-4FE731C5B545}"/>
              </a:ext>
            </a:extLst>
          </p:cNvPr>
          <p:cNvSpPr txBox="1"/>
          <p:nvPr/>
        </p:nvSpPr>
        <p:spPr>
          <a:xfrm>
            <a:off x="8030664" y="1798817"/>
            <a:ext cx="702344" cy="230832"/>
          </a:xfrm>
          <a:prstGeom prst="rect">
            <a:avLst/>
          </a:prstGeom>
          <a:noFill/>
        </p:spPr>
        <p:txBody>
          <a:bodyPr wrap="square" rtlCol="0">
            <a:spAutoFit/>
          </a:bodyPr>
          <a:lstStyle/>
          <a:p>
            <a:pPr algn="ctr"/>
            <a:r>
              <a:rPr lang="en-US" sz="900" b="1" i="1" dirty="0"/>
              <a:t>p </a:t>
            </a:r>
            <a:r>
              <a:rPr lang="en-US" sz="900" b="1" dirty="0"/>
              <a:t>&lt; 0.0001</a:t>
            </a:r>
            <a:endParaRPr lang="en-US" sz="900" b="1" i="1" dirty="0"/>
          </a:p>
        </p:txBody>
      </p:sp>
      <p:sp>
        <p:nvSpPr>
          <p:cNvPr id="19" name="TextBox 18">
            <a:extLst>
              <a:ext uri="{FF2B5EF4-FFF2-40B4-BE49-F238E27FC236}">
                <a16:creationId xmlns:a16="http://schemas.microsoft.com/office/drawing/2014/main" id="{F4D9CCC8-CC99-4880-8C0F-620BCD429314}"/>
              </a:ext>
            </a:extLst>
          </p:cNvPr>
          <p:cNvSpPr txBox="1"/>
          <p:nvPr/>
        </p:nvSpPr>
        <p:spPr>
          <a:xfrm>
            <a:off x="8509657" y="920474"/>
            <a:ext cx="702344" cy="230832"/>
          </a:xfrm>
          <a:prstGeom prst="rect">
            <a:avLst/>
          </a:prstGeom>
          <a:noFill/>
        </p:spPr>
        <p:txBody>
          <a:bodyPr wrap="square" rtlCol="0">
            <a:spAutoFit/>
          </a:bodyPr>
          <a:lstStyle/>
          <a:p>
            <a:pPr algn="ctr"/>
            <a:r>
              <a:rPr lang="en-US" sz="900" b="1" i="1" dirty="0"/>
              <a:t>p </a:t>
            </a:r>
            <a:r>
              <a:rPr lang="en-US" sz="900" b="1" dirty="0"/>
              <a:t>&lt; 0.0001</a:t>
            </a:r>
            <a:endParaRPr lang="en-US" sz="900" b="1" i="1" dirty="0"/>
          </a:p>
        </p:txBody>
      </p:sp>
      <p:sp>
        <p:nvSpPr>
          <p:cNvPr id="20" name="TextBox 19">
            <a:extLst>
              <a:ext uri="{FF2B5EF4-FFF2-40B4-BE49-F238E27FC236}">
                <a16:creationId xmlns:a16="http://schemas.microsoft.com/office/drawing/2014/main" id="{4E9DB474-F22A-42B8-94F1-AEE98E3BCBDD}"/>
              </a:ext>
            </a:extLst>
          </p:cNvPr>
          <p:cNvSpPr txBox="1"/>
          <p:nvPr/>
        </p:nvSpPr>
        <p:spPr>
          <a:xfrm>
            <a:off x="7529014" y="919409"/>
            <a:ext cx="702344" cy="230832"/>
          </a:xfrm>
          <a:prstGeom prst="rect">
            <a:avLst/>
          </a:prstGeom>
          <a:noFill/>
        </p:spPr>
        <p:txBody>
          <a:bodyPr wrap="square" rtlCol="0">
            <a:spAutoFit/>
          </a:bodyPr>
          <a:lstStyle/>
          <a:p>
            <a:pPr algn="ctr"/>
            <a:r>
              <a:rPr lang="en-US" sz="900" b="1" i="1" dirty="0"/>
              <a:t>p </a:t>
            </a:r>
            <a:r>
              <a:rPr lang="en-US" sz="900" b="1" dirty="0"/>
              <a:t>= 0.96</a:t>
            </a:r>
            <a:endParaRPr lang="en-US" sz="900" b="1" i="1" dirty="0"/>
          </a:p>
        </p:txBody>
      </p:sp>
      <p:sp>
        <p:nvSpPr>
          <p:cNvPr id="21" name="TextBox 20">
            <a:extLst>
              <a:ext uri="{FF2B5EF4-FFF2-40B4-BE49-F238E27FC236}">
                <a16:creationId xmlns:a16="http://schemas.microsoft.com/office/drawing/2014/main" id="{CFCE4CB3-F3CB-4802-A453-A0D89649BBC1}"/>
              </a:ext>
            </a:extLst>
          </p:cNvPr>
          <p:cNvSpPr txBox="1"/>
          <p:nvPr/>
        </p:nvSpPr>
        <p:spPr>
          <a:xfrm>
            <a:off x="7038278" y="999600"/>
            <a:ext cx="702344" cy="230832"/>
          </a:xfrm>
          <a:prstGeom prst="rect">
            <a:avLst/>
          </a:prstGeom>
          <a:noFill/>
        </p:spPr>
        <p:txBody>
          <a:bodyPr wrap="square" rtlCol="0">
            <a:spAutoFit/>
          </a:bodyPr>
          <a:lstStyle/>
          <a:p>
            <a:pPr algn="ctr"/>
            <a:r>
              <a:rPr lang="en-US" sz="900" b="1" i="1" dirty="0"/>
              <a:t>p</a:t>
            </a:r>
            <a:r>
              <a:rPr lang="en-US" sz="900" b="1" dirty="0"/>
              <a:t> = 0.96</a:t>
            </a:r>
            <a:endParaRPr lang="en-US" sz="900" b="1" i="1" dirty="0"/>
          </a:p>
        </p:txBody>
      </p:sp>
      <p:sp>
        <p:nvSpPr>
          <p:cNvPr id="22" name="TextBox 21">
            <a:extLst>
              <a:ext uri="{FF2B5EF4-FFF2-40B4-BE49-F238E27FC236}">
                <a16:creationId xmlns:a16="http://schemas.microsoft.com/office/drawing/2014/main" id="{2B49CBFC-25E5-4884-B6BB-70716BA86465}"/>
              </a:ext>
            </a:extLst>
          </p:cNvPr>
          <p:cNvSpPr txBox="1"/>
          <p:nvPr/>
        </p:nvSpPr>
        <p:spPr>
          <a:xfrm>
            <a:off x="9483600" y="1289033"/>
            <a:ext cx="702344" cy="230832"/>
          </a:xfrm>
          <a:prstGeom prst="rect">
            <a:avLst/>
          </a:prstGeom>
          <a:noFill/>
        </p:spPr>
        <p:txBody>
          <a:bodyPr wrap="square" rtlCol="0">
            <a:spAutoFit/>
          </a:bodyPr>
          <a:lstStyle/>
          <a:p>
            <a:pPr algn="ctr"/>
            <a:r>
              <a:rPr lang="en-US" sz="900" b="1" i="1" dirty="0"/>
              <a:t>p</a:t>
            </a:r>
            <a:r>
              <a:rPr lang="en-US" sz="900" b="1" dirty="0"/>
              <a:t> = 0.0011</a:t>
            </a:r>
            <a:endParaRPr lang="en-US" sz="900" b="1" i="1" dirty="0"/>
          </a:p>
        </p:txBody>
      </p:sp>
      <p:sp>
        <p:nvSpPr>
          <p:cNvPr id="23" name="TextBox 22">
            <a:extLst>
              <a:ext uri="{FF2B5EF4-FFF2-40B4-BE49-F238E27FC236}">
                <a16:creationId xmlns:a16="http://schemas.microsoft.com/office/drawing/2014/main" id="{D78438D6-D5FE-470E-A215-41A3150F6D3E}"/>
              </a:ext>
            </a:extLst>
          </p:cNvPr>
          <p:cNvSpPr txBox="1"/>
          <p:nvPr/>
        </p:nvSpPr>
        <p:spPr>
          <a:xfrm>
            <a:off x="9002171" y="1479422"/>
            <a:ext cx="702344" cy="230832"/>
          </a:xfrm>
          <a:prstGeom prst="rect">
            <a:avLst/>
          </a:prstGeom>
          <a:noFill/>
        </p:spPr>
        <p:txBody>
          <a:bodyPr wrap="square" rtlCol="0">
            <a:spAutoFit/>
          </a:bodyPr>
          <a:lstStyle/>
          <a:p>
            <a:pPr algn="ctr"/>
            <a:r>
              <a:rPr lang="en-US" sz="900" b="1" i="1" dirty="0"/>
              <a:t>p </a:t>
            </a:r>
            <a:r>
              <a:rPr lang="en-US" sz="900" b="1" dirty="0"/>
              <a:t>&lt; 0.0001</a:t>
            </a:r>
            <a:endParaRPr lang="en-US" sz="900" b="1" i="1" dirty="0"/>
          </a:p>
        </p:txBody>
      </p:sp>
      <p:sp>
        <p:nvSpPr>
          <p:cNvPr id="2" name="Rectangle 1">
            <a:extLst>
              <a:ext uri="{FF2B5EF4-FFF2-40B4-BE49-F238E27FC236}">
                <a16:creationId xmlns:a16="http://schemas.microsoft.com/office/drawing/2014/main" id="{FA3DEBA2-E8C3-42CD-BB10-8E304A2DDDD5}"/>
              </a:ext>
            </a:extLst>
          </p:cNvPr>
          <p:cNvSpPr/>
          <p:nvPr/>
        </p:nvSpPr>
        <p:spPr>
          <a:xfrm>
            <a:off x="2022352" y="4515528"/>
            <a:ext cx="8191886" cy="830997"/>
          </a:xfrm>
          <a:prstGeom prst="rect">
            <a:avLst/>
          </a:prstGeom>
        </p:spPr>
        <p:txBody>
          <a:bodyPr wrap="square">
            <a:spAutoFit/>
          </a:bodyPr>
          <a:lstStyle/>
          <a:p>
            <a:pPr algn="just">
              <a:spcAft>
                <a:spcPts val="800"/>
              </a:spcAft>
            </a:pPr>
            <a:r>
              <a:rPr lang="en-GB" sz="1200" b="1" dirty="0">
                <a:latin typeface="Arial" panose="020B0604020202020204" pitchFamily="34" charset="0"/>
                <a:ea typeface="Calibri" panose="020F0502020204030204" pitchFamily="34" charset="0"/>
                <a:cs typeface="Arial" panose="020B0604020202020204" pitchFamily="34" charset="0"/>
              </a:rPr>
              <a:t>Figure S3</a:t>
            </a:r>
            <a:r>
              <a:rPr lang="en-GB" sz="1200" dirty="0">
                <a:latin typeface="Arial" panose="020B0604020202020204" pitchFamily="34" charset="0"/>
                <a:ea typeface="Calibri" panose="020F0502020204030204" pitchFamily="34" charset="0"/>
                <a:cs typeface="Arial" panose="020B0604020202020204" pitchFamily="34" charset="0"/>
              </a:rPr>
              <a:t>:  Embryo length (A) and width (B) measurements of Cadenza and mutants with validated altered seminal root number phenotypes (</a:t>
            </a:r>
            <a:r>
              <a:rPr lang="en-GB" sz="1200" i="1" dirty="0">
                <a:latin typeface="Arial" panose="020B0604020202020204" pitchFamily="34" charset="0"/>
                <a:ea typeface="Calibri" panose="020F0502020204030204" pitchFamily="34" charset="0"/>
                <a:cs typeface="Arial" panose="020B0604020202020204" pitchFamily="34" charset="0"/>
              </a:rPr>
              <a:t>n </a:t>
            </a:r>
            <a:r>
              <a:rPr lang="en-GB" sz="1200" dirty="0">
                <a:latin typeface="Arial" panose="020B0604020202020204" pitchFamily="34" charset="0"/>
                <a:ea typeface="Calibri" panose="020F0502020204030204" pitchFamily="34" charset="0"/>
                <a:cs typeface="Arial" panose="020B0604020202020204" pitchFamily="34" charset="0"/>
              </a:rPr>
              <a:t>= 10). </a:t>
            </a:r>
            <a:r>
              <a:rPr lang="en-GB" sz="1200" dirty="0">
                <a:latin typeface="Arial" panose="020B0604020202020204" pitchFamily="34" charset="0"/>
                <a:cs typeface="Arial" panose="020B0604020202020204" pitchFamily="34" charset="0"/>
              </a:rPr>
              <a:t>The top, bottom, and mid-line of the insert boxes represent the 75</a:t>
            </a:r>
            <a:r>
              <a:rPr lang="en-GB" sz="1200" baseline="30000" dirty="0">
                <a:latin typeface="Arial" panose="020B0604020202020204" pitchFamily="34" charset="0"/>
                <a:cs typeface="Arial" panose="020B0604020202020204" pitchFamily="34" charset="0"/>
              </a:rPr>
              <a:t>th</a:t>
            </a:r>
            <a:r>
              <a:rPr lang="en-GB" sz="1200" dirty="0">
                <a:latin typeface="Arial" panose="020B0604020202020204" pitchFamily="34" charset="0"/>
                <a:cs typeface="Arial" panose="020B0604020202020204" pitchFamily="34" charset="0"/>
              </a:rPr>
              <a:t> percentile, 25</a:t>
            </a:r>
            <a:r>
              <a:rPr lang="en-GB" sz="1200" baseline="30000" dirty="0">
                <a:latin typeface="Arial" panose="020B0604020202020204" pitchFamily="34" charset="0"/>
                <a:cs typeface="Arial" panose="020B0604020202020204" pitchFamily="34" charset="0"/>
              </a:rPr>
              <a:t>th</a:t>
            </a:r>
            <a:r>
              <a:rPr lang="en-GB" sz="1200" dirty="0">
                <a:latin typeface="Arial" panose="020B0604020202020204" pitchFamily="34" charset="0"/>
                <a:cs typeface="Arial" panose="020B0604020202020204" pitchFamily="34" charset="0"/>
              </a:rPr>
              <a:t> percentile and median of the distribution, respectively. Indicated p-value are for statistical comparison of mutants to wild-type Cadenza.</a:t>
            </a:r>
            <a:r>
              <a:rPr lang="en-GB" sz="1200" dirty="0">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4A84CC60-1DDD-401F-9DC6-78D6F84C7EBD}"/>
              </a:ext>
            </a:extLst>
          </p:cNvPr>
          <p:cNvSpPr txBox="1"/>
          <p:nvPr/>
        </p:nvSpPr>
        <p:spPr>
          <a:xfrm rot="19683614">
            <a:off x="6098052" y="4057746"/>
            <a:ext cx="894202" cy="184666"/>
          </a:xfrm>
          <a:prstGeom prst="rect">
            <a:avLst/>
          </a:prstGeom>
          <a:noFill/>
        </p:spPr>
        <p:txBody>
          <a:bodyPr wrap="square" lIns="0" tIns="0" rIns="0" bIns="0" rtlCol="0">
            <a:spAutoFit/>
          </a:bodyPr>
          <a:lstStyle/>
          <a:p>
            <a:pPr algn="r"/>
            <a:r>
              <a:rPr lang="en-GB" sz="1200" b="1" dirty="0"/>
              <a:t>Cadenza</a:t>
            </a:r>
          </a:p>
        </p:txBody>
      </p:sp>
      <p:sp>
        <p:nvSpPr>
          <p:cNvPr id="32" name="TextBox 31">
            <a:extLst>
              <a:ext uri="{FF2B5EF4-FFF2-40B4-BE49-F238E27FC236}">
                <a16:creationId xmlns:a16="http://schemas.microsoft.com/office/drawing/2014/main" id="{BE6D75ED-6CBD-47FA-AD72-E9BE3D8F9E78}"/>
              </a:ext>
            </a:extLst>
          </p:cNvPr>
          <p:cNvSpPr txBox="1"/>
          <p:nvPr/>
        </p:nvSpPr>
        <p:spPr>
          <a:xfrm rot="19683614">
            <a:off x="6609333" y="4057746"/>
            <a:ext cx="894202" cy="184666"/>
          </a:xfrm>
          <a:prstGeom prst="rect">
            <a:avLst/>
          </a:prstGeom>
          <a:noFill/>
        </p:spPr>
        <p:txBody>
          <a:bodyPr wrap="square" lIns="0" tIns="0" rIns="0" bIns="0" rtlCol="0">
            <a:spAutoFit/>
          </a:bodyPr>
          <a:lstStyle/>
          <a:p>
            <a:pPr algn="r"/>
            <a:r>
              <a:rPr lang="en-GB" sz="1200" b="1" dirty="0"/>
              <a:t>Cadenza0062</a:t>
            </a:r>
          </a:p>
        </p:txBody>
      </p:sp>
      <p:sp>
        <p:nvSpPr>
          <p:cNvPr id="33" name="TextBox 32">
            <a:extLst>
              <a:ext uri="{FF2B5EF4-FFF2-40B4-BE49-F238E27FC236}">
                <a16:creationId xmlns:a16="http://schemas.microsoft.com/office/drawing/2014/main" id="{97ABEB89-0678-4E0E-8F0C-827064B36D5B}"/>
              </a:ext>
            </a:extLst>
          </p:cNvPr>
          <p:cNvSpPr txBox="1"/>
          <p:nvPr/>
        </p:nvSpPr>
        <p:spPr>
          <a:xfrm rot="19683614">
            <a:off x="7121971" y="4057746"/>
            <a:ext cx="894202" cy="184666"/>
          </a:xfrm>
          <a:prstGeom prst="rect">
            <a:avLst/>
          </a:prstGeom>
          <a:noFill/>
        </p:spPr>
        <p:txBody>
          <a:bodyPr wrap="square" lIns="0" tIns="0" rIns="0" bIns="0" rtlCol="0">
            <a:spAutoFit/>
          </a:bodyPr>
          <a:lstStyle/>
          <a:p>
            <a:pPr algn="r"/>
            <a:r>
              <a:rPr lang="en-GB" sz="1200" b="1" dirty="0"/>
              <a:t>Cadenza0369</a:t>
            </a:r>
          </a:p>
        </p:txBody>
      </p:sp>
      <p:sp>
        <p:nvSpPr>
          <p:cNvPr id="34" name="TextBox 33">
            <a:extLst>
              <a:ext uri="{FF2B5EF4-FFF2-40B4-BE49-F238E27FC236}">
                <a16:creationId xmlns:a16="http://schemas.microsoft.com/office/drawing/2014/main" id="{F86C22A0-B2C6-445E-804D-E3BD096529E9}"/>
              </a:ext>
            </a:extLst>
          </p:cNvPr>
          <p:cNvSpPr txBox="1"/>
          <p:nvPr/>
        </p:nvSpPr>
        <p:spPr>
          <a:xfrm rot="19683614">
            <a:off x="7592201" y="4057746"/>
            <a:ext cx="894202" cy="184666"/>
          </a:xfrm>
          <a:prstGeom prst="rect">
            <a:avLst/>
          </a:prstGeom>
          <a:noFill/>
        </p:spPr>
        <p:txBody>
          <a:bodyPr wrap="square" lIns="0" tIns="0" rIns="0" bIns="0" rtlCol="0">
            <a:spAutoFit/>
          </a:bodyPr>
          <a:lstStyle/>
          <a:p>
            <a:pPr algn="r"/>
            <a:r>
              <a:rPr lang="en-GB" sz="1200" b="1" dirty="0"/>
              <a:t>Cadenza0393</a:t>
            </a:r>
          </a:p>
        </p:txBody>
      </p:sp>
      <p:sp>
        <p:nvSpPr>
          <p:cNvPr id="35" name="TextBox 34">
            <a:extLst>
              <a:ext uri="{FF2B5EF4-FFF2-40B4-BE49-F238E27FC236}">
                <a16:creationId xmlns:a16="http://schemas.microsoft.com/office/drawing/2014/main" id="{DBD17D8A-F9E6-48A8-AE50-8A0016F73240}"/>
              </a:ext>
            </a:extLst>
          </p:cNvPr>
          <p:cNvSpPr txBox="1"/>
          <p:nvPr/>
        </p:nvSpPr>
        <p:spPr>
          <a:xfrm rot="19683614">
            <a:off x="8095853" y="4057746"/>
            <a:ext cx="894202" cy="184666"/>
          </a:xfrm>
          <a:prstGeom prst="rect">
            <a:avLst/>
          </a:prstGeom>
          <a:noFill/>
        </p:spPr>
        <p:txBody>
          <a:bodyPr wrap="square" lIns="0" tIns="0" rIns="0" bIns="0" rtlCol="0">
            <a:spAutoFit/>
          </a:bodyPr>
          <a:lstStyle/>
          <a:p>
            <a:pPr algn="r"/>
            <a:r>
              <a:rPr lang="en-GB" sz="1200" b="1" dirty="0"/>
              <a:t>Cadenza0465</a:t>
            </a:r>
          </a:p>
        </p:txBody>
      </p:sp>
      <p:sp>
        <p:nvSpPr>
          <p:cNvPr id="36" name="TextBox 35">
            <a:extLst>
              <a:ext uri="{FF2B5EF4-FFF2-40B4-BE49-F238E27FC236}">
                <a16:creationId xmlns:a16="http://schemas.microsoft.com/office/drawing/2014/main" id="{3D8E1726-D75A-4148-807A-9406F920AD81}"/>
              </a:ext>
            </a:extLst>
          </p:cNvPr>
          <p:cNvSpPr txBox="1"/>
          <p:nvPr/>
        </p:nvSpPr>
        <p:spPr>
          <a:xfrm rot="19683614">
            <a:off x="8582123" y="4057746"/>
            <a:ext cx="894202" cy="184666"/>
          </a:xfrm>
          <a:prstGeom prst="rect">
            <a:avLst/>
          </a:prstGeom>
          <a:noFill/>
        </p:spPr>
        <p:txBody>
          <a:bodyPr wrap="square" lIns="0" tIns="0" rIns="0" bIns="0" rtlCol="0">
            <a:spAutoFit/>
          </a:bodyPr>
          <a:lstStyle/>
          <a:p>
            <a:pPr algn="r"/>
            <a:r>
              <a:rPr lang="en-GB" sz="1200" b="1" dirty="0"/>
              <a:t>Cadenza0818</a:t>
            </a:r>
          </a:p>
        </p:txBody>
      </p:sp>
      <p:sp>
        <p:nvSpPr>
          <p:cNvPr id="37" name="TextBox 36">
            <a:extLst>
              <a:ext uri="{FF2B5EF4-FFF2-40B4-BE49-F238E27FC236}">
                <a16:creationId xmlns:a16="http://schemas.microsoft.com/office/drawing/2014/main" id="{0B77AA34-30A7-43C1-A23C-F6BEDA2DB746}"/>
              </a:ext>
            </a:extLst>
          </p:cNvPr>
          <p:cNvSpPr txBox="1"/>
          <p:nvPr/>
        </p:nvSpPr>
        <p:spPr>
          <a:xfrm rot="19683614">
            <a:off x="9069735" y="4057746"/>
            <a:ext cx="894202" cy="184666"/>
          </a:xfrm>
          <a:prstGeom prst="rect">
            <a:avLst/>
          </a:prstGeom>
          <a:noFill/>
        </p:spPr>
        <p:txBody>
          <a:bodyPr wrap="square" lIns="0" tIns="0" rIns="0" bIns="0" rtlCol="0">
            <a:spAutoFit/>
          </a:bodyPr>
          <a:lstStyle/>
          <a:p>
            <a:pPr algn="r"/>
            <a:r>
              <a:rPr lang="en-GB" sz="1200" b="1" dirty="0"/>
              <a:t>Cadenza1273</a:t>
            </a:r>
          </a:p>
        </p:txBody>
      </p:sp>
      <p:sp>
        <p:nvSpPr>
          <p:cNvPr id="38" name="TextBox 37">
            <a:extLst>
              <a:ext uri="{FF2B5EF4-FFF2-40B4-BE49-F238E27FC236}">
                <a16:creationId xmlns:a16="http://schemas.microsoft.com/office/drawing/2014/main" id="{A03E3689-985C-4B06-BD7C-32AD576E13B6}"/>
              </a:ext>
            </a:extLst>
          </p:cNvPr>
          <p:cNvSpPr txBox="1"/>
          <p:nvPr/>
        </p:nvSpPr>
        <p:spPr>
          <a:xfrm rot="19683614">
            <a:off x="1946866" y="4088698"/>
            <a:ext cx="894202" cy="184666"/>
          </a:xfrm>
          <a:prstGeom prst="rect">
            <a:avLst/>
          </a:prstGeom>
          <a:noFill/>
        </p:spPr>
        <p:txBody>
          <a:bodyPr wrap="square" lIns="0" tIns="0" rIns="0" bIns="0" rtlCol="0">
            <a:spAutoFit/>
          </a:bodyPr>
          <a:lstStyle/>
          <a:p>
            <a:pPr algn="r"/>
            <a:r>
              <a:rPr lang="en-GB" sz="1200" b="1" dirty="0"/>
              <a:t>Cadenza</a:t>
            </a:r>
          </a:p>
        </p:txBody>
      </p:sp>
      <p:sp>
        <p:nvSpPr>
          <p:cNvPr id="39" name="TextBox 38">
            <a:extLst>
              <a:ext uri="{FF2B5EF4-FFF2-40B4-BE49-F238E27FC236}">
                <a16:creationId xmlns:a16="http://schemas.microsoft.com/office/drawing/2014/main" id="{16AB05D9-4F38-4AC0-ACA8-7A44C2F8A797}"/>
              </a:ext>
            </a:extLst>
          </p:cNvPr>
          <p:cNvSpPr txBox="1"/>
          <p:nvPr/>
        </p:nvSpPr>
        <p:spPr>
          <a:xfrm rot="19683614">
            <a:off x="2458147" y="4088698"/>
            <a:ext cx="894202" cy="184666"/>
          </a:xfrm>
          <a:prstGeom prst="rect">
            <a:avLst/>
          </a:prstGeom>
          <a:noFill/>
        </p:spPr>
        <p:txBody>
          <a:bodyPr wrap="square" lIns="0" tIns="0" rIns="0" bIns="0" rtlCol="0">
            <a:spAutoFit/>
          </a:bodyPr>
          <a:lstStyle/>
          <a:p>
            <a:pPr algn="r"/>
            <a:r>
              <a:rPr lang="en-GB" sz="1200" b="1" dirty="0"/>
              <a:t>Cadenza0062</a:t>
            </a:r>
          </a:p>
        </p:txBody>
      </p:sp>
      <p:sp>
        <p:nvSpPr>
          <p:cNvPr id="40" name="TextBox 39">
            <a:extLst>
              <a:ext uri="{FF2B5EF4-FFF2-40B4-BE49-F238E27FC236}">
                <a16:creationId xmlns:a16="http://schemas.microsoft.com/office/drawing/2014/main" id="{24DDFF8F-3FA6-49E2-87FC-F1D3D95D76D0}"/>
              </a:ext>
            </a:extLst>
          </p:cNvPr>
          <p:cNvSpPr txBox="1"/>
          <p:nvPr/>
        </p:nvSpPr>
        <p:spPr>
          <a:xfrm rot="19683614">
            <a:off x="2970785" y="4088698"/>
            <a:ext cx="894202" cy="184666"/>
          </a:xfrm>
          <a:prstGeom prst="rect">
            <a:avLst/>
          </a:prstGeom>
          <a:noFill/>
        </p:spPr>
        <p:txBody>
          <a:bodyPr wrap="square" lIns="0" tIns="0" rIns="0" bIns="0" rtlCol="0">
            <a:spAutoFit/>
          </a:bodyPr>
          <a:lstStyle/>
          <a:p>
            <a:pPr algn="r"/>
            <a:r>
              <a:rPr lang="en-GB" sz="1200" b="1" dirty="0"/>
              <a:t>Cadenza0369</a:t>
            </a:r>
          </a:p>
        </p:txBody>
      </p:sp>
      <p:sp>
        <p:nvSpPr>
          <p:cNvPr id="41" name="TextBox 40">
            <a:extLst>
              <a:ext uri="{FF2B5EF4-FFF2-40B4-BE49-F238E27FC236}">
                <a16:creationId xmlns:a16="http://schemas.microsoft.com/office/drawing/2014/main" id="{D2B09DA2-B181-4649-9930-CC6E52334AEE}"/>
              </a:ext>
            </a:extLst>
          </p:cNvPr>
          <p:cNvSpPr txBox="1"/>
          <p:nvPr/>
        </p:nvSpPr>
        <p:spPr>
          <a:xfrm rot="19683614">
            <a:off x="3441015" y="4088698"/>
            <a:ext cx="894202" cy="184666"/>
          </a:xfrm>
          <a:prstGeom prst="rect">
            <a:avLst/>
          </a:prstGeom>
          <a:noFill/>
        </p:spPr>
        <p:txBody>
          <a:bodyPr wrap="square" lIns="0" tIns="0" rIns="0" bIns="0" rtlCol="0">
            <a:spAutoFit/>
          </a:bodyPr>
          <a:lstStyle/>
          <a:p>
            <a:pPr algn="r"/>
            <a:r>
              <a:rPr lang="en-GB" sz="1200" b="1" dirty="0"/>
              <a:t>Cadenza0393</a:t>
            </a:r>
          </a:p>
        </p:txBody>
      </p:sp>
      <p:sp>
        <p:nvSpPr>
          <p:cNvPr id="42" name="TextBox 41">
            <a:extLst>
              <a:ext uri="{FF2B5EF4-FFF2-40B4-BE49-F238E27FC236}">
                <a16:creationId xmlns:a16="http://schemas.microsoft.com/office/drawing/2014/main" id="{33D8F006-4380-4C07-93EC-687F4E58FEF1}"/>
              </a:ext>
            </a:extLst>
          </p:cNvPr>
          <p:cNvSpPr txBox="1"/>
          <p:nvPr/>
        </p:nvSpPr>
        <p:spPr>
          <a:xfrm rot="19683614">
            <a:off x="3944667" y="4088698"/>
            <a:ext cx="894202" cy="184666"/>
          </a:xfrm>
          <a:prstGeom prst="rect">
            <a:avLst/>
          </a:prstGeom>
          <a:noFill/>
        </p:spPr>
        <p:txBody>
          <a:bodyPr wrap="square" lIns="0" tIns="0" rIns="0" bIns="0" rtlCol="0">
            <a:spAutoFit/>
          </a:bodyPr>
          <a:lstStyle/>
          <a:p>
            <a:pPr algn="r"/>
            <a:r>
              <a:rPr lang="en-GB" sz="1200" b="1" dirty="0"/>
              <a:t>Cadenza0465</a:t>
            </a:r>
          </a:p>
        </p:txBody>
      </p:sp>
      <p:sp>
        <p:nvSpPr>
          <p:cNvPr id="43" name="TextBox 42">
            <a:extLst>
              <a:ext uri="{FF2B5EF4-FFF2-40B4-BE49-F238E27FC236}">
                <a16:creationId xmlns:a16="http://schemas.microsoft.com/office/drawing/2014/main" id="{A95716AD-49B5-4DA5-9E24-911DB97E60F8}"/>
              </a:ext>
            </a:extLst>
          </p:cNvPr>
          <p:cNvSpPr txBox="1"/>
          <p:nvPr/>
        </p:nvSpPr>
        <p:spPr>
          <a:xfrm rot="19683614">
            <a:off x="4430937" y="4088698"/>
            <a:ext cx="894202" cy="184666"/>
          </a:xfrm>
          <a:prstGeom prst="rect">
            <a:avLst/>
          </a:prstGeom>
          <a:noFill/>
        </p:spPr>
        <p:txBody>
          <a:bodyPr wrap="square" lIns="0" tIns="0" rIns="0" bIns="0" rtlCol="0">
            <a:spAutoFit/>
          </a:bodyPr>
          <a:lstStyle/>
          <a:p>
            <a:pPr algn="r"/>
            <a:r>
              <a:rPr lang="en-GB" sz="1200" b="1" dirty="0"/>
              <a:t>Cadenza0818</a:t>
            </a:r>
          </a:p>
        </p:txBody>
      </p:sp>
      <p:sp>
        <p:nvSpPr>
          <p:cNvPr id="44" name="TextBox 43">
            <a:extLst>
              <a:ext uri="{FF2B5EF4-FFF2-40B4-BE49-F238E27FC236}">
                <a16:creationId xmlns:a16="http://schemas.microsoft.com/office/drawing/2014/main" id="{3169D7E4-E5B0-4E8E-A4C4-3A50EDB4C2CF}"/>
              </a:ext>
            </a:extLst>
          </p:cNvPr>
          <p:cNvSpPr txBox="1"/>
          <p:nvPr/>
        </p:nvSpPr>
        <p:spPr>
          <a:xfrm rot="19683614">
            <a:off x="4918549" y="4088698"/>
            <a:ext cx="894202" cy="184666"/>
          </a:xfrm>
          <a:prstGeom prst="rect">
            <a:avLst/>
          </a:prstGeom>
          <a:noFill/>
        </p:spPr>
        <p:txBody>
          <a:bodyPr wrap="square" lIns="0" tIns="0" rIns="0" bIns="0" rtlCol="0">
            <a:spAutoFit/>
          </a:bodyPr>
          <a:lstStyle/>
          <a:p>
            <a:pPr algn="r"/>
            <a:r>
              <a:rPr lang="en-GB" sz="1200" b="1" dirty="0"/>
              <a:t>Cadenza1273</a:t>
            </a:r>
          </a:p>
        </p:txBody>
      </p:sp>
    </p:spTree>
    <p:extLst>
      <p:ext uri="{BB962C8B-B14F-4D97-AF65-F5344CB8AC3E}">
        <p14:creationId xmlns:p14="http://schemas.microsoft.com/office/powerpoint/2010/main" val="33121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15943</TotalTime>
  <Words>228</Words>
  <Application>Microsoft Office PowerPoint</Application>
  <PresentationFormat>Widescreen</PresentationFormat>
  <Paragraphs>42</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Oluwaseyi Shorinola (JIC)</dc:creator>
  <cp:lastModifiedBy>Oluwaseyi Shorinola (JIC)</cp:lastModifiedBy>
  <cp:revision>25</cp:revision>
  <dcterms:created xsi:type="dcterms:W3CDTF">2018-07-06T12:38:46Z</dcterms:created>
  <dcterms:modified xsi:type="dcterms:W3CDTF">2019-07-07T12:37:14Z</dcterms:modified>
</cp:coreProperties>
</file>