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7" r:id="rId2"/>
    <p:sldId id="279" r:id="rId3"/>
    <p:sldId id="257" r:id="rId4"/>
    <p:sldId id="280" r:id="rId5"/>
    <p:sldId id="278" r:id="rId6"/>
    <p:sldId id="285" r:id="rId7"/>
    <p:sldId id="261" r:id="rId8"/>
    <p:sldId id="284" r:id="rId9"/>
    <p:sldId id="263" r:id="rId10"/>
    <p:sldId id="281" r:id="rId11"/>
    <p:sldId id="282" r:id="rId12"/>
    <p:sldId id="265" r:id="rId13"/>
  </p:sldIdLst>
  <p:sldSz cx="9144000" cy="6858000" type="screen4x3"/>
  <p:notesSz cx="7010400" cy="92964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Anja\manuscripts\2018\Larriba\050318_all_flux-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ttps://bowdoin-my.sharepoint.com/personal/aforche_bowdoin_edu/Documents/manuscripts/2018/Larriba/050318_all_flux-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ttps://bowdoin-my.sharepoint.com/personal/aforche_bowdoin_edu/Documents/manuscripts/2018/Larriba/050318_all_flux-data.xlsx" TargetMode="External"/></Relationships>
</file>

<file path=ppt/charts/_rels/chart4.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aforche\OneDrive%20-%20Bowdoin%20College\manuscripts\2019\Larriba_sent%20to%20mbio%20120618\older\050318_all_flux-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97003499562554"/>
          <c:y val="0.19721055701370663"/>
          <c:w val="0.73922002982696411"/>
          <c:h val="0.65236111111111106"/>
        </c:manualLayout>
      </c:layout>
      <c:barChart>
        <c:barDir val="col"/>
        <c:grouping val="clustered"/>
        <c:varyColors val="0"/>
        <c:ser>
          <c:idx val="0"/>
          <c:order val="0"/>
          <c:spPr>
            <a:solidFill>
              <a:schemeClr val="bg2">
                <a:lumMod val="75000"/>
              </a:schemeClr>
            </a:solidFill>
            <a:ln>
              <a:solidFill>
                <a:schemeClr val="tx1"/>
              </a:solidFill>
            </a:ln>
            <a:effectLst/>
          </c:spPr>
          <c:invertIfNegative val="0"/>
          <c:errBars>
            <c:errBarType val="both"/>
            <c:errValType val="cust"/>
            <c:noEndCap val="0"/>
            <c:plus>
              <c:numRef>
                <c:f>('loss rate graph'!$K$5,'loss rate graph'!$K$9,'loss rate graph'!$K$15:$K$17)</c:f>
                <c:numCache>
                  <c:formatCode>General</c:formatCode>
                  <c:ptCount val="5"/>
                  <c:pt idx="0">
                    <c:v>7.5120647357085286E-8</c:v>
                  </c:pt>
                  <c:pt idx="1">
                    <c:v>2.7855316695431556E-7</c:v>
                  </c:pt>
                  <c:pt idx="2">
                    <c:v>9.9378757045485471E-7</c:v>
                  </c:pt>
                  <c:pt idx="3">
                    <c:v>1.2838993374425844E-6</c:v>
                  </c:pt>
                  <c:pt idx="4">
                    <c:v>2.2632743188378386E-6</c:v>
                  </c:pt>
                </c:numCache>
              </c:numRef>
            </c:plus>
            <c:minus>
              <c:numRef>
                <c:f>('loss rate graph'!$K$5,'loss rate graph'!$K$9,'loss rate graph'!$K$15:$K$17)</c:f>
                <c:numCache>
                  <c:formatCode>General</c:formatCode>
                  <c:ptCount val="5"/>
                  <c:pt idx="0">
                    <c:v>7.5120647357085286E-8</c:v>
                  </c:pt>
                  <c:pt idx="1">
                    <c:v>2.7855316695431556E-7</c:v>
                  </c:pt>
                  <c:pt idx="2">
                    <c:v>9.9378757045485471E-7</c:v>
                  </c:pt>
                  <c:pt idx="3">
                    <c:v>1.2838993374425844E-6</c:v>
                  </c:pt>
                  <c:pt idx="4">
                    <c:v>2.2632743188378386E-6</c:v>
                  </c:pt>
                </c:numCache>
              </c:numRef>
            </c:minus>
            <c:spPr>
              <a:noFill/>
              <a:ln w="9525" cap="flat" cmpd="sng" algn="ctr">
                <a:solidFill>
                  <a:schemeClr val="tx1">
                    <a:lumMod val="65000"/>
                    <a:lumOff val="35000"/>
                  </a:schemeClr>
                </a:solidFill>
                <a:round/>
              </a:ln>
              <a:effectLst/>
            </c:spPr>
          </c:errBars>
          <c:val>
            <c:numRef>
              <c:f>('loss rate graph'!$J$5,'loss rate graph'!$J$9,'loss rate graph'!$J$15:$J$17)</c:f>
              <c:numCache>
                <c:formatCode>General</c:formatCode>
                <c:ptCount val="5"/>
                <c:pt idx="0">
                  <c:v>1.3282732451539689E-6</c:v>
                </c:pt>
                <c:pt idx="1">
                  <c:v>1.5581898232617156E-6</c:v>
                </c:pt>
                <c:pt idx="2">
                  <c:v>1.0359627330606696E-5</c:v>
                </c:pt>
                <c:pt idx="3">
                  <c:v>1.0701380462315622E-5</c:v>
                </c:pt>
                <c:pt idx="4" formatCode="0.00E+00">
                  <c:v>6.8763863459308298E-6</c:v>
                </c:pt>
              </c:numCache>
            </c:numRef>
          </c:val>
          <c:extLst xmlns:c16r2="http://schemas.microsoft.com/office/drawing/2015/06/chart">
            <c:ext xmlns:c16="http://schemas.microsoft.com/office/drawing/2014/chart" uri="{C3380CC4-5D6E-409C-BE32-E72D297353CC}">
              <c16:uniqueId val="{00000000-5F97-4488-945D-BD82868E386A}"/>
            </c:ext>
          </c:extLst>
        </c:ser>
        <c:dLbls>
          <c:showLegendKey val="0"/>
          <c:showVal val="0"/>
          <c:showCatName val="0"/>
          <c:showSerName val="0"/>
          <c:showPercent val="0"/>
          <c:showBubbleSize val="0"/>
        </c:dLbls>
        <c:gapWidth val="150"/>
        <c:overlap val="-27"/>
        <c:axId val="98206848"/>
        <c:axId val="98208384"/>
      </c:barChart>
      <c:catAx>
        <c:axId val="98206848"/>
        <c:scaling>
          <c:orientation val="minMax"/>
        </c:scaling>
        <c:delete val="1"/>
        <c:axPos val="b"/>
        <c:majorTickMark val="none"/>
        <c:minorTickMark val="none"/>
        <c:tickLblPos val="nextTo"/>
        <c:crossAx val="98208384"/>
        <c:crosses val="autoZero"/>
        <c:auto val="1"/>
        <c:lblAlgn val="ctr"/>
        <c:lblOffset val="100"/>
        <c:noMultiLvlLbl val="0"/>
      </c:catAx>
      <c:valAx>
        <c:axId val="98208384"/>
        <c:scaling>
          <c:logBase val="10"/>
          <c:orientation val="minMax"/>
          <c:min val="1.0000000000000005E-7"/>
        </c:scaling>
        <c:delete val="0"/>
        <c:axPos val="l"/>
        <c:majorGridlines>
          <c:spPr>
            <a:ln w="9525" cap="flat" cmpd="sng" algn="ctr">
              <a:solidFill>
                <a:schemeClr val="tx1">
                  <a:lumMod val="15000"/>
                  <a:lumOff val="85000"/>
                </a:schemeClr>
              </a:solidFill>
              <a:round/>
            </a:ln>
            <a:effectLst/>
          </c:spPr>
        </c:majorGridlines>
        <c:numFmt formatCode="0.E+0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98206848"/>
        <c:crosses val="autoZero"/>
        <c:crossBetween val="between"/>
      </c:valAx>
      <c:spPr>
        <a:noFill/>
        <a:ln>
          <a:solidFill>
            <a:schemeClr val="tx1"/>
          </a:solid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50000"/>
              </a:schemeClr>
            </a:solidFill>
            <a:ln>
              <a:solidFill>
                <a:schemeClr val="tx1"/>
              </a:solidFill>
            </a:ln>
            <a:effectLst/>
          </c:spPr>
          <c:invertIfNegative val="0"/>
          <c:errBars>
            <c:errBarType val="both"/>
            <c:errValType val="cust"/>
            <c:noEndCap val="0"/>
            <c:plus>
              <c:numRef>
                <c:f>FIGS2!$H$3:$H$8</c:f>
                <c:numCache>
                  <c:formatCode>General</c:formatCode>
                  <c:ptCount val="6"/>
                  <c:pt idx="0">
                    <c:v>4.5003842071974429E-7</c:v>
                  </c:pt>
                  <c:pt idx="1">
                    <c:v>7.7403087495495765E-8</c:v>
                  </c:pt>
                  <c:pt idx="2">
                    <c:v>9.7154625538978392E-7</c:v>
                  </c:pt>
                  <c:pt idx="3">
                    <c:v>6.4452649181017134E-7</c:v>
                  </c:pt>
                  <c:pt idx="4">
                    <c:v>2.0427096043122456E-6</c:v>
                  </c:pt>
                  <c:pt idx="5">
                    <c:v>1.3324650568728482E-6</c:v>
                  </c:pt>
                </c:numCache>
              </c:numRef>
            </c:plus>
            <c:minus>
              <c:numRef>
                <c:f>FIGS2!$H$3:$H$8</c:f>
                <c:numCache>
                  <c:formatCode>General</c:formatCode>
                  <c:ptCount val="6"/>
                  <c:pt idx="0">
                    <c:v>4.5003842071974429E-7</c:v>
                  </c:pt>
                  <c:pt idx="1">
                    <c:v>7.7403087495495765E-8</c:v>
                  </c:pt>
                  <c:pt idx="2">
                    <c:v>9.7154625538978392E-7</c:v>
                  </c:pt>
                  <c:pt idx="3">
                    <c:v>6.4452649181017134E-7</c:v>
                  </c:pt>
                  <c:pt idx="4">
                    <c:v>2.0427096043122456E-6</c:v>
                  </c:pt>
                  <c:pt idx="5">
                    <c:v>1.3324650568728482E-6</c:v>
                  </c:pt>
                </c:numCache>
              </c:numRef>
            </c:minus>
            <c:spPr>
              <a:noFill/>
              <a:ln w="9525" cap="flat" cmpd="sng" algn="ctr">
                <a:solidFill>
                  <a:schemeClr val="tx1">
                    <a:lumMod val="65000"/>
                    <a:lumOff val="35000"/>
                  </a:schemeClr>
                </a:solidFill>
                <a:round/>
              </a:ln>
              <a:effectLst/>
            </c:spPr>
          </c:errBars>
          <c:val>
            <c:numRef>
              <c:f>FIGS2!$G$3:$G$8</c:f>
              <c:numCache>
                <c:formatCode>0.00E+00</c:formatCode>
                <c:ptCount val="6"/>
                <c:pt idx="0">
                  <c:v>3.8853152504630932E-6</c:v>
                </c:pt>
                <c:pt idx="1">
                  <c:v>2.8475633482353914E-6</c:v>
                </c:pt>
                <c:pt idx="2">
                  <c:v>1.9074652814234323E-6</c:v>
                </c:pt>
                <c:pt idx="3">
                  <c:v>1.8195792223205636E-6</c:v>
                </c:pt>
                <c:pt idx="4">
                  <c:v>7.7685810337677733E-6</c:v>
                </c:pt>
                <c:pt idx="5">
                  <c:v>4.1789984856750857E-6</c:v>
                </c:pt>
              </c:numCache>
            </c:numRef>
          </c:val>
          <c:extLst xmlns:c16r2="http://schemas.microsoft.com/office/drawing/2015/06/chart">
            <c:ext xmlns:c16="http://schemas.microsoft.com/office/drawing/2014/chart" uri="{C3380CC4-5D6E-409C-BE32-E72D297353CC}">
              <c16:uniqueId val="{00000000-3D85-4307-93C9-CB53B3AA08A5}"/>
            </c:ext>
          </c:extLst>
        </c:ser>
        <c:dLbls>
          <c:showLegendKey val="0"/>
          <c:showVal val="0"/>
          <c:showCatName val="0"/>
          <c:showSerName val="0"/>
          <c:showPercent val="0"/>
          <c:showBubbleSize val="0"/>
        </c:dLbls>
        <c:gapWidth val="50"/>
        <c:overlap val="-27"/>
        <c:axId val="98233344"/>
        <c:axId val="98247424"/>
      </c:barChart>
      <c:catAx>
        <c:axId val="98233344"/>
        <c:scaling>
          <c:orientation val="minMax"/>
        </c:scaling>
        <c:delete val="1"/>
        <c:axPos val="b"/>
        <c:majorTickMark val="none"/>
        <c:minorTickMark val="none"/>
        <c:tickLblPos val="nextTo"/>
        <c:crossAx val="98247424"/>
        <c:crosses val="autoZero"/>
        <c:auto val="1"/>
        <c:lblAlgn val="ctr"/>
        <c:lblOffset val="100"/>
        <c:noMultiLvlLbl val="0"/>
      </c:catAx>
      <c:valAx>
        <c:axId val="98247424"/>
        <c:scaling>
          <c:logBase val="10"/>
          <c:orientation val="minMax"/>
          <c:min val="1.0000000000000005E-7"/>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US" sz="1200">
                    <a:solidFill>
                      <a:sysClr val="windowText" lastClr="000000"/>
                    </a:solidFill>
                  </a:rPr>
                  <a:t>Rate of FOA</a:t>
                </a:r>
                <a:r>
                  <a:rPr lang="en-US" sz="1200" baseline="30000">
                    <a:solidFill>
                      <a:sysClr val="windowText" lastClr="000000"/>
                    </a:solidFill>
                  </a:rPr>
                  <a:t>R</a:t>
                </a:r>
              </a:p>
            </c:rich>
          </c:tx>
          <c:overlay val="0"/>
          <c:spPr>
            <a:noFill/>
            <a:ln>
              <a:noFill/>
            </a:ln>
            <a:effectLst/>
          </c:spPr>
        </c:title>
        <c:numFmt formatCode="0.E+0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50" b="0" i="0" u="none" strike="noStrike" kern="1200" baseline="0">
                <a:solidFill>
                  <a:sysClr val="windowText" lastClr="000000"/>
                </a:solidFill>
                <a:latin typeface="+mn-lt"/>
                <a:ea typeface="+mn-ea"/>
                <a:cs typeface="+mn-cs"/>
              </a:defRPr>
            </a:pPr>
            <a:endParaRPr lang="en-US"/>
          </a:p>
        </c:txPr>
        <c:crossAx val="98233344"/>
        <c:crosses val="autoZero"/>
        <c:crossBetween val="between"/>
      </c:valAx>
      <c:spPr>
        <a:noFill/>
        <a:ln>
          <a:solidFill>
            <a:schemeClr val="tx1"/>
          </a:solid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65000"/>
              </a:schemeClr>
            </a:solidFill>
            <a:ln>
              <a:solidFill>
                <a:schemeClr val="tx1"/>
              </a:solidFill>
            </a:ln>
            <a:effectLst/>
          </c:spPr>
          <c:invertIfNegative val="0"/>
          <c:errBars>
            <c:errBarType val="both"/>
            <c:errValType val="cust"/>
            <c:noEndCap val="0"/>
            <c:plus>
              <c:numRef>
                <c:f>FIGS2!$H$12:$H$13</c:f>
                <c:numCache>
                  <c:formatCode>General</c:formatCode>
                  <c:ptCount val="2"/>
                  <c:pt idx="0">
                    <c:v>1.4156752767582889E-7</c:v>
                  </c:pt>
                  <c:pt idx="1">
                    <c:v>1.3121462026539776E-7</c:v>
                  </c:pt>
                </c:numCache>
              </c:numRef>
            </c:plus>
            <c:minus>
              <c:numRef>
                <c:f>FIGS2!$H$12:$H$13</c:f>
                <c:numCache>
                  <c:formatCode>General</c:formatCode>
                  <c:ptCount val="2"/>
                  <c:pt idx="0">
                    <c:v>1.4156752767582889E-7</c:v>
                  </c:pt>
                  <c:pt idx="1">
                    <c:v>1.3121462026539776E-7</c:v>
                  </c:pt>
                </c:numCache>
              </c:numRef>
            </c:minus>
            <c:spPr>
              <a:noFill/>
              <a:ln w="9525" cap="flat" cmpd="sng" algn="ctr">
                <a:solidFill>
                  <a:schemeClr val="tx1">
                    <a:lumMod val="65000"/>
                    <a:lumOff val="35000"/>
                  </a:schemeClr>
                </a:solidFill>
                <a:round/>
              </a:ln>
              <a:effectLst/>
            </c:spPr>
          </c:errBars>
          <c:val>
            <c:numRef>
              <c:f>FIGS2!$G$12:$G$13</c:f>
              <c:numCache>
                <c:formatCode>0.00E+00</c:formatCode>
                <c:ptCount val="2"/>
                <c:pt idx="0">
                  <c:v>1.1688119236264129E-6</c:v>
                </c:pt>
                <c:pt idx="1">
                  <c:v>1.1548208399526472E-6</c:v>
                </c:pt>
              </c:numCache>
            </c:numRef>
          </c:val>
          <c:extLst xmlns:c16r2="http://schemas.microsoft.com/office/drawing/2015/06/chart">
            <c:ext xmlns:c16="http://schemas.microsoft.com/office/drawing/2014/chart" uri="{C3380CC4-5D6E-409C-BE32-E72D297353CC}">
              <c16:uniqueId val="{00000000-31B3-47DF-98BF-F87A9D54D66C}"/>
            </c:ext>
          </c:extLst>
        </c:ser>
        <c:dLbls>
          <c:showLegendKey val="0"/>
          <c:showVal val="0"/>
          <c:showCatName val="0"/>
          <c:showSerName val="0"/>
          <c:showPercent val="0"/>
          <c:showBubbleSize val="0"/>
        </c:dLbls>
        <c:gapWidth val="50"/>
        <c:overlap val="-27"/>
        <c:axId val="98280960"/>
        <c:axId val="98282496"/>
      </c:barChart>
      <c:catAx>
        <c:axId val="98280960"/>
        <c:scaling>
          <c:orientation val="minMax"/>
        </c:scaling>
        <c:delete val="1"/>
        <c:axPos val="b"/>
        <c:numFmt formatCode="General" sourceLinked="1"/>
        <c:majorTickMark val="none"/>
        <c:minorTickMark val="none"/>
        <c:tickLblPos val="nextTo"/>
        <c:crossAx val="98282496"/>
        <c:crosses val="autoZero"/>
        <c:auto val="1"/>
        <c:lblAlgn val="ctr"/>
        <c:lblOffset val="100"/>
        <c:noMultiLvlLbl val="0"/>
      </c:catAx>
      <c:valAx>
        <c:axId val="98282496"/>
        <c:scaling>
          <c:logBase val="10"/>
          <c:orientation val="minMax"/>
          <c:min val="1.0000000000000005E-7"/>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US" sz="1200">
                    <a:solidFill>
                      <a:sysClr val="windowText" lastClr="000000"/>
                    </a:solidFill>
                  </a:rPr>
                  <a:t>Rate of FOA</a:t>
                </a:r>
                <a:r>
                  <a:rPr lang="en-US" sz="1200" baseline="30000">
                    <a:solidFill>
                      <a:sysClr val="windowText" lastClr="000000"/>
                    </a:solidFill>
                  </a:rPr>
                  <a:t>R</a:t>
                </a:r>
              </a:p>
            </c:rich>
          </c:tx>
          <c:overlay val="0"/>
          <c:spPr>
            <a:noFill/>
            <a:ln>
              <a:noFill/>
            </a:ln>
            <a:effectLst/>
          </c:spPr>
        </c:title>
        <c:numFmt formatCode="0.E+0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50" b="0" i="0" u="none" strike="noStrike" kern="1200" baseline="0">
                <a:solidFill>
                  <a:sysClr val="windowText" lastClr="000000"/>
                </a:solidFill>
                <a:latin typeface="+mn-lt"/>
                <a:ea typeface="+mn-ea"/>
                <a:cs typeface="+mn-cs"/>
              </a:defRPr>
            </a:pPr>
            <a:endParaRPr lang="en-US"/>
          </a:p>
        </c:txPr>
        <c:crossAx val="98280960"/>
        <c:crosses val="autoZero"/>
        <c:crossBetween val="between"/>
        <c:majorUnit val="10"/>
        <c:minorUnit val="10"/>
      </c:valAx>
      <c:spPr>
        <a:noFill/>
        <a:ln>
          <a:solidFill>
            <a:schemeClr val="tx1"/>
          </a:solid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solidFill>
                <a:schemeClr val="tx1"/>
              </a:solidFill>
            </a:ln>
            <a:effectLst/>
          </c:spPr>
          <c:invertIfNegative val="0"/>
          <c:dPt>
            <c:idx val="0"/>
            <c:invertIfNegative val="0"/>
            <c:bubble3D val="0"/>
            <c:spPr>
              <a:solidFill>
                <a:schemeClr val="accent3">
                  <a:lumMod val="60000"/>
                  <a:lumOff val="40000"/>
                </a:schemeClr>
              </a:solidFill>
              <a:ln>
                <a:solidFill>
                  <a:schemeClr val="tx1"/>
                </a:solidFill>
              </a:ln>
              <a:effectLst/>
            </c:spPr>
            <c:extLst xmlns:c16r2="http://schemas.microsoft.com/office/drawing/2015/06/chart">
              <c:ext xmlns:c16="http://schemas.microsoft.com/office/drawing/2014/chart" uri="{C3380CC4-5D6E-409C-BE32-E72D297353CC}">
                <c16:uniqueId val="{00000001-224A-41D9-A72C-E08ECD68E2A8}"/>
              </c:ext>
            </c:extLst>
          </c:dPt>
          <c:dPt>
            <c:idx val="1"/>
            <c:invertIfNegative val="0"/>
            <c:bubble3D val="0"/>
            <c:spPr>
              <a:solidFill>
                <a:schemeClr val="accent3">
                  <a:lumMod val="60000"/>
                  <a:lumOff val="40000"/>
                </a:schemeClr>
              </a:solidFill>
              <a:ln>
                <a:solidFill>
                  <a:schemeClr val="tx1"/>
                </a:solidFill>
              </a:ln>
              <a:effectLst/>
            </c:spPr>
            <c:extLst xmlns:c16r2="http://schemas.microsoft.com/office/drawing/2015/06/chart">
              <c:ext xmlns:c16="http://schemas.microsoft.com/office/drawing/2014/chart" uri="{C3380CC4-5D6E-409C-BE32-E72D297353CC}">
                <c16:uniqueId val="{00000002-224A-41D9-A72C-E08ECD68E2A8}"/>
              </c:ext>
            </c:extLst>
          </c:dPt>
          <c:dPt>
            <c:idx val="2"/>
            <c:invertIfNegative val="0"/>
            <c:bubble3D val="0"/>
            <c:spPr>
              <a:solidFill>
                <a:schemeClr val="accent3">
                  <a:lumMod val="60000"/>
                  <a:lumOff val="40000"/>
                </a:schemeClr>
              </a:solidFill>
              <a:ln>
                <a:solidFill>
                  <a:schemeClr val="tx1"/>
                </a:solidFill>
              </a:ln>
              <a:effectLst/>
            </c:spPr>
            <c:extLst xmlns:c16r2="http://schemas.microsoft.com/office/drawing/2015/06/chart">
              <c:ext xmlns:c16="http://schemas.microsoft.com/office/drawing/2014/chart" uri="{C3380CC4-5D6E-409C-BE32-E72D297353CC}">
                <c16:uniqueId val="{00000003-224A-41D9-A72C-E08ECD68E2A8}"/>
              </c:ext>
            </c:extLst>
          </c:dPt>
          <c:errBars>
            <c:errBarType val="both"/>
            <c:errValType val="cust"/>
            <c:noEndCap val="0"/>
            <c:plus>
              <c:numRef>
                <c:f>FIGS2!$C$28:$C$30</c:f>
                <c:numCache>
                  <c:formatCode>General</c:formatCode>
                  <c:ptCount val="3"/>
                  <c:pt idx="0">
                    <c:v>5.3293786761824294E-7</c:v>
                  </c:pt>
                  <c:pt idx="1">
                    <c:v>1.8364071178334349E-6</c:v>
                  </c:pt>
                  <c:pt idx="2">
                    <c:v>3.9258538366528293E-6</c:v>
                  </c:pt>
                </c:numCache>
              </c:numRef>
            </c:plus>
            <c:minus>
              <c:numRef>
                <c:f>FIGS2!$C$28:$C$30</c:f>
                <c:numCache>
                  <c:formatCode>General</c:formatCode>
                  <c:ptCount val="3"/>
                  <c:pt idx="0">
                    <c:v>5.3293786761824294E-7</c:v>
                  </c:pt>
                  <c:pt idx="1">
                    <c:v>1.8364071178334349E-6</c:v>
                  </c:pt>
                  <c:pt idx="2">
                    <c:v>3.9258538366528293E-6</c:v>
                  </c:pt>
                </c:numCache>
              </c:numRef>
            </c:minus>
            <c:spPr>
              <a:noFill/>
              <a:ln w="9525" cap="flat" cmpd="sng" algn="ctr">
                <a:solidFill>
                  <a:schemeClr val="tx1">
                    <a:lumMod val="65000"/>
                    <a:lumOff val="35000"/>
                  </a:schemeClr>
                </a:solidFill>
                <a:round/>
              </a:ln>
              <a:effectLst/>
            </c:spPr>
          </c:errBars>
          <c:val>
            <c:numRef>
              <c:f>FIGS2!$B$28:$B$30</c:f>
              <c:numCache>
                <c:formatCode>0.00E+00</c:formatCode>
                <c:ptCount val="3"/>
                <c:pt idx="0">
                  <c:v>1.4358987313752511E-6</c:v>
                </c:pt>
                <c:pt idx="1">
                  <c:v>1.7819121223113084E-5</c:v>
                </c:pt>
                <c:pt idx="2">
                  <c:v>1.1094498955935229E-5</c:v>
                </c:pt>
              </c:numCache>
            </c:numRef>
          </c:val>
          <c:extLst xmlns:c16r2="http://schemas.microsoft.com/office/drawing/2015/06/chart">
            <c:ext xmlns:c16="http://schemas.microsoft.com/office/drawing/2014/chart" uri="{C3380CC4-5D6E-409C-BE32-E72D297353CC}">
              <c16:uniqueId val="{00000000-224A-41D9-A72C-E08ECD68E2A8}"/>
            </c:ext>
          </c:extLst>
        </c:ser>
        <c:dLbls>
          <c:showLegendKey val="0"/>
          <c:showVal val="0"/>
          <c:showCatName val="0"/>
          <c:showSerName val="0"/>
          <c:showPercent val="0"/>
          <c:showBubbleSize val="0"/>
        </c:dLbls>
        <c:gapWidth val="50"/>
        <c:overlap val="-27"/>
        <c:axId val="114841856"/>
        <c:axId val="114843648"/>
      </c:barChart>
      <c:catAx>
        <c:axId val="114841856"/>
        <c:scaling>
          <c:orientation val="minMax"/>
        </c:scaling>
        <c:delete val="1"/>
        <c:axPos val="b"/>
        <c:majorTickMark val="none"/>
        <c:minorTickMark val="none"/>
        <c:tickLblPos val="nextTo"/>
        <c:crossAx val="114843648"/>
        <c:crosses val="autoZero"/>
        <c:auto val="1"/>
        <c:lblAlgn val="ctr"/>
        <c:lblOffset val="100"/>
        <c:noMultiLvlLbl val="0"/>
      </c:catAx>
      <c:valAx>
        <c:axId val="114843648"/>
        <c:scaling>
          <c:logBase val="10"/>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sz="1200" dirty="0">
                    <a:solidFill>
                      <a:schemeClr val="tx1"/>
                    </a:solidFill>
                  </a:rPr>
                  <a:t>Rate of 5FOA</a:t>
                </a:r>
                <a:r>
                  <a:rPr lang="en-US" sz="1200" baseline="30000" dirty="0">
                    <a:solidFill>
                      <a:schemeClr val="tx1"/>
                    </a:solidFill>
                  </a:rPr>
                  <a:t>R</a:t>
                </a:r>
              </a:p>
            </c:rich>
          </c:tx>
          <c:overlay val="0"/>
          <c:spPr>
            <a:noFill/>
            <a:ln>
              <a:noFill/>
            </a:ln>
            <a:effectLst/>
          </c:spPr>
        </c:title>
        <c:numFmt formatCode="0.E+0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114841856"/>
        <c:crosses val="autoZero"/>
        <c:crossBetween val="between"/>
      </c:valAx>
      <c:spPr>
        <a:noFill/>
        <a:ln>
          <a:solidFill>
            <a:schemeClr val="tx1"/>
          </a:solid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bg1"/>
      </a:solidFill>
      <a:round/>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4"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970939" y="0"/>
            <a:ext cx="3037840" cy="464820"/>
          </a:xfrm>
          <a:prstGeom prst="rect">
            <a:avLst/>
          </a:prstGeom>
        </p:spPr>
        <p:txBody>
          <a:bodyPr vert="horz" lIns="91440" tIns="45720" rIns="91440" bIns="45720" rtlCol="0"/>
          <a:lstStyle>
            <a:lvl1pPr algn="r">
              <a:defRPr sz="1200"/>
            </a:lvl1pPr>
          </a:lstStyle>
          <a:p>
            <a:fld id="{93DC3AA7-7EB1-43F7-9E92-E3DB03AD82A5}" type="datetimeFigureOut">
              <a:rPr lang="es-ES" smtClean="0"/>
              <a:t>12/09/2019</a:t>
            </a:fld>
            <a:endParaRPr lang="es-ES"/>
          </a:p>
        </p:txBody>
      </p:sp>
      <p:sp>
        <p:nvSpPr>
          <p:cNvPr id="4" name="3 Marcador de pie de página"/>
          <p:cNvSpPr>
            <a:spLocks noGrp="1"/>
          </p:cNvSpPr>
          <p:nvPr>
            <p:ph type="ftr" sz="quarter" idx="2"/>
          </p:nvPr>
        </p:nvSpPr>
        <p:spPr>
          <a:xfrm>
            <a:off x="0" y="8829967"/>
            <a:ext cx="3037840" cy="46482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970939" y="8829967"/>
            <a:ext cx="3037840" cy="464820"/>
          </a:xfrm>
          <a:prstGeom prst="rect">
            <a:avLst/>
          </a:prstGeom>
        </p:spPr>
        <p:txBody>
          <a:bodyPr vert="horz" lIns="91440" tIns="45720" rIns="91440" bIns="45720" rtlCol="0" anchor="b"/>
          <a:lstStyle>
            <a:lvl1pPr algn="r">
              <a:defRPr sz="1200"/>
            </a:lvl1pPr>
          </a:lstStyle>
          <a:p>
            <a:fld id="{C8E66DE0-46AB-4909-AC89-290ED9F6F963}" type="slidenum">
              <a:rPr lang="es-ES" smtClean="0"/>
              <a:t>‹#›</a:t>
            </a:fld>
            <a:endParaRPr lang="es-ES"/>
          </a:p>
        </p:txBody>
      </p:sp>
    </p:spTree>
    <p:extLst>
      <p:ext uri="{BB962C8B-B14F-4D97-AF65-F5344CB8AC3E}">
        <p14:creationId xmlns:p14="http://schemas.microsoft.com/office/powerpoint/2010/main" val="1478723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970939" y="0"/>
            <a:ext cx="3037840" cy="464820"/>
          </a:xfrm>
          <a:prstGeom prst="rect">
            <a:avLst/>
          </a:prstGeom>
        </p:spPr>
        <p:txBody>
          <a:bodyPr vert="horz" lIns="91440" tIns="45720" rIns="91440" bIns="45720" rtlCol="0"/>
          <a:lstStyle>
            <a:lvl1pPr algn="r">
              <a:defRPr sz="1200"/>
            </a:lvl1pPr>
          </a:lstStyle>
          <a:p>
            <a:fld id="{C7E5A9F3-79CC-41AA-B7ED-941A3B78252D}" type="datetimeFigureOut">
              <a:rPr lang="es-ES" smtClean="0"/>
              <a:t>12/09/2019</a:t>
            </a:fld>
            <a:endParaRPr lang="es-ES"/>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701041" y="4415792"/>
            <a:ext cx="5608320" cy="418338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970939" y="8829967"/>
            <a:ext cx="3037840" cy="464820"/>
          </a:xfrm>
          <a:prstGeom prst="rect">
            <a:avLst/>
          </a:prstGeom>
        </p:spPr>
        <p:txBody>
          <a:bodyPr vert="horz" lIns="91440" tIns="45720" rIns="91440" bIns="45720" rtlCol="0" anchor="b"/>
          <a:lstStyle>
            <a:lvl1pPr algn="r">
              <a:defRPr sz="1200"/>
            </a:lvl1pPr>
          </a:lstStyle>
          <a:p>
            <a:fld id="{17291001-CB59-4C3E-9337-7F298582834B}" type="slidenum">
              <a:rPr lang="es-ES" smtClean="0"/>
              <a:t>‹#›</a:t>
            </a:fld>
            <a:endParaRPr lang="es-ES"/>
          </a:p>
        </p:txBody>
      </p:sp>
    </p:spTree>
    <p:extLst>
      <p:ext uri="{BB962C8B-B14F-4D97-AF65-F5344CB8AC3E}">
        <p14:creationId xmlns:p14="http://schemas.microsoft.com/office/powerpoint/2010/main" val="790258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Figure </a:t>
            </a:r>
            <a:r>
              <a:rPr lang="es-ES" dirty="0" smtClean="0"/>
              <a:t>S1. </a:t>
            </a:r>
            <a:r>
              <a:rPr lang="es-ES" dirty="0" err="1"/>
              <a:t>Strategy</a:t>
            </a:r>
            <a:r>
              <a:rPr lang="es-ES" dirty="0"/>
              <a:t> </a:t>
            </a:r>
            <a:r>
              <a:rPr lang="es-ES" dirty="0" err="1"/>
              <a:t>for</a:t>
            </a:r>
            <a:r>
              <a:rPr lang="es-ES" dirty="0"/>
              <a:t> </a:t>
            </a:r>
            <a:r>
              <a:rPr lang="es-ES" dirty="0" err="1"/>
              <a:t>the</a:t>
            </a:r>
            <a:r>
              <a:rPr lang="es-ES" dirty="0"/>
              <a:t> </a:t>
            </a:r>
            <a:r>
              <a:rPr lang="es-ES" dirty="0" err="1"/>
              <a:t>generation</a:t>
            </a:r>
            <a:r>
              <a:rPr lang="es-ES" dirty="0"/>
              <a:t> of SAT and FRT </a:t>
            </a:r>
            <a:r>
              <a:rPr lang="es-ES" dirty="0" err="1"/>
              <a:t>strains</a:t>
            </a:r>
            <a:r>
              <a:rPr lang="es-ES" dirty="0"/>
              <a:t>. </a:t>
            </a:r>
            <a:r>
              <a:rPr lang="es-ES" dirty="0" err="1"/>
              <a:t>For</a:t>
            </a:r>
            <a:r>
              <a:rPr lang="es-ES" dirty="0"/>
              <a:t> </a:t>
            </a:r>
            <a:r>
              <a:rPr lang="es-ES" dirty="0" err="1"/>
              <a:t>details</a:t>
            </a:r>
            <a:r>
              <a:rPr lang="es-ES" baseline="0" dirty="0"/>
              <a:t> </a:t>
            </a:r>
            <a:r>
              <a:rPr lang="es-ES" baseline="0" dirty="0" err="1"/>
              <a:t>see</a:t>
            </a:r>
            <a:r>
              <a:rPr lang="es-ES" baseline="0" dirty="0"/>
              <a:t> </a:t>
            </a:r>
            <a:r>
              <a:rPr lang="es-ES" baseline="0" dirty="0" err="1"/>
              <a:t>text</a:t>
            </a:r>
            <a:r>
              <a:rPr lang="es-ES" baseline="0" dirty="0"/>
              <a:t>.</a:t>
            </a:r>
            <a:endParaRPr lang="es-ES" dirty="0"/>
          </a:p>
        </p:txBody>
      </p:sp>
      <p:sp>
        <p:nvSpPr>
          <p:cNvPr id="4" name="3 Marcador de número de diapositiva"/>
          <p:cNvSpPr>
            <a:spLocks noGrp="1"/>
          </p:cNvSpPr>
          <p:nvPr>
            <p:ph type="sldNum" sz="quarter" idx="10"/>
          </p:nvPr>
        </p:nvSpPr>
        <p:spPr/>
        <p:txBody>
          <a:bodyPr/>
          <a:lstStyle/>
          <a:p>
            <a:fld id="{17291001-CB59-4C3E-9337-7F298582834B}" type="slidenum">
              <a:rPr lang="es-ES" smtClean="0"/>
              <a:t>1</a:t>
            </a:fld>
            <a:endParaRPr lang="es-ES"/>
          </a:p>
        </p:txBody>
      </p:sp>
    </p:spTree>
    <p:extLst>
      <p:ext uri="{BB962C8B-B14F-4D97-AF65-F5344CB8AC3E}">
        <p14:creationId xmlns:p14="http://schemas.microsoft.com/office/powerpoint/2010/main" val="537746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 </a:t>
            </a:r>
            <a:r>
              <a:rPr lang="en-US" sz="1200" b="1" kern="1200" dirty="0" smtClean="0">
                <a:solidFill>
                  <a:schemeClr val="tx1"/>
                </a:solidFill>
                <a:effectLst/>
                <a:latin typeface="+mn-lt"/>
                <a:ea typeface="+mn-ea"/>
                <a:cs typeface="+mn-cs"/>
              </a:rPr>
              <a:t>S10. </a:t>
            </a:r>
            <a:r>
              <a:rPr lang="en-US" sz="1200" b="0" kern="1200" dirty="0">
                <a:solidFill>
                  <a:schemeClr val="tx1"/>
                </a:solidFill>
                <a:effectLst/>
                <a:latin typeface="+mn-lt"/>
                <a:ea typeface="+mn-ea"/>
                <a:cs typeface="+mn-cs"/>
              </a:rPr>
              <a:t>PFGE karyotypes and SNP-RFLP analysis of 5-FOA</a:t>
            </a:r>
            <a:r>
              <a:rPr lang="en-US" sz="1200" b="0" kern="1200" baseline="30000" dirty="0">
                <a:solidFill>
                  <a:schemeClr val="tx1"/>
                </a:solidFill>
                <a:effectLst/>
                <a:latin typeface="+mn-lt"/>
                <a:ea typeface="+mn-ea"/>
                <a:cs typeface="+mn-cs"/>
              </a:rPr>
              <a:t>R</a:t>
            </a:r>
            <a:r>
              <a:rPr lang="en-US" sz="1200" b="0" kern="1200" dirty="0">
                <a:solidFill>
                  <a:schemeClr val="tx1"/>
                </a:solidFill>
                <a:effectLst/>
                <a:latin typeface="+mn-lt"/>
                <a:ea typeface="+mn-ea"/>
                <a:cs typeface="+mn-cs"/>
              </a:rPr>
              <a:t> derivatives from strains CAGL5A (test Chr6A) (top panels) and CAGL5B (test Chr6B) (bottom panels). </a:t>
            </a:r>
            <a:r>
              <a:rPr lang="en-US" sz="1200" kern="1200" dirty="0">
                <a:solidFill>
                  <a:schemeClr val="tx1"/>
                </a:solidFill>
                <a:effectLst/>
                <a:latin typeface="+mn-lt"/>
                <a:ea typeface="+mn-ea"/>
                <a:cs typeface="+mn-cs"/>
              </a:rPr>
              <a:t>Results correspond to Expt. 2 (see text). Left panels: Long PFGE runs of the indicated 5-FOA</a:t>
            </a:r>
            <a:r>
              <a:rPr lang="en-US" sz="1200" kern="1200" baseline="30000" dirty="0">
                <a:solidFill>
                  <a:schemeClr val="tx1"/>
                </a:solidFill>
                <a:effectLst/>
                <a:latin typeface="+mn-lt"/>
                <a:ea typeface="+mn-ea"/>
                <a:cs typeface="+mn-cs"/>
              </a:rPr>
              <a:t>R</a:t>
            </a:r>
            <a:r>
              <a:rPr lang="en-US" sz="1200" kern="1200" dirty="0">
                <a:solidFill>
                  <a:schemeClr val="tx1"/>
                </a:solidFill>
                <a:effectLst/>
                <a:latin typeface="+mn-lt"/>
                <a:ea typeface="+mn-ea"/>
                <a:cs typeface="+mn-cs"/>
              </a:rPr>
              <a:t> derivatives from strains CAGL5A (A) and CAGL5B (B). Right panels: CHEF Southern hybridization using a </a:t>
            </a:r>
            <a:r>
              <a:rPr lang="en-US" sz="1200" i="1" kern="1200" dirty="0">
                <a:solidFill>
                  <a:schemeClr val="tx1"/>
                </a:solidFill>
                <a:effectLst/>
                <a:latin typeface="+mn-lt"/>
                <a:ea typeface="+mn-ea"/>
                <a:cs typeface="+mn-cs"/>
              </a:rPr>
              <a:t>COX12</a:t>
            </a:r>
            <a:r>
              <a:rPr lang="en-US" sz="1200" kern="1200" dirty="0">
                <a:solidFill>
                  <a:schemeClr val="tx1"/>
                </a:solidFill>
                <a:effectLst/>
                <a:latin typeface="+mn-lt"/>
                <a:ea typeface="+mn-ea"/>
                <a:cs typeface="+mn-cs"/>
              </a:rPr>
              <a:t> probe. Novel Chr6 SNCs are indicated with white arrowheads. The genomic event most likely accompanying the 5-FOA</a:t>
            </a:r>
            <a:r>
              <a:rPr lang="en-US" sz="1200" kern="1200" baseline="30000" dirty="0">
                <a:solidFill>
                  <a:schemeClr val="tx1"/>
                </a:solidFill>
                <a:effectLst/>
                <a:latin typeface="+mn-lt"/>
                <a:ea typeface="+mn-ea"/>
                <a:cs typeface="+mn-cs"/>
              </a:rPr>
              <a:t>R</a:t>
            </a:r>
            <a:r>
              <a:rPr lang="en-US" sz="1200" kern="1200" dirty="0">
                <a:solidFill>
                  <a:schemeClr val="tx1"/>
                </a:solidFill>
                <a:effectLst/>
                <a:latin typeface="+mn-lt"/>
                <a:ea typeface="+mn-ea"/>
                <a:cs typeface="+mn-cs"/>
              </a:rPr>
              <a:t> phenotype is indicated at the bottom of the Southern blots.</a:t>
            </a:r>
            <a:endParaRPr lang="es-E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3D6E45C-F67E-4228-8F8F-580F440D5920}" type="slidenum">
              <a:rPr lang="es-ES" smtClean="0"/>
              <a:t>10</a:t>
            </a:fld>
            <a:endParaRPr lang="es-ES"/>
          </a:p>
        </p:txBody>
      </p:sp>
    </p:spTree>
    <p:extLst>
      <p:ext uri="{BB962C8B-B14F-4D97-AF65-F5344CB8AC3E}">
        <p14:creationId xmlns:p14="http://schemas.microsoft.com/office/powerpoint/2010/main" val="957899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 </a:t>
            </a:r>
            <a:r>
              <a:rPr lang="en-US" sz="1200" b="1" kern="1200" dirty="0" smtClean="0">
                <a:solidFill>
                  <a:schemeClr val="tx1"/>
                </a:solidFill>
                <a:effectLst/>
                <a:latin typeface="+mn-lt"/>
                <a:ea typeface="+mn-ea"/>
                <a:cs typeface="+mn-cs"/>
              </a:rPr>
              <a:t>11. </a:t>
            </a:r>
            <a:r>
              <a:rPr lang="en-US" sz="1200" b="0" kern="1200" dirty="0">
                <a:solidFill>
                  <a:schemeClr val="tx1"/>
                </a:solidFill>
                <a:effectLst/>
                <a:latin typeface="+mn-lt"/>
                <a:ea typeface="+mn-ea"/>
                <a:cs typeface="+mn-cs"/>
              </a:rPr>
              <a:t>Standard PFGE karyotypes of 5-FOA</a:t>
            </a:r>
            <a:r>
              <a:rPr lang="en-US" sz="1200" b="0" kern="1200" baseline="30000" dirty="0">
                <a:solidFill>
                  <a:schemeClr val="tx1"/>
                </a:solidFill>
                <a:effectLst/>
                <a:latin typeface="+mn-lt"/>
                <a:ea typeface="+mn-ea"/>
                <a:cs typeface="+mn-cs"/>
              </a:rPr>
              <a:t>R</a:t>
            </a:r>
            <a:r>
              <a:rPr lang="en-US" sz="1200" b="0" kern="1200" dirty="0">
                <a:solidFill>
                  <a:schemeClr val="tx1"/>
                </a:solidFill>
                <a:effectLst/>
                <a:latin typeface="+mn-lt"/>
                <a:ea typeface="+mn-ea"/>
                <a:cs typeface="+mn-cs"/>
              </a:rPr>
              <a:t> derivatives from strain CAGL6 (test Chr6B) stained with EtBr (left panels) and CHEF Southern blot (right panels, probed with </a:t>
            </a:r>
            <a:r>
              <a:rPr lang="en-US" sz="1200" b="0" i="1" kern="1200" dirty="0">
                <a:solidFill>
                  <a:schemeClr val="tx1"/>
                </a:solidFill>
                <a:effectLst/>
                <a:latin typeface="+mn-lt"/>
                <a:ea typeface="+mn-ea"/>
                <a:cs typeface="+mn-cs"/>
              </a:rPr>
              <a:t>COX12</a:t>
            </a:r>
            <a:r>
              <a:rPr lang="en-US" sz="1200" b="0" kern="1200" dirty="0">
                <a:solidFill>
                  <a:schemeClr val="tx1"/>
                </a:solidFill>
                <a:effectLst/>
                <a:latin typeface="+mn-lt"/>
                <a:ea typeface="+mn-ea"/>
                <a:cs typeface="+mn-cs"/>
              </a:rPr>
              <a:t>). (A) </a:t>
            </a:r>
            <a:r>
              <a:rPr lang="en-US" sz="1200" kern="1200" dirty="0">
                <a:solidFill>
                  <a:schemeClr val="tx1"/>
                </a:solidFill>
                <a:effectLst/>
                <a:latin typeface="+mn-lt"/>
                <a:ea typeface="+mn-ea"/>
                <a:cs typeface="+mn-cs"/>
              </a:rPr>
              <a:t>20 5FOA</a:t>
            </a:r>
            <a:r>
              <a:rPr lang="en-US" sz="1200" kern="1200" baseline="30000" dirty="0">
                <a:solidFill>
                  <a:schemeClr val="tx1"/>
                </a:solidFill>
                <a:effectLst/>
                <a:latin typeface="+mn-lt"/>
                <a:ea typeface="+mn-ea"/>
                <a:cs typeface="+mn-cs"/>
              </a:rPr>
              <a:t>R</a:t>
            </a:r>
            <a:r>
              <a:rPr lang="en-US" sz="1200" kern="1200" dirty="0">
                <a:solidFill>
                  <a:schemeClr val="tx1"/>
                </a:solidFill>
                <a:effectLst/>
                <a:latin typeface="+mn-lt"/>
                <a:ea typeface="+mn-ea"/>
                <a:cs typeface="+mn-cs"/>
              </a:rPr>
              <a:t> derivatives from</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Expt. 2 (see text) were analyzed. The event deduced for each derivative is indicated at the bottom of the Southern blot panels. Chr6 SNCs are marked with white arrowheads. (B) According to PFGE karyotypes strain CAGL6B lost the larger Chr7 homolog (Chr7B) and presumably reduplicated the smaller one (Chr7A), whereas its precursor CEA2 (</a:t>
            </a:r>
            <a:r>
              <a:rPr lang="en-US" sz="1200" i="1" kern="1200" dirty="0">
                <a:solidFill>
                  <a:schemeClr val="tx1"/>
                </a:solidFill>
                <a:effectLst/>
                <a:latin typeface="+mn-lt"/>
                <a:ea typeface="+mn-ea"/>
                <a:cs typeface="+mn-cs"/>
              </a:rPr>
              <a:t>lig4</a:t>
            </a:r>
            <a:r>
              <a:rPr lang="en-US" sz="1200" kern="1200" dirty="0">
                <a:solidFill>
                  <a:schemeClr val="tx1"/>
                </a:solidFill>
                <a:effectLst/>
                <a:latin typeface="+mn-lt"/>
                <a:ea typeface="+mn-ea"/>
                <a:cs typeface="+mn-cs"/>
              </a:rPr>
              <a:t>) conserved both Chr7 homologs .</a:t>
            </a:r>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D3D6E45C-F67E-4228-8F8F-580F440D5920}" type="slidenum">
              <a:rPr lang="es-ES" smtClean="0"/>
              <a:t>11</a:t>
            </a:fld>
            <a:endParaRPr lang="es-ES"/>
          </a:p>
        </p:txBody>
      </p:sp>
    </p:spTree>
    <p:extLst>
      <p:ext uri="{BB962C8B-B14F-4D97-AF65-F5344CB8AC3E}">
        <p14:creationId xmlns:p14="http://schemas.microsoft.com/office/powerpoint/2010/main" val="1250015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Figure </a:t>
            </a:r>
            <a:r>
              <a:rPr lang="en-US" dirty="0" smtClean="0">
                <a:effectLst/>
              </a:rPr>
              <a:t>S12. </a:t>
            </a:r>
            <a:r>
              <a:rPr lang="en-US" dirty="0">
                <a:effectLst/>
              </a:rPr>
              <a:t>Long run PFGE/Southern blot using a </a:t>
            </a:r>
            <a:r>
              <a:rPr lang="en-US" i="1" dirty="0" err="1">
                <a:effectLst/>
              </a:rPr>
              <a:t>hisG</a:t>
            </a:r>
            <a:r>
              <a:rPr lang="en-US" dirty="0">
                <a:effectLst/>
              </a:rPr>
              <a:t> probe of CAGL3A and CAGL3B derivatives that were negative for SSA (i.e., the same samples analyzed in Figure 8, bottom panel).</a:t>
            </a:r>
            <a:endParaRPr lang="es-ES" dirty="0">
              <a:effectLst/>
            </a:endParaRPr>
          </a:p>
          <a:p>
            <a:endParaRPr lang="es-ES" dirty="0"/>
          </a:p>
        </p:txBody>
      </p:sp>
      <p:sp>
        <p:nvSpPr>
          <p:cNvPr id="4" name="3 Marcador de número de diapositiva"/>
          <p:cNvSpPr>
            <a:spLocks noGrp="1"/>
          </p:cNvSpPr>
          <p:nvPr>
            <p:ph type="sldNum" sz="quarter" idx="10"/>
          </p:nvPr>
        </p:nvSpPr>
        <p:spPr/>
        <p:txBody>
          <a:bodyPr/>
          <a:lstStyle/>
          <a:p>
            <a:fld id="{17291001-CB59-4C3E-9337-7F298582834B}" type="slidenum">
              <a:rPr lang="es-ES" smtClean="0"/>
              <a:t>12</a:t>
            </a:fld>
            <a:endParaRPr lang="es-ES"/>
          </a:p>
        </p:txBody>
      </p:sp>
    </p:spTree>
    <p:extLst>
      <p:ext uri="{BB962C8B-B14F-4D97-AF65-F5344CB8AC3E}">
        <p14:creationId xmlns:p14="http://schemas.microsoft.com/office/powerpoint/2010/main" val="3462899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Figure </a:t>
            </a:r>
            <a:r>
              <a:rPr lang="en-US" dirty="0" smtClean="0">
                <a:effectLst/>
              </a:rPr>
              <a:t>S2.</a:t>
            </a:r>
            <a:r>
              <a:rPr lang="en-US" sz="1200" kern="1200" dirty="0" smtClean="0">
                <a:solidFill>
                  <a:schemeClr val="tx1"/>
                </a:solidFill>
                <a:effectLst/>
                <a:latin typeface="+mn-lt"/>
                <a:ea typeface="+mn-ea"/>
                <a:cs typeface="+mn-cs"/>
              </a:rPr>
              <a:t> </a:t>
            </a:r>
            <a:r>
              <a:rPr lang="en-US" dirty="0">
                <a:effectLst/>
              </a:rPr>
              <a:t>Generation of a </a:t>
            </a:r>
            <a:r>
              <a:rPr lang="en-US" i="1" dirty="0">
                <a:effectLst/>
              </a:rPr>
              <a:t>SHE9/she9</a:t>
            </a:r>
            <a:r>
              <a:rPr lang="en-US" dirty="0">
                <a:effectLst/>
              </a:rPr>
              <a:t>::</a:t>
            </a:r>
            <a:r>
              <a:rPr lang="en-US" i="1" dirty="0">
                <a:effectLst/>
              </a:rPr>
              <a:t>hisG-URA3-hisG</a:t>
            </a:r>
            <a:r>
              <a:rPr lang="en-US" dirty="0">
                <a:effectLst/>
              </a:rPr>
              <a:t> strain. (A) The </a:t>
            </a:r>
            <a:r>
              <a:rPr lang="en-US" i="1" dirty="0">
                <a:effectLst/>
              </a:rPr>
              <a:t>SHE9</a:t>
            </a:r>
            <a:r>
              <a:rPr lang="en-US" dirty="0">
                <a:effectLst/>
              </a:rPr>
              <a:t> disruption cassette was constructed as follows: a 670 </a:t>
            </a:r>
            <a:r>
              <a:rPr lang="en-US" dirty="0" err="1">
                <a:effectLst/>
              </a:rPr>
              <a:t>bp</a:t>
            </a:r>
            <a:r>
              <a:rPr lang="en-US" dirty="0">
                <a:effectLst/>
              </a:rPr>
              <a:t> </a:t>
            </a:r>
            <a:r>
              <a:rPr lang="en-US" i="1" dirty="0" err="1">
                <a:effectLst/>
              </a:rPr>
              <a:t>Hind</a:t>
            </a:r>
            <a:r>
              <a:rPr lang="en-US" dirty="0" err="1">
                <a:effectLst/>
              </a:rPr>
              <a:t>III</a:t>
            </a:r>
            <a:r>
              <a:rPr lang="en-US" dirty="0">
                <a:effectLst/>
              </a:rPr>
              <a:t>/</a:t>
            </a:r>
            <a:r>
              <a:rPr lang="en-US" i="1" dirty="0" err="1">
                <a:effectLst/>
              </a:rPr>
              <a:t>Kpn</a:t>
            </a:r>
            <a:r>
              <a:rPr lang="en-US" dirty="0" err="1">
                <a:effectLst/>
              </a:rPr>
              <a:t>I</a:t>
            </a:r>
            <a:r>
              <a:rPr lang="en-US" dirty="0">
                <a:effectLst/>
              </a:rPr>
              <a:t> fragment internal to the </a:t>
            </a:r>
            <a:r>
              <a:rPr lang="en-US" i="1" dirty="0">
                <a:effectLst/>
              </a:rPr>
              <a:t>SHE9</a:t>
            </a:r>
            <a:r>
              <a:rPr lang="en-US" dirty="0">
                <a:effectLst/>
              </a:rPr>
              <a:t> ORF cloned in the pGEM-5Z was substituted by the </a:t>
            </a:r>
            <a:r>
              <a:rPr lang="en-US" i="1" dirty="0" err="1">
                <a:effectLst/>
              </a:rPr>
              <a:t>hisG</a:t>
            </a:r>
            <a:r>
              <a:rPr lang="en-US" i="1" dirty="0">
                <a:effectLst/>
              </a:rPr>
              <a:t>-URA-</a:t>
            </a:r>
            <a:r>
              <a:rPr lang="en-US" i="1" dirty="0" err="1">
                <a:effectLst/>
              </a:rPr>
              <a:t>hisG</a:t>
            </a:r>
            <a:r>
              <a:rPr lang="en-US" dirty="0">
                <a:effectLst/>
              </a:rPr>
              <a:t> cassette released from plasmid pMB7 by digestion with the same enzymes (</a:t>
            </a:r>
            <a:r>
              <a:rPr lang="en-US" dirty="0" err="1">
                <a:effectLst/>
              </a:rPr>
              <a:t>Fonzi</a:t>
            </a:r>
            <a:r>
              <a:rPr lang="en-US" dirty="0">
                <a:effectLst/>
              </a:rPr>
              <a:t> and Irwin, 1993). The construct consisted of the </a:t>
            </a:r>
            <a:r>
              <a:rPr lang="en-US" i="1" dirty="0">
                <a:effectLst/>
              </a:rPr>
              <a:t>URA</a:t>
            </a:r>
            <a:r>
              <a:rPr lang="en-US" dirty="0">
                <a:effectLst/>
              </a:rPr>
              <a:t> blaster flanked by 0.6 and 1.2 kb from the 5´- and 3´- regions (1124bp of </a:t>
            </a:r>
            <a:r>
              <a:rPr lang="en-US" i="1" dirty="0">
                <a:effectLst/>
              </a:rPr>
              <a:t>SHE9</a:t>
            </a:r>
            <a:r>
              <a:rPr lang="en-US" dirty="0">
                <a:effectLst/>
              </a:rPr>
              <a:t> sequence on the 5´end and 451 </a:t>
            </a:r>
            <a:r>
              <a:rPr lang="en-US" dirty="0" err="1">
                <a:effectLst/>
              </a:rPr>
              <a:t>bp</a:t>
            </a:r>
            <a:r>
              <a:rPr lang="en-US" dirty="0">
                <a:effectLst/>
              </a:rPr>
              <a:t> on the 3´end). The disruption cassette was released using the enzymes </a:t>
            </a:r>
            <a:r>
              <a:rPr lang="en-US" i="1" dirty="0" err="1">
                <a:effectLst/>
              </a:rPr>
              <a:t>Sac</a:t>
            </a:r>
            <a:r>
              <a:rPr lang="en-US" dirty="0" err="1">
                <a:effectLst/>
              </a:rPr>
              <a:t>I</a:t>
            </a:r>
            <a:r>
              <a:rPr lang="en-US" dirty="0">
                <a:effectLst/>
              </a:rPr>
              <a:t>/</a:t>
            </a:r>
            <a:r>
              <a:rPr lang="en-US" i="1" dirty="0" err="1">
                <a:effectLst/>
              </a:rPr>
              <a:t>Sac</a:t>
            </a:r>
            <a:r>
              <a:rPr lang="en-US" dirty="0" err="1">
                <a:effectLst/>
              </a:rPr>
              <a:t>II</a:t>
            </a:r>
            <a:r>
              <a:rPr lang="en-US" dirty="0">
                <a:effectLst/>
              </a:rPr>
              <a:t> present in the </a:t>
            </a:r>
            <a:r>
              <a:rPr lang="en-US" dirty="0" err="1">
                <a:effectLst/>
              </a:rPr>
              <a:t>polylinker</a:t>
            </a:r>
            <a:r>
              <a:rPr lang="en-US" dirty="0">
                <a:effectLst/>
              </a:rPr>
              <a:t> of the </a:t>
            </a:r>
            <a:r>
              <a:rPr lang="en-US" dirty="0" err="1">
                <a:effectLst/>
              </a:rPr>
              <a:t>pGEM</a:t>
            </a:r>
            <a:r>
              <a:rPr lang="en-US" dirty="0">
                <a:effectLst/>
              </a:rPr>
              <a:t> vector and used to transform either CAI4 or a </a:t>
            </a:r>
            <a:r>
              <a:rPr lang="en-US" i="1" dirty="0">
                <a:effectLst/>
              </a:rPr>
              <a:t>rad51</a:t>
            </a:r>
            <a:r>
              <a:rPr lang="en-US" dirty="0">
                <a:effectLst/>
              </a:rPr>
              <a:t> null strain. (B) Uri</a:t>
            </a:r>
            <a:r>
              <a:rPr lang="en-US" baseline="30000" dirty="0">
                <a:effectLst/>
              </a:rPr>
              <a:t>+</a:t>
            </a:r>
            <a:r>
              <a:rPr lang="en-US" dirty="0">
                <a:effectLst/>
              </a:rPr>
              <a:t> </a:t>
            </a:r>
            <a:r>
              <a:rPr lang="en-US" dirty="0" err="1">
                <a:effectLst/>
              </a:rPr>
              <a:t>transformats</a:t>
            </a:r>
            <a:r>
              <a:rPr lang="en-US" dirty="0">
                <a:effectLst/>
              </a:rPr>
              <a:t> were selected on SC minus Uri and several of them analyzed by Southern blot hybridization to further select for correct </a:t>
            </a:r>
            <a:r>
              <a:rPr lang="en-US" dirty="0" err="1">
                <a:effectLst/>
              </a:rPr>
              <a:t>disruptants</a:t>
            </a:r>
            <a:r>
              <a:rPr lang="en-US" dirty="0">
                <a:effectLst/>
              </a:rPr>
              <a:t> ( marked by asterisks). Analysis of five </a:t>
            </a:r>
            <a:r>
              <a:rPr lang="en-US" dirty="0" err="1">
                <a:effectLst/>
              </a:rPr>
              <a:t>transformants</a:t>
            </a:r>
            <a:r>
              <a:rPr lang="en-US" dirty="0">
                <a:effectLst/>
              </a:rPr>
              <a:t> by PFGE failed to show obvious gross chromosomal</a:t>
            </a:r>
            <a:r>
              <a:rPr lang="en-US" baseline="0" dirty="0">
                <a:effectLst/>
              </a:rPr>
              <a:t> rearrangements</a:t>
            </a:r>
            <a:r>
              <a:rPr lang="en-US" dirty="0">
                <a:effectLst/>
              </a:rPr>
              <a:t> (not shown). </a:t>
            </a:r>
            <a:endParaRPr lang="es-ES" dirty="0">
              <a:effectLst/>
            </a:endParaRPr>
          </a:p>
          <a:p>
            <a:endParaRPr lang="es-ES" dirty="0"/>
          </a:p>
        </p:txBody>
      </p:sp>
      <p:sp>
        <p:nvSpPr>
          <p:cNvPr id="4" name="3 Marcador de número de diapositiva"/>
          <p:cNvSpPr>
            <a:spLocks noGrp="1"/>
          </p:cNvSpPr>
          <p:nvPr>
            <p:ph type="sldNum" sz="quarter" idx="10"/>
          </p:nvPr>
        </p:nvSpPr>
        <p:spPr/>
        <p:txBody>
          <a:bodyPr/>
          <a:lstStyle/>
          <a:p>
            <a:fld id="{CBC6AB70-7289-4F68-8C69-362D93539480}" type="slidenum">
              <a:rPr lang="es-ES" smtClean="0"/>
              <a:t>2</a:t>
            </a:fld>
            <a:endParaRPr lang="es-ES"/>
          </a:p>
        </p:txBody>
      </p:sp>
    </p:spTree>
    <p:extLst>
      <p:ext uri="{BB962C8B-B14F-4D97-AF65-F5344CB8AC3E}">
        <p14:creationId xmlns:p14="http://schemas.microsoft.com/office/powerpoint/2010/main" val="2058101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Figure </a:t>
            </a:r>
            <a:r>
              <a:rPr lang="en-US" dirty="0" smtClean="0">
                <a:effectLst/>
              </a:rPr>
              <a:t>S3. </a:t>
            </a:r>
            <a:r>
              <a:rPr lang="en-US" dirty="0">
                <a:effectLst/>
              </a:rPr>
              <a:t>(A) Left. Scheme indicating the generation of several tester strains used in this study. Right. PFGE analysis and Southern blot hybridization with the indicated probes to identify the Chr6 homolog used as test chromosome in a </a:t>
            </a:r>
            <a:r>
              <a:rPr lang="en-US" i="1" dirty="0">
                <a:effectLst/>
              </a:rPr>
              <a:t>RAD52</a:t>
            </a:r>
            <a:r>
              <a:rPr lang="en-US" dirty="0">
                <a:effectLst/>
              </a:rPr>
              <a:t> heterozygous strain. (B) Approach used for the identification of the </a:t>
            </a:r>
            <a:r>
              <a:rPr lang="en-US" i="1" dirty="0">
                <a:effectLst/>
              </a:rPr>
              <a:t>RAD52</a:t>
            </a:r>
            <a:r>
              <a:rPr lang="en-US" dirty="0">
                <a:effectLst/>
              </a:rPr>
              <a:t> allele remaining in the </a:t>
            </a:r>
            <a:r>
              <a:rPr lang="en-US" i="1" dirty="0">
                <a:effectLst/>
              </a:rPr>
              <a:t>RAD52</a:t>
            </a:r>
            <a:r>
              <a:rPr lang="en-US" dirty="0">
                <a:effectLst/>
              </a:rPr>
              <a:t> heterozygous strains. Left: sites for the indicated restriction enzymes present in alleles </a:t>
            </a:r>
            <a:r>
              <a:rPr lang="en-US" u="sng" dirty="0">
                <a:effectLst/>
              </a:rPr>
              <a:t>a</a:t>
            </a:r>
            <a:r>
              <a:rPr lang="en-US" dirty="0">
                <a:effectLst/>
              </a:rPr>
              <a:t> and </a:t>
            </a:r>
            <a:r>
              <a:rPr lang="en-US" u="sng" dirty="0">
                <a:effectLst/>
              </a:rPr>
              <a:t>b</a:t>
            </a:r>
            <a:r>
              <a:rPr lang="en-US" dirty="0">
                <a:effectLst/>
              </a:rPr>
              <a:t> of </a:t>
            </a:r>
            <a:r>
              <a:rPr lang="en-US" i="1" dirty="0">
                <a:effectLst/>
              </a:rPr>
              <a:t>RAD52</a:t>
            </a:r>
            <a:r>
              <a:rPr lang="en-US" dirty="0">
                <a:effectLst/>
              </a:rPr>
              <a:t> ORF. Right. Restriction fragments shown by the </a:t>
            </a:r>
            <a:r>
              <a:rPr lang="en-US" i="1" dirty="0">
                <a:effectLst/>
              </a:rPr>
              <a:t>RAD52</a:t>
            </a:r>
            <a:r>
              <a:rPr lang="en-US" dirty="0">
                <a:effectLst/>
              </a:rPr>
              <a:t> PCR amplification products from strains CAI4 (which carries both </a:t>
            </a:r>
            <a:r>
              <a:rPr lang="en-US" i="1" dirty="0">
                <a:effectLst/>
              </a:rPr>
              <a:t>RAD52</a:t>
            </a:r>
            <a:r>
              <a:rPr lang="en-US" dirty="0">
                <a:effectLst/>
              </a:rPr>
              <a:t> alleles) and CAGL1B (a </a:t>
            </a:r>
            <a:r>
              <a:rPr lang="en-US" i="1" dirty="0">
                <a:effectLst/>
              </a:rPr>
              <a:t>RAD52</a:t>
            </a:r>
            <a:r>
              <a:rPr lang="en-US" dirty="0">
                <a:effectLst/>
              </a:rPr>
              <a:t> heterozygous strain whose genotype is shown in panel A). </a:t>
            </a:r>
            <a:endParaRPr lang="es-ES" dirty="0">
              <a:effectLst/>
            </a:endParaRPr>
          </a:p>
          <a:p>
            <a:endParaRPr lang="es-ES" dirty="0"/>
          </a:p>
        </p:txBody>
      </p:sp>
      <p:sp>
        <p:nvSpPr>
          <p:cNvPr id="4" name="3 Marcador de número de diapositiva"/>
          <p:cNvSpPr>
            <a:spLocks noGrp="1"/>
          </p:cNvSpPr>
          <p:nvPr>
            <p:ph type="sldNum" sz="quarter" idx="10"/>
          </p:nvPr>
        </p:nvSpPr>
        <p:spPr/>
        <p:txBody>
          <a:bodyPr/>
          <a:lstStyle/>
          <a:p>
            <a:fld id="{17291001-CB59-4C3E-9337-7F298582834B}" type="slidenum">
              <a:rPr lang="es-ES" smtClean="0"/>
              <a:t>3</a:t>
            </a:fld>
            <a:endParaRPr lang="es-ES"/>
          </a:p>
        </p:txBody>
      </p:sp>
    </p:spTree>
    <p:extLst>
      <p:ext uri="{BB962C8B-B14F-4D97-AF65-F5344CB8AC3E}">
        <p14:creationId xmlns:p14="http://schemas.microsoft.com/office/powerpoint/2010/main" val="3002781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Figure </a:t>
            </a:r>
            <a:r>
              <a:rPr lang="en-US" dirty="0" smtClean="0"/>
              <a:t>S4. </a:t>
            </a:r>
            <a:r>
              <a:rPr lang="en-US" dirty="0"/>
              <a:t>Strategy used to investigate genetic events leading to the functional loss of URA3. PO events at the RAD52 locus were investigated with primers RV1 and RV2, which flank the RAD52 ORF and in the case of PO events (SSA, </a:t>
            </a:r>
            <a:r>
              <a:rPr lang="en-US" dirty="0" err="1"/>
              <a:t>intrachromatide</a:t>
            </a:r>
            <a:r>
              <a:rPr lang="en-US" baseline="0" dirty="0"/>
              <a:t> crossover, or unequal </a:t>
            </a:r>
            <a:r>
              <a:rPr lang="en-US" baseline="0" dirty="0" err="1"/>
              <a:t>sisterchromatide</a:t>
            </a:r>
            <a:r>
              <a:rPr lang="en-US" baseline="0" dirty="0"/>
              <a:t> exchange) </a:t>
            </a:r>
            <a:r>
              <a:rPr lang="en-US" dirty="0"/>
              <a:t>the PCR will result in the amplification of 2 bands: a 1.6 kb fragment for wild-type and a 1.3 kb fragment for the rad52::</a:t>
            </a:r>
            <a:r>
              <a:rPr lang="en-US" dirty="0" err="1"/>
              <a:t>hisG</a:t>
            </a:r>
            <a:r>
              <a:rPr lang="en-US" dirty="0"/>
              <a:t> allele, respectively. Others events including </a:t>
            </a:r>
            <a:r>
              <a:rPr lang="en-US" dirty="0" err="1"/>
              <a:t>intherhomolog</a:t>
            </a:r>
            <a:r>
              <a:rPr lang="en-US" dirty="0"/>
              <a:t> recombination (IHR), chromosome</a:t>
            </a:r>
            <a:r>
              <a:rPr lang="en-US" baseline="0" dirty="0"/>
              <a:t> loss (</a:t>
            </a:r>
            <a:r>
              <a:rPr lang="en-US" dirty="0"/>
              <a:t>CL), and chromosome truncation (CT), will only amplify the RAD52 band (1.6 kb). FOAR derivatives not belonging to the PO, IHR, CL, or CT classes were investigated for the presence of URA3, using primers RV1-URA3det-R, RV2-URA3.1, and RV3-URA3.2  which anneal to different regions of both URA3 marker and genomic DNA (Table S2) and generate amplification bands of 1.3, 1.8, and 2.5 kb respectively. Only when all PCRs failed to amplify the expected band we considered that URA3 had been physically removed. Southern blot hybridization of PFGE-karyotypes was carried out as described using probes of RAD52, </a:t>
            </a:r>
            <a:r>
              <a:rPr lang="en-US" dirty="0" err="1"/>
              <a:t>hisG</a:t>
            </a:r>
            <a:r>
              <a:rPr lang="en-US" dirty="0"/>
              <a:t>, COX12 (coordinates 937,105 – 937,356) and CEN6 to identify events affecting Chr6, and a </a:t>
            </a:r>
            <a:r>
              <a:rPr lang="en-US" dirty="0" err="1"/>
              <a:t>ndc</a:t>
            </a:r>
            <a:r>
              <a:rPr lang="en-US" dirty="0"/>
              <a:t> probe to identify events affecting Chr2 (Chu </a:t>
            </a:r>
            <a:r>
              <a:rPr lang="en-US" i="1" dirty="0"/>
              <a:t>et al</a:t>
            </a:r>
            <a:r>
              <a:rPr lang="en-US" dirty="0"/>
              <a:t>., 1993; </a:t>
            </a:r>
            <a:r>
              <a:rPr lang="en-US" dirty="0" err="1"/>
              <a:t>Andaluz</a:t>
            </a:r>
            <a:r>
              <a:rPr lang="en-US" dirty="0"/>
              <a:t> </a:t>
            </a:r>
            <a:r>
              <a:rPr lang="en-US" i="1" dirty="0"/>
              <a:t>et al</a:t>
            </a:r>
            <a:r>
              <a:rPr lang="en-US" dirty="0"/>
              <a:t>., 2011). Probes were generated by PCR (Table S2). </a:t>
            </a:r>
          </a:p>
        </p:txBody>
      </p:sp>
      <p:sp>
        <p:nvSpPr>
          <p:cNvPr id="4" name="Slide Number Placeholder 3"/>
          <p:cNvSpPr>
            <a:spLocks noGrp="1"/>
          </p:cNvSpPr>
          <p:nvPr>
            <p:ph type="sldNum" sz="quarter" idx="10"/>
          </p:nvPr>
        </p:nvSpPr>
        <p:spPr/>
        <p:txBody>
          <a:bodyPr/>
          <a:lstStyle/>
          <a:p>
            <a:fld id="{DB65459F-A005-47AD-B37D-0502607A0E6F}" type="slidenum">
              <a:rPr lang="es-ES" smtClean="0"/>
              <a:pPr/>
              <a:t>4</a:t>
            </a:fld>
            <a:endParaRPr lang="es-ES"/>
          </a:p>
        </p:txBody>
      </p:sp>
    </p:spTree>
    <p:extLst>
      <p:ext uri="{BB962C8B-B14F-4D97-AF65-F5344CB8AC3E}">
        <p14:creationId xmlns:p14="http://schemas.microsoft.com/office/powerpoint/2010/main" val="3983456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FigureS5. </a:t>
            </a:r>
            <a:r>
              <a:rPr lang="es-ES" sz="1200" kern="1200" dirty="0" err="1">
                <a:solidFill>
                  <a:schemeClr val="tx1"/>
                </a:solidFill>
                <a:effectLst/>
                <a:latin typeface="+mn-lt"/>
                <a:ea typeface="+mn-ea"/>
                <a:cs typeface="+mn-cs"/>
              </a:rPr>
              <a:t>Histograms</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comparing</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rates</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exhibited</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by</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specific</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genotypes</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carrying</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hisG</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or</a:t>
            </a:r>
            <a:r>
              <a:rPr lang="es-ES" sz="1200" kern="1200" dirty="0">
                <a:solidFill>
                  <a:schemeClr val="tx1"/>
                </a:solidFill>
                <a:effectLst/>
                <a:latin typeface="+mn-lt"/>
                <a:ea typeface="+mn-ea"/>
                <a:cs typeface="+mn-cs"/>
              </a:rPr>
              <a:t> FRT modules. </a:t>
            </a: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test </a:t>
            </a:r>
            <a:r>
              <a:rPr lang="es-ES" sz="1200" kern="1200" dirty="0" err="1">
                <a:solidFill>
                  <a:schemeClr val="tx1"/>
                </a:solidFill>
                <a:effectLst/>
                <a:latin typeface="+mn-lt"/>
                <a:ea typeface="+mn-ea"/>
                <a:cs typeface="+mn-cs"/>
              </a:rPr>
              <a:t>chromosome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was</a:t>
            </a:r>
            <a:r>
              <a:rPr lang="es-ES" sz="1200" kern="1200" dirty="0">
                <a:solidFill>
                  <a:schemeClr val="tx1"/>
                </a:solidFill>
                <a:effectLst/>
                <a:latin typeface="+mn-lt"/>
                <a:ea typeface="+mn-ea"/>
                <a:cs typeface="+mn-cs"/>
              </a:rPr>
              <a:t> Chr6. </a:t>
            </a:r>
            <a:endParaRPr lang="en-US" dirty="0"/>
          </a:p>
        </p:txBody>
      </p:sp>
      <p:sp>
        <p:nvSpPr>
          <p:cNvPr id="4" name="Slide Number Placeholder 3"/>
          <p:cNvSpPr>
            <a:spLocks noGrp="1"/>
          </p:cNvSpPr>
          <p:nvPr>
            <p:ph type="sldNum" sz="quarter" idx="10"/>
          </p:nvPr>
        </p:nvSpPr>
        <p:spPr/>
        <p:txBody>
          <a:bodyPr/>
          <a:lstStyle/>
          <a:p>
            <a:fld id="{5CCCDF44-A4CF-46A9-A027-B94DC4C0EFE2}" type="slidenum">
              <a:rPr lang="es-ES" smtClean="0"/>
              <a:t>5</a:t>
            </a:fld>
            <a:endParaRPr lang="es-ES"/>
          </a:p>
        </p:txBody>
      </p:sp>
    </p:spTree>
    <p:extLst>
      <p:ext uri="{BB962C8B-B14F-4D97-AF65-F5344CB8AC3E}">
        <p14:creationId xmlns:p14="http://schemas.microsoft.com/office/powerpoint/2010/main" val="2341295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Fig.</a:t>
            </a:r>
            <a:r>
              <a:rPr lang="es-ES" baseline="0" dirty="0" smtClean="0"/>
              <a:t> S6.</a:t>
            </a:r>
            <a:endParaRPr lang="es-ES" dirty="0"/>
          </a:p>
        </p:txBody>
      </p:sp>
      <p:sp>
        <p:nvSpPr>
          <p:cNvPr id="4" name="Marcador de número de diapositiva 3"/>
          <p:cNvSpPr>
            <a:spLocks noGrp="1"/>
          </p:cNvSpPr>
          <p:nvPr>
            <p:ph type="sldNum" sz="quarter" idx="10"/>
          </p:nvPr>
        </p:nvSpPr>
        <p:spPr/>
        <p:txBody>
          <a:bodyPr/>
          <a:lstStyle/>
          <a:p>
            <a:fld id="{17291001-CB59-4C3E-9337-7F298582834B}" type="slidenum">
              <a:rPr lang="es-ES" smtClean="0"/>
              <a:t>6</a:t>
            </a:fld>
            <a:endParaRPr lang="es-ES"/>
          </a:p>
        </p:txBody>
      </p:sp>
    </p:spTree>
    <p:extLst>
      <p:ext uri="{BB962C8B-B14F-4D97-AF65-F5344CB8AC3E}">
        <p14:creationId xmlns:p14="http://schemas.microsoft.com/office/powerpoint/2010/main" val="2568318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a:t>Figure </a:t>
            </a:r>
            <a:r>
              <a:rPr lang="en-US" dirty="0" smtClean="0"/>
              <a:t>S8. </a:t>
            </a:r>
            <a:r>
              <a:rPr lang="en-US" dirty="0"/>
              <a:t>PFGE karyotypes of several 5FOAR derivatives from strains CAGL2A and CAGL2B (rad59/RAD52/rad52::hisG-URA3-hisG). PFGE gels were stained with EtBr. </a:t>
            </a:r>
            <a:endParaRPr lang="es-ES" dirty="0"/>
          </a:p>
        </p:txBody>
      </p:sp>
      <p:sp>
        <p:nvSpPr>
          <p:cNvPr id="4" name="3 Marcador de número de diapositiva"/>
          <p:cNvSpPr>
            <a:spLocks noGrp="1"/>
          </p:cNvSpPr>
          <p:nvPr>
            <p:ph type="sldNum" sz="quarter" idx="10"/>
          </p:nvPr>
        </p:nvSpPr>
        <p:spPr/>
        <p:txBody>
          <a:bodyPr/>
          <a:lstStyle/>
          <a:p>
            <a:fld id="{17291001-CB59-4C3E-9337-7F298582834B}" type="slidenum">
              <a:rPr lang="es-ES" smtClean="0"/>
              <a:t>7</a:t>
            </a:fld>
            <a:endParaRPr lang="es-ES"/>
          </a:p>
        </p:txBody>
      </p:sp>
    </p:spTree>
    <p:extLst>
      <p:ext uri="{BB962C8B-B14F-4D97-AF65-F5344CB8AC3E}">
        <p14:creationId xmlns:p14="http://schemas.microsoft.com/office/powerpoint/2010/main" val="3955144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Fig. 5. PFGE karyotypes of strain CAGL4B and its 5-FOA</a:t>
            </a:r>
            <a:r>
              <a:rPr lang="en-US" sz="1200" b="1" kern="1200" baseline="30000" dirty="0">
                <a:solidFill>
                  <a:schemeClr val="tx1"/>
                </a:solidFill>
                <a:effectLst/>
                <a:latin typeface="+mn-lt"/>
                <a:ea typeface="+mn-ea"/>
                <a:cs typeface="+mn-cs"/>
              </a:rPr>
              <a:t>R</a:t>
            </a:r>
            <a:r>
              <a:rPr lang="en-US" sz="1200" b="1" kern="1200" dirty="0">
                <a:solidFill>
                  <a:schemeClr val="tx1"/>
                </a:solidFill>
                <a:effectLst/>
                <a:latin typeface="+mn-lt"/>
                <a:ea typeface="+mn-ea"/>
                <a:cs typeface="+mn-cs"/>
              </a:rPr>
              <a:t> derivatives. </a:t>
            </a:r>
            <a:r>
              <a:rPr lang="en-US" sz="1200" kern="1200" dirty="0">
                <a:solidFill>
                  <a:schemeClr val="tx1"/>
                </a:solidFill>
                <a:effectLst/>
                <a:latin typeface="+mn-lt"/>
                <a:ea typeface="+mn-ea"/>
                <a:cs typeface="+mn-cs"/>
              </a:rPr>
              <a:t>(A) Standard PFGE (EtBr-stained) for 20 5-FOA</a:t>
            </a:r>
            <a:r>
              <a:rPr lang="en-US" sz="1200" kern="1200" baseline="30000" dirty="0">
                <a:solidFill>
                  <a:schemeClr val="tx1"/>
                </a:solidFill>
                <a:effectLst/>
                <a:latin typeface="+mn-lt"/>
                <a:ea typeface="+mn-ea"/>
                <a:cs typeface="+mn-cs"/>
              </a:rPr>
              <a:t>R</a:t>
            </a:r>
            <a:r>
              <a:rPr lang="en-US" sz="1200" kern="1200" dirty="0">
                <a:solidFill>
                  <a:schemeClr val="tx1"/>
                </a:solidFill>
                <a:effectLst/>
                <a:latin typeface="+mn-lt"/>
                <a:ea typeface="+mn-ea"/>
                <a:cs typeface="+mn-cs"/>
              </a:rPr>
              <a:t> derivatives. (B) Subset of strains (excluding CL events) with PFGE (left) and CHEF Southern hybridization (right) using a </a:t>
            </a:r>
            <a:r>
              <a:rPr lang="en-US" sz="1200" i="1" kern="1200" dirty="0">
                <a:solidFill>
                  <a:schemeClr val="tx1"/>
                </a:solidFill>
                <a:effectLst/>
                <a:latin typeface="+mn-lt"/>
                <a:ea typeface="+mn-ea"/>
                <a:cs typeface="+mn-cs"/>
              </a:rPr>
              <a:t>COX12</a:t>
            </a:r>
            <a:r>
              <a:rPr lang="en-US" sz="1200" kern="1200" dirty="0">
                <a:solidFill>
                  <a:schemeClr val="tx1"/>
                </a:solidFill>
                <a:effectLst/>
                <a:latin typeface="+mn-lt"/>
                <a:ea typeface="+mn-ea"/>
                <a:cs typeface="+mn-cs"/>
              </a:rPr>
              <a:t> probe. The genetic event determined for each derivative is shown at the bottom of the PFGE gel (top) and Southern blot (bottom). SNCs are indicated with white arrows. </a:t>
            </a:r>
            <a:endParaRPr lang="es-E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D3D6E45C-F67E-4228-8F8F-580F440D5920}" type="slidenum">
              <a:rPr lang="es-ES" smtClean="0"/>
              <a:t>8</a:t>
            </a:fld>
            <a:endParaRPr lang="es-ES"/>
          </a:p>
        </p:txBody>
      </p:sp>
    </p:spTree>
    <p:extLst>
      <p:ext uri="{BB962C8B-B14F-4D97-AF65-F5344CB8AC3E}">
        <p14:creationId xmlns:p14="http://schemas.microsoft.com/office/powerpoint/2010/main" val="4013495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Figure </a:t>
            </a:r>
            <a:r>
              <a:rPr lang="en-US" dirty="0" smtClean="0">
                <a:effectLst/>
              </a:rPr>
              <a:t>S9. </a:t>
            </a:r>
            <a:r>
              <a:rPr lang="en-US" dirty="0">
                <a:effectLst/>
              </a:rPr>
              <a:t>Long run PFGE of several strains showing Chr6 SNCs of different sizes, including largest (CAGL6B) and smallest (CAGL4A)</a:t>
            </a:r>
            <a:r>
              <a:rPr lang="en-US" baseline="0" dirty="0">
                <a:effectLst/>
              </a:rPr>
              <a:t> ones</a:t>
            </a:r>
            <a:endParaRPr lang="es-ES" dirty="0">
              <a:effectLst/>
            </a:endParaRPr>
          </a:p>
        </p:txBody>
      </p:sp>
      <p:sp>
        <p:nvSpPr>
          <p:cNvPr id="4" name="3 Marcador de número de diapositiva"/>
          <p:cNvSpPr>
            <a:spLocks noGrp="1"/>
          </p:cNvSpPr>
          <p:nvPr>
            <p:ph type="sldNum" sz="quarter" idx="10"/>
          </p:nvPr>
        </p:nvSpPr>
        <p:spPr/>
        <p:txBody>
          <a:bodyPr/>
          <a:lstStyle/>
          <a:p>
            <a:fld id="{17291001-CB59-4C3E-9337-7F298582834B}" type="slidenum">
              <a:rPr lang="es-ES" smtClean="0"/>
              <a:t>9</a:t>
            </a:fld>
            <a:endParaRPr lang="es-ES"/>
          </a:p>
        </p:txBody>
      </p:sp>
    </p:spTree>
    <p:extLst>
      <p:ext uri="{BB962C8B-B14F-4D97-AF65-F5344CB8AC3E}">
        <p14:creationId xmlns:p14="http://schemas.microsoft.com/office/powerpoint/2010/main" val="2901295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DE8CD930-86B7-4B78-B5A5-6DA86702C76E}" type="datetimeFigureOut">
              <a:rPr lang="es-ES" smtClean="0"/>
              <a:pPr/>
              <a:t>12/09/2019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28621A0-5BD9-4456-B94E-8338ADC76860}" type="slidenum">
              <a:rPr lang="es-ES" smtClean="0"/>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8CD930-86B7-4B78-B5A5-6DA86702C76E}" type="datetimeFigureOut">
              <a:rPr lang="es-ES" smtClean="0"/>
              <a:pPr/>
              <a:t>12/09/2019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8621A0-5BD9-4456-B94E-8338ADC76860}" type="slidenum">
              <a:rPr lang="es-ES" smtClean="0"/>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0.xml"/><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2.wmf"/><Relationship Id="rId5" Type="http://schemas.openxmlformats.org/officeDocument/2006/relationships/image" Target="../media/image19.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21.wmf"/></Relationships>
</file>

<file path=ppt/slides/_rels/slide11.xml.rels><?xml version="1.0" encoding="UTF-8" standalone="yes"?>
<Relationships xmlns="http://schemas.openxmlformats.org/package/2006/relationships"><Relationship Id="rId3" Type="http://schemas.openxmlformats.org/officeDocument/2006/relationships/image" Target="../media/image23.tiff"/><Relationship Id="rId7"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6.tiff"/><Relationship Id="rId5" Type="http://schemas.openxmlformats.org/officeDocument/2006/relationships/image" Target="../media/image25.tiff"/><Relationship Id="rId4" Type="http://schemas.openxmlformats.org/officeDocument/2006/relationships/image" Target="../media/image24.tiff"/></Relationships>
</file>

<file path=ppt/slides/_rels/slide12.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9.tif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tiff"/><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8 Grupo"/>
          <p:cNvGrpSpPr/>
          <p:nvPr/>
        </p:nvGrpSpPr>
        <p:grpSpPr>
          <a:xfrm>
            <a:off x="250606" y="1883716"/>
            <a:ext cx="8497858" cy="3345484"/>
            <a:chOff x="250606" y="188640"/>
            <a:chExt cx="8497858" cy="3345484"/>
          </a:xfrm>
        </p:grpSpPr>
        <p:sp>
          <p:nvSpPr>
            <p:cNvPr id="75" name="74 Rectángulo"/>
            <p:cNvSpPr/>
            <p:nvPr/>
          </p:nvSpPr>
          <p:spPr>
            <a:xfrm>
              <a:off x="2052001" y="1844824"/>
              <a:ext cx="36000" cy="126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3 Flecha derecha"/>
            <p:cNvSpPr/>
            <p:nvPr/>
          </p:nvSpPr>
          <p:spPr>
            <a:xfrm>
              <a:off x="4189803" y="663906"/>
              <a:ext cx="2309450" cy="246488"/>
            </a:xfrm>
            <a:prstGeom prst="rightArrow">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5" name="14 Conector recto"/>
            <p:cNvCxnSpPr>
              <a:stCxn id="4" idx="1"/>
            </p:cNvCxnSpPr>
            <p:nvPr/>
          </p:nvCxnSpPr>
          <p:spPr>
            <a:xfrm flipH="1">
              <a:off x="2967153" y="787150"/>
              <a:ext cx="122265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a:stCxn id="4" idx="3"/>
            </p:cNvCxnSpPr>
            <p:nvPr/>
          </p:nvCxnSpPr>
          <p:spPr>
            <a:xfrm>
              <a:off x="6499253" y="787150"/>
              <a:ext cx="13585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a:off x="4121886" y="540662"/>
              <a:ext cx="67917" cy="0"/>
            </a:xfrm>
            <a:prstGeom prst="line">
              <a:avLst/>
            </a:prstGeom>
            <a:ln>
              <a:solidFill>
                <a:schemeClr val="tx1"/>
              </a:solidFill>
              <a:tailEnd type="diamond" w="sm" len="sm"/>
            </a:ln>
          </p:spPr>
          <p:style>
            <a:lnRef idx="1">
              <a:schemeClr val="accent1"/>
            </a:lnRef>
            <a:fillRef idx="0">
              <a:schemeClr val="accent1"/>
            </a:fillRef>
            <a:effectRef idx="0">
              <a:schemeClr val="accent1"/>
            </a:effectRef>
            <a:fontRef idx="minor">
              <a:schemeClr val="tx1"/>
            </a:fontRef>
          </p:style>
        </p:cxnSp>
        <p:sp>
          <p:nvSpPr>
            <p:cNvPr id="32" name="31 CuadroTexto"/>
            <p:cNvSpPr txBox="1"/>
            <p:nvPr/>
          </p:nvSpPr>
          <p:spPr>
            <a:xfrm>
              <a:off x="3922561" y="188640"/>
              <a:ext cx="562975" cy="369332"/>
            </a:xfrm>
            <a:prstGeom prst="rect">
              <a:avLst/>
            </a:prstGeom>
            <a:noFill/>
          </p:spPr>
          <p:txBody>
            <a:bodyPr wrap="none" rtlCol="0">
              <a:spAutoFit/>
            </a:bodyPr>
            <a:lstStyle/>
            <a:p>
              <a:r>
                <a:rPr lang="es-ES" sz="900" b="1" dirty="0">
                  <a:latin typeface="Arial" panose="020B0604020202020204" pitchFamily="34" charset="0"/>
                  <a:cs typeface="Arial" panose="020B0604020202020204" pitchFamily="34" charset="0"/>
                </a:rPr>
                <a:t>RAD52</a:t>
              </a:r>
            </a:p>
            <a:p>
              <a:r>
                <a:rPr lang="es-ES" sz="900" b="1" dirty="0" err="1">
                  <a:latin typeface="Arial" panose="020B0604020202020204" pitchFamily="34" charset="0"/>
                  <a:cs typeface="Arial" panose="020B0604020202020204" pitchFamily="34" charset="0"/>
                </a:rPr>
                <a:t>det</a:t>
              </a:r>
              <a:r>
                <a:rPr lang="es-ES" sz="900" b="1" dirty="0">
                  <a:latin typeface="Arial" panose="020B0604020202020204" pitchFamily="34" charset="0"/>
                  <a:cs typeface="Arial" panose="020B0604020202020204" pitchFamily="34" charset="0"/>
                </a:rPr>
                <a:t>-F</a:t>
              </a:r>
            </a:p>
          </p:txBody>
        </p:sp>
        <p:cxnSp>
          <p:nvCxnSpPr>
            <p:cNvPr id="33" name="32 Conector recto"/>
            <p:cNvCxnSpPr/>
            <p:nvPr/>
          </p:nvCxnSpPr>
          <p:spPr>
            <a:xfrm flipH="1">
              <a:off x="6859714" y="910394"/>
              <a:ext cx="67917" cy="0"/>
            </a:xfrm>
            <a:prstGeom prst="line">
              <a:avLst/>
            </a:prstGeom>
            <a:ln>
              <a:solidFill>
                <a:schemeClr val="tx1"/>
              </a:solidFill>
              <a:tailEnd type="diamond" w="sm" len="sm"/>
            </a:ln>
          </p:spPr>
          <p:style>
            <a:lnRef idx="1">
              <a:schemeClr val="accent1"/>
            </a:lnRef>
            <a:fillRef idx="0">
              <a:schemeClr val="accent1"/>
            </a:fillRef>
            <a:effectRef idx="0">
              <a:schemeClr val="accent1"/>
            </a:effectRef>
            <a:fontRef idx="minor">
              <a:schemeClr val="tx1"/>
            </a:fontRef>
          </p:style>
        </p:cxnSp>
        <p:sp>
          <p:nvSpPr>
            <p:cNvPr id="34" name="33 CuadroTexto"/>
            <p:cNvSpPr txBox="1"/>
            <p:nvPr/>
          </p:nvSpPr>
          <p:spPr>
            <a:xfrm>
              <a:off x="6927631" y="843962"/>
              <a:ext cx="562975" cy="369332"/>
            </a:xfrm>
            <a:prstGeom prst="rect">
              <a:avLst/>
            </a:prstGeom>
            <a:noFill/>
          </p:spPr>
          <p:txBody>
            <a:bodyPr wrap="none" rtlCol="0">
              <a:spAutoFit/>
            </a:bodyPr>
            <a:lstStyle/>
            <a:p>
              <a:r>
                <a:rPr lang="es-ES" sz="900" b="1" dirty="0">
                  <a:latin typeface="Arial" panose="020B0604020202020204" pitchFamily="34" charset="0"/>
                  <a:cs typeface="Arial" panose="020B0604020202020204" pitchFamily="34" charset="0"/>
                </a:rPr>
                <a:t>RAD52</a:t>
              </a:r>
            </a:p>
            <a:p>
              <a:r>
                <a:rPr lang="es-ES" sz="900" b="1" dirty="0">
                  <a:latin typeface="Arial" panose="020B0604020202020204" pitchFamily="34" charset="0"/>
                  <a:cs typeface="Arial" panose="020B0604020202020204" pitchFamily="34" charset="0"/>
                </a:rPr>
                <a:t>det-R2</a:t>
              </a:r>
            </a:p>
          </p:txBody>
        </p:sp>
        <p:sp>
          <p:nvSpPr>
            <p:cNvPr id="2" name="1 CuadroTexto"/>
            <p:cNvSpPr txBox="1"/>
            <p:nvPr/>
          </p:nvSpPr>
          <p:spPr>
            <a:xfrm>
              <a:off x="5081487" y="417418"/>
              <a:ext cx="628699" cy="253916"/>
            </a:xfrm>
            <a:prstGeom prst="rect">
              <a:avLst/>
            </a:prstGeom>
            <a:noFill/>
          </p:spPr>
          <p:txBody>
            <a:bodyPr wrap="none" rtlCol="0">
              <a:spAutoFit/>
            </a:bodyPr>
            <a:lstStyle/>
            <a:p>
              <a:r>
                <a:rPr lang="es-ES" sz="1050" b="1" i="1" dirty="0">
                  <a:latin typeface="Arial" panose="020B0604020202020204" pitchFamily="34" charset="0"/>
                  <a:cs typeface="Arial" panose="020B0604020202020204" pitchFamily="34" charset="0"/>
                </a:rPr>
                <a:t>RAD52</a:t>
              </a:r>
            </a:p>
          </p:txBody>
        </p:sp>
        <p:cxnSp>
          <p:nvCxnSpPr>
            <p:cNvPr id="18" name="17 Conector recto"/>
            <p:cNvCxnSpPr/>
            <p:nvPr/>
          </p:nvCxnSpPr>
          <p:spPr>
            <a:xfrm flipH="1">
              <a:off x="8013928" y="1896366"/>
              <a:ext cx="47542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36 Conector recto"/>
            <p:cNvCxnSpPr/>
            <p:nvPr/>
          </p:nvCxnSpPr>
          <p:spPr>
            <a:xfrm flipH="1">
              <a:off x="8399479" y="2019596"/>
              <a:ext cx="67917" cy="0"/>
            </a:xfrm>
            <a:prstGeom prst="line">
              <a:avLst/>
            </a:prstGeom>
            <a:ln>
              <a:solidFill>
                <a:schemeClr val="tx1"/>
              </a:solidFill>
              <a:tailEnd type="diamond" w="sm" len="sm"/>
            </a:ln>
          </p:spPr>
          <p:style>
            <a:lnRef idx="1">
              <a:schemeClr val="accent1"/>
            </a:lnRef>
            <a:fillRef idx="0">
              <a:schemeClr val="accent1"/>
            </a:fillRef>
            <a:effectRef idx="0">
              <a:schemeClr val="accent1"/>
            </a:effectRef>
            <a:fontRef idx="minor">
              <a:schemeClr val="tx1"/>
            </a:fontRef>
          </p:style>
        </p:cxnSp>
        <p:sp>
          <p:nvSpPr>
            <p:cNvPr id="38" name="37 CuadroTexto"/>
            <p:cNvSpPr txBox="1"/>
            <p:nvPr/>
          </p:nvSpPr>
          <p:spPr>
            <a:xfrm>
              <a:off x="8185489" y="2023204"/>
              <a:ext cx="562975" cy="369332"/>
            </a:xfrm>
            <a:prstGeom prst="rect">
              <a:avLst/>
            </a:prstGeom>
            <a:noFill/>
          </p:spPr>
          <p:txBody>
            <a:bodyPr wrap="none" rtlCol="0">
              <a:spAutoFit/>
            </a:bodyPr>
            <a:lstStyle/>
            <a:p>
              <a:r>
                <a:rPr lang="es-ES" sz="900" b="1" dirty="0">
                  <a:latin typeface="Arial" panose="020B0604020202020204" pitchFamily="34" charset="0"/>
                  <a:cs typeface="Arial" panose="020B0604020202020204" pitchFamily="34" charset="0"/>
                </a:rPr>
                <a:t>RAD52</a:t>
              </a:r>
            </a:p>
            <a:p>
              <a:r>
                <a:rPr lang="es-ES" sz="900" b="1" dirty="0">
                  <a:latin typeface="Arial" panose="020B0604020202020204" pitchFamily="34" charset="0"/>
                  <a:cs typeface="Arial" panose="020B0604020202020204" pitchFamily="34" charset="0"/>
                </a:rPr>
                <a:t>det-R2</a:t>
              </a:r>
            </a:p>
          </p:txBody>
        </p:sp>
        <p:sp>
          <p:nvSpPr>
            <p:cNvPr id="3" name="2 Flecha derecha"/>
            <p:cNvSpPr/>
            <p:nvPr/>
          </p:nvSpPr>
          <p:spPr>
            <a:xfrm>
              <a:off x="3111732" y="1774626"/>
              <a:ext cx="1697936" cy="246461"/>
            </a:xfrm>
            <a:prstGeom prst="rightArrow">
              <a:avLst/>
            </a:prstGeom>
            <a:pattFill prst="pct50">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0" name="9 Conector recto"/>
            <p:cNvCxnSpPr/>
            <p:nvPr/>
          </p:nvCxnSpPr>
          <p:spPr>
            <a:xfrm>
              <a:off x="2228707" y="1897857"/>
              <a:ext cx="8830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1" name="30 Grupo"/>
            <p:cNvGrpSpPr/>
            <p:nvPr/>
          </p:nvGrpSpPr>
          <p:grpSpPr>
            <a:xfrm>
              <a:off x="2441703" y="1710896"/>
              <a:ext cx="203251" cy="184846"/>
              <a:chOff x="1211208" y="3080632"/>
              <a:chExt cx="107734" cy="108000"/>
            </a:xfrm>
          </p:grpSpPr>
          <p:cxnSp>
            <p:nvCxnSpPr>
              <p:cNvPr id="12" name="11 Conector recto"/>
              <p:cNvCxnSpPr/>
              <p:nvPr/>
            </p:nvCxnSpPr>
            <p:spPr>
              <a:xfrm flipV="1">
                <a:off x="1211208" y="3080632"/>
                <a:ext cx="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21 Conector recto"/>
              <p:cNvCxnSpPr/>
              <p:nvPr/>
            </p:nvCxnSpPr>
            <p:spPr>
              <a:xfrm>
                <a:off x="1211208" y="3080632"/>
                <a:ext cx="107734"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grpSp>
        <p:sp>
          <p:nvSpPr>
            <p:cNvPr id="42" name="41 CuadroTexto"/>
            <p:cNvSpPr txBox="1"/>
            <p:nvPr/>
          </p:nvSpPr>
          <p:spPr>
            <a:xfrm>
              <a:off x="2168720" y="1886639"/>
              <a:ext cx="612668" cy="246221"/>
            </a:xfrm>
            <a:prstGeom prst="rect">
              <a:avLst/>
            </a:prstGeom>
            <a:noFill/>
          </p:spPr>
          <p:txBody>
            <a:bodyPr wrap="none" rtlCol="0">
              <a:spAutoFit/>
            </a:bodyPr>
            <a:lstStyle/>
            <a:p>
              <a:r>
                <a:rPr lang="es-ES" sz="1000" b="1" i="1" dirty="0">
                  <a:latin typeface="Arial" panose="020B0604020202020204" pitchFamily="34" charset="0"/>
                  <a:cs typeface="Arial" panose="020B0604020202020204" pitchFamily="34" charset="0"/>
                </a:rPr>
                <a:t>MAL2p</a:t>
              </a:r>
            </a:p>
          </p:txBody>
        </p:sp>
        <p:cxnSp>
          <p:nvCxnSpPr>
            <p:cNvPr id="8" name="7 Conector recto"/>
            <p:cNvCxnSpPr/>
            <p:nvPr/>
          </p:nvCxnSpPr>
          <p:spPr>
            <a:xfrm flipH="1">
              <a:off x="1685118" y="1897857"/>
              <a:ext cx="37354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12 Rectángulo"/>
            <p:cNvSpPr/>
            <p:nvPr/>
          </p:nvSpPr>
          <p:spPr>
            <a:xfrm>
              <a:off x="2091868" y="1774626"/>
              <a:ext cx="0" cy="2464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5" name="34 Conector recto"/>
            <p:cNvCxnSpPr/>
            <p:nvPr/>
          </p:nvCxnSpPr>
          <p:spPr>
            <a:xfrm>
              <a:off x="2024705" y="1649864"/>
              <a:ext cx="67917" cy="0"/>
            </a:xfrm>
            <a:prstGeom prst="line">
              <a:avLst/>
            </a:prstGeom>
            <a:ln>
              <a:solidFill>
                <a:schemeClr val="tx1"/>
              </a:solidFill>
              <a:tailEnd type="diamond" w="sm" len="sm"/>
            </a:ln>
          </p:spPr>
          <p:style>
            <a:lnRef idx="1">
              <a:schemeClr val="accent1"/>
            </a:lnRef>
            <a:fillRef idx="0">
              <a:schemeClr val="accent1"/>
            </a:fillRef>
            <a:effectRef idx="0">
              <a:schemeClr val="accent1"/>
            </a:effectRef>
            <a:fontRef idx="minor">
              <a:schemeClr val="tx1"/>
            </a:fontRef>
          </p:style>
        </p:cxnSp>
        <p:sp>
          <p:nvSpPr>
            <p:cNvPr id="36" name="35 CuadroTexto"/>
            <p:cNvSpPr txBox="1"/>
            <p:nvPr/>
          </p:nvSpPr>
          <p:spPr>
            <a:xfrm>
              <a:off x="1762319" y="1268762"/>
              <a:ext cx="562976" cy="369332"/>
            </a:xfrm>
            <a:prstGeom prst="rect">
              <a:avLst/>
            </a:prstGeom>
            <a:noFill/>
          </p:spPr>
          <p:txBody>
            <a:bodyPr wrap="none" rtlCol="0">
              <a:spAutoFit/>
            </a:bodyPr>
            <a:lstStyle/>
            <a:p>
              <a:r>
                <a:rPr lang="es-ES" sz="900" b="1" dirty="0">
                  <a:latin typeface="Arial" panose="020B0604020202020204" pitchFamily="34" charset="0"/>
                  <a:cs typeface="Arial" panose="020B0604020202020204" pitchFamily="34" charset="0"/>
                </a:rPr>
                <a:t>RAD52</a:t>
              </a:r>
            </a:p>
            <a:p>
              <a:r>
                <a:rPr lang="es-ES" sz="900" b="1" dirty="0" err="1">
                  <a:latin typeface="Arial" panose="020B0604020202020204" pitchFamily="34" charset="0"/>
                  <a:cs typeface="Arial" panose="020B0604020202020204" pitchFamily="34" charset="0"/>
                </a:rPr>
                <a:t>det</a:t>
              </a:r>
              <a:r>
                <a:rPr lang="es-ES" sz="900" b="1" dirty="0">
                  <a:latin typeface="Arial" panose="020B0604020202020204" pitchFamily="34" charset="0"/>
                  <a:cs typeface="Arial" panose="020B0604020202020204" pitchFamily="34" charset="0"/>
                </a:rPr>
                <a:t>-F</a:t>
              </a:r>
            </a:p>
          </p:txBody>
        </p:sp>
        <p:sp>
          <p:nvSpPr>
            <p:cNvPr id="7" name="6 Pentágono"/>
            <p:cNvSpPr/>
            <p:nvPr/>
          </p:nvSpPr>
          <p:spPr>
            <a:xfrm>
              <a:off x="2092668" y="1774626"/>
              <a:ext cx="136039" cy="246461"/>
            </a:xfrm>
            <a:prstGeom prst="homePlat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42 CuadroTexto"/>
            <p:cNvSpPr txBox="1"/>
            <p:nvPr/>
          </p:nvSpPr>
          <p:spPr>
            <a:xfrm>
              <a:off x="1890561" y="2030655"/>
              <a:ext cx="434734" cy="246221"/>
            </a:xfrm>
            <a:prstGeom prst="rect">
              <a:avLst/>
            </a:prstGeom>
            <a:noFill/>
          </p:spPr>
          <p:txBody>
            <a:bodyPr wrap="none" rtlCol="0">
              <a:spAutoFit/>
            </a:bodyPr>
            <a:lstStyle/>
            <a:p>
              <a:r>
                <a:rPr lang="es-ES" sz="1000" b="1" i="1" dirty="0">
                  <a:latin typeface="Arial" panose="020B0604020202020204" pitchFamily="34" charset="0"/>
                  <a:cs typeface="Arial" panose="020B0604020202020204" pitchFamily="34" charset="0"/>
                </a:rPr>
                <a:t>FRT</a:t>
              </a:r>
            </a:p>
          </p:txBody>
        </p:sp>
        <p:sp>
          <p:nvSpPr>
            <p:cNvPr id="44" name="43 CuadroTexto"/>
            <p:cNvSpPr txBox="1"/>
            <p:nvPr/>
          </p:nvSpPr>
          <p:spPr>
            <a:xfrm>
              <a:off x="3520476" y="1976361"/>
              <a:ext cx="611065" cy="253916"/>
            </a:xfrm>
            <a:prstGeom prst="rect">
              <a:avLst/>
            </a:prstGeom>
            <a:noFill/>
          </p:spPr>
          <p:txBody>
            <a:bodyPr wrap="none" rtlCol="0">
              <a:spAutoFit/>
            </a:bodyPr>
            <a:lstStyle/>
            <a:p>
              <a:r>
                <a:rPr lang="es-ES" sz="1050" b="1" i="1" dirty="0" err="1">
                  <a:latin typeface="Arial" panose="020B0604020202020204" pitchFamily="34" charset="0"/>
                  <a:cs typeface="Arial" panose="020B0604020202020204" pitchFamily="34" charset="0"/>
                </a:rPr>
                <a:t>CaFLP</a:t>
              </a:r>
              <a:endParaRPr lang="es-ES" sz="1050" b="1" i="1" dirty="0">
                <a:latin typeface="Arial" panose="020B0604020202020204" pitchFamily="34" charset="0"/>
                <a:cs typeface="Arial" panose="020B0604020202020204" pitchFamily="34" charset="0"/>
              </a:endParaRPr>
            </a:p>
          </p:txBody>
        </p:sp>
        <p:cxnSp>
          <p:nvCxnSpPr>
            <p:cNvPr id="45" name="44 Conector recto"/>
            <p:cNvCxnSpPr/>
            <p:nvPr/>
          </p:nvCxnSpPr>
          <p:spPr>
            <a:xfrm flipV="1">
              <a:off x="4809668" y="1899974"/>
              <a:ext cx="543340" cy="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46 CuadroTexto"/>
            <p:cNvSpPr txBox="1"/>
            <p:nvPr/>
          </p:nvSpPr>
          <p:spPr>
            <a:xfrm>
              <a:off x="4845576" y="1886639"/>
              <a:ext cx="492443" cy="246221"/>
            </a:xfrm>
            <a:prstGeom prst="rect">
              <a:avLst/>
            </a:prstGeom>
            <a:noFill/>
          </p:spPr>
          <p:txBody>
            <a:bodyPr wrap="none" rtlCol="0">
              <a:spAutoFit/>
            </a:bodyPr>
            <a:lstStyle/>
            <a:p>
              <a:r>
                <a:rPr lang="es-ES" sz="1000" b="1" i="1" dirty="0" err="1">
                  <a:latin typeface="Arial" panose="020B0604020202020204" pitchFamily="34" charset="0"/>
                  <a:cs typeface="Arial" panose="020B0604020202020204" pitchFamily="34" charset="0"/>
                </a:rPr>
                <a:t>ACTt</a:t>
              </a:r>
              <a:endParaRPr lang="es-ES" sz="1000" b="1" i="1" dirty="0">
                <a:latin typeface="Arial" panose="020B0604020202020204" pitchFamily="34" charset="0"/>
                <a:cs typeface="Arial" panose="020B0604020202020204" pitchFamily="34" charset="0"/>
              </a:endParaRPr>
            </a:p>
          </p:txBody>
        </p:sp>
        <p:sp>
          <p:nvSpPr>
            <p:cNvPr id="48" name="47 Flecha derecha"/>
            <p:cNvSpPr/>
            <p:nvPr/>
          </p:nvSpPr>
          <p:spPr>
            <a:xfrm>
              <a:off x="5353068" y="1772230"/>
              <a:ext cx="2512946" cy="246461"/>
            </a:xfrm>
            <a:prstGeom prst="rightArrow">
              <a:avLst/>
            </a:prstGeom>
            <a:pattFill prst="ltDnDiag">
              <a:fgClr>
                <a:schemeClr val="tx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48 CuadroTexto"/>
            <p:cNvSpPr txBox="1"/>
            <p:nvPr/>
          </p:nvSpPr>
          <p:spPr>
            <a:xfrm>
              <a:off x="6247845" y="1976361"/>
              <a:ext cx="702436" cy="253916"/>
            </a:xfrm>
            <a:prstGeom prst="rect">
              <a:avLst/>
            </a:prstGeom>
            <a:noFill/>
          </p:spPr>
          <p:txBody>
            <a:bodyPr wrap="none" rtlCol="0">
              <a:spAutoFit/>
            </a:bodyPr>
            <a:lstStyle/>
            <a:p>
              <a:r>
                <a:rPr lang="es-ES" sz="1050" b="1" i="1" dirty="0">
                  <a:latin typeface="Arial" panose="020B0604020202020204" pitchFamily="34" charset="0"/>
                  <a:cs typeface="Arial" panose="020B0604020202020204" pitchFamily="34" charset="0"/>
                </a:rPr>
                <a:t>CaSAT1</a:t>
              </a:r>
            </a:p>
          </p:txBody>
        </p:sp>
        <p:sp>
          <p:nvSpPr>
            <p:cNvPr id="50" name="49 Pentágono"/>
            <p:cNvSpPr/>
            <p:nvPr/>
          </p:nvSpPr>
          <p:spPr>
            <a:xfrm>
              <a:off x="7869912" y="1773108"/>
              <a:ext cx="136039" cy="246461"/>
            </a:xfrm>
            <a:prstGeom prst="homePlat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50 CuadroTexto"/>
            <p:cNvSpPr txBox="1"/>
            <p:nvPr/>
          </p:nvSpPr>
          <p:spPr>
            <a:xfrm>
              <a:off x="7723210" y="2030656"/>
              <a:ext cx="434734" cy="246221"/>
            </a:xfrm>
            <a:prstGeom prst="rect">
              <a:avLst/>
            </a:prstGeom>
            <a:noFill/>
          </p:spPr>
          <p:txBody>
            <a:bodyPr wrap="none" rtlCol="0">
              <a:spAutoFit/>
            </a:bodyPr>
            <a:lstStyle/>
            <a:p>
              <a:r>
                <a:rPr lang="es-ES" sz="1000" b="1" i="1" dirty="0">
                  <a:latin typeface="Arial" panose="020B0604020202020204" pitchFamily="34" charset="0"/>
                  <a:cs typeface="Arial" panose="020B0604020202020204" pitchFamily="34" charset="0"/>
                </a:rPr>
                <a:t>FRT</a:t>
              </a:r>
            </a:p>
          </p:txBody>
        </p:sp>
        <p:cxnSp>
          <p:nvCxnSpPr>
            <p:cNvPr id="53" name="52 Conector recto"/>
            <p:cNvCxnSpPr/>
            <p:nvPr/>
          </p:nvCxnSpPr>
          <p:spPr>
            <a:xfrm flipV="1">
              <a:off x="5081368" y="1711507"/>
              <a:ext cx="0" cy="184846"/>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67" name="66 Conector recto"/>
            <p:cNvCxnSpPr/>
            <p:nvPr/>
          </p:nvCxnSpPr>
          <p:spPr>
            <a:xfrm flipH="1">
              <a:off x="5119025" y="3039458"/>
              <a:ext cx="47542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67 Conector recto"/>
            <p:cNvCxnSpPr/>
            <p:nvPr/>
          </p:nvCxnSpPr>
          <p:spPr>
            <a:xfrm flipH="1">
              <a:off x="5458657" y="3161184"/>
              <a:ext cx="67917" cy="0"/>
            </a:xfrm>
            <a:prstGeom prst="line">
              <a:avLst/>
            </a:prstGeom>
            <a:ln>
              <a:solidFill>
                <a:schemeClr val="tx1"/>
              </a:solidFill>
              <a:tailEnd type="diamond" w="sm" len="sm"/>
            </a:ln>
          </p:spPr>
          <p:style>
            <a:lnRef idx="1">
              <a:schemeClr val="accent1"/>
            </a:lnRef>
            <a:fillRef idx="0">
              <a:schemeClr val="accent1"/>
            </a:fillRef>
            <a:effectRef idx="0">
              <a:schemeClr val="accent1"/>
            </a:effectRef>
            <a:fontRef idx="minor">
              <a:schemeClr val="tx1"/>
            </a:fontRef>
          </p:style>
        </p:cxnSp>
        <p:sp>
          <p:nvSpPr>
            <p:cNvPr id="66" name="65 CuadroTexto"/>
            <p:cNvSpPr txBox="1"/>
            <p:nvPr/>
          </p:nvSpPr>
          <p:spPr>
            <a:xfrm>
              <a:off x="5244667" y="3164792"/>
              <a:ext cx="562975" cy="369332"/>
            </a:xfrm>
            <a:prstGeom prst="rect">
              <a:avLst/>
            </a:prstGeom>
            <a:noFill/>
          </p:spPr>
          <p:txBody>
            <a:bodyPr wrap="none" rtlCol="0">
              <a:spAutoFit/>
            </a:bodyPr>
            <a:lstStyle/>
            <a:p>
              <a:r>
                <a:rPr lang="es-ES" sz="900" b="1" dirty="0">
                  <a:latin typeface="Arial" panose="020B0604020202020204" pitchFamily="34" charset="0"/>
                  <a:cs typeface="Arial" panose="020B0604020202020204" pitchFamily="34" charset="0"/>
                </a:rPr>
                <a:t>RAD52</a:t>
              </a:r>
            </a:p>
            <a:p>
              <a:r>
                <a:rPr lang="es-ES" sz="900" b="1" dirty="0">
                  <a:latin typeface="Arial" panose="020B0604020202020204" pitchFamily="34" charset="0"/>
                  <a:cs typeface="Arial" panose="020B0604020202020204" pitchFamily="34" charset="0"/>
                </a:rPr>
                <a:t>det-R2</a:t>
              </a:r>
            </a:p>
          </p:txBody>
        </p:sp>
        <p:sp>
          <p:nvSpPr>
            <p:cNvPr id="58" name="57 Rectángulo"/>
            <p:cNvSpPr/>
            <p:nvPr/>
          </p:nvSpPr>
          <p:spPr>
            <a:xfrm>
              <a:off x="4999456" y="2916228"/>
              <a:ext cx="0" cy="2464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9" name="58 Conector recto"/>
            <p:cNvCxnSpPr/>
            <p:nvPr/>
          </p:nvCxnSpPr>
          <p:spPr>
            <a:xfrm>
              <a:off x="4932293" y="2791466"/>
              <a:ext cx="67917" cy="0"/>
            </a:xfrm>
            <a:prstGeom prst="line">
              <a:avLst/>
            </a:prstGeom>
            <a:ln>
              <a:solidFill>
                <a:schemeClr val="tx1"/>
              </a:solidFill>
              <a:tailEnd type="diamond" w="sm" len="sm"/>
            </a:ln>
          </p:spPr>
          <p:style>
            <a:lnRef idx="1">
              <a:schemeClr val="accent1"/>
            </a:lnRef>
            <a:fillRef idx="0">
              <a:schemeClr val="accent1"/>
            </a:fillRef>
            <a:effectRef idx="0">
              <a:schemeClr val="accent1"/>
            </a:effectRef>
            <a:fontRef idx="minor">
              <a:schemeClr val="tx1"/>
            </a:fontRef>
          </p:style>
        </p:cxnSp>
        <p:sp>
          <p:nvSpPr>
            <p:cNvPr id="60" name="59 CuadroTexto"/>
            <p:cNvSpPr txBox="1"/>
            <p:nvPr/>
          </p:nvSpPr>
          <p:spPr>
            <a:xfrm>
              <a:off x="4714650" y="2420885"/>
              <a:ext cx="562975" cy="369332"/>
            </a:xfrm>
            <a:prstGeom prst="rect">
              <a:avLst/>
            </a:prstGeom>
            <a:noFill/>
          </p:spPr>
          <p:txBody>
            <a:bodyPr wrap="none" rtlCol="0">
              <a:spAutoFit/>
            </a:bodyPr>
            <a:lstStyle/>
            <a:p>
              <a:r>
                <a:rPr lang="es-ES" sz="900" b="1" dirty="0">
                  <a:latin typeface="Arial" panose="020B0604020202020204" pitchFamily="34" charset="0"/>
                  <a:cs typeface="Arial" panose="020B0604020202020204" pitchFamily="34" charset="0"/>
                </a:rPr>
                <a:t>RAD52</a:t>
              </a:r>
            </a:p>
            <a:p>
              <a:r>
                <a:rPr lang="es-ES" sz="900" b="1" dirty="0" err="1">
                  <a:latin typeface="Arial" panose="020B0604020202020204" pitchFamily="34" charset="0"/>
                  <a:cs typeface="Arial" panose="020B0604020202020204" pitchFamily="34" charset="0"/>
                </a:rPr>
                <a:t>det</a:t>
              </a:r>
              <a:r>
                <a:rPr lang="es-ES" sz="900" b="1" dirty="0">
                  <a:latin typeface="Arial" panose="020B0604020202020204" pitchFamily="34" charset="0"/>
                  <a:cs typeface="Arial" panose="020B0604020202020204" pitchFamily="34" charset="0"/>
                </a:rPr>
                <a:t>-F</a:t>
              </a:r>
            </a:p>
          </p:txBody>
        </p:sp>
        <p:sp>
          <p:nvSpPr>
            <p:cNvPr id="61" name="60 Pentágono"/>
            <p:cNvSpPr/>
            <p:nvPr/>
          </p:nvSpPr>
          <p:spPr>
            <a:xfrm>
              <a:off x="5000256" y="2916228"/>
              <a:ext cx="136039" cy="246461"/>
            </a:xfrm>
            <a:prstGeom prst="homePlat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2" name="61 CuadroTexto"/>
            <p:cNvSpPr txBox="1"/>
            <p:nvPr/>
          </p:nvSpPr>
          <p:spPr>
            <a:xfrm>
              <a:off x="4842889" y="3182781"/>
              <a:ext cx="434734" cy="246221"/>
            </a:xfrm>
            <a:prstGeom prst="rect">
              <a:avLst/>
            </a:prstGeom>
            <a:noFill/>
          </p:spPr>
          <p:txBody>
            <a:bodyPr wrap="none" rtlCol="0">
              <a:spAutoFit/>
            </a:bodyPr>
            <a:lstStyle/>
            <a:p>
              <a:r>
                <a:rPr lang="es-ES" sz="1000" b="1" i="1" dirty="0">
                  <a:latin typeface="Arial" panose="020B0604020202020204" pitchFamily="34" charset="0"/>
                  <a:cs typeface="Arial" panose="020B0604020202020204" pitchFamily="34" charset="0"/>
                </a:rPr>
                <a:t>FRT</a:t>
              </a:r>
            </a:p>
          </p:txBody>
        </p:sp>
        <p:sp>
          <p:nvSpPr>
            <p:cNvPr id="76" name="75 CuadroTexto"/>
            <p:cNvSpPr txBox="1"/>
            <p:nvPr/>
          </p:nvSpPr>
          <p:spPr>
            <a:xfrm>
              <a:off x="4084536" y="913212"/>
              <a:ext cx="505267" cy="230832"/>
            </a:xfrm>
            <a:prstGeom prst="rect">
              <a:avLst/>
            </a:prstGeom>
            <a:noFill/>
          </p:spPr>
          <p:txBody>
            <a:bodyPr wrap="none" rtlCol="0">
              <a:spAutoFit/>
            </a:bodyPr>
            <a:lstStyle/>
            <a:p>
              <a:r>
                <a:rPr lang="es-ES" sz="900" b="1" dirty="0"/>
                <a:t>+23 </a:t>
              </a:r>
              <a:r>
                <a:rPr lang="es-ES" sz="900" b="1" dirty="0" err="1"/>
                <a:t>bp</a:t>
              </a:r>
              <a:endParaRPr lang="es-ES" sz="900" b="1" dirty="0"/>
            </a:p>
          </p:txBody>
        </p:sp>
        <p:cxnSp>
          <p:nvCxnSpPr>
            <p:cNvPr id="78" name="77 Conector recto"/>
            <p:cNvCxnSpPr/>
            <p:nvPr/>
          </p:nvCxnSpPr>
          <p:spPr>
            <a:xfrm flipH="1">
              <a:off x="2088001" y="972000"/>
              <a:ext cx="2101802" cy="738893"/>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flipV="1">
              <a:off x="4197640" y="828000"/>
              <a:ext cx="0" cy="14400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5" name="84 Conector recto"/>
            <p:cNvCxnSpPr>
              <a:endCxn id="4" idx="3"/>
            </p:cNvCxnSpPr>
            <p:nvPr/>
          </p:nvCxnSpPr>
          <p:spPr>
            <a:xfrm flipH="1" flipV="1">
              <a:off x="6499253" y="787150"/>
              <a:ext cx="2507" cy="193562"/>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8" name="87 Conector recto"/>
            <p:cNvCxnSpPr/>
            <p:nvPr/>
          </p:nvCxnSpPr>
          <p:spPr>
            <a:xfrm>
              <a:off x="6499253" y="972000"/>
              <a:ext cx="1537151" cy="739504"/>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2" name="91 Conector recto"/>
            <p:cNvCxnSpPr/>
            <p:nvPr/>
          </p:nvCxnSpPr>
          <p:spPr>
            <a:xfrm flipH="1" flipV="1">
              <a:off x="8013928" y="1728315"/>
              <a:ext cx="2507" cy="193562"/>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7" name="96 Conector recto"/>
            <p:cNvCxnSpPr/>
            <p:nvPr/>
          </p:nvCxnSpPr>
          <p:spPr>
            <a:xfrm flipV="1">
              <a:off x="2088001" y="1711504"/>
              <a:ext cx="0" cy="113592"/>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0" name="99 CuadroTexto"/>
            <p:cNvSpPr txBox="1"/>
            <p:nvPr/>
          </p:nvSpPr>
          <p:spPr>
            <a:xfrm>
              <a:off x="6069712" y="958107"/>
              <a:ext cx="620683" cy="230832"/>
            </a:xfrm>
            <a:prstGeom prst="rect">
              <a:avLst/>
            </a:prstGeom>
            <a:noFill/>
          </p:spPr>
          <p:txBody>
            <a:bodyPr wrap="none" rtlCol="0">
              <a:spAutoFit/>
            </a:bodyPr>
            <a:lstStyle/>
            <a:p>
              <a:r>
                <a:rPr lang="es-ES" sz="900" b="1" dirty="0"/>
                <a:t>+1696 </a:t>
              </a:r>
              <a:r>
                <a:rPr lang="es-ES" sz="900" b="1" dirty="0" err="1"/>
                <a:t>bp</a:t>
              </a:r>
              <a:endParaRPr lang="es-ES" sz="900" b="1" dirty="0"/>
            </a:p>
          </p:txBody>
        </p:sp>
        <p:sp>
          <p:nvSpPr>
            <p:cNvPr id="106" name="105 CuadroTexto"/>
            <p:cNvSpPr txBox="1"/>
            <p:nvPr/>
          </p:nvSpPr>
          <p:spPr>
            <a:xfrm>
              <a:off x="5020473" y="679562"/>
              <a:ext cx="562975" cy="230832"/>
            </a:xfrm>
            <a:prstGeom prst="rect">
              <a:avLst/>
            </a:prstGeom>
            <a:noFill/>
          </p:spPr>
          <p:txBody>
            <a:bodyPr wrap="none" rtlCol="0">
              <a:spAutoFit/>
            </a:bodyPr>
            <a:lstStyle/>
            <a:p>
              <a:r>
                <a:rPr lang="es-ES" sz="900" b="1" dirty="0"/>
                <a:t>1695 </a:t>
              </a:r>
              <a:r>
                <a:rPr lang="es-ES" sz="900" b="1" dirty="0" err="1"/>
                <a:t>bp</a:t>
              </a:r>
              <a:endParaRPr lang="es-ES" sz="900" b="1" dirty="0"/>
            </a:p>
          </p:txBody>
        </p:sp>
        <p:sp>
          <p:nvSpPr>
            <p:cNvPr id="108" name="107 Rectángulo"/>
            <p:cNvSpPr/>
            <p:nvPr/>
          </p:nvSpPr>
          <p:spPr>
            <a:xfrm>
              <a:off x="4953592" y="2976458"/>
              <a:ext cx="36000" cy="126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09" name="108 Conector recto"/>
            <p:cNvCxnSpPr/>
            <p:nvPr/>
          </p:nvCxnSpPr>
          <p:spPr>
            <a:xfrm flipH="1">
              <a:off x="4586709" y="3039458"/>
              <a:ext cx="37354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250606" y="1753071"/>
              <a:ext cx="1267783" cy="307777"/>
            </a:xfrm>
            <a:prstGeom prst="rect">
              <a:avLst/>
            </a:prstGeom>
            <a:noFill/>
          </p:spPr>
          <p:txBody>
            <a:bodyPr wrap="none" rtlCol="0">
              <a:spAutoFit/>
            </a:bodyPr>
            <a:lstStyle/>
            <a:p>
              <a:r>
                <a:rPr lang="es-ES" sz="1400" b="1" i="1" dirty="0"/>
                <a:t>rad52</a:t>
              </a:r>
              <a:r>
                <a:rPr lang="es-ES" sz="1400" b="1" dirty="0"/>
                <a:t>∆::</a:t>
              </a:r>
              <a:r>
                <a:rPr lang="es-ES" sz="1400" b="1" i="1" dirty="0">
                  <a:latin typeface="Arial" panose="020B0604020202020204" pitchFamily="34" charset="0"/>
                  <a:cs typeface="Arial" panose="020B0604020202020204" pitchFamily="34" charset="0"/>
                </a:rPr>
                <a:t>SAT1</a:t>
              </a:r>
            </a:p>
          </p:txBody>
        </p:sp>
        <p:sp>
          <p:nvSpPr>
            <p:cNvPr id="54" name="53 CuadroTexto"/>
            <p:cNvSpPr txBox="1"/>
            <p:nvPr/>
          </p:nvSpPr>
          <p:spPr>
            <a:xfrm>
              <a:off x="2080585" y="620688"/>
              <a:ext cx="691215" cy="307777"/>
            </a:xfrm>
            <a:prstGeom prst="rect">
              <a:avLst/>
            </a:prstGeom>
            <a:noFill/>
          </p:spPr>
          <p:txBody>
            <a:bodyPr wrap="none" rtlCol="0">
              <a:spAutoFit/>
            </a:bodyPr>
            <a:lstStyle/>
            <a:p>
              <a:r>
                <a:rPr lang="es-ES" sz="1400" b="1" i="1" dirty="0"/>
                <a:t>RAD52</a:t>
              </a:r>
              <a:endParaRPr lang="es-ES" sz="1400" b="1" i="1" dirty="0">
                <a:latin typeface="Arial" panose="020B0604020202020204" pitchFamily="34" charset="0"/>
                <a:cs typeface="Arial" panose="020B0604020202020204" pitchFamily="34" charset="0"/>
              </a:endParaRPr>
            </a:p>
          </p:txBody>
        </p:sp>
        <p:sp>
          <p:nvSpPr>
            <p:cNvPr id="56" name="55 CuadroTexto"/>
            <p:cNvSpPr txBox="1"/>
            <p:nvPr/>
          </p:nvSpPr>
          <p:spPr>
            <a:xfrm>
              <a:off x="3156048" y="2885569"/>
              <a:ext cx="1167243" cy="307777"/>
            </a:xfrm>
            <a:prstGeom prst="rect">
              <a:avLst/>
            </a:prstGeom>
            <a:noFill/>
          </p:spPr>
          <p:txBody>
            <a:bodyPr wrap="none" rtlCol="0">
              <a:spAutoFit/>
            </a:bodyPr>
            <a:lstStyle/>
            <a:p>
              <a:r>
                <a:rPr lang="es-ES" sz="1400" b="1" i="1" dirty="0"/>
                <a:t>rad52</a:t>
              </a:r>
              <a:r>
                <a:rPr lang="es-ES" sz="1400" b="1" dirty="0"/>
                <a:t>∆::</a:t>
              </a:r>
              <a:r>
                <a:rPr lang="es-ES" sz="1400" b="1" i="1" dirty="0">
                  <a:latin typeface="Arial" panose="020B0604020202020204" pitchFamily="34" charset="0"/>
                  <a:cs typeface="Arial" panose="020B0604020202020204" pitchFamily="34" charset="0"/>
                </a:rPr>
                <a:t>FRT</a:t>
              </a:r>
            </a:p>
          </p:txBody>
        </p:sp>
      </p:grpSp>
      <p:sp>
        <p:nvSpPr>
          <p:cNvPr id="57" name="56 CuadroTexto"/>
          <p:cNvSpPr txBox="1"/>
          <p:nvPr/>
        </p:nvSpPr>
        <p:spPr>
          <a:xfrm>
            <a:off x="71406" y="71414"/>
            <a:ext cx="2714644" cy="369332"/>
          </a:xfrm>
          <a:prstGeom prst="rect">
            <a:avLst/>
          </a:prstGeom>
          <a:noFill/>
        </p:spPr>
        <p:txBody>
          <a:bodyPr wrap="square" rtlCol="0">
            <a:spAutoFit/>
          </a:bodyPr>
          <a:lstStyle/>
          <a:p>
            <a:r>
              <a:rPr lang="es-ES" b="1" dirty="0">
                <a:latin typeface="Times New Roman" pitchFamily="18" charset="0"/>
                <a:cs typeface="Times New Roman" pitchFamily="18" charset="0"/>
              </a:rPr>
              <a:t>Figure S1</a:t>
            </a:r>
          </a:p>
        </p:txBody>
      </p:sp>
    </p:spTree>
    <p:extLst>
      <p:ext uri="{BB962C8B-B14F-4D97-AF65-F5344CB8AC3E}">
        <p14:creationId xmlns:p14="http://schemas.microsoft.com/office/powerpoint/2010/main" val="272353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010" y="377921"/>
            <a:ext cx="317716" cy="369332"/>
          </a:xfrm>
          <a:prstGeom prst="rect">
            <a:avLst/>
          </a:prstGeom>
          <a:noFill/>
        </p:spPr>
        <p:txBody>
          <a:bodyPr wrap="none" rtlCol="0">
            <a:spAutoFit/>
          </a:bodyPr>
          <a:lstStyle/>
          <a:p>
            <a:r>
              <a:rPr lang="en-US" dirty="0"/>
              <a:t>A</a:t>
            </a:r>
          </a:p>
        </p:txBody>
      </p:sp>
      <p:sp>
        <p:nvSpPr>
          <p:cNvPr id="15" name="14 CuadroTexto"/>
          <p:cNvSpPr txBox="1"/>
          <p:nvPr/>
        </p:nvSpPr>
        <p:spPr>
          <a:xfrm>
            <a:off x="107504" y="0"/>
            <a:ext cx="1169551" cy="369332"/>
          </a:xfrm>
          <a:prstGeom prst="rect">
            <a:avLst/>
          </a:prstGeom>
          <a:noFill/>
        </p:spPr>
        <p:txBody>
          <a:bodyPr wrap="none" rtlCol="0">
            <a:spAutoFit/>
          </a:bodyPr>
          <a:lstStyle/>
          <a:p>
            <a:r>
              <a:rPr lang="es-ES" b="1" dirty="0">
                <a:cs typeface="Times New Roman" panose="02020603050405020304" pitchFamily="18" charset="0"/>
              </a:rPr>
              <a:t>Figure</a:t>
            </a:r>
            <a:r>
              <a:rPr lang="es-ES" b="1" dirty="0"/>
              <a:t> S10</a:t>
            </a:r>
          </a:p>
        </p:txBody>
      </p:sp>
      <p:graphicFrame>
        <p:nvGraphicFramePr>
          <p:cNvPr id="29" name="Object 28">
            <a:extLst>
              <a:ext uri="{FF2B5EF4-FFF2-40B4-BE49-F238E27FC236}">
                <a16:creationId xmlns:a16="http://schemas.microsoft.com/office/drawing/2014/main" xmlns="" id="{6C7853D1-D335-4150-BFA9-E7219009F7DF}"/>
              </a:ext>
            </a:extLst>
          </p:cNvPr>
          <p:cNvGraphicFramePr>
            <a:graphicFrameLocks noChangeAspect="1"/>
          </p:cNvGraphicFramePr>
          <p:nvPr>
            <p:extLst>
              <p:ext uri="{D42A27DB-BD31-4B8C-83A1-F6EECF244321}">
                <p14:modId xmlns:p14="http://schemas.microsoft.com/office/powerpoint/2010/main" val="3539153977"/>
              </p:ext>
            </p:extLst>
          </p:nvPr>
        </p:nvGraphicFramePr>
        <p:xfrm>
          <a:off x="656442" y="958094"/>
          <a:ext cx="3867899" cy="2263026"/>
        </p:xfrm>
        <a:graphic>
          <a:graphicData uri="http://schemas.openxmlformats.org/presentationml/2006/ole">
            <mc:AlternateContent xmlns:mc="http://schemas.openxmlformats.org/markup-compatibility/2006">
              <mc:Choice xmlns:v="urn:schemas-microsoft-com:vml" Requires="v">
                <p:oleObj spid="_x0000_s1122" r:id="rId4" imgW="1212840" imgH="709920" progId="">
                  <p:embed/>
                </p:oleObj>
              </mc:Choice>
              <mc:Fallback>
                <p:oleObj r:id="rId4" imgW="1212840" imgH="709920" progId="">
                  <p:embed/>
                  <p:pic>
                    <p:nvPicPr>
                      <p:cNvPr id="0" name=""/>
                      <p:cNvPicPr/>
                      <p:nvPr/>
                    </p:nvPicPr>
                    <p:blipFill>
                      <a:blip r:embed="rId5"/>
                      <a:stretch>
                        <a:fillRect/>
                      </a:stretch>
                    </p:blipFill>
                    <p:spPr>
                      <a:xfrm>
                        <a:off x="656442" y="958094"/>
                        <a:ext cx="3867899" cy="2263026"/>
                      </a:xfrm>
                      <a:prstGeom prst="rect">
                        <a:avLst/>
                      </a:prstGeom>
                    </p:spPr>
                  </p:pic>
                </p:oleObj>
              </mc:Fallback>
            </mc:AlternateContent>
          </a:graphicData>
        </a:graphic>
      </p:graphicFrame>
      <p:sp>
        <p:nvSpPr>
          <p:cNvPr id="32" name="Rectangle 31">
            <a:extLst>
              <a:ext uri="{FF2B5EF4-FFF2-40B4-BE49-F238E27FC236}">
                <a16:creationId xmlns:a16="http://schemas.microsoft.com/office/drawing/2014/main" xmlns="" id="{1E62F824-131C-4973-8E40-E2F2B6C0E48F}"/>
              </a:ext>
            </a:extLst>
          </p:cNvPr>
          <p:cNvSpPr/>
          <p:nvPr/>
        </p:nvSpPr>
        <p:spPr>
          <a:xfrm flipH="1">
            <a:off x="7218420" y="940906"/>
            <a:ext cx="45719" cy="24618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5" name="Object 34">
            <a:extLst>
              <a:ext uri="{FF2B5EF4-FFF2-40B4-BE49-F238E27FC236}">
                <a16:creationId xmlns:a16="http://schemas.microsoft.com/office/drawing/2014/main" xmlns="" id="{E81A1834-D856-4F91-AE5C-0370F9895AF2}"/>
              </a:ext>
            </a:extLst>
          </p:cNvPr>
          <p:cNvGraphicFramePr>
            <a:graphicFrameLocks noChangeAspect="1"/>
          </p:cNvGraphicFramePr>
          <p:nvPr>
            <p:extLst>
              <p:ext uri="{D42A27DB-BD31-4B8C-83A1-F6EECF244321}">
                <p14:modId xmlns:p14="http://schemas.microsoft.com/office/powerpoint/2010/main" val="3937922334"/>
              </p:ext>
            </p:extLst>
          </p:nvPr>
        </p:nvGraphicFramePr>
        <p:xfrm>
          <a:off x="4665875" y="976729"/>
          <a:ext cx="3889140" cy="2249204"/>
        </p:xfrm>
        <a:graphic>
          <a:graphicData uri="http://schemas.openxmlformats.org/presentationml/2006/ole">
            <mc:AlternateContent xmlns:mc="http://schemas.openxmlformats.org/markup-compatibility/2006">
              <mc:Choice xmlns:v="urn:schemas-microsoft-com:vml" Requires="v">
                <p:oleObj spid="_x0000_s1123" r:id="rId6" imgW="1216080" imgH="703800" progId="">
                  <p:embed/>
                </p:oleObj>
              </mc:Choice>
              <mc:Fallback>
                <p:oleObj r:id="rId6" imgW="1216080" imgH="703800" progId="">
                  <p:embed/>
                  <p:pic>
                    <p:nvPicPr>
                      <p:cNvPr id="0" name=""/>
                      <p:cNvPicPr/>
                      <p:nvPr/>
                    </p:nvPicPr>
                    <p:blipFill>
                      <a:blip r:embed="rId7"/>
                      <a:stretch>
                        <a:fillRect/>
                      </a:stretch>
                    </p:blipFill>
                    <p:spPr>
                      <a:xfrm>
                        <a:off x="4665875" y="976729"/>
                        <a:ext cx="3889140" cy="2249204"/>
                      </a:xfrm>
                      <a:prstGeom prst="rect">
                        <a:avLst/>
                      </a:prstGeom>
                    </p:spPr>
                  </p:pic>
                </p:oleObj>
              </mc:Fallback>
            </mc:AlternateContent>
          </a:graphicData>
        </a:graphic>
      </p:graphicFrame>
      <p:sp>
        <p:nvSpPr>
          <p:cNvPr id="46" name="TextBox 45">
            <a:extLst>
              <a:ext uri="{FF2B5EF4-FFF2-40B4-BE49-F238E27FC236}">
                <a16:creationId xmlns:a16="http://schemas.microsoft.com/office/drawing/2014/main" xmlns="" id="{CC228A73-0100-4529-8A4A-3F1CF43498AF}"/>
              </a:ext>
            </a:extLst>
          </p:cNvPr>
          <p:cNvSpPr txBox="1"/>
          <p:nvPr/>
        </p:nvSpPr>
        <p:spPr>
          <a:xfrm>
            <a:off x="8074063" y="3042234"/>
            <a:ext cx="537327" cy="246221"/>
          </a:xfrm>
          <a:prstGeom prst="rect">
            <a:avLst/>
          </a:prstGeom>
          <a:noFill/>
        </p:spPr>
        <p:txBody>
          <a:bodyPr wrap="none" rtlCol="0">
            <a:spAutoFit/>
          </a:bodyPr>
          <a:lstStyle/>
          <a:p>
            <a:r>
              <a:rPr lang="en-US" sz="1000" i="1" dirty="0"/>
              <a:t>COX12</a:t>
            </a:r>
          </a:p>
        </p:txBody>
      </p:sp>
      <p:sp>
        <p:nvSpPr>
          <p:cNvPr id="47" name="TextBox 46">
            <a:extLst>
              <a:ext uri="{FF2B5EF4-FFF2-40B4-BE49-F238E27FC236}">
                <a16:creationId xmlns:a16="http://schemas.microsoft.com/office/drawing/2014/main" xmlns="" id="{C6181E87-4BC1-424D-BB11-ACBD776E4C58}"/>
              </a:ext>
            </a:extLst>
          </p:cNvPr>
          <p:cNvSpPr txBox="1"/>
          <p:nvPr/>
        </p:nvSpPr>
        <p:spPr>
          <a:xfrm>
            <a:off x="6610445" y="3042234"/>
            <a:ext cx="537327" cy="246221"/>
          </a:xfrm>
          <a:prstGeom prst="rect">
            <a:avLst/>
          </a:prstGeom>
          <a:noFill/>
        </p:spPr>
        <p:txBody>
          <a:bodyPr wrap="none" rtlCol="0">
            <a:spAutoFit/>
          </a:bodyPr>
          <a:lstStyle/>
          <a:p>
            <a:r>
              <a:rPr lang="en-US" sz="1000" i="1" dirty="0"/>
              <a:t>COX12</a:t>
            </a:r>
          </a:p>
        </p:txBody>
      </p:sp>
      <p:sp>
        <p:nvSpPr>
          <p:cNvPr id="14" name="13 CuadroTexto"/>
          <p:cNvSpPr txBox="1"/>
          <p:nvPr/>
        </p:nvSpPr>
        <p:spPr>
          <a:xfrm rot="16200000">
            <a:off x="416397" y="604596"/>
            <a:ext cx="601447" cy="246221"/>
          </a:xfrm>
          <a:prstGeom prst="rect">
            <a:avLst/>
          </a:prstGeom>
          <a:noFill/>
        </p:spPr>
        <p:txBody>
          <a:bodyPr wrap="none" rtlCol="0">
            <a:spAutoFit/>
          </a:bodyPr>
          <a:lstStyle/>
          <a:p>
            <a:r>
              <a:rPr lang="es-ES" sz="1000" dirty="0"/>
              <a:t>CAGL5A</a:t>
            </a:r>
          </a:p>
        </p:txBody>
      </p:sp>
      <p:sp>
        <p:nvSpPr>
          <p:cNvPr id="36" name="13 CuadroTexto">
            <a:extLst>
              <a:ext uri="{FF2B5EF4-FFF2-40B4-BE49-F238E27FC236}">
                <a16:creationId xmlns:a16="http://schemas.microsoft.com/office/drawing/2014/main" xmlns="" id="{8D06AACF-0CFC-449E-8AB6-ABE1BF4DBCC2}"/>
              </a:ext>
            </a:extLst>
          </p:cNvPr>
          <p:cNvSpPr txBox="1"/>
          <p:nvPr/>
        </p:nvSpPr>
        <p:spPr>
          <a:xfrm rot="16200000">
            <a:off x="1754217" y="639389"/>
            <a:ext cx="495649" cy="246221"/>
          </a:xfrm>
          <a:prstGeom prst="rect">
            <a:avLst/>
          </a:prstGeom>
          <a:noFill/>
        </p:spPr>
        <p:txBody>
          <a:bodyPr wrap="none" rtlCol="0">
            <a:spAutoFit/>
          </a:bodyPr>
          <a:lstStyle/>
          <a:p>
            <a:r>
              <a:rPr lang="es-ES" sz="1000" dirty="0"/>
              <a:t>W303</a:t>
            </a:r>
          </a:p>
        </p:txBody>
      </p:sp>
      <p:sp>
        <p:nvSpPr>
          <p:cNvPr id="37" name="13 CuadroTexto">
            <a:extLst>
              <a:ext uri="{FF2B5EF4-FFF2-40B4-BE49-F238E27FC236}">
                <a16:creationId xmlns:a16="http://schemas.microsoft.com/office/drawing/2014/main" xmlns="" id="{32167897-C73F-4767-A18B-73C8BEAB037B}"/>
              </a:ext>
            </a:extLst>
          </p:cNvPr>
          <p:cNvSpPr txBox="1"/>
          <p:nvPr/>
        </p:nvSpPr>
        <p:spPr>
          <a:xfrm rot="16200000">
            <a:off x="4161436" y="639389"/>
            <a:ext cx="495649" cy="246221"/>
          </a:xfrm>
          <a:prstGeom prst="rect">
            <a:avLst/>
          </a:prstGeom>
          <a:noFill/>
        </p:spPr>
        <p:txBody>
          <a:bodyPr wrap="none" rtlCol="0">
            <a:spAutoFit/>
          </a:bodyPr>
          <a:lstStyle/>
          <a:p>
            <a:r>
              <a:rPr lang="es-ES" sz="1000" dirty="0"/>
              <a:t>W303</a:t>
            </a:r>
          </a:p>
        </p:txBody>
      </p:sp>
      <p:grpSp>
        <p:nvGrpSpPr>
          <p:cNvPr id="126" name="Group 125">
            <a:extLst>
              <a:ext uri="{FF2B5EF4-FFF2-40B4-BE49-F238E27FC236}">
                <a16:creationId xmlns:a16="http://schemas.microsoft.com/office/drawing/2014/main" xmlns="" id="{9B291146-EFBE-4FE4-8C98-1F62289944C3}"/>
              </a:ext>
            </a:extLst>
          </p:cNvPr>
          <p:cNvGrpSpPr/>
          <p:nvPr/>
        </p:nvGrpSpPr>
        <p:grpSpPr>
          <a:xfrm>
            <a:off x="746446" y="764103"/>
            <a:ext cx="3672939" cy="246221"/>
            <a:chOff x="779562" y="764103"/>
            <a:chExt cx="3672939" cy="246221"/>
          </a:xfrm>
        </p:grpSpPr>
        <p:sp>
          <p:nvSpPr>
            <p:cNvPr id="50" name="TextBox 49">
              <a:extLst>
                <a:ext uri="{FF2B5EF4-FFF2-40B4-BE49-F238E27FC236}">
                  <a16:creationId xmlns:a16="http://schemas.microsoft.com/office/drawing/2014/main" xmlns="" id="{B4D1328C-3370-44B6-A30F-D21D3B10A8BE}"/>
                </a:ext>
              </a:extLst>
            </p:cNvPr>
            <p:cNvSpPr txBox="1"/>
            <p:nvPr/>
          </p:nvSpPr>
          <p:spPr>
            <a:xfrm>
              <a:off x="779562" y="764103"/>
              <a:ext cx="250390" cy="246221"/>
            </a:xfrm>
            <a:prstGeom prst="rect">
              <a:avLst/>
            </a:prstGeom>
            <a:noFill/>
          </p:spPr>
          <p:txBody>
            <a:bodyPr wrap="none" rtlCol="0">
              <a:spAutoFit/>
            </a:bodyPr>
            <a:lstStyle/>
            <a:p>
              <a:r>
                <a:rPr lang="en-US" sz="1000" dirty="0"/>
                <a:t>1</a:t>
              </a:r>
            </a:p>
          </p:txBody>
        </p:sp>
        <p:sp>
          <p:nvSpPr>
            <p:cNvPr id="51" name="TextBox 50">
              <a:extLst>
                <a:ext uri="{FF2B5EF4-FFF2-40B4-BE49-F238E27FC236}">
                  <a16:creationId xmlns:a16="http://schemas.microsoft.com/office/drawing/2014/main" xmlns="" id="{36B99278-C4E9-45A0-808E-8281429EEB2D}"/>
                </a:ext>
              </a:extLst>
            </p:cNvPr>
            <p:cNvSpPr txBox="1"/>
            <p:nvPr/>
          </p:nvSpPr>
          <p:spPr>
            <a:xfrm>
              <a:off x="1112999" y="764103"/>
              <a:ext cx="250390" cy="246221"/>
            </a:xfrm>
            <a:prstGeom prst="rect">
              <a:avLst/>
            </a:prstGeom>
            <a:noFill/>
          </p:spPr>
          <p:txBody>
            <a:bodyPr wrap="none" rtlCol="0">
              <a:spAutoFit/>
            </a:bodyPr>
            <a:lstStyle/>
            <a:p>
              <a:r>
                <a:rPr lang="en-US" sz="1000" dirty="0"/>
                <a:t>3</a:t>
              </a:r>
            </a:p>
          </p:txBody>
        </p:sp>
        <p:sp>
          <p:nvSpPr>
            <p:cNvPr id="52" name="TextBox 51">
              <a:extLst>
                <a:ext uri="{FF2B5EF4-FFF2-40B4-BE49-F238E27FC236}">
                  <a16:creationId xmlns:a16="http://schemas.microsoft.com/office/drawing/2014/main" xmlns="" id="{DB3EA65E-D658-4CBE-8805-9B1C8BDBA684}"/>
                </a:ext>
              </a:extLst>
            </p:cNvPr>
            <p:cNvSpPr txBox="1"/>
            <p:nvPr/>
          </p:nvSpPr>
          <p:spPr>
            <a:xfrm>
              <a:off x="931488" y="764103"/>
              <a:ext cx="250390" cy="246221"/>
            </a:xfrm>
            <a:prstGeom prst="rect">
              <a:avLst/>
            </a:prstGeom>
            <a:noFill/>
          </p:spPr>
          <p:txBody>
            <a:bodyPr wrap="none" rtlCol="0">
              <a:spAutoFit/>
            </a:bodyPr>
            <a:lstStyle/>
            <a:p>
              <a:r>
                <a:rPr lang="en-US" sz="1000" dirty="0"/>
                <a:t>2</a:t>
              </a:r>
            </a:p>
          </p:txBody>
        </p:sp>
        <p:sp>
          <p:nvSpPr>
            <p:cNvPr id="53" name="TextBox 52">
              <a:extLst>
                <a:ext uri="{FF2B5EF4-FFF2-40B4-BE49-F238E27FC236}">
                  <a16:creationId xmlns:a16="http://schemas.microsoft.com/office/drawing/2014/main" xmlns="" id="{4FA202A1-2D76-4952-837E-8BD051C1DF25}"/>
                </a:ext>
              </a:extLst>
            </p:cNvPr>
            <p:cNvSpPr txBox="1"/>
            <p:nvPr/>
          </p:nvSpPr>
          <p:spPr>
            <a:xfrm>
              <a:off x="1273390" y="764103"/>
              <a:ext cx="250390" cy="246221"/>
            </a:xfrm>
            <a:prstGeom prst="rect">
              <a:avLst/>
            </a:prstGeom>
            <a:noFill/>
          </p:spPr>
          <p:txBody>
            <a:bodyPr wrap="none" rtlCol="0">
              <a:spAutoFit/>
            </a:bodyPr>
            <a:lstStyle/>
            <a:p>
              <a:r>
                <a:rPr lang="en-US" sz="1000" dirty="0"/>
                <a:t>4</a:t>
              </a:r>
            </a:p>
          </p:txBody>
        </p:sp>
        <p:sp>
          <p:nvSpPr>
            <p:cNvPr id="54" name="TextBox 53">
              <a:extLst>
                <a:ext uri="{FF2B5EF4-FFF2-40B4-BE49-F238E27FC236}">
                  <a16:creationId xmlns:a16="http://schemas.microsoft.com/office/drawing/2014/main" xmlns="" id="{F78D6EC5-A650-46B5-9394-C972F817E23C}"/>
                </a:ext>
              </a:extLst>
            </p:cNvPr>
            <p:cNvSpPr txBox="1"/>
            <p:nvPr/>
          </p:nvSpPr>
          <p:spPr>
            <a:xfrm>
              <a:off x="1593028" y="764103"/>
              <a:ext cx="250390" cy="246221"/>
            </a:xfrm>
            <a:prstGeom prst="rect">
              <a:avLst/>
            </a:prstGeom>
            <a:noFill/>
          </p:spPr>
          <p:txBody>
            <a:bodyPr wrap="none" rtlCol="0">
              <a:spAutoFit/>
            </a:bodyPr>
            <a:lstStyle/>
            <a:p>
              <a:r>
                <a:rPr lang="en-US" sz="1000" dirty="0"/>
                <a:t>6</a:t>
              </a:r>
            </a:p>
          </p:txBody>
        </p:sp>
        <p:sp>
          <p:nvSpPr>
            <p:cNvPr id="55" name="TextBox 54">
              <a:extLst>
                <a:ext uri="{FF2B5EF4-FFF2-40B4-BE49-F238E27FC236}">
                  <a16:creationId xmlns:a16="http://schemas.microsoft.com/office/drawing/2014/main" xmlns="" id="{3CE2BBA4-D6B8-40F3-89B0-D50740979ACE}"/>
                </a:ext>
              </a:extLst>
            </p:cNvPr>
            <p:cNvSpPr txBox="1"/>
            <p:nvPr/>
          </p:nvSpPr>
          <p:spPr>
            <a:xfrm>
              <a:off x="1441290" y="764103"/>
              <a:ext cx="250390" cy="246221"/>
            </a:xfrm>
            <a:prstGeom prst="rect">
              <a:avLst/>
            </a:prstGeom>
            <a:noFill/>
          </p:spPr>
          <p:txBody>
            <a:bodyPr wrap="none" rtlCol="0">
              <a:spAutoFit/>
            </a:bodyPr>
            <a:lstStyle/>
            <a:p>
              <a:r>
                <a:rPr lang="en-US" sz="1000" dirty="0"/>
                <a:t>5</a:t>
              </a:r>
            </a:p>
          </p:txBody>
        </p:sp>
        <p:sp>
          <p:nvSpPr>
            <p:cNvPr id="56" name="TextBox 55">
              <a:extLst>
                <a:ext uri="{FF2B5EF4-FFF2-40B4-BE49-F238E27FC236}">
                  <a16:creationId xmlns:a16="http://schemas.microsoft.com/office/drawing/2014/main" xmlns="" id="{45AD5FFC-F95D-470F-AFED-022179BFD0D5}"/>
                </a:ext>
              </a:extLst>
            </p:cNvPr>
            <p:cNvSpPr txBox="1"/>
            <p:nvPr/>
          </p:nvSpPr>
          <p:spPr>
            <a:xfrm>
              <a:off x="1748210" y="764103"/>
              <a:ext cx="250390" cy="246221"/>
            </a:xfrm>
            <a:prstGeom prst="rect">
              <a:avLst/>
            </a:prstGeom>
            <a:noFill/>
          </p:spPr>
          <p:txBody>
            <a:bodyPr wrap="none" rtlCol="0">
              <a:spAutoFit/>
            </a:bodyPr>
            <a:lstStyle/>
            <a:p>
              <a:r>
                <a:rPr lang="en-US" sz="1000" dirty="0"/>
                <a:t>7</a:t>
              </a:r>
            </a:p>
          </p:txBody>
        </p:sp>
        <p:sp>
          <p:nvSpPr>
            <p:cNvPr id="57" name="TextBox 56">
              <a:extLst>
                <a:ext uri="{FF2B5EF4-FFF2-40B4-BE49-F238E27FC236}">
                  <a16:creationId xmlns:a16="http://schemas.microsoft.com/office/drawing/2014/main" xmlns="" id="{8D6D7265-AFD1-43BF-98E2-BF80981E8617}"/>
                </a:ext>
              </a:extLst>
            </p:cNvPr>
            <p:cNvSpPr txBox="1"/>
            <p:nvPr/>
          </p:nvSpPr>
          <p:spPr>
            <a:xfrm>
              <a:off x="2073110" y="764103"/>
              <a:ext cx="250390" cy="246221"/>
            </a:xfrm>
            <a:prstGeom prst="rect">
              <a:avLst/>
            </a:prstGeom>
            <a:noFill/>
          </p:spPr>
          <p:txBody>
            <a:bodyPr wrap="none" rtlCol="0">
              <a:spAutoFit/>
            </a:bodyPr>
            <a:lstStyle/>
            <a:p>
              <a:r>
                <a:rPr lang="en-US" sz="1000" dirty="0"/>
                <a:t>8</a:t>
              </a:r>
            </a:p>
          </p:txBody>
        </p:sp>
        <p:sp>
          <p:nvSpPr>
            <p:cNvPr id="58" name="TextBox 57">
              <a:extLst>
                <a:ext uri="{FF2B5EF4-FFF2-40B4-BE49-F238E27FC236}">
                  <a16:creationId xmlns:a16="http://schemas.microsoft.com/office/drawing/2014/main" xmlns="" id="{17E7C8F8-9101-44D1-A3F6-442803234DC4}"/>
                </a:ext>
              </a:extLst>
            </p:cNvPr>
            <p:cNvSpPr txBox="1"/>
            <p:nvPr/>
          </p:nvSpPr>
          <p:spPr>
            <a:xfrm>
              <a:off x="2352263" y="764103"/>
              <a:ext cx="316112" cy="246221"/>
            </a:xfrm>
            <a:prstGeom prst="rect">
              <a:avLst/>
            </a:prstGeom>
            <a:noFill/>
          </p:spPr>
          <p:txBody>
            <a:bodyPr wrap="none" rtlCol="0">
              <a:spAutoFit/>
            </a:bodyPr>
            <a:lstStyle/>
            <a:p>
              <a:r>
                <a:rPr lang="en-US" sz="1000" dirty="0"/>
                <a:t>10</a:t>
              </a:r>
            </a:p>
          </p:txBody>
        </p:sp>
        <p:sp>
          <p:nvSpPr>
            <p:cNvPr id="59" name="TextBox 58">
              <a:extLst>
                <a:ext uri="{FF2B5EF4-FFF2-40B4-BE49-F238E27FC236}">
                  <a16:creationId xmlns:a16="http://schemas.microsoft.com/office/drawing/2014/main" xmlns="" id="{85485751-D87F-469D-A6C5-EB14A132C6F6}"/>
                </a:ext>
              </a:extLst>
            </p:cNvPr>
            <p:cNvSpPr txBox="1"/>
            <p:nvPr/>
          </p:nvSpPr>
          <p:spPr>
            <a:xfrm>
              <a:off x="2235523" y="764103"/>
              <a:ext cx="250390" cy="246221"/>
            </a:xfrm>
            <a:prstGeom prst="rect">
              <a:avLst/>
            </a:prstGeom>
            <a:noFill/>
          </p:spPr>
          <p:txBody>
            <a:bodyPr wrap="none" rtlCol="0">
              <a:spAutoFit/>
            </a:bodyPr>
            <a:lstStyle/>
            <a:p>
              <a:r>
                <a:rPr lang="en-US" sz="1000" dirty="0"/>
                <a:t>9</a:t>
              </a:r>
            </a:p>
          </p:txBody>
        </p:sp>
        <p:sp>
          <p:nvSpPr>
            <p:cNvPr id="60" name="TextBox 59">
              <a:extLst>
                <a:ext uri="{FF2B5EF4-FFF2-40B4-BE49-F238E27FC236}">
                  <a16:creationId xmlns:a16="http://schemas.microsoft.com/office/drawing/2014/main" xmlns="" id="{87632EC2-517A-4635-B564-E24A15DD0A5A}"/>
                </a:ext>
              </a:extLst>
            </p:cNvPr>
            <p:cNvSpPr txBox="1"/>
            <p:nvPr/>
          </p:nvSpPr>
          <p:spPr>
            <a:xfrm>
              <a:off x="2537845" y="764103"/>
              <a:ext cx="316112" cy="246221"/>
            </a:xfrm>
            <a:prstGeom prst="rect">
              <a:avLst/>
            </a:prstGeom>
            <a:noFill/>
          </p:spPr>
          <p:txBody>
            <a:bodyPr wrap="none" rtlCol="0">
              <a:spAutoFit/>
            </a:bodyPr>
            <a:lstStyle/>
            <a:p>
              <a:r>
                <a:rPr lang="en-US" sz="1000" dirty="0"/>
                <a:t>11</a:t>
              </a:r>
            </a:p>
          </p:txBody>
        </p:sp>
        <p:sp>
          <p:nvSpPr>
            <p:cNvPr id="61" name="TextBox 60">
              <a:extLst>
                <a:ext uri="{FF2B5EF4-FFF2-40B4-BE49-F238E27FC236}">
                  <a16:creationId xmlns:a16="http://schemas.microsoft.com/office/drawing/2014/main" xmlns="" id="{B406E881-C90A-4958-A4AB-3FEEF7792AAC}"/>
                </a:ext>
              </a:extLst>
            </p:cNvPr>
            <p:cNvSpPr txBox="1"/>
            <p:nvPr/>
          </p:nvSpPr>
          <p:spPr>
            <a:xfrm>
              <a:off x="2862692" y="764103"/>
              <a:ext cx="316112" cy="246221"/>
            </a:xfrm>
            <a:prstGeom prst="rect">
              <a:avLst/>
            </a:prstGeom>
            <a:noFill/>
          </p:spPr>
          <p:txBody>
            <a:bodyPr wrap="none" rtlCol="0">
              <a:spAutoFit/>
            </a:bodyPr>
            <a:lstStyle/>
            <a:p>
              <a:r>
                <a:rPr lang="en-US" sz="1000" dirty="0"/>
                <a:t>13</a:t>
              </a:r>
            </a:p>
          </p:txBody>
        </p:sp>
        <p:sp>
          <p:nvSpPr>
            <p:cNvPr id="62" name="TextBox 61">
              <a:extLst>
                <a:ext uri="{FF2B5EF4-FFF2-40B4-BE49-F238E27FC236}">
                  <a16:creationId xmlns:a16="http://schemas.microsoft.com/office/drawing/2014/main" xmlns="" id="{910A1890-0229-4F34-AC8E-826ECB9174FE}"/>
                </a:ext>
              </a:extLst>
            </p:cNvPr>
            <p:cNvSpPr txBox="1"/>
            <p:nvPr/>
          </p:nvSpPr>
          <p:spPr>
            <a:xfrm>
              <a:off x="2694829" y="764103"/>
              <a:ext cx="316112" cy="246221"/>
            </a:xfrm>
            <a:prstGeom prst="rect">
              <a:avLst/>
            </a:prstGeom>
            <a:noFill/>
          </p:spPr>
          <p:txBody>
            <a:bodyPr wrap="none" rtlCol="0">
              <a:spAutoFit/>
            </a:bodyPr>
            <a:lstStyle/>
            <a:p>
              <a:r>
                <a:rPr lang="en-US" sz="1000" dirty="0"/>
                <a:t>12</a:t>
              </a:r>
            </a:p>
          </p:txBody>
        </p:sp>
        <p:sp>
          <p:nvSpPr>
            <p:cNvPr id="63" name="TextBox 62">
              <a:extLst>
                <a:ext uri="{FF2B5EF4-FFF2-40B4-BE49-F238E27FC236}">
                  <a16:creationId xmlns:a16="http://schemas.microsoft.com/office/drawing/2014/main" xmlns="" id="{DF99F0DD-2ECC-475F-BFBC-6EB5BF0D4A54}"/>
                </a:ext>
              </a:extLst>
            </p:cNvPr>
            <p:cNvSpPr txBox="1"/>
            <p:nvPr/>
          </p:nvSpPr>
          <p:spPr>
            <a:xfrm>
              <a:off x="3056218" y="764103"/>
              <a:ext cx="316112" cy="246221"/>
            </a:xfrm>
            <a:prstGeom prst="rect">
              <a:avLst/>
            </a:prstGeom>
            <a:noFill/>
          </p:spPr>
          <p:txBody>
            <a:bodyPr wrap="none" rtlCol="0">
              <a:spAutoFit/>
            </a:bodyPr>
            <a:lstStyle/>
            <a:p>
              <a:r>
                <a:rPr lang="en-US" sz="1000" dirty="0"/>
                <a:t>14</a:t>
              </a:r>
            </a:p>
          </p:txBody>
        </p:sp>
        <p:sp>
          <p:nvSpPr>
            <p:cNvPr id="64" name="TextBox 63">
              <a:extLst>
                <a:ext uri="{FF2B5EF4-FFF2-40B4-BE49-F238E27FC236}">
                  <a16:creationId xmlns:a16="http://schemas.microsoft.com/office/drawing/2014/main" xmlns="" id="{82CD754A-0D5C-4194-907A-5E5A0FF91962}"/>
                </a:ext>
              </a:extLst>
            </p:cNvPr>
            <p:cNvSpPr txBox="1"/>
            <p:nvPr/>
          </p:nvSpPr>
          <p:spPr>
            <a:xfrm>
              <a:off x="3240330" y="764103"/>
              <a:ext cx="316112" cy="246221"/>
            </a:xfrm>
            <a:prstGeom prst="rect">
              <a:avLst/>
            </a:prstGeom>
            <a:noFill/>
          </p:spPr>
          <p:txBody>
            <a:bodyPr wrap="none" rtlCol="0">
              <a:spAutoFit/>
            </a:bodyPr>
            <a:lstStyle/>
            <a:p>
              <a:r>
                <a:rPr lang="en-US" sz="1000" dirty="0"/>
                <a:t>15</a:t>
              </a:r>
            </a:p>
          </p:txBody>
        </p:sp>
        <p:sp>
          <p:nvSpPr>
            <p:cNvPr id="65" name="TextBox 64">
              <a:extLst>
                <a:ext uri="{FF2B5EF4-FFF2-40B4-BE49-F238E27FC236}">
                  <a16:creationId xmlns:a16="http://schemas.microsoft.com/office/drawing/2014/main" xmlns="" id="{5E03D9E7-07F5-4E5D-AF38-AB33CDCFF231}"/>
                </a:ext>
              </a:extLst>
            </p:cNvPr>
            <p:cNvSpPr txBox="1"/>
            <p:nvPr/>
          </p:nvSpPr>
          <p:spPr>
            <a:xfrm>
              <a:off x="3608179" y="764103"/>
              <a:ext cx="316112" cy="246221"/>
            </a:xfrm>
            <a:prstGeom prst="rect">
              <a:avLst/>
            </a:prstGeom>
            <a:noFill/>
          </p:spPr>
          <p:txBody>
            <a:bodyPr wrap="none" rtlCol="0">
              <a:spAutoFit/>
            </a:bodyPr>
            <a:lstStyle/>
            <a:p>
              <a:r>
                <a:rPr lang="en-US" sz="1000" dirty="0"/>
                <a:t>17</a:t>
              </a:r>
            </a:p>
          </p:txBody>
        </p:sp>
        <p:sp>
          <p:nvSpPr>
            <p:cNvPr id="66" name="TextBox 65">
              <a:extLst>
                <a:ext uri="{FF2B5EF4-FFF2-40B4-BE49-F238E27FC236}">
                  <a16:creationId xmlns:a16="http://schemas.microsoft.com/office/drawing/2014/main" xmlns="" id="{65E46FF3-315B-47BE-B1C7-11BE4A6786D5}"/>
                </a:ext>
              </a:extLst>
            </p:cNvPr>
            <p:cNvSpPr txBox="1"/>
            <p:nvPr/>
          </p:nvSpPr>
          <p:spPr>
            <a:xfrm>
              <a:off x="3419844" y="764103"/>
              <a:ext cx="316112" cy="246221"/>
            </a:xfrm>
            <a:prstGeom prst="rect">
              <a:avLst/>
            </a:prstGeom>
            <a:noFill/>
          </p:spPr>
          <p:txBody>
            <a:bodyPr wrap="none" rtlCol="0">
              <a:spAutoFit/>
            </a:bodyPr>
            <a:lstStyle/>
            <a:p>
              <a:r>
                <a:rPr lang="en-US" sz="1000" dirty="0"/>
                <a:t>16</a:t>
              </a:r>
            </a:p>
          </p:txBody>
        </p:sp>
        <p:sp>
          <p:nvSpPr>
            <p:cNvPr id="67" name="TextBox 66">
              <a:extLst>
                <a:ext uri="{FF2B5EF4-FFF2-40B4-BE49-F238E27FC236}">
                  <a16:creationId xmlns:a16="http://schemas.microsoft.com/office/drawing/2014/main" xmlns="" id="{FB1BCD2D-795A-4C9E-A571-CFB084463A22}"/>
                </a:ext>
              </a:extLst>
            </p:cNvPr>
            <p:cNvSpPr txBox="1"/>
            <p:nvPr/>
          </p:nvSpPr>
          <p:spPr>
            <a:xfrm>
              <a:off x="3766773" y="764103"/>
              <a:ext cx="316112" cy="246221"/>
            </a:xfrm>
            <a:prstGeom prst="rect">
              <a:avLst/>
            </a:prstGeom>
            <a:noFill/>
          </p:spPr>
          <p:txBody>
            <a:bodyPr wrap="none" rtlCol="0">
              <a:spAutoFit/>
            </a:bodyPr>
            <a:lstStyle/>
            <a:p>
              <a:r>
                <a:rPr lang="en-US" sz="1000" dirty="0"/>
                <a:t>18</a:t>
              </a:r>
            </a:p>
          </p:txBody>
        </p:sp>
        <p:sp>
          <p:nvSpPr>
            <p:cNvPr id="68" name="TextBox 67">
              <a:extLst>
                <a:ext uri="{FF2B5EF4-FFF2-40B4-BE49-F238E27FC236}">
                  <a16:creationId xmlns:a16="http://schemas.microsoft.com/office/drawing/2014/main" xmlns="" id="{A92297F6-303A-49CD-820C-C6F19814BBC5}"/>
                </a:ext>
              </a:extLst>
            </p:cNvPr>
            <p:cNvSpPr txBox="1"/>
            <p:nvPr/>
          </p:nvSpPr>
          <p:spPr>
            <a:xfrm>
              <a:off x="3943522" y="764103"/>
              <a:ext cx="316112" cy="246221"/>
            </a:xfrm>
            <a:prstGeom prst="rect">
              <a:avLst/>
            </a:prstGeom>
            <a:noFill/>
          </p:spPr>
          <p:txBody>
            <a:bodyPr wrap="none" rtlCol="0">
              <a:spAutoFit/>
            </a:bodyPr>
            <a:lstStyle/>
            <a:p>
              <a:r>
                <a:rPr lang="en-US" sz="1000" dirty="0"/>
                <a:t>19</a:t>
              </a:r>
            </a:p>
          </p:txBody>
        </p:sp>
        <p:sp>
          <p:nvSpPr>
            <p:cNvPr id="69" name="TextBox 68">
              <a:extLst>
                <a:ext uri="{FF2B5EF4-FFF2-40B4-BE49-F238E27FC236}">
                  <a16:creationId xmlns:a16="http://schemas.microsoft.com/office/drawing/2014/main" xmlns="" id="{BE80D27A-1E99-4C40-B737-EAF6299EAA3C}"/>
                </a:ext>
              </a:extLst>
            </p:cNvPr>
            <p:cNvSpPr txBox="1"/>
            <p:nvPr/>
          </p:nvSpPr>
          <p:spPr>
            <a:xfrm>
              <a:off x="4136389" y="764103"/>
              <a:ext cx="316112" cy="246221"/>
            </a:xfrm>
            <a:prstGeom prst="rect">
              <a:avLst/>
            </a:prstGeom>
            <a:noFill/>
          </p:spPr>
          <p:txBody>
            <a:bodyPr wrap="none" rtlCol="0">
              <a:spAutoFit/>
            </a:bodyPr>
            <a:lstStyle/>
            <a:p>
              <a:r>
                <a:rPr lang="en-US" sz="1000" dirty="0"/>
                <a:t>20</a:t>
              </a:r>
            </a:p>
          </p:txBody>
        </p:sp>
      </p:grpSp>
      <p:grpSp>
        <p:nvGrpSpPr>
          <p:cNvPr id="71" name="Group 70">
            <a:extLst>
              <a:ext uri="{FF2B5EF4-FFF2-40B4-BE49-F238E27FC236}">
                <a16:creationId xmlns:a16="http://schemas.microsoft.com/office/drawing/2014/main" xmlns="" id="{646D9482-8593-408D-A42D-AB46575C2B9E}"/>
              </a:ext>
            </a:extLst>
          </p:cNvPr>
          <p:cNvGrpSpPr/>
          <p:nvPr/>
        </p:nvGrpSpPr>
        <p:grpSpPr>
          <a:xfrm>
            <a:off x="4628716" y="436036"/>
            <a:ext cx="3938361" cy="601447"/>
            <a:chOff x="627126" y="451455"/>
            <a:chExt cx="3938361" cy="601447"/>
          </a:xfrm>
        </p:grpSpPr>
        <p:sp>
          <p:nvSpPr>
            <p:cNvPr id="72" name="13 CuadroTexto">
              <a:extLst>
                <a:ext uri="{FF2B5EF4-FFF2-40B4-BE49-F238E27FC236}">
                  <a16:creationId xmlns:a16="http://schemas.microsoft.com/office/drawing/2014/main" xmlns="" id="{72608310-470D-4510-855C-FA42EF666B2C}"/>
                </a:ext>
              </a:extLst>
            </p:cNvPr>
            <p:cNvSpPr txBox="1"/>
            <p:nvPr/>
          </p:nvSpPr>
          <p:spPr>
            <a:xfrm rot="16200000">
              <a:off x="449513" y="629068"/>
              <a:ext cx="601447" cy="246221"/>
            </a:xfrm>
            <a:prstGeom prst="rect">
              <a:avLst/>
            </a:prstGeom>
            <a:noFill/>
          </p:spPr>
          <p:txBody>
            <a:bodyPr wrap="none" rtlCol="0">
              <a:spAutoFit/>
            </a:bodyPr>
            <a:lstStyle/>
            <a:p>
              <a:r>
                <a:rPr lang="es-ES" sz="1000" dirty="0"/>
                <a:t>CAGL5A</a:t>
              </a:r>
            </a:p>
          </p:txBody>
        </p:sp>
        <p:sp>
          <p:nvSpPr>
            <p:cNvPr id="73" name="13 CuadroTexto">
              <a:extLst>
                <a:ext uri="{FF2B5EF4-FFF2-40B4-BE49-F238E27FC236}">
                  <a16:creationId xmlns:a16="http://schemas.microsoft.com/office/drawing/2014/main" xmlns="" id="{333BAB1D-E988-4D1C-BC6F-13A63E143F69}"/>
                </a:ext>
              </a:extLst>
            </p:cNvPr>
            <p:cNvSpPr txBox="1"/>
            <p:nvPr/>
          </p:nvSpPr>
          <p:spPr>
            <a:xfrm rot="16200000">
              <a:off x="1787333" y="654808"/>
              <a:ext cx="495649" cy="246221"/>
            </a:xfrm>
            <a:prstGeom prst="rect">
              <a:avLst/>
            </a:prstGeom>
            <a:noFill/>
          </p:spPr>
          <p:txBody>
            <a:bodyPr wrap="none" rtlCol="0">
              <a:spAutoFit/>
            </a:bodyPr>
            <a:lstStyle/>
            <a:p>
              <a:r>
                <a:rPr lang="es-ES" sz="1000" dirty="0"/>
                <a:t>W303</a:t>
              </a:r>
            </a:p>
          </p:txBody>
        </p:sp>
        <p:sp>
          <p:nvSpPr>
            <p:cNvPr id="74" name="13 CuadroTexto">
              <a:extLst>
                <a:ext uri="{FF2B5EF4-FFF2-40B4-BE49-F238E27FC236}">
                  <a16:creationId xmlns:a16="http://schemas.microsoft.com/office/drawing/2014/main" xmlns="" id="{D97ACC92-D524-4B68-A2A7-239F14E7CCE0}"/>
                </a:ext>
              </a:extLst>
            </p:cNvPr>
            <p:cNvSpPr txBox="1"/>
            <p:nvPr/>
          </p:nvSpPr>
          <p:spPr>
            <a:xfrm rot="16200000">
              <a:off x="4194552" y="654808"/>
              <a:ext cx="495649" cy="246221"/>
            </a:xfrm>
            <a:prstGeom prst="rect">
              <a:avLst/>
            </a:prstGeom>
            <a:noFill/>
          </p:spPr>
          <p:txBody>
            <a:bodyPr wrap="none" rtlCol="0">
              <a:spAutoFit/>
            </a:bodyPr>
            <a:lstStyle/>
            <a:p>
              <a:r>
                <a:rPr lang="es-ES" sz="1000" dirty="0"/>
                <a:t>W303</a:t>
              </a:r>
            </a:p>
          </p:txBody>
        </p:sp>
        <p:sp>
          <p:nvSpPr>
            <p:cNvPr id="75" name="TextBox 74">
              <a:extLst>
                <a:ext uri="{FF2B5EF4-FFF2-40B4-BE49-F238E27FC236}">
                  <a16:creationId xmlns:a16="http://schemas.microsoft.com/office/drawing/2014/main" xmlns="" id="{2D0CFA8E-D458-46A3-81B3-AB840C50CBDF}"/>
                </a:ext>
              </a:extLst>
            </p:cNvPr>
            <p:cNvSpPr txBox="1"/>
            <p:nvPr/>
          </p:nvSpPr>
          <p:spPr>
            <a:xfrm>
              <a:off x="779562" y="779522"/>
              <a:ext cx="250390" cy="246221"/>
            </a:xfrm>
            <a:prstGeom prst="rect">
              <a:avLst/>
            </a:prstGeom>
            <a:noFill/>
          </p:spPr>
          <p:txBody>
            <a:bodyPr wrap="none" rtlCol="0">
              <a:spAutoFit/>
            </a:bodyPr>
            <a:lstStyle/>
            <a:p>
              <a:r>
                <a:rPr lang="en-US" sz="1000" dirty="0"/>
                <a:t>1</a:t>
              </a:r>
            </a:p>
          </p:txBody>
        </p:sp>
        <p:sp>
          <p:nvSpPr>
            <p:cNvPr id="76" name="TextBox 75">
              <a:extLst>
                <a:ext uri="{FF2B5EF4-FFF2-40B4-BE49-F238E27FC236}">
                  <a16:creationId xmlns:a16="http://schemas.microsoft.com/office/drawing/2014/main" xmlns="" id="{58B3871D-463C-40BE-BA49-92269A0801D0}"/>
                </a:ext>
              </a:extLst>
            </p:cNvPr>
            <p:cNvSpPr txBox="1"/>
            <p:nvPr/>
          </p:nvSpPr>
          <p:spPr>
            <a:xfrm>
              <a:off x="1112999" y="779522"/>
              <a:ext cx="250390" cy="246221"/>
            </a:xfrm>
            <a:prstGeom prst="rect">
              <a:avLst/>
            </a:prstGeom>
            <a:noFill/>
          </p:spPr>
          <p:txBody>
            <a:bodyPr wrap="none" rtlCol="0">
              <a:spAutoFit/>
            </a:bodyPr>
            <a:lstStyle/>
            <a:p>
              <a:r>
                <a:rPr lang="en-US" sz="1000" dirty="0"/>
                <a:t>3</a:t>
              </a:r>
            </a:p>
          </p:txBody>
        </p:sp>
        <p:sp>
          <p:nvSpPr>
            <p:cNvPr id="77" name="TextBox 76">
              <a:extLst>
                <a:ext uri="{FF2B5EF4-FFF2-40B4-BE49-F238E27FC236}">
                  <a16:creationId xmlns:a16="http://schemas.microsoft.com/office/drawing/2014/main" xmlns="" id="{A088BD19-BB17-4C48-9C10-CF5D0E139C30}"/>
                </a:ext>
              </a:extLst>
            </p:cNvPr>
            <p:cNvSpPr txBox="1"/>
            <p:nvPr/>
          </p:nvSpPr>
          <p:spPr>
            <a:xfrm>
              <a:off x="931488" y="779522"/>
              <a:ext cx="250390" cy="246221"/>
            </a:xfrm>
            <a:prstGeom prst="rect">
              <a:avLst/>
            </a:prstGeom>
            <a:noFill/>
          </p:spPr>
          <p:txBody>
            <a:bodyPr wrap="none" rtlCol="0">
              <a:spAutoFit/>
            </a:bodyPr>
            <a:lstStyle/>
            <a:p>
              <a:r>
                <a:rPr lang="en-US" sz="1000" dirty="0"/>
                <a:t>2</a:t>
              </a:r>
            </a:p>
          </p:txBody>
        </p:sp>
        <p:sp>
          <p:nvSpPr>
            <p:cNvPr id="78" name="TextBox 77">
              <a:extLst>
                <a:ext uri="{FF2B5EF4-FFF2-40B4-BE49-F238E27FC236}">
                  <a16:creationId xmlns:a16="http://schemas.microsoft.com/office/drawing/2014/main" xmlns="" id="{CE6A4687-C4F5-4B9D-956A-103131282EB0}"/>
                </a:ext>
              </a:extLst>
            </p:cNvPr>
            <p:cNvSpPr txBox="1"/>
            <p:nvPr/>
          </p:nvSpPr>
          <p:spPr>
            <a:xfrm>
              <a:off x="1273390" y="779522"/>
              <a:ext cx="250390" cy="246221"/>
            </a:xfrm>
            <a:prstGeom prst="rect">
              <a:avLst/>
            </a:prstGeom>
            <a:noFill/>
          </p:spPr>
          <p:txBody>
            <a:bodyPr wrap="none" rtlCol="0">
              <a:spAutoFit/>
            </a:bodyPr>
            <a:lstStyle/>
            <a:p>
              <a:r>
                <a:rPr lang="en-US" sz="1000" dirty="0"/>
                <a:t>4</a:t>
              </a:r>
            </a:p>
          </p:txBody>
        </p:sp>
        <p:sp>
          <p:nvSpPr>
            <p:cNvPr id="79" name="TextBox 78">
              <a:extLst>
                <a:ext uri="{FF2B5EF4-FFF2-40B4-BE49-F238E27FC236}">
                  <a16:creationId xmlns:a16="http://schemas.microsoft.com/office/drawing/2014/main" xmlns="" id="{5E4CF401-3DB8-4BCF-A9C7-43AE96AE66E1}"/>
                </a:ext>
              </a:extLst>
            </p:cNvPr>
            <p:cNvSpPr txBox="1"/>
            <p:nvPr/>
          </p:nvSpPr>
          <p:spPr>
            <a:xfrm>
              <a:off x="1593028" y="779522"/>
              <a:ext cx="250390" cy="246221"/>
            </a:xfrm>
            <a:prstGeom prst="rect">
              <a:avLst/>
            </a:prstGeom>
            <a:noFill/>
          </p:spPr>
          <p:txBody>
            <a:bodyPr wrap="none" rtlCol="0">
              <a:spAutoFit/>
            </a:bodyPr>
            <a:lstStyle/>
            <a:p>
              <a:r>
                <a:rPr lang="en-US" sz="1000" dirty="0"/>
                <a:t>6</a:t>
              </a:r>
            </a:p>
          </p:txBody>
        </p:sp>
        <p:sp>
          <p:nvSpPr>
            <p:cNvPr id="80" name="TextBox 79">
              <a:extLst>
                <a:ext uri="{FF2B5EF4-FFF2-40B4-BE49-F238E27FC236}">
                  <a16:creationId xmlns:a16="http://schemas.microsoft.com/office/drawing/2014/main" xmlns="" id="{B5A1A13E-3FC5-4744-80DD-F998058A4964}"/>
                </a:ext>
              </a:extLst>
            </p:cNvPr>
            <p:cNvSpPr txBox="1"/>
            <p:nvPr/>
          </p:nvSpPr>
          <p:spPr>
            <a:xfrm>
              <a:off x="1441290" y="779522"/>
              <a:ext cx="250390" cy="246221"/>
            </a:xfrm>
            <a:prstGeom prst="rect">
              <a:avLst/>
            </a:prstGeom>
            <a:noFill/>
          </p:spPr>
          <p:txBody>
            <a:bodyPr wrap="none" rtlCol="0">
              <a:spAutoFit/>
            </a:bodyPr>
            <a:lstStyle/>
            <a:p>
              <a:r>
                <a:rPr lang="en-US" sz="1000" dirty="0"/>
                <a:t>5</a:t>
              </a:r>
            </a:p>
          </p:txBody>
        </p:sp>
        <p:sp>
          <p:nvSpPr>
            <p:cNvPr id="81" name="TextBox 80">
              <a:extLst>
                <a:ext uri="{FF2B5EF4-FFF2-40B4-BE49-F238E27FC236}">
                  <a16:creationId xmlns:a16="http://schemas.microsoft.com/office/drawing/2014/main" xmlns="" id="{FE7CF5EC-4E6D-4A50-9FF0-A73BF2D62DD2}"/>
                </a:ext>
              </a:extLst>
            </p:cNvPr>
            <p:cNvSpPr txBox="1"/>
            <p:nvPr/>
          </p:nvSpPr>
          <p:spPr>
            <a:xfrm>
              <a:off x="1748210" y="779522"/>
              <a:ext cx="250390" cy="246221"/>
            </a:xfrm>
            <a:prstGeom prst="rect">
              <a:avLst/>
            </a:prstGeom>
            <a:noFill/>
          </p:spPr>
          <p:txBody>
            <a:bodyPr wrap="none" rtlCol="0">
              <a:spAutoFit/>
            </a:bodyPr>
            <a:lstStyle/>
            <a:p>
              <a:r>
                <a:rPr lang="en-US" sz="1000" dirty="0"/>
                <a:t>7</a:t>
              </a:r>
            </a:p>
          </p:txBody>
        </p:sp>
        <p:sp>
          <p:nvSpPr>
            <p:cNvPr id="82" name="TextBox 81">
              <a:extLst>
                <a:ext uri="{FF2B5EF4-FFF2-40B4-BE49-F238E27FC236}">
                  <a16:creationId xmlns:a16="http://schemas.microsoft.com/office/drawing/2014/main" xmlns="" id="{D0A5898F-7BE2-455A-82E0-2C2D826636FC}"/>
                </a:ext>
              </a:extLst>
            </p:cNvPr>
            <p:cNvSpPr txBox="1"/>
            <p:nvPr/>
          </p:nvSpPr>
          <p:spPr>
            <a:xfrm>
              <a:off x="2073110" y="779522"/>
              <a:ext cx="250390" cy="246221"/>
            </a:xfrm>
            <a:prstGeom prst="rect">
              <a:avLst/>
            </a:prstGeom>
            <a:noFill/>
          </p:spPr>
          <p:txBody>
            <a:bodyPr wrap="none" rtlCol="0">
              <a:spAutoFit/>
            </a:bodyPr>
            <a:lstStyle/>
            <a:p>
              <a:r>
                <a:rPr lang="en-US" sz="1000" dirty="0"/>
                <a:t>8</a:t>
              </a:r>
            </a:p>
          </p:txBody>
        </p:sp>
        <p:sp>
          <p:nvSpPr>
            <p:cNvPr id="83" name="TextBox 82">
              <a:extLst>
                <a:ext uri="{FF2B5EF4-FFF2-40B4-BE49-F238E27FC236}">
                  <a16:creationId xmlns:a16="http://schemas.microsoft.com/office/drawing/2014/main" xmlns="" id="{DF276038-3144-4644-BB1A-83BC897A8E6D}"/>
                </a:ext>
              </a:extLst>
            </p:cNvPr>
            <p:cNvSpPr txBox="1"/>
            <p:nvPr/>
          </p:nvSpPr>
          <p:spPr>
            <a:xfrm>
              <a:off x="2352263" y="779522"/>
              <a:ext cx="316112" cy="246221"/>
            </a:xfrm>
            <a:prstGeom prst="rect">
              <a:avLst/>
            </a:prstGeom>
            <a:noFill/>
          </p:spPr>
          <p:txBody>
            <a:bodyPr wrap="none" rtlCol="0">
              <a:spAutoFit/>
            </a:bodyPr>
            <a:lstStyle/>
            <a:p>
              <a:r>
                <a:rPr lang="en-US" sz="1000" dirty="0"/>
                <a:t>10</a:t>
              </a:r>
            </a:p>
          </p:txBody>
        </p:sp>
        <p:sp>
          <p:nvSpPr>
            <p:cNvPr id="84" name="TextBox 83">
              <a:extLst>
                <a:ext uri="{FF2B5EF4-FFF2-40B4-BE49-F238E27FC236}">
                  <a16:creationId xmlns:a16="http://schemas.microsoft.com/office/drawing/2014/main" xmlns="" id="{038700F2-9A73-4D15-8400-A0676D64C85A}"/>
                </a:ext>
              </a:extLst>
            </p:cNvPr>
            <p:cNvSpPr txBox="1"/>
            <p:nvPr/>
          </p:nvSpPr>
          <p:spPr>
            <a:xfrm>
              <a:off x="2235523" y="779522"/>
              <a:ext cx="250390" cy="246221"/>
            </a:xfrm>
            <a:prstGeom prst="rect">
              <a:avLst/>
            </a:prstGeom>
            <a:noFill/>
          </p:spPr>
          <p:txBody>
            <a:bodyPr wrap="none" rtlCol="0">
              <a:spAutoFit/>
            </a:bodyPr>
            <a:lstStyle/>
            <a:p>
              <a:r>
                <a:rPr lang="en-US" sz="1000" dirty="0"/>
                <a:t>9</a:t>
              </a:r>
            </a:p>
          </p:txBody>
        </p:sp>
        <p:sp>
          <p:nvSpPr>
            <p:cNvPr id="85" name="TextBox 84">
              <a:extLst>
                <a:ext uri="{FF2B5EF4-FFF2-40B4-BE49-F238E27FC236}">
                  <a16:creationId xmlns:a16="http://schemas.microsoft.com/office/drawing/2014/main" xmlns="" id="{B6A8735D-9B64-4DED-A395-E460A47A067B}"/>
                </a:ext>
              </a:extLst>
            </p:cNvPr>
            <p:cNvSpPr txBox="1"/>
            <p:nvPr/>
          </p:nvSpPr>
          <p:spPr>
            <a:xfrm>
              <a:off x="2537845" y="779522"/>
              <a:ext cx="316112" cy="246221"/>
            </a:xfrm>
            <a:prstGeom prst="rect">
              <a:avLst/>
            </a:prstGeom>
            <a:noFill/>
          </p:spPr>
          <p:txBody>
            <a:bodyPr wrap="none" rtlCol="0">
              <a:spAutoFit/>
            </a:bodyPr>
            <a:lstStyle/>
            <a:p>
              <a:r>
                <a:rPr lang="en-US" sz="1000" dirty="0"/>
                <a:t>11</a:t>
              </a:r>
            </a:p>
          </p:txBody>
        </p:sp>
        <p:sp>
          <p:nvSpPr>
            <p:cNvPr id="86" name="TextBox 85">
              <a:extLst>
                <a:ext uri="{FF2B5EF4-FFF2-40B4-BE49-F238E27FC236}">
                  <a16:creationId xmlns:a16="http://schemas.microsoft.com/office/drawing/2014/main" xmlns="" id="{99EFCF71-8BAB-4832-86D3-BE63856A60BF}"/>
                </a:ext>
              </a:extLst>
            </p:cNvPr>
            <p:cNvSpPr txBox="1"/>
            <p:nvPr/>
          </p:nvSpPr>
          <p:spPr>
            <a:xfrm>
              <a:off x="2862692" y="779522"/>
              <a:ext cx="316112" cy="246221"/>
            </a:xfrm>
            <a:prstGeom prst="rect">
              <a:avLst/>
            </a:prstGeom>
            <a:noFill/>
          </p:spPr>
          <p:txBody>
            <a:bodyPr wrap="none" rtlCol="0">
              <a:spAutoFit/>
            </a:bodyPr>
            <a:lstStyle/>
            <a:p>
              <a:r>
                <a:rPr lang="en-US" sz="1000" dirty="0"/>
                <a:t>13</a:t>
              </a:r>
            </a:p>
          </p:txBody>
        </p:sp>
        <p:sp>
          <p:nvSpPr>
            <p:cNvPr id="87" name="TextBox 86">
              <a:extLst>
                <a:ext uri="{FF2B5EF4-FFF2-40B4-BE49-F238E27FC236}">
                  <a16:creationId xmlns:a16="http://schemas.microsoft.com/office/drawing/2014/main" xmlns="" id="{E1960868-29BF-4288-9EEA-43C01F31098B}"/>
                </a:ext>
              </a:extLst>
            </p:cNvPr>
            <p:cNvSpPr txBox="1"/>
            <p:nvPr/>
          </p:nvSpPr>
          <p:spPr>
            <a:xfrm>
              <a:off x="2694829" y="779522"/>
              <a:ext cx="316112" cy="246221"/>
            </a:xfrm>
            <a:prstGeom prst="rect">
              <a:avLst/>
            </a:prstGeom>
            <a:noFill/>
          </p:spPr>
          <p:txBody>
            <a:bodyPr wrap="none" rtlCol="0">
              <a:spAutoFit/>
            </a:bodyPr>
            <a:lstStyle/>
            <a:p>
              <a:r>
                <a:rPr lang="en-US" sz="1000" dirty="0"/>
                <a:t>12</a:t>
              </a:r>
            </a:p>
          </p:txBody>
        </p:sp>
        <p:sp>
          <p:nvSpPr>
            <p:cNvPr id="88" name="TextBox 87">
              <a:extLst>
                <a:ext uri="{FF2B5EF4-FFF2-40B4-BE49-F238E27FC236}">
                  <a16:creationId xmlns:a16="http://schemas.microsoft.com/office/drawing/2014/main" xmlns="" id="{75DA5597-0879-4EBA-9E31-1987C1597DEC}"/>
                </a:ext>
              </a:extLst>
            </p:cNvPr>
            <p:cNvSpPr txBox="1"/>
            <p:nvPr/>
          </p:nvSpPr>
          <p:spPr>
            <a:xfrm>
              <a:off x="3056218" y="779522"/>
              <a:ext cx="316112" cy="246221"/>
            </a:xfrm>
            <a:prstGeom prst="rect">
              <a:avLst/>
            </a:prstGeom>
            <a:noFill/>
          </p:spPr>
          <p:txBody>
            <a:bodyPr wrap="none" rtlCol="0">
              <a:spAutoFit/>
            </a:bodyPr>
            <a:lstStyle/>
            <a:p>
              <a:r>
                <a:rPr lang="en-US" sz="1000" dirty="0"/>
                <a:t>14</a:t>
              </a:r>
            </a:p>
          </p:txBody>
        </p:sp>
        <p:sp>
          <p:nvSpPr>
            <p:cNvPr id="89" name="TextBox 88">
              <a:extLst>
                <a:ext uri="{FF2B5EF4-FFF2-40B4-BE49-F238E27FC236}">
                  <a16:creationId xmlns:a16="http://schemas.microsoft.com/office/drawing/2014/main" xmlns="" id="{D4A65121-C754-401D-B56B-DC39B785F0A8}"/>
                </a:ext>
              </a:extLst>
            </p:cNvPr>
            <p:cNvSpPr txBox="1"/>
            <p:nvPr/>
          </p:nvSpPr>
          <p:spPr>
            <a:xfrm>
              <a:off x="3240330" y="779522"/>
              <a:ext cx="316112" cy="246221"/>
            </a:xfrm>
            <a:prstGeom prst="rect">
              <a:avLst/>
            </a:prstGeom>
            <a:noFill/>
          </p:spPr>
          <p:txBody>
            <a:bodyPr wrap="none" rtlCol="0">
              <a:spAutoFit/>
            </a:bodyPr>
            <a:lstStyle/>
            <a:p>
              <a:r>
                <a:rPr lang="en-US" sz="1000" dirty="0"/>
                <a:t>15</a:t>
              </a:r>
            </a:p>
          </p:txBody>
        </p:sp>
        <p:sp>
          <p:nvSpPr>
            <p:cNvPr id="90" name="TextBox 89">
              <a:extLst>
                <a:ext uri="{FF2B5EF4-FFF2-40B4-BE49-F238E27FC236}">
                  <a16:creationId xmlns:a16="http://schemas.microsoft.com/office/drawing/2014/main" xmlns="" id="{2BB4A1B4-D2AE-4457-9FF4-939EC4599C9C}"/>
                </a:ext>
              </a:extLst>
            </p:cNvPr>
            <p:cNvSpPr txBox="1"/>
            <p:nvPr/>
          </p:nvSpPr>
          <p:spPr>
            <a:xfrm>
              <a:off x="3608179" y="779522"/>
              <a:ext cx="316112" cy="246221"/>
            </a:xfrm>
            <a:prstGeom prst="rect">
              <a:avLst/>
            </a:prstGeom>
            <a:noFill/>
          </p:spPr>
          <p:txBody>
            <a:bodyPr wrap="none" rtlCol="0">
              <a:spAutoFit/>
            </a:bodyPr>
            <a:lstStyle/>
            <a:p>
              <a:r>
                <a:rPr lang="en-US" sz="1000" dirty="0"/>
                <a:t>17</a:t>
              </a:r>
            </a:p>
          </p:txBody>
        </p:sp>
        <p:sp>
          <p:nvSpPr>
            <p:cNvPr id="91" name="TextBox 90">
              <a:extLst>
                <a:ext uri="{FF2B5EF4-FFF2-40B4-BE49-F238E27FC236}">
                  <a16:creationId xmlns:a16="http://schemas.microsoft.com/office/drawing/2014/main" xmlns="" id="{201B002F-0A43-4C9A-903E-AE59B417D7B7}"/>
                </a:ext>
              </a:extLst>
            </p:cNvPr>
            <p:cNvSpPr txBox="1"/>
            <p:nvPr/>
          </p:nvSpPr>
          <p:spPr>
            <a:xfrm>
              <a:off x="3419844" y="779522"/>
              <a:ext cx="316112" cy="246221"/>
            </a:xfrm>
            <a:prstGeom prst="rect">
              <a:avLst/>
            </a:prstGeom>
            <a:noFill/>
          </p:spPr>
          <p:txBody>
            <a:bodyPr wrap="none" rtlCol="0">
              <a:spAutoFit/>
            </a:bodyPr>
            <a:lstStyle/>
            <a:p>
              <a:r>
                <a:rPr lang="en-US" sz="1000" dirty="0"/>
                <a:t>16</a:t>
              </a:r>
            </a:p>
          </p:txBody>
        </p:sp>
        <p:sp>
          <p:nvSpPr>
            <p:cNvPr id="92" name="TextBox 91">
              <a:extLst>
                <a:ext uri="{FF2B5EF4-FFF2-40B4-BE49-F238E27FC236}">
                  <a16:creationId xmlns:a16="http://schemas.microsoft.com/office/drawing/2014/main" xmlns="" id="{0DD00171-A337-4267-B396-65E93AA141FE}"/>
                </a:ext>
              </a:extLst>
            </p:cNvPr>
            <p:cNvSpPr txBox="1"/>
            <p:nvPr/>
          </p:nvSpPr>
          <p:spPr>
            <a:xfrm>
              <a:off x="3766773" y="779522"/>
              <a:ext cx="316112" cy="246221"/>
            </a:xfrm>
            <a:prstGeom prst="rect">
              <a:avLst/>
            </a:prstGeom>
            <a:noFill/>
          </p:spPr>
          <p:txBody>
            <a:bodyPr wrap="none" rtlCol="0">
              <a:spAutoFit/>
            </a:bodyPr>
            <a:lstStyle/>
            <a:p>
              <a:r>
                <a:rPr lang="en-US" sz="1000" dirty="0"/>
                <a:t>18</a:t>
              </a:r>
            </a:p>
          </p:txBody>
        </p:sp>
        <p:sp>
          <p:nvSpPr>
            <p:cNvPr id="93" name="TextBox 92">
              <a:extLst>
                <a:ext uri="{FF2B5EF4-FFF2-40B4-BE49-F238E27FC236}">
                  <a16:creationId xmlns:a16="http://schemas.microsoft.com/office/drawing/2014/main" xmlns="" id="{C2CFE982-51E9-4CF7-B4CD-0040BE35AA07}"/>
                </a:ext>
              </a:extLst>
            </p:cNvPr>
            <p:cNvSpPr txBox="1"/>
            <p:nvPr/>
          </p:nvSpPr>
          <p:spPr>
            <a:xfrm>
              <a:off x="3943522" y="779522"/>
              <a:ext cx="316112" cy="246221"/>
            </a:xfrm>
            <a:prstGeom prst="rect">
              <a:avLst/>
            </a:prstGeom>
            <a:noFill/>
          </p:spPr>
          <p:txBody>
            <a:bodyPr wrap="none" rtlCol="0">
              <a:spAutoFit/>
            </a:bodyPr>
            <a:lstStyle/>
            <a:p>
              <a:r>
                <a:rPr lang="en-US" sz="1000" dirty="0"/>
                <a:t>19</a:t>
              </a:r>
            </a:p>
          </p:txBody>
        </p:sp>
        <p:sp>
          <p:nvSpPr>
            <p:cNvPr id="94" name="TextBox 93">
              <a:extLst>
                <a:ext uri="{FF2B5EF4-FFF2-40B4-BE49-F238E27FC236}">
                  <a16:creationId xmlns:a16="http://schemas.microsoft.com/office/drawing/2014/main" xmlns="" id="{0AE0F348-5F54-4361-AFBB-D02C41CBEE4C}"/>
                </a:ext>
              </a:extLst>
            </p:cNvPr>
            <p:cNvSpPr txBox="1"/>
            <p:nvPr/>
          </p:nvSpPr>
          <p:spPr>
            <a:xfrm>
              <a:off x="4136389" y="779522"/>
              <a:ext cx="316112" cy="246221"/>
            </a:xfrm>
            <a:prstGeom prst="rect">
              <a:avLst/>
            </a:prstGeom>
            <a:noFill/>
          </p:spPr>
          <p:txBody>
            <a:bodyPr wrap="none" rtlCol="0">
              <a:spAutoFit/>
            </a:bodyPr>
            <a:lstStyle/>
            <a:p>
              <a:r>
                <a:rPr lang="en-US" sz="1000" dirty="0"/>
                <a:t>20</a:t>
              </a:r>
            </a:p>
          </p:txBody>
        </p:sp>
      </p:grpSp>
      <p:sp>
        <p:nvSpPr>
          <p:cNvPr id="103" name="32 CuadroTexto">
            <a:extLst>
              <a:ext uri="{FF2B5EF4-FFF2-40B4-BE49-F238E27FC236}">
                <a16:creationId xmlns:a16="http://schemas.microsoft.com/office/drawing/2014/main" xmlns="" id="{54D108C9-7184-47A7-A8DE-BE4A8FA1B97A}"/>
              </a:ext>
            </a:extLst>
          </p:cNvPr>
          <p:cNvSpPr txBox="1"/>
          <p:nvPr/>
        </p:nvSpPr>
        <p:spPr>
          <a:xfrm>
            <a:off x="243905" y="2357485"/>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6A</a:t>
            </a:r>
          </a:p>
        </p:txBody>
      </p:sp>
      <p:sp>
        <p:nvSpPr>
          <p:cNvPr id="104" name="33 CuadroTexto">
            <a:extLst>
              <a:ext uri="{FF2B5EF4-FFF2-40B4-BE49-F238E27FC236}">
                <a16:creationId xmlns:a16="http://schemas.microsoft.com/office/drawing/2014/main" xmlns="" id="{E62E237C-32B2-4E64-9A44-1073E9981217}"/>
              </a:ext>
            </a:extLst>
          </p:cNvPr>
          <p:cNvSpPr txBox="1"/>
          <p:nvPr/>
        </p:nvSpPr>
        <p:spPr>
          <a:xfrm>
            <a:off x="243905" y="1991653"/>
            <a:ext cx="504000" cy="215444"/>
          </a:xfrm>
          <a:prstGeom prst="rect">
            <a:avLst/>
          </a:prstGeom>
          <a:noFill/>
        </p:spPr>
        <p:txBody>
          <a:bodyPr wrap="square" rtlCol="0">
            <a:spAutoFit/>
          </a:bodyPr>
          <a:lstStyle/>
          <a:p>
            <a:r>
              <a:rPr lang="es-ES" sz="800" dirty="0">
                <a:latin typeface="+mj-lt"/>
                <a:cs typeface="Times New Roman" pitchFamily="18" charset="0"/>
              </a:rPr>
              <a:t>Chr 5</a:t>
            </a:r>
          </a:p>
        </p:txBody>
      </p:sp>
      <p:sp>
        <p:nvSpPr>
          <p:cNvPr id="105" name="34 CuadroTexto">
            <a:extLst>
              <a:ext uri="{FF2B5EF4-FFF2-40B4-BE49-F238E27FC236}">
                <a16:creationId xmlns:a16="http://schemas.microsoft.com/office/drawing/2014/main" xmlns="" id="{C620CDDA-09A3-4334-A1F0-22444EC1EFFC}"/>
              </a:ext>
            </a:extLst>
          </p:cNvPr>
          <p:cNvSpPr txBox="1"/>
          <p:nvPr/>
        </p:nvSpPr>
        <p:spPr>
          <a:xfrm>
            <a:off x="243905" y="1770827"/>
            <a:ext cx="504000" cy="215444"/>
          </a:xfrm>
          <a:prstGeom prst="rect">
            <a:avLst/>
          </a:prstGeom>
          <a:noFill/>
        </p:spPr>
        <p:txBody>
          <a:bodyPr wrap="square" rtlCol="0">
            <a:spAutoFit/>
          </a:bodyPr>
          <a:lstStyle/>
          <a:p>
            <a:r>
              <a:rPr lang="es-ES" sz="800" dirty="0">
                <a:latin typeface="+mj-lt"/>
                <a:cs typeface="Times New Roman" pitchFamily="18" charset="0"/>
              </a:rPr>
              <a:t>Chr 4</a:t>
            </a:r>
          </a:p>
        </p:txBody>
      </p:sp>
      <p:sp>
        <p:nvSpPr>
          <p:cNvPr id="106" name="35 CuadroTexto">
            <a:extLst>
              <a:ext uri="{FF2B5EF4-FFF2-40B4-BE49-F238E27FC236}">
                <a16:creationId xmlns:a16="http://schemas.microsoft.com/office/drawing/2014/main" xmlns="" id="{B72C3BD8-E136-44A8-8773-BE9A1B085E4D}"/>
              </a:ext>
            </a:extLst>
          </p:cNvPr>
          <p:cNvSpPr txBox="1"/>
          <p:nvPr/>
        </p:nvSpPr>
        <p:spPr>
          <a:xfrm>
            <a:off x="243905" y="1641771"/>
            <a:ext cx="504000" cy="215444"/>
          </a:xfrm>
          <a:prstGeom prst="rect">
            <a:avLst/>
          </a:prstGeom>
          <a:noFill/>
        </p:spPr>
        <p:txBody>
          <a:bodyPr wrap="square" rtlCol="0">
            <a:spAutoFit/>
          </a:bodyPr>
          <a:lstStyle/>
          <a:p>
            <a:r>
              <a:rPr lang="es-ES" sz="800" dirty="0">
                <a:latin typeface="+mj-lt"/>
                <a:cs typeface="Times New Roman" pitchFamily="18" charset="0"/>
              </a:rPr>
              <a:t>Chr 3</a:t>
            </a:r>
          </a:p>
        </p:txBody>
      </p:sp>
      <p:sp>
        <p:nvSpPr>
          <p:cNvPr id="107" name="36 CuadroTexto">
            <a:extLst>
              <a:ext uri="{FF2B5EF4-FFF2-40B4-BE49-F238E27FC236}">
                <a16:creationId xmlns:a16="http://schemas.microsoft.com/office/drawing/2014/main" xmlns="" id="{B25A240F-0140-4322-90EC-8CC6A190972A}"/>
              </a:ext>
            </a:extLst>
          </p:cNvPr>
          <p:cNvSpPr txBox="1"/>
          <p:nvPr/>
        </p:nvSpPr>
        <p:spPr>
          <a:xfrm>
            <a:off x="243905" y="1517841"/>
            <a:ext cx="504000" cy="215444"/>
          </a:xfrm>
          <a:prstGeom prst="rect">
            <a:avLst/>
          </a:prstGeom>
          <a:noFill/>
        </p:spPr>
        <p:txBody>
          <a:bodyPr wrap="square" rtlCol="0">
            <a:spAutoFit/>
          </a:bodyPr>
          <a:lstStyle/>
          <a:p>
            <a:r>
              <a:rPr lang="es-ES" sz="800" dirty="0">
                <a:latin typeface="+mj-lt"/>
                <a:cs typeface="Times New Roman" pitchFamily="18" charset="0"/>
              </a:rPr>
              <a:t>Chr 2</a:t>
            </a:r>
          </a:p>
        </p:txBody>
      </p:sp>
      <p:sp>
        <p:nvSpPr>
          <p:cNvPr id="108" name="37 CuadroTexto">
            <a:extLst>
              <a:ext uri="{FF2B5EF4-FFF2-40B4-BE49-F238E27FC236}">
                <a16:creationId xmlns:a16="http://schemas.microsoft.com/office/drawing/2014/main" xmlns="" id="{496BAFDA-E8D8-4845-8581-439DDE337381}"/>
              </a:ext>
            </a:extLst>
          </p:cNvPr>
          <p:cNvSpPr txBox="1"/>
          <p:nvPr/>
        </p:nvSpPr>
        <p:spPr>
          <a:xfrm>
            <a:off x="243905" y="1325109"/>
            <a:ext cx="504000" cy="215444"/>
          </a:xfrm>
          <a:prstGeom prst="rect">
            <a:avLst/>
          </a:prstGeom>
          <a:noFill/>
        </p:spPr>
        <p:txBody>
          <a:bodyPr wrap="square" rtlCol="0">
            <a:spAutoFit/>
          </a:bodyPr>
          <a:lstStyle/>
          <a:p>
            <a:r>
              <a:rPr lang="es-ES" sz="800" dirty="0">
                <a:latin typeface="+mj-lt"/>
                <a:cs typeface="Times New Roman" pitchFamily="18" charset="0"/>
              </a:rPr>
              <a:t>Chr 1</a:t>
            </a:r>
          </a:p>
        </p:txBody>
      </p:sp>
      <p:sp>
        <p:nvSpPr>
          <p:cNvPr id="109" name="38 CuadroTexto">
            <a:extLst>
              <a:ext uri="{FF2B5EF4-FFF2-40B4-BE49-F238E27FC236}">
                <a16:creationId xmlns:a16="http://schemas.microsoft.com/office/drawing/2014/main" xmlns="" id="{95B3A1BE-0EFB-4E3D-AB13-6476298BFEA3}"/>
              </a:ext>
            </a:extLst>
          </p:cNvPr>
          <p:cNvSpPr txBox="1"/>
          <p:nvPr/>
        </p:nvSpPr>
        <p:spPr>
          <a:xfrm>
            <a:off x="243905" y="1422324"/>
            <a:ext cx="504000" cy="215444"/>
          </a:xfrm>
          <a:prstGeom prst="rect">
            <a:avLst/>
          </a:prstGeom>
          <a:noFill/>
        </p:spPr>
        <p:txBody>
          <a:bodyPr wrap="square" rtlCol="0">
            <a:spAutoFit/>
          </a:bodyPr>
          <a:lstStyle/>
          <a:p>
            <a:r>
              <a:rPr lang="es-ES" sz="800" dirty="0">
                <a:latin typeface="+mj-lt"/>
                <a:cs typeface="Times New Roman" pitchFamily="18" charset="0"/>
              </a:rPr>
              <a:t>Chr R</a:t>
            </a:r>
          </a:p>
        </p:txBody>
      </p:sp>
      <p:sp>
        <p:nvSpPr>
          <p:cNvPr id="110" name="39 CuadroTexto">
            <a:extLst>
              <a:ext uri="{FF2B5EF4-FFF2-40B4-BE49-F238E27FC236}">
                <a16:creationId xmlns:a16="http://schemas.microsoft.com/office/drawing/2014/main" xmlns="" id="{4AC64223-9F0A-4609-8A8A-06320190E0BC}"/>
              </a:ext>
            </a:extLst>
          </p:cNvPr>
          <p:cNvSpPr txBox="1"/>
          <p:nvPr/>
        </p:nvSpPr>
        <p:spPr>
          <a:xfrm>
            <a:off x="243905" y="2550217"/>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7B</a:t>
            </a:r>
          </a:p>
        </p:txBody>
      </p:sp>
      <p:sp>
        <p:nvSpPr>
          <p:cNvPr id="111" name="40 Cerrar corchete">
            <a:extLst>
              <a:ext uri="{FF2B5EF4-FFF2-40B4-BE49-F238E27FC236}">
                <a16:creationId xmlns:a16="http://schemas.microsoft.com/office/drawing/2014/main" xmlns="" id="{9490C7D1-FAC0-4467-954F-3E25F2981895}"/>
              </a:ext>
            </a:extLst>
          </p:cNvPr>
          <p:cNvSpPr/>
          <p:nvPr/>
        </p:nvSpPr>
        <p:spPr>
          <a:xfrm flipH="1">
            <a:off x="585801" y="1383402"/>
            <a:ext cx="69702" cy="289579"/>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800">
              <a:latin typeface="+mj-lt"/>
            </a:endParaRPr>
          </a:p>
        </p:txBody>
      </p:sp>
      <p:sp>
        <p:nvSpPr>
          <p:cNvPr id="112" name="41 CuadroTexto">
            <a:extLst>
              <a:ext uri="{FF2B5EF4-FFF2-40B4-BE49-F238E27FC236}">
                <a16:creationId xmlns:a16="http://schemas.microsoft.com/office/drawing/2014/main" xmlns="" id="{E126002F-8EE1-4DA2-A21B-59E836C749D6}"/>
              </a:ext>
            </a:extLst>
          </p:cNvPr>
          <p:cNvSpPr txBox="1"/>
          <p:nvPr/>
        </p:nvSpPr>
        <p:spPr>
          <a:xfrm>
            <a:off x="243905" y="2285989"/>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6B</a:t>
            </a:r>
          </a:p>
        </p:txBody>
      </p:sp>
      <p:sp>
        <p:nvSpPr>
          <p:cNvPr id="113" name="39 CuadroTexto">
            <a:extLst>
              <a:ext uri="{FF2B5EF4-FFF2-40B4-BE49-F238E27FC236}">
                <a16:creationId xmlns:a16="http://schemas.microsoft.com/office/drawing/2014/main" xmlns="" id="{F3DA9634-FBE2-404D-B9D2-5EC4479C1189}"/>
              </a:ext>
            </a:extLst>
          </p:cNvPr>
          <p:cNvSpPr txBox="1"/>
          <p:nvPr/>
        </p:nvSpPr>
        <p:spPr>
          <a:xfrm>
            <a:off x="243905" y="2476198"/>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7A</a:t>
            </a:r>
          </a:p>
        </p:txBody>
      </p:sp>
      <p:sp>
        <p:nvSpPr>
          <p:cNvPr id="195" name="2 CuadroTexto">
            <a:extLst>
              <a:ext uri="{FF2B5EF4-FFF2-40B4-BE49-F238E27FC236}">
                <a16:creationId xmlns:a16="http://schemas.microsoft.com/office/drawing/2014/main" xmlns="" id="{90A8C3B6-A40C-4C29-A588-7A3B02BE598B}"/>
              </a:ext>
            </a:extLst>
          </p:cNvPr>
          <p:cNvSpPr txBox="1"/>
          <p:nvPr/>
        </p:nvSpPr>
        <p:spPr>
          <a:xfrm>
            <a:off x="8499700" y="1717623"/>
            <a:ext cx="408863" cy="215444"/>
          </a:xfrm>
          <a:prstGeom prst="rect">
            <a:avLst/>
          </a:prstGeom>
          <a:noFill/>
        </p:spPr>
        <p:txBody>
          <a:bodyPr wrap="square" rtlCol="0">
            <a:spAutoFit/>
          </a:bodyPr>
          <a:lstStyle/>
          <a:p>
            <a:r>
              <a:rPr lang="es-ES" sz="800" dirty="0">
                <a:latin typeface="+mj-lt"/>
                <a:cs typeface="Times New Roman" pitchFamily="18" charset="0"/>
              </a:rPr>
              <a:t>1531</a:t>
            </a:r>
          </a:p>
        </p:txBody>
      </p:sp>
      <p:sp>
        <p:nvSpPr>
          <p:cNvPr id="196" name="3 CuadroTexto">
            <a:extLst>
              <a:ext uri="{FF2B5EF4-FFF2-40B4-BE49-F238E27FC236}">
                <a16:creationId xmlns:a16="http://schemas.microsoft.com/office/drawing/2014/main" xmlns="" id="{580045D1-346B-407B-AED8-78A192C20F5F}"/>
              </a:ext>
            </a:extLst>
          </p:cNvPr>
          <p:cNvSpPr txBox="1"/>
          <p:nvPr/>
        </p:nvSpPr>
        <p:spPr>
          <a:xfrm>
            <a:off x="8499700" y="2045580"/>
            <a:ext cx="396566" cy="215444"/>
          </a:xfrm>
          <a:prstGeom prst="rect">
            <a:avLst/>
          </a:prstGeom>
          <a:noFill/>
        </p:spPr>
        <p:txBody>
          <a:bodyPr wrap="square" rtlCol="0">
            <a:spAutoFit/>
          </a:bodyPr>
          <a:lstStyle/>
          <a:p>
            <a:r>
              <a:rPr lang="es-ES" sz="800" dirty="0">
                <a:latin typeface="+mj-lt"/>
                <a:cs typeface="Times New Roman" pitchFamily="18" charset="0"/>
              </a:rPr>
              <a:t>1091</a:t>
            </a:r>
          </a:p>
        </p:txBody>
      </p:sp>
      <p:sp>
        <p:nvSpPr>
          <p:cNvPr id="197" name="4 CuadroTexto">
            <a:extLst>
              <a:ext uri="{FF2B5EF4-FFF2-40B4-BE49-F238E27FC236}">
                <a16:creationId xmlns:a16="http://schemas.microsoft.com/office/drawing/2014/main" xmlns="" id="{0B492AC5-9F2A-4A9A-A588-E4F61E530CAE}"/>
              </a:ext>
            </a:extLst>
          </p:cNvPr>
          <p:cNvSpPr txBox="1"/>
          <p:nvPr/>
        </p:nvSpPr>
        <p:spPr>
          <a:xfrm>
            <a:off x="8499700" y="2339262"/>
            <a:ext cx="338099" cy="215444"/>
          </a:xfrm>
          <a:prstGeom prst="rect">
            <a:avLst/>
          </a:prstGeom>
          <a:noFill/>
        </p:spPr>
        <p:txBody>
          <a:bodyPr wrap="square" rtlCol="0">
            <a:spAutoFit/>
          </a:bodyPr>
          <a:lstStyle/>
          <a:p>
            <a:r>
              <a:rPr lang="es-ES" sz="800" dirty="0">
                <a:latin typeface="+mj-lt"/>
                <a:cs typeface="Times New Roman" pitchFamily="18" charset="0"/>
              </a:rPr>
              <a:t>924</a:t>
            </a:r>
          </a:p>
        </p:txBody>
      </p:sp>
      <p:sp>
        <p:nvSpPr>
          <p:cNvPr id="198" name="5 CuadroTexto">
            <a:extLst>
              <a:ext uri="{FF2B5EF4-FFF2-40B4-BE49-F238E27FC236}">
                <a16:creationId xmlns:a16="http://schemas.microsoft.com/office/drawing/2014/main" xmlns="" id="{1AB03652-D6E5-4061-BA00-9FE158D2FA44}"/>
              </a:ext>
            </a:extLst>
          </p:cNvPr>
          <p:cNvSpPr txBox="1"/>
          <p:nvPr/>
        </p:nvSpPr>
        <p:spPr>
          <a:xfrm>
            <a:off x="8499700" y="2661019"/>
            <a:ext cx="338099" cy="215444"/>
          </a:xfrm>
          <a:prstGeom prst="rect">
            <a:avLst/>
          </a:prstGeom>
          <a:noFill/>
        </p:spPr>
        <p:txBody>
          <a:bodyPr wrap="square" rtlCol="0">
            <a:spAutoFit/>
          </a:bodyPr>
          <a:lstStyle/>
          <a:p>
            <a:r>
              <a:rPr lang="es-ES" sz="800" dirty="0">
                <a:latin typeface="+mj-lt"/>
                <a:cs typeface="Times New Roman" pitchFamily="18" charset="0"/>
              </a:rPr>
              <a:t>813</a:t>
            </a:r>
          </a:p>
        </p:txBody>
      </p:sp>
      <p:sp>
        <p:nvSpPr>
          <p:cNvPr id="204" name="15 CuadroTexto">
            <a:extLst>
              <a:ext uri="{FF2B5EF4-FFF2-40B4-BE49-F238E27FC236}">
                <a16:creationId xmlns:a16="http://schemas.microsoft.com/office/drawing/2014/main" xmlns="" id="{E874DD19-8475-4BC6-81B5-F0B9759E603B}"/>
              </a:ext>
            </a:extLst>
          </p:cNvPr>
          <p:cNvSpPr txBox="1"/>
          <p:nvPr/>
        </p:nvSpPr>
        <p:spPr>
          <a:xfrm>
            <a:off x="8499700" y="3003714"/>
            <a:ext cx="350925" cy="215444"/>
          </a:xfrm>
          <a:prstGeom prst="rect">
            <a:avLst/>
          </a:prstGeom>
          <a:noFill/>
        </p:spPr>
        <p:txBody>
          <a:bodyPr wrap="square" rtlCol="0">
            <a:spAutoFit/>
          </a:bodyPr>
          <a:lstStyle/>
          <a:p>
            <a:r>
              <a:rPr lang="es-ES" sz="800" dirty="0">
                <a:latin typeface="+mj-lt"/>
                <a:cs typeface="Times New Roman" pitchFamily="18" charset="0"/>
              </a:rPr>
              <a:t>666</a:t>
            </a:r>
          </a:p>
        </p:txBody>
      </p:sp>
      <p:sp>
        <p:nvSpPr>
          <p:cNvPr id="205" name="16 CuadroTexto">
            <a:extLst>
              <a:ext uri="{FF2B5EF4-FFF2-40B4-BE49-F238E27FC236}">
                <a16:creationId xmlns:a16="http://schemas.microsoft.com/office/drawing/2014/main" xmlns="" id="{54131A94-E35F-4625-A6D2-03064F40B605}"/>
              </a:ext>
            </a:extLst>
          </p:cNvPr>
          <p:cNvSpPr txBox="1"/>
          <p:nvPr/>
        </p:nvSpPr>
        <p:spPr>
          <a:xfrm>
            <a:off x="8507731" y="1530046"/>
            <a:ext cx="296833" cy="215444"/>
          </a:xfrm>
          <a:prstGeom prst="rect">
            <a:avLst/>
          </a:prstGeom>
          <a:noFill/>
        </p:spPr>
        <p:txBody>
          <a:bodyPr wrap="square" rtlCol="0">
            <a:spAutoFit/>
          </a:bodyPr>
          <a:lstStyle/>
          <a:p>
            <a:r>
              <a:rPr lang="es-ES" sz="800" dirty="0">
                <a:latin typeface="+mj-lt"/>
                <a:cs typeface="Times New Roman" pitchFamily="18" charset="0"/>
              </a:rPr>
              <a:t>kb</a:t>
            </a:r>
          </a:p>
        </p:txBody>
      </p:sp>
      <p:grpSp>
        <p:nvGrpSpPr>
          <p:cNvPr id="213" name="Group 212">
            <a:extLst>
              <a:ext uri="{FF2B5EF4-FFF2-40B4-BE49-F238E27FC236}">
                <a16:creationId xmlns:a16="http://schemas.microsoft.com/office/drawing/2014/main" xmlns="" id="{E914C18F-11AF-497A-9AE9-4379E69F1A09}"/>
              </a:ext>
            </a:extLst>
          </p:cNvPr>
          <p:cNvGrpSpPr/>
          <p:nvPr/>
        </p:nvGrpSpPr>
        <p:grpSpPr>
          <a:xfrm>
            <a:off x="16235" y="3702417"/>
            <a:ext cx="9016833" cy="2787644"/>
            <a:chOff x="16235" y="3725277"/>
            <a:chExt cx="9016833" cy="2787644"/>
          </a:xfrm>
        </p:grpSpPr>
        <p:sp>
          <p:nvSpPr>
            <p:cNvPr id="12" name="TextBox 11"/>
            <p:cNvSpPr txBox="1"/>
            <p:nvPr/>
          </p:nvSpPr>
          <p:spPr>
            <a:xfrm>
              <a:off x="16235" y="3725277"/>
              <a:ext cx="317716" cy="369332"/>
            </a:xfrm>
            <a:prstGeom prst="rect">
              <a:avLst/>
            </a:prstGeom>
            <a:noFill/>
          </p:spPr>
          <p:txBody>
            <a:bodyPr wrap="none" rtlCol="0">
              <a:spAutoFit/>
            </a:bodyPr>
            <a:lstStyle/>
            <a:p>
              <a:r>
                <a:rPr lang="en-US" dirty="0"/>
                <a:t>B</a:t>
              </a:r>
            </a:p>
          </p:txBody>
        </p:sp>
        <p:graphicFrame>
          <p:nvGraphicFramePr>
            <p:cNvPr id="30" name="Object 29">
              <a:extLst>
                <a:ext uri="{FF2B5EF4-FFF2-40B4-BE49-F238E27FC236}">
                  <a16:creationId xmlns:a16="http://schemas.microsoft.com/office/drawing/2014/main" xmlns="" id="{D0B169F6-5B5B-413D-9107-49B028C936E4}"/>
                </a:ext>
              </a:extLst>
            </p:cNvPr>
            <p:cNvGraphicFramePr>
              <a:graphicFrameLocks noChangeAspect="1"/>
            </p:cNvGraphicFramePr>
            <p:nvPr>
              <p:extLst>
                <p:ext uri="{D42A27DB-BD31-4B8C-83A1-F6EECF244321}">
                  <p14:modId xmlns:p14="http://schemas.microsoft.com/office/powerpoint/2010/main" val="4009604162"/>
                </p:ext>
              </p:extLst>
            </p:nvPr>
          </p:nvGraphicFramePr>
          <p:xfrm>
            <a:off x="656442" y="4357127"/>
            <a:ext cx="3867899" cy="2088866"/>
          </p:xfrm>
          <a:graphic>
            <a:graphicData uri="http://schemas.openxmlformats.org/presentationml/2006/ole">
              <mc:AlternateContent xmlns:mc="http://schemas.openxmlformats.org/markup-compatibility/2006">
                <mc:Choice xmlns:v="urn:schemas-microsoft-com:vml" Requires="v">
                  <p:oleObj spid="_x0000_s1124" r:id="rId8" imgW="1228320" imgH="664200" progId="">
                    <p:embed/>
                  </p:oleObj>
                </mc:Choice>
                <mc:Fallback>
                  <p:oleObj r:id="rId8" imgW="1228320" imgH="664200" progId="">
                    <p:embed/>
                    <p:pic>
                      <p:nvPicPr>
                        <p:cNvPr id="0" name=""/>
                        <p:cNvPicPr/>
                        <p:nvPr/>
                      </p:nvPicPr>
                      <p:blipFill>
                        <a:blip r:embed="rId9"/>
                        <a:stretch>
                          <a:fillRect/>
                        </a:stretch>
                      </p:blipFill>
                      <p:spPr>
                        <a:xfrm>
                          <a:off x="656442" y="4357127"/>
                          <a:ext cx="3867899" cy="2088866"/>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xmlns="" id="{4D943BEF-D8AB-4809-87B3-D69EC51A5EEA}"/>
                </a:ext>
              </a:extLst>
            </p:cNvPr>
            <p:cNvGraphicFramePr>
              <a:graphicFrameLocks noChangeAspect="1"/>
            </p:cNvGraphicFramePr>
            <p:nvPr>
              <p:extLst>
                <p:ext uri="{D42A27DB-BD31-4B8C-83A1-F6EECF244321}">
                  <p14:modId xmlns:p14="http://schemas.microsoft.com/office/powerpoint/2010/main" val="2034129196"/>
                </p:ext>
              </p:extLst>
            </p:nvPr>
          </p:nvGraphicFramePr>
          <p:xfrm>
            <a:off x="4665875" y="4357127"/>
            <a:ext cx="3979517" cy="2088866"/>
          </p:xfrm>
          <a:graphic>
            <a:graphicData uri="http://schemas.openxmlformats.org/presentationml/2006/ole">
              <mc:AlternateContent xmlns:mc="http://schemas.openxmlformats.org/markup-compatibility/2006">
                <mc:Choice xmlns:v="urn:schemas-microsoft-com:vml" Requires="v">
                  <p:oleObj spid="_x0000_s1125" r:id="rId10" imgW="1243440" imgH="651960" progId="">
                    <p:embed/>
                  </p:oleObj>
                </mc:Choice>
                <mc:Fallback>
                  <p:oleObj r:id="rId10" imgW="1243440" imgH="651960" progId="">
                    <p:embed/>
                    <p:pic>
                      <p:nvPicPr>
                        <p:cNvPr id="0" name=""/>
                        <p:cNvPicPr/>
                        <p:nvPr/>
                      </p:nvPicPr>
                      <p:blipFill>
                        <a:blip r:embed="rId11"/>
                        <a:stretch>
                          <a:fillRect/>
                        </a:stretch>
                      </p:blipFill>
                      <p:spPr>
                        <a:xfrm>
                          <a:off x="4665875" y="4357127"/>
                          <a:ext cx="3979517" cy="2088866"/>
                        </a:xfrm>
                        <a:prstGeom prst="rect">
                          <a:avLst/>
                        </a:prstGeom>
                      </p:spPr>
                    </p:pic>
                  </p:oleObj>
                </mc:Fallback>
              </mc:AlternateContent>
            </a:graphicData>
          </a:graphic>
        </p:graphicFrame>
        <p:sp>
          <p:nvSpPr>
            <p:cNvPr id="48" name="TextBox 47">
              <a:extLst>
                <a:ext uri="{FF2B5EF4-FFF2-40B4-BE49-F238E27FC236}">
                  <a16:creationId xmlns:a16="http://schemas.microsoft.com/office/drawing/2014/main" xmlns="" id="{1198BD64-D5B9-4D9B-9640-BED5F6E7D3A3}"/>
                </a:ext>
              </a:extLst>
            </p:cNvPr>
            <p:cNvSpPr txBox="1"/>
            <p:nvPr/>
          </p:nvSpPr>
          <p:spPr>
            <a:xfrm>
              <a:off x="7059164" y="6237701"/>
              <a:ext cx="537327" cy="246221"/>
            </a:xfrm>
            <a:prstGeom prst="rect">
              <a:avLst/>
            </a:prstGeom>
            <a:noFill/>
          </p:spPr>
          <p:txBody>
            <a:bodyPr wrap="none" rtlCol="0">
              <a:spAutoFit/>
            </a:bodyPr>
            <a:lstStyle/>
            <a:p>
              <a:r>
                <a:rPr lang="en-US" sz="1000" i="1" dirty="0"/>
                <a:t>COX12</a:t>
              </a:r>
            </a:p>
          </p:txBody>
        </p:sp>
        <p:sp>
          <p:nvSpPr>
            <p:cNvPr id="49" name="TextBox 48">
              <a:extLst>
                <a:ext uri="{FF2B5EF4-FFF2-40B4-BE49-F238E27FC236}">
                  <a16:creationId xmlns:a16="http://schemas.microsoft.com/office/drawing/2014/main" xmlns="" id="{CB506133-63A5-4847-ABD6-3AC98E7404F5}"/>
                </a:ext>
              </a:extLst>
            </p:cNvPr>
            <p:cNvSpPr txBox="1"/>
            <p:nvPr/>
          </p:nvSpPr>
          <p:spPr>
            <a:xfrm>
              <a:off x="4639467" y="6227955"/>
              <a:ext cx="537327" cy="246221"/>
            </a:xfrm>
            <a:prstGeom prst="rect">
              <a:avLst/>
            </a:prstGeom>
            <a:noFill/>
          </p:spPr>
          <p:txBody>
            <a:bodyPr wrap="none" rtlCol="0">
              <a:spAutoFit/>
            </a:bodyPr>
            <a:lstStyle/>
            <a:p>
              <a:r>
                <a:rPr lang="en-US" sz="1000" i="1" dirty="0"/>
                <a:t>COX12</a:t>
              </a:r>
            </a:p>
          </p:txBody>
        </p:sp>
        <p:sp>
          <p:nvSpPr>
            <p:cNvPr id="114" name="32 CuadroTexto">
              <a:extLst>
                <a:ext uri="{FF2B5EF4-FFF2-40B4-BE49-F238E27FC236}">
                  <a16:creationId xmlns:a16="http://schemas.microsoft.com/office/drawing/2014/main" xmlns="" id="{35B32DB4-B711-4CAD-8481-BF2BF43C3FF5}"/>
                </a:ext>
              </a:extLst>
            </p:cNvPr>
            <p:cNvSpPr txBox="1"/>
            <p:nvPr/>
          </p:nvSpPr>
          <p:spPr>
            <a:xfrm>
              <a:off x="210460" y="5571788"/>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6A</a:t>
              </a:r>
            </a:p>
          </p:txBody>
        </p:sp>
        <p:sp>
          <p:nvSpPr>
            <p:cNvPr id="115" name="33 CuadroTexto">
              <a:extLst>
                <a:ext uri="{FF2B5EF4-FFF2-40B4-BE49-F238E27FC236}">
                  <a16:creationId xmlns:a16="http://schemas.microsoft.com/office/drawing/2014/main" xmlns="" id="{3413FEEB-4BF6-49A8-85F6-DAB499F90B0F}"/>
                </a:ext>
              </a:extLst>
            </p:cNvPr>
            <p:cNvSpPr txBox="1"/>
            <p:nvPr/>
          </p:nvSpPr>
          <p:spPr>
            <a:xfrm>
              <a:off x="210460" y="5221256"/>
              <a:ext cx="504000" cy="215444"/>
            </a:xfrm>
            <a:prstGeom prst="rect">
              <a:avLst/>
            </a:prstGeom>
            <a:noFill/>
          </p:spPr>
          <p:txBody>
            <a:bodyPr wrap="square" rtlCol="0">
              <a:spAutoFit/>
            </a:bodyPr>
            <a:lstStyle/>
            <a:p>
              <a:r>
                <a:rPr lang="es-ES" sz="800" dirty="0">
                  <a:latin typeface="+mj-lt"/>
                  <a:cs typeface="Times New Roman" pitchFamily="18" charset="0"/>
                </a:rPr>
                <a:t>Chr 5</a:t>
              </a:r>
            </a:p>
          </p:txBody>
        </p:sp>
        <p:sp>
          <p:nvSpPr>
            <p:cNvPr id="116" name="34 CuadroTexto">
              <a:extLst>
                <a:ext uri="{FF2B5EF4-FFF2-40B4-BE49-F238E27FC236}">
                  <a16:creationId xmlns:a16="http://schemas.microsoft.com/office/drawing/2014/main" xmlns="" id="{6822955B-5B33-419B-B903-A1389D9487EA}"/>
                </a:ext>
              </a:extLst>
            </p:cNvPr>
            <p:cNvSpPr txBox="1"/>
            <p:nvPr/>
          </p:nvSpPr>
          <p:spPr>
            <a:xfrm>
              <a:off x="210460" y="5059692"/>
              <a:ext cx="504000" cy="215444"/>
            </a:xfrm>
            <a:prstGeom prst="rect">
              <a:avLst/>
            </a:prstGeom>
            <a:noFill/>
          </p:spPr>
          <p:txBody>
            <a:bodyPr wrap="square" rtlCol="0">
              <a:spAutoFit/>
            </a:bodyPr>
            <a:lstStyle/>
            <a:p>
              <a:r>
                <a:rPr lang="es-ES" sz="800" dirty="0">
                  <a:latin typeface="+mj-lt"/>
                  <a:cs typeface="Times New Roman" pitchFamily="18" charset="0"/>
                </a:rPr>
                <a:t>Chr 4</a:t>
              </a:r>
            </a:p>
          </p:txBody>
        </p:sp>
        <p:sp>
          <p:nvSpPr>
            <p:cNvPr id="117" name="35 CuadroTexto">
              <a:extLst>
                <a:ext uri="{FF2B5EF4-FFF2-40B4-BE49-F238E27FC236}">
                  <a16:creationId xmlns:a16="http://schemas.microsoft.com/office/drawing/2014/main" xmlns="" id="{60F323A4-5C5E-4F50-A0BF-ECED0C94E813}"/>
                </a:ext>
              </a:extLst>
            </p:cNvPr>
            <p:cNvSpPr txBox="1"/>
            <p:nvPr/>
          </p:nvSpPr>
          <p:spPr>
            <a:xfrm>
              <a:off x="210460" y="4940741"/>
              <a:ext cx="504000" cy="215444"/>
            </a:xfrm>
            <a:prstGeom prst="rect">
              <a:avLst/>
            </a:prstGeom>
            <a:noFill/>
          </p:spPr>
          <p:txBody>
            <a:bodyPr wrap="square" rtlCol="0">
              <a:spAutoFit/>
            </a:bodyPr>
            <a:lstStyle/>
            <a:p>
              <a:r>
                <a:rPr lang="es-ES" sz="800" dirty="0">
                  <a:latin typeface="+mj-lt"/>
                  <a:cs typeface="Times New Roman" pitchFamily="18" charset="0"/>
                </a:rPr>
                <a:t>Chr 3</a:t>
              </a:r>
            </a:p>
          </p:txBody>
        </p:sp>
        <p:sp>
          <p:nvSpPr>
            <p:cNvPr id="118" name="36 CuadroTexto">
              <a:extLst>
                <a:ext uri="{FF2B5EF4-FFF2-40B4-BE49-F238E27FC236}">
                  <a16:creationId xmlns:a16="http://schemas.microsoft.com/office/drawing/2014/main" xmlns="" id="{F5244DCA-24C6-4206-AFE7-62DC69255493}"/>
                </a:ext>
              </a:extLst>
            </p:cNvPr>
            <p:cNvSpPr txBox="1"/>
            <p:nvPr/>
          </p:nvSpPr>
          <p:spPr>
            <a:xfrm>
              <a:off x="210460" y="4854909"/>
              <a:ext cx="504000" cy="215444"/>
            </a:xfrm>
            <a:prstGeom prst="rect">
              <a:avLst/>
            </a:prstGeom>
            <a:noFill/>
          </p:spPr>
          <p:txBody>
            <a:bodyPr wrap="square" rtlCol="0">
              <a:spAutoFit/>
            </a:bodyPr>
            <a:lstStyle/>
            <a:p>
              <a:r>
                <a:rPr lang="es-ES" sz="800" dirty="0">
                  <a:latin typeface="+mj-lt"/>
                  <a:cs typeface="Times New Roman" pitchFamily="18" charset="0"/>
                </a:rPr>
                <a:t>Chr 2</a:t>
              </a:r>
            </a:p>
          </p:txBody>
        </p:sp>
        <p:sp>
          <p:nvSpPr>
            <p:cNvPr id="119" name="37 CuadroTexto">
              <a:extLst>
                <a:ext uri="{FF2B5EF4-FFF2-40B4-BE49-F238E27FC236}">
                  <a16:creationId xmlns:a16="http://schemas.microsoft.com/office/drawing/2014/main" xmlns="" id="{4B56A849-BA7A-4C34-9E05-56D88C77739A}"/>
                </a:ext>
              </a:extLst>
            </p:cNvPr>
            <p:cNvSpPr txBox="1"/>
            <p:nvPr/>
          </p:nvSpPr>
          <p:spPr>
            <a:xfrm>
              <a:off x="210460" y="4662177"/>
              <a:ext cx="504000" cy="215444"/>
            </a:xfrm>
            <a:prstGeom prst="rect">
              <a:avLst/>
            </a:prstGeom>
            <a:noFill/>
          </p:spPr>
          <p:txBody>
            <a:bodyPr wrap="square" rtlCol="0">
              <a:spAutoFit/>
            </a:bodyPr>
            <a:lstStyle/>
            <a:p>
              <a:r>
                <a:rPr lang="es-ES" sz="800" dirty="0">
                  <a:latin typeface="+mj-lt"/>
                  <a:cs typeface="Times New Roman" pitchFamily="18" charset="0"/>
                </a:rPr>
                <a:t>Chr 1</a:t>
              </a:r>
            </a:p>
          </p:txBody>
        </p:sp>
        <p:sp>
          <p:nvSpPr>
            <p:cNvPr id="120" name="38 CuadroTexto">
              <a:extLst>
                <a:ext uri="{FF2B5EF4-FFF2-40B4-BE49-F238E27FC236}">
                  <a16:creationId xmlns:a16="http://schemas.microsoft.com/office/drawing/2014/main" xmlns="" id="{7F1098E7-8FE4-439C-9CA2-BC5F5362DBC2}"/>
                </a:ext>
              </a:extLst>
            </p:cNvPr>
            <p:cNvSpPr txBox="1"/>
            <p:nvPr/>
          </p:nvSpPr>
          <p:spPr>
            <a:xfrm>
              <a:off x="210460" y="4759392"/>
              <a:ext cx="504000" cy="215444"/>
            </a:xfrm>
            <a:prstGeom prst="rect">
              <a:avLst/>
            </a:prstGeom>
            <a:noFill/>
          </p:spPr>
          <p:txBody>
            <a:bodyPr wrap="square" rtlCol="0">
              <a:spAutoFit/>
            </a:bodyPr>
            <a:lstStyle/>
            <a:p>
              <a:r>
                <a:rPr lang="es-ES" sz="800" dirty="0">
                  <a:latin typeface="+mj-lt"/>
                  <a:cs typeface="Times New Roman" pitchFamily="18" charset="0"/>
                </a:rPr>
                <a:t>Chr R</a:t>
              </a:r>
            </a:p>
          </p:txBody>
        </p:sp>
        <p:sp>
          <p:nvSpPr>
            <p:cNvPr id="121" name="39 CuadroTexto">
              <a:extLst>
                <a:ext uri="{FF2B5EF4-FFF2-40B4-BE49-F238E27FC236}">
                  <a16:creationId xmlns:a16="http://schemas.microsoft.com/office/drawing/2014/main" xmlns="" id="{273492DA-5162-4A1F-A0E9-98E6D627996D}"/>
                </a:ext>
              </a:extLst>
            </p:cNvPr>
            <p:cNvSpPr txBox="1"/>
            <p:nvPr/>
          </p:nvSpPr>
          <p:spPr>
            <a:xfrm>
              <a:off x="210460" y="5764520"/>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7B</a:t>
              </a:r>
            </a:p>
          </p:txBody>
        </p:sp>
        <p:sp>
          <p:nvSpPr>
            <p:cNvPr id="122" name="40 Cerrar corchete">
              <a:extLst>
                <a:ext uri="{FF2B5EF4-FFF2-40B4-BE49-F238E27FC236}">
                  <a16:creationId xmlns:a16="http://schemas.microsoft.com/office/drawing/2014/main" xmlns="" id="{2BE23A78-879D-4E46-93B1-0444B0843462}"/>
                </a:ext>
              </a:extLst>
            </p:cNvPr>
            <p:cNvSpPr/>
            <p:nvPr/>
          </p:nvSpPr>
          <p:spPr>
            <a:xfrm flipH="1">
              <a:off x="585542" y="4780890"/>
              <a:ext cx="61493" cy="229159"/>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800">
                <a:latin typeface="+mj-lt"/>
              </a:endParaRPr>
            </a:p>
          </p:txBody>
        </p:sp>
        <p:sp>
          <p:nvSpPr>
            <p:cNvPr id="123" name="41 CuadroTexto">
              <a:extLst>
                <a:ext uri="{FF2B5EF4-FFF2-40B4-BE49-F238E27FC236}">
                  <a16:creationId xmlns:a16="http://schemas.microsoft.com/office/drawing/2014/main" xmlns="" id="{32D3D765-1F12-45D5-8A1F-C66D3367A90B}"/>
                </a:ext>
              </a:extLst>
            </p:cNvPr>
            <p:cNvSpPr txBox="1"/>
            <p:nvPr/>
          </p:nvSpPr>
          <p:spPr>
            <a:xfrm>
              <a:off x="210460" y="5491443"/>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6B</a:t>
              </a:r>
            </a:p>
          </p:txBody>
        </p:sp>
        <p:sp>
          <p:nvSpPr>
            <p:cNvPr id="124" name="39 CuadroTexto">
              <a:extLst>
                <a:ext uri="{FF2B5EF4-FFF2-40B4-BE49-F238E27FC236}">
                  <a16:creationId xmlns:a16="http://schemas.microsoft.com/office/drawing/2014/main" xmlns="" id="{8D7B9188-527F-4E6B-972B-637C1E8F6636}"/>
                </a:ext>
              </a:extLst>
            </p:cNvPr>
            <p:cNvSpPr txBox="1"/>
            <p:nvPr/>
          </p:nvSpPr>
          <p:spPr>
            <a:xfrm>
              <a:off x="210460" y="5690501"/>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7A</a:t>
              </a:r>
            </a:p>
          </p:txBody>
        </p:sp>
        <p:grpSp>
          <p:nvGrpSpPr>
            <p:cNvPr id="169" name="Group 168">
              <a:extLst>
                <a:ext uri="{FF2B5EF4-FFF2-40B4-BE49-F238E27FC236}">
                  <a16:creationId xmlns:a16="http://schemas.microsoft.com/office/drawing/2014/main" xmlns="" id="{99907225-0EC4-49DA-BA26-668DF7CAB67D}"/>
                </a:ext>
              </a:extLst>
            </p:cNvPr>
            <p:cNvGrpSpPr/>
            <p:nvPr/>
          </p:nvGrpSpPr>
          <p:grpSpPr>
            <a:xfrm>
              <a:off x="591350" y="3814584"/>
              <a:ext cx="4010352" cy="601447"/>
              <a:chOff x="624466" y="3832690"/>
              <a:chExt cx="4010352" cy="601447"/>
            </a:xfrm>
          </p:grpSpPr>
          <p:sp>
            <p:nvSpPr>
              <p:cNvPr id="95" name="13 CuadroTexto">
                <a:extLst>
                  <a:ext uri="{FF2B5EF4-FFF2-40B4-BE49-F238E27FC236}">
                    <a16:creationId xmlns:a16="http://schemas.microsoft.com/office/drawing/2014/main" xmlns="" id="{304759B0-E002-4C42-BDC3-D8362FC6353A}"/>
                  </a:ext>
                </a:extLst>
              </p:cNvPr>
              <p:cNvSpPr txBox="1"/>
              <p:nvPr/>
            </p:nvSpPr>
            <p:spPr>
              <a:xfrm rot="16200000">
                <a:off x="446853" y="4010303"/>
                <a:ext cx="601447" cy="246221"/>
              </a:xfrm>
              <a:prstGeom prst="rect">
                <a:avLst/>
              </a:prstGeom>
              <a:noFill/>
            </p:spPr>
            <p:txBody>
              <a:bodyPr wrap="none" rtlCol="0">
                <a:spAutoFit/>
              </a:bodyPr>
              <a:lstStyle/>
              <a:p>
                <a:r>
                  <a:rPr lang="es-ES" sz="1000" dirty="0"/>
                  <a:t>CAGL5B</a:t>
                </a:r>
              </a:p>
            </p:txBody>
          </p:sp>
          <p:sp>
            <p:nvSpPr>
              <p:cNvPr id="96" name="13 CuadroTexto">
                <a:extLst>
                  <a:ext uri="{FF2B5EF4-FFF2-40B4-BE49-F238E27FC236}">
                    <a16:creationId xmlns:a16="http://schemas.microsoft.com/office/drawing/2014/main" xmlns="" id="{321A0B30-293C-4053-BFE9-2E293D8F7D56}"/>
                  </a:ext>
                </a:extLst>
              </p:cNvPr>
              <p:cNvSpPr txBox="1"/>
              <p:nvPr/>
            </p:nvSpPr>
            <p:spPr>
              <a:xfrm rot="16200000">
                <a:off x="2850045" y="4010303"/>
                <a:ext cx="601447" cy="246221"/>
              </a:xfrm>
              <a:prstGeom prst="rect">
                <a:avLst/>
              </a:prstGeom>
              <a:noFill/>
            </p:spPr>
            <p:txBody>
              <a:bodyPr wrap="none" rtlCol="0">
                <a:spAutoFit/>
              </a:bodyPr>
              <a:lstStyle/>
              <a:p>
                <a:r>
                  <a:rPr lang="es-ES" sz="1000" dirty="0"/>
                  <a:t>CAGL5B</a:t>
                </a:r>
              </a:p>
            </p:txBody>
          </p:sp>
          <p:sp>
            <p:nvSpPr>
              <p:cNvPr id="99" name="13 CuadroTexto">
                <a:extLst>
                  <a:ext uri="{FF2B5EF4-FFF2-40B4-BE49-F238E27FC236}">
                    <a16:creationId xmlns:a16="http://schemas.microsoft.com/office/drawing/2014/main" xmlns="" id="{BCE81CFB-B7D8-42F4-94AC-66F71D84E2ED}"/>
                  </a:ext>
                </a:extLst>
              </p:cNvPr>
              <p:cNvSpPr txBox="1"/>
              <p:nvPr/>
            </p:nvSpPr>
            <p:spPr>
              <a:xfrm rot="16200000">
                <a:off x="1623496" y="4044822"/>
                <a:ext cx="495649" cy="246221"/>
              </a:xfrm>
              <a:prstGeom prst="rect">
                <a:avLst/>
              </a:prstGeom>
              <a:noFill/>
            </p:spPr>
            <p:txBody>
              <a:bodyPr wrap="none" rtlCol="0">
                <a:spAutoFit/>
              </a:bodyPr>
              <a:lstStyle/>
              <a:p>
                <a:r>
                  <a:rPr lang="es-ES" sz="1000" dirty="0"/>
                  <a:t>W303</a:t>
                </a:r>
              </a:p>
            </p:txBody>
          </p:sp>
          <p:sp>
            <p:nvSpPr>
              <p:cNvPr id="100" name="13 CuadroTexto">
                <a:extLst>
                  <a:ext uri="{FF2B5EF4-FFF2-40B4-BE49-F238E27FC236}">
                    <a16:creationId xmlns:a16="http://schemas.microsoft.com/office/drawing/2014/main" xmlns="" id="{5336D205-0958-4616-809C-7C0E1FD39C60}"/>
                  </a:ext>
                </a:extLst>
              </p:cNvPr>
              <p:cNvSpPr txBox="1"/>
              <p:nvPr/>
            </p:nvSpPr>
            <p:spPr>
              <a:xfrm rot="16200000">
                <a:off x="3730643" y="4044822"/>
                <a:ext cx="495649" cy="246221"/>
              </a:xfrm>
              <a:prstGeom prst="rect">
                <a:avLst/>
              </a:prstGeom>
              <a:noFill/>
            </p:spPr>
            <p:txBody>
              <a:bodyPr wrap="none" rtlCol="0">
                <a:spAutoFit/>
              </a:bodyPr>
              <a:lstStyle/>
              <a:p>
                <a:r>
                  <a:rPr lang="es-ES" sz="1000" dirty="0"/>
                  <a:t>W303</a:t>
                </a:r>
              </a:p>
            </p:txBody>
          </p:sp>
          <p:sp>
            <p:nvSpPr>
              <p:cNvPr id="128" name="TextBox 127">
                <a:extLst>
                  <a:ext uri="{FF2B5EF4-FFF2-40B4-BE49-F238E27FC236}">
                    <a16:creationId xmlns:a16="http://schemas.microsoft.com/office/drawing/2014/main" xmlns="" id="{E3835C4C-B7A0-4A50-9E4A-C0F8F25D2F10}"/>
                  </a:ext>
                </a:extLst>
              </p:cNvPr>
              <p:cNvSpPr txBox="1"/>
              <p:nvPr/>
            </p:nvSpPr>
            <p:spPr>
              <a:xfrm>
                <a:off x="755422" y="4169536"/>
                <a:ext cx="250390" cy="246221"/>
              </a:xfrm>
              <a:prstGeom prst="rect">
                <a:avLst/>
              </a:prstGeom>
              <a:noFill/>
            </p:spPr>
            <p:txBody>
              <a:bodyPr wrap="none" rtlCol="0">
                <a:spAutoFit/>
              </a:bodyPr>
              <a:lstStyle/>
              <a:p>
                <a:r>
                  <a:rPr lang="en-US" sz="1000" dirty="0"/>
                  <a:t>1</a:t>
                </a:r>
              </a:p>
            </p:txBody>
          </p:sp>
          <p:sp>
            <p:nvSpPr>
              <p:cNvPr id="129" name="TextBox 128">
                <a:extLst>
                  <a:ext uri="{FF2B5EF4-FFF2-40B4-BE49-F238E27FC236}">
                    <a16:creationId xmlns:a16="http://schemas.microsoft.com/office/drawing/2014/main" xmlns="" id="{F9CCC0AB-C68F-4B4E-8394-4E790AF0F0B6}"/>
                  </a:ext>
                </a:extLst>
              </p:cNvPr>
              <p:cNvSpPr txBox="1"/>
              <p:nvPr/>
            </p:nvSpPr>
            <p:spPr>
              <a:xfrm>
                <a:off x="1088859" y="4169536"/>
                <a:ext cx="250390" cy="246221"/>
              </a:xfrm>
              <a:prstGeom prst="rect">
                <a:avLst/>
              </a:prstGeom>
              <a:noFill/>
            </p:spPr>
            <p:txBody>
              <a:bodyPr wrap="none" rtlCol="0">
                <a:spAutoFit/>
              </a:bodyPr>
              <a:lstStyle/>
              <a:p>
                <a:r>
                  <a:rPr lang="en-US" sz="1000" dirty="0"/>
                  <a:t>3</a:t>
                </a:r>
              </a:p>
            </p:txBody>
          </p:sp>
          <p:sp>
            <p:nvSpPr>
              <p:cNvPr id="130" name="TextBox 129">
                <a:extLst>
                  <a:ext uri="{FF2B5EF4-FFF2-40B4-BE49-F238E27FC236}">
                    <a16:creationId xmlns:a16="http://schemas.microsoft.com/office/drawing/2014/main" xmlns="" id="{7206C46B-05FE-4B9D-B21C-035F36DF18AA}"/>
                  </a:ext>
                </a:extLst>
              </p:cNvPr>
              <p:cNvSpPr txBox="1"/>
              <p:nvPr/>
            </p:nvSpPr>
            <p:spPr>
              <a:xfrm>
                <a:off x="907348" y="4169536"/>
                <a:ext cx="250390" cy="246221"/>
              </a:xfrm>
              <a:prstGeom prst="rect">
                <a:avLst/>
              </a:prstGeom>
              <a:noFill/>
            </p:spPr>
            <p:txBody>
              <a:bodyPr wrap="none" rtlCol="0">
                <a:spAutoFit/>
              </a:bodyPr>
              <a:lstStyle/>
              <a:p>
                <a:r>
                  <a:rPr lang="en-US" sz="1000" dirty="0"/>
                  <a:t>2</a:t>
                </a:r>
              </a:p>
            </p:txBody>
          </p:sp>
          <p:sp>
            <p:nvSpPr>
              <p:cNvPr id="131" name="TextBox 130">
                <a:extLst>
                  <a:ext uri="{FF2B5EF4-FFF2-40B4-BE49-F238E27FC236}">
                    <a16:creationId xmlns:a16="http://schemas.microsoft.com/office/drawing/2014/main" xmlns="" id="{993BC58D-CD37-4EE4-AE52-F61B945FF845}"/>
                  </a:ext>
                </a:extLst>
              </p:cNvPr>
              <p:cNvSpPr txBox="1"/>
              <p:nvPr/>
            </p:nvSpPr>
            <p:spPr>
              <a:xfrm>
                <a:off x="1249250" y="4169536"/>
                <a:ext cx="250390" cy="246221"/>
              </a:xfrm>
              <a:prstGeom prst="rect">
                <a:avLst/>
              </a:prstGeom>
              <a:noFill/>
            </p:spPr>
            <p:txBody>
              <a:bodyPr wrap="none" rtlCol="0">
                <a:spAutoFit/>
              </a:bodyPr>
              <a:lstStyle/>
              <a:p>
                <a:r>
                  <a:rPr lang="en-US" sz="1000" dirty="0"/>
                  <a:t>4</a:t>
                </a:r>
              </a:p>
            </p:txBody>
          </p:sp>
          <p:sp>
            <p:nvSpPr>
              <p:cNvPr id="132" name="TextBox 131">
                <a:extLst>
                  <a:ext uri="{FF2B5EF4-FFF2-40B4-BE49-F238E27FC236}">
                    <a16:creationId xmlns:a16="http://schemas.microsoft.com/office/drawing/2014/main" xmlns="" id="{3D8D4182-17A5-4C7E-865A-B344057A90E7}"/>
                  </a:ext>
                </a:extLst>
              </p:cNvPr>
              <p:cNvSpPr txBox="1"/>
              <p:nvPr/>
            </p:nvSpPr>
            <p:spPr>
              <a:xfrm>
                <a:off x="1568888" y="4169536"/>
                <a:ext cx="250390" cy="246221"/>
              </a:xfrm>
              <a:prstGeom prst="rect">
                <a:avLst/>
              </a:prstGeom>
              <a:noFill/>
            </p:spPr>
            <p:txBody>
              <a:bodyPr wrap="none" rtlCol="0">
                <a:spAutoFit/>
              </a:bodyPr>
              <a:lstStyle/>
              <a:p>
                <a:r>
                  <a:rPr lang="en-US" sz="1000" dirty="0"/>
                  <a:t>6</a:t>
                </a:r>
              </a:p>
            </p:txBody>
          </p:sp>
          <p:sp>
            <p:nvSpPr>
              <p:cNvPr id="133" name="TextBox 132">
                <a:extLst>
                  <a:ext uri="{FF2B5EF4-FFF2-40B4-BE49-F238E27FC236}">
                    <a16:creationId xmlns:a16="http://schemas.microsoft.com/office/drawing/2014/main" xmlns="" id="{D85A42BB-1204-4D15-B166-7D5158F60273}"/>
                  </a:ext>
                </a:extLst>
              </p:cNvPr>
              <p:cNvSpPr txBox="1"/>
              <p:nvPr/>
            </p:nvSpPr>
            <p:spPr>
              <a:xfrm>
                <a:off x="1417150" y="4169536"/>
                <a:ext cx="250390" cy="246221"/>
              </a:xfrm>
              <a:prstGeom prst="rect">
                <a:avLst/>
              </a:prstGeom>
              <a:noFill/>
            </p:spPr>
            <p:txBody>
              <a:bodyPr wrap="none" rtlCol="0">
                <a:spAutoFit/>
              </a:bodyPr>
              <a:lstStyle/>
              <a:p>
                <a:r>
                  <a:rPr lang="en-US" sz="1000" dirty="0"/>
                  <a:t>5</a:t>
                </a:r>
              </a:p>
            </p:txBody>
          </p:sp>
          <p:sp>
            <p:nvSpPr>
              <p:cNvPr id="134" name="TextBox 133">
                <a:extLst>
                  <a:ext uri="{FF2B5EF4-FFF2-40B4-BE49-F238E27FC236}">
                    <a16:creationId xmlns:a16="http://schemas.microsoft.com/office/drawing/2014/main" xmlns="" id="{273C46E4-031E-461D-96EA-1E18B3C87658}"/>
                  </a:ext>
                </a:extLst>
              </p:cNvPr>
              <p:cNvSpPr txBox="1"/>
              <p:nvPr/>
            </p:nvSpPr>
            <p:spPr>
              <a:xfrm>
                <a:off x="1898514" y="4169536"/>
                <a:ext cx="250390" cy="246221"/>
              </a:xfrm>
              <a:prstGeom prst="rect">
                <a:avLst/>
              </a:prstGeom>
              <a:noFill/>
            </p:spPr>
            <p:txBody>
              <a:bodyPr wrap="none" rtlCol="0">
                <a:spAutoFit/>
              </a:bodyPr>
              <a:lstStyle/>
              <a:p>
                <a:r>
                  <a:rPr lang="en-US" sz="1000" dirty="0"/>
                  <a:t>7</a:t>
                </a:r>
              </a:p>
            </p:txBody>
          </p:sp>
          <p:sp>
            <p:nvSpPr>
              <p:cNvPr id="135" name="TextBox 134">
                <a:extLst>
                  <a:ext uri="{FF2B5EF4-FFF2-40B4-BE49-F238E27FC236}">
                    <a16:creationId xmlns:a16="http://schemas.microsoft.com/office/drawing/2014/main" xmlns="" id="{B6E0AD72-9ACD-441F-8D9E-4400121466CE}"/>
                  </a:ext>
                </a:extLst>
              </p:cNvPr>
              <p:cNvSpPr txBox="1"/>
              <p:nvPr/>
            </p:nvSpPr>
            <p:spPr>
              <a:xfrm>
                <a:off x="2047125" y="4169536"/>
                <a:ext cx="250390" cy="246221"/>
              </a:xfrm>
              <a:prstGeom prst="rect">
                <a:avLst/>
              </a:prstGeom>
              <a:noFill/>
            </p:spPr>
            <p:txBody>
              <a:bodyPr wrap="none" rtlCol="0">
                <a:spAutoFit/>
              </a:bodyPr>
              <a:lstStyle/>
              <a:p>
                <a:r>
                  <a:rPr lang="en-US" sz="1000" dirty="0"/>
                  <a:t>8</a:t>
                </a:r>
              </a:p>
            </p:txBody>
          </p:sp>
          <p:sp>
            <p:nvSpPr>
              <p:cNvPr id="136" name="TextBox 135">
                <a:extLst>
                  <a:ext uri="{FF2B5EF4-FFF2-40B4-BE49-F238E27FC236}">
                    <a16:creationId xmlns:a16="http://schemas.microsoft.com/office/drawing/2014/main" xmlns="" id="{341FD9A0-5831-4923-BFFE-A59BE6EE9A8C}"/>
                  </a:ext>
                </a:extLst>
              </p:cNvPr>
              <p:cNvSpPr txBox="1"/>
              <p:nvPr/>
            </p:nvSpPr>
            <p:spPr>
              <a:xfrm>
                <a:off x="2326278" y="4169536"/>
                <a:ext cx="316112" cy="246221"/>
              </a:xfrm>
              <a:prstGeom prst="rect">
                <a:avLst/>
              </a:prstGeom>
              <a:noFill/>
            </p:spPr>
            <p:txBody>
              <a:bodyPr wrap="none" rtlCol="0">
                <a:spAutoFit/>
              </a:bodyPr>
              <a:lstStyle/>
              <a:p>
                <a:r>
                  <a:rPr lang="en-US" sz="1000" dirty="0"/>
                  <a:t>10</a:t>
                </a:r>
              </a:p>
            </p:txBody>
          </p:sp>
          <p:sp>
            <p:nvSpPr>
              <p:cNvPr id="137" name="TextBox 136">
                <a:extLst>
                  <a:ext uri="{FF2B5EF4-FFF2-40B4-BE49-F238E27FC236}">
                    <a16:creationId xmlns:a16="http://schemas.microsoft.com/office/drawing/2014/main" xmlns="" id="{BF518656-6BC9-43E8-B2D6-8F80BDFC444B}"/>
                  </a:ext>
                </a:extLst>
              </p:cNvPr>
              <p:cNvSpPr txBox="1"/>
              <p:nvPr/>
            </p:nvSpPr>
            <p:spPr>
              <a:xfrm>
                <a:off x="2209538" y="4169536"/>
                <a:ext cx="250390" cy="246221"/>
              </a:xfrm>
              <a:prstGeom prst="rect">
                <a:avLst/>
              </a:prstGeom>
              <a:noFill/>
            </p:spPr>
            <p:txBody>
              <a:bodyPr wrap="none" rtlCol="0">
                <a:spAutoFit/>
              </a:bodyPr>
              <a:lstStyle/>
              <a:p>
                <a:r>
                  <a:rPr lang="en-US" sz="1000" dirty="0"/>
                  <a:t>9</a:t>
                </a:r>
              </a:p>
            </p:txBody>
          </p:sp>
          <p:sp>
            <p:nvSpPr>
              <p:cNvPr id="138" name="TextBox 137">
                <a:extLst>
                  <a:ext uri="{FF2B5EF4-FFF2-40B4-BE49-F238E27FC236}">
                    <a16:creationId xmlns:a16="http://schemas.microsoft.com/office/drawing/2014/main" xmlns="" id="{39AEEBAB-8E56-40C7-847A-F675A3D9B0E0}"/>
                  </a:ext>
                </a:extLst>
              </p:cNvPr>
              <p:cNvSpPr txBox="1"/>
              <p:nvPr/>
            </p:nvSpPr>
            <p:spPr>
              <a:xfrm>
                <a:off x="2493480" y="4169536"/>
                <a:ext cx="316112" cy="246221"/>
              </a:xfrm>
              <a:prstGeom prst="rect">
                <a:avLst/>
              </a:prstGeom>
              <a:noFill/>
            </p:spPr>
            <p:txBody>
              <a:bodyPr wrap="none" rtlCol="0">
                <a:spAutoFit/>
              </a:bodyPr>
              <a:lstStyle/>
              <a:p>
                <a:r>
                  <a:rPr lang="en-US" sz="1000" dirty="0"/>
                  <a:t>11</a:t>
                </a:r>
              </a:p>
            </p:txBody>
          </p:sp>
          <p:sp>
            <p:nvSpPr>
              <p:cNvPr id="139" name="TextBox 138">
                <a:extLst>
                  <a:ext uri="{FF2B5EF4-FFF2-40B4-BE49-F238E27FC236}">
                    <a16:creationId xmlns:a16="http://schemas.microsoft.com/office/drawing/2014/main" xmlns="" id="{02940E3C-44D9-4551-AFBE-38D5716F5F6C}"/>
                  </a:ext>
                </a:extLst>
              </p:cNvPr>
              <p:cNvSpPr txBox="1"/>
              <p:nvPr/>
            </p:nvSpPr>
            <p:spPr>
              <a:xfrm>
                <a:off x="2817750" y="4169536"/>
                <a:ext cx="316112" cy="246221"/>
              </a:xfrm>
              <a:prstGeom prst="rect">
                <a:avLst/>
              </a:prstGeom>
              <a:noFill/>
            </p:spPr>
            <p:txBody>
              <a:bodyPr wrap="none" rtlCol="0">
                <a:spAutoFit/>
              </a:bodyPr>
              <a:lstStyle/>
              <a:p>
                <a:r>
                  <a:rPr lang="en-US" sz="1000" dirty="0"/>
                  <a:t>13</a:t>
                </a:r>
              </a:p>
            </p:txBody>
          </p:sp>
          <p:sp>
            <p:nvSpPr>
              <p:cNvPr id="140" name="TextBox 139">
                <a:extLst>
                  <a:ext uri="{FF2B5EF4-FFF2-40B4-BE49-F238E27FC236}">
                    <a16:creationId xmlns:a16="http://schemas.microsoft.com/office/drawing/2014/main" xmlns="" id="{23CC1A03-AFA0-4E14-808D-2B25C3BB5262}"/>
                  </a:ext>
                </a:extLst>
              </p:cNvPr>
              <p:cNvSpPr txBox="1"/>
              <p:nvPr/>
            </p:nvSpPr>
            <p:spPr>
              <a:xfrm>
                <a:off x="2655059" y="4169536"/>
                <a:ext cx="316112" cy="246221"/>
              </a:xfrm>
              <a:prstGeom prst="rect">
                <a:avLst/>
              </a:prstGeom>
              <a:noFill/>
            </p:spPr>
            <p:txBody>
              <a:bodyPr wrap="none" rtlCol="0">
                <a:spAutoFit/>
              </a:bodyPr>
              <a:lstStyle/>
              <a:p>
                <a:r>
                  <a:rPr lang="en-US" sz="1000" dirty="0"/>
                  <a:t>12</a:t>
                </a:r>
              </a:p>
            </p:txBody>
          </p:sp>
          <p:sp>
            <p:nvSpPr>
              <p:cNvPr id="141" name="TextBox 140">
                <a:extLst>
                  <a:ext uri="{FF2B5EF4-FFF2-40B4-BE49-F238E27FC236}">
                    <a16:creationId xmlns:a16="http://schemas.microsoft.com/office/drawing/2014/main" xmlns="" id="{21453A40-7351-4FA7-B4A8-DB7E23250290}"/>
                  </a:ext>
                </a:extLst>
              </p:cNvPr>
              <p:cNvSpPr txBox="1"/>
              <p:nvPr/>
            </p:nvSpPr>
            <p:spPr>
              <a:xfrm>
                <a:off x="3164005" y="4169536"/>
                <a:ext cx="316112" cy="246221"/>
              </a:xfrm>
              <a:prstGeom prst="rect">
                <a:avLst/>
              </a:prstGeom>
              <a:noFill/>
            </p:spPr>
            <p:txBody>
              <a:bodyPr wrap="none" rtlCol="0">
                <a:spAutoFit/>
              </a:bodyPr>
              <a:lstStyle/>
              <a:p>
                <a:r>
                  <a:rPr lang="en-US" sz="1000" dirty="0"/>
                  <a:t>14</a:t>
                </a:r>
              </a:p>
            </p:txBody>
          </p:sp>
          <p:sp>
            <p:nvSpPr>
              <p:cNvPr id="142" name="TextBox 141">
                <a:extLst>
                  <a:ext uri="{FF2B5EF4-FFF2-40B4-BE49-F238E27FC236}">
                    <a16:creationId xmlns:a16="http://schemas.microsoft.com/office/drawing/2014/main" xmlns="" id="{7B28E3BD-C857-4B4C-954E-81C4A4BBC123}"/>
                  </a:ext>
                </a:extLst>
              </p:cNvPr>
              <p:cNvSpPr txBox="1"/>
              <p:nvPr/>
            </p:nvSpPr>
            <p:spPr>
              <a:xfrm>
                <a:off x="3348117" y="4169536"/>
                <a:ext cx="316112" cy="246221"/>
              </a:xfrm>
              <a:prstGeom prst="rect">
                <a:avLst/>
              </a:prstGeom>
              <a:noFill/>
            </p:spPr>
            <p:txBody>
              <a:bodyPr wrap="none" rtlCol="0">
                <a:spAutoFit/>
              </a:bodyPr>
              <a:lstStyle/>
              <a:p>
                <a:r>
                  <a:rPr lang="en-US" sz="1000" dirty="0"/>
                  <a:t>15</a:t>
                </a:r>
              </a:p>
            </p:txBody>
          </p:sp>
          <p:sp>
            <p:nvSpPr>
              <p:cNvPr id="143" name="TextBox 142">
                <a:extLst>
                  <a:ext uri="{FF2B5EF4-FFF2-40B4-BE49-F238E27FC236}">
                    <a16:creationId xmlns:a16="http://schemas.microsoft.com/office/drawing/2014/main" xmlns="" id="{20451CD5-1836-40DA-B8C5-6EBE104E7011}"/>
                  </a:ext>
                </a:extLst>
              </p:cNvPr>
              <p:cNvSpPr txBox="1"/>
              <p:nvPr/>
            </p:nvSpPr>
            <p:spPr>
              <a:xfrm>
                <a:off x="3684147" y="4169536"/>
                <a:ext cx="316112" cy="246221"/>
              </a:xfrm>
              <a:prstGeom prst="rect">
                <a:avLst/>
              </a:prstGeom>
              <a:noFill/>
            </p:spPr>
            <p:txBody>
              <a:bodyPr wrap="none" rtlCol="0">
                <a:spAutoFit/>
              </a:bodyPr>
              <a:lstStyle/>
              <a:p>
                <a:r>
                  <a:rPr lang="en-US" sz="1000" dirty="0"/>
                  <a:t>17</a:t>
                </a:r>
              </a:p>
            </p:txBody>
          </p:sp>
          <p:sp>
            <p:nvSpPr>
              <p:cNvPr id="144" name="TextBox 143">
                <a:extLst>
                  <a:ext uri="{FF2B5EF4-FFF2-40B4-BE49-F238E27FC236}">
                    <a16:creationId xmlns:a16="http://schemas.microsoft.com/office/drawing/2014/main" xmlns="" id="{A4B26B97-8FA4-4336-8384-E0505B852548}"/>
                  </a:ext>
                </a:extLst>
              </p:cNvPr>
              <p:cNvSpPr txBox="1"/>
              <p:nvPr/>
            </p:nvSpPr>
            <p:spPr>
              <a:xfrm>
                <a:off x="3504656" y="4169536"/>
                <a:ext cx="316112" cy="246221"/>
              </a:xfrm>
              <a:prstGeom prst="rect">
                <a:avLst/>
              </a:prstGeom>
              <a:noFill/>
            </p:spPr>
            <p:txBody>
              <a:bodyPr wrap="none" rtlCol="0">
                <a:spAutoFit/>
              </a:bodyPr>
              <a:lstStyle/>
              <a:p>
                <a:r>
                  <a:rPr lang="en-US" sz="1000" dirty="0"/>
                  <a:t>16</a:t>
                </a:r>
              </a:p>
            </p:txBody>
          </p:sp>
          <p:sp>
            <p:nvSpPr>
              <p:cNvPr id="145" name="TextBox 144">
                <a:extLst>
                  <a:ext uri="{FF2B5EF4-FFF2-40B4-BE49-F238E27FC236}">
                    <a16:creationId xmlns:a16="http://schemas.microsoft.com/office/drawing/2014/main" xmlns="" id="{6DA3B11D-1CD1-44B7-91C6-8BD5C2949C4A}"/>
                  </a:ext>
                </a:extLst>
              </p:cNvPr>
              <p:cNvSpPr txBox="1"/>
              <p:nvPr/>
            </p:nvSpPr>
            <p:spPr>
              <a:xfrm>
                <a:off x="3985850" y="4169536"/>
                <a:ext cx="316112" cy="246221"/>
              </a:xfrm>
              <a:prstGeom prst="rect">
                <a:avLst/>
              </a:prstGeom>
              <a:noFill/>
            </p:spPr>
            <p:txBody>
              <a:bodyPr wrap="none" rtlCol="0">
                <a:spAutoFit/>
              </a:bodyPr>
              <a:lstStyle/>
              <a:p>
                <a:r>
                  <a:rPr lang="en-US" sz="1000" dirty="0"/>
                  <a:t>18</a:t>
                </a:r>
              </a:p>
            </p:txBody>
          </p:sp>
          <p:sp>
            <p:nvSpPr>
              <p:cNvPr id="146" name="TextBox 145">
                <a:extLst>
                  <a:ext uri="{FF2B5EF4-FFF2-40B4-BE49-F238E27FC236}">
                    <a16:creationId xmlns:a16="http://schemas.microsoft.com/office/drawing/2014/main" xmlns="" id="{7E887AB1-3C54-49C9-B54B-822F6C0CBCC0}"/>
                  </a:ext>
                </a:extLst>
              </p:cNvPr>
              <p:cNvSpPr txBox="1"/>
              <p:nvPr/>
            </p:nvSpPr>
            <p:spPr>
              <a:xfrm>
                <a:off x="4153409" y="4169536"/>
                <a:ext cx="316112" cy="246221"/>
              </a:xfrm>
              <a:prstGeom prst="rect">
                <a:avLst/>
              </a:prstGeom>
              <a:noFill/>
            </p:spPr>
            <p:txBody>
              <a:bodyPr wrap="none" rtlCol="0">
                <a:spAutoFit/>
              </a:bodyPr>
              <a:lstStyle/>
              <a:p>
                <a:r>
                  <a:rPr lang="en-US" sz="1000" dirty="0"/>
                  <a:t>19</a:t>
                </a:r>
              </a:p>
            </p:txBody>
          </p:sp>
          <p:sp>
            <p:nvSpPr>
              <p:cNvPr id="147" name="TextBox 146">
                <a:extLst>
                  <a:ext uri="{FF2B5EF4-FFF2-40B4-BE49-F238E27FC236}">
                    <a16:creationId xmlns:a16="http://schemas.microsoft.com/office/drawing/2014/main" xmlns="" id="{38C15A40-FA2D-4196-A23F-7BAFCEE149E7}"/>
                  </a:ext>
                </a:extLst>
              </p:cNvPr>
              <p:cNvSpPr txBox="1"/>
              <p:nvPr/>
            </p:nvSpPr>
            <p:spPr>
              <a:xfrm>
                <a:off x="4318706" y="4169536"/>
                <a:ext cx="316112" cy="246221"/>
              </a:xfrm>
              <a:prstGeom prst="rect">
                <a:avLst/>
              </a:prstGeom>
              <a:noFill/>
            </p:spPr>
            <p:txBody>
              <a:bodyPr wrap="none" rtlCol="0">
                <a:spAutoFit/>
              </a:bodyPr>
              <a:lstStyle/>
              <a:p>
                <a:r>
                  <a:rPr lang="en-US" sz="1000" dirty="0"/>
                  <a:t>20</a:t>
                </a:r>
              </a:p>
            </p:txBody>
          </p:sp>
        </p:grpSp>
        <p:sp>
          <p:nvSpPr>
            <p:cNvPr id="171" name="13 CuadroTexto">
              <a:extLst>
                <a:ext uri="{FF2B5EF4-FFF2-40B4-BE49-F238E27FC236}">
                  <a16:creationId xmlns:a16="http://schemas.microsoft.com/office/drawing/2014/main" xmlns="" id="{787B0963-63E0-428A-B32E-48F1027E0C79}"/>
                </a:ext>
              </a:extLst>
            </p:cNvPr>
            <p:cNvSpPr txBox="1"/>
            <p:nvPr/>
          </p:nvSpPr>
          <p:spPr>
            <a:xfrm rot="16200000">
              <a:off x="4448851" y="3992197"/>
              <a:ext cx="601447" cy="246221"/>
            </a:xfrm>
            <a:prstGeom prst="rect">
              <a:avLst/>
            </a:prstGeom>
            <a:noFill/>
          </p:spPr>
          <p:txBody>
            <a:bodyPr wrap="none" rtlCol="0">
              <a:spAutoFit/>
            </a:bodyPr>
            <a:lstStyle/>
            <a:p>
              <a:r>
                <a:rPr lang="es-ES" sz="1000" dirty="0"/>
                <a:t>CAGL5B</a:t>
              </a:r>
            </a:p>
          </p:txBody>
        </p:sp>
        <p:sp>
          <p:nvSpPr>
            <p:cNvPr id="172" name="13 CuadroTexto">
              <a:extLst>
                <a:ext uri="{FF2B5EF4-FFF2-40B4-BE49-F238E27FC236}">
                  <a16:creationId xmlns:a16="http://schemas.microsoft.com/office/drawing/2014/main" xmlns="" id="{349C50ED-7582-41B6-978E-F587D5F38D0C}"/>
                </a:ext>
              </a:extLst>
            </p:cNvPr>
            <p:cNvSpPr txBox="1"/>
            <p:nvPr/>
          </p:nvSpPr>
          <p:spPr>
            <a:xfrm rot="16200000">
              <a:off x="6888255" y="3992197"/>
              <a:ext cx="601447" cy="246221"/>
            </a:xfrm>
            <a:prstGeom prst="rect">
              <a:avLst/>
            </a:prstGeom>
            <a:noFill/>
          </p:spPr>
          <p:txBody>
            <a:bodyPr wrap="none" rtlCol="0">
              <a:spAutoFit/>
            </a:bodyPr>
            <a:lstStyle/>
            <a:p>
              <a:r>
                <a:rPr lang="es-ES" sz="1000" dirty="0"/>
                <a:t>CAGL5B</a:t>
              </a:r>
            </a:p>
          </p:txBody>
        </p:sp>
        <p:sp>
          <p:nvSpPr>
            <p:cNvPr id="173" name="13 CuadroTexto">
              <a:extLst>
                <a:ext uri="{FF2B5EF4-FFF2-40B4-BE49-F238E27FC236}">
                  <a16:creationId xmlns:a16="http://schemas.microsoft.com/office/drawing/2014/main" xmlns="" id="{FC5B8CE2-CD1C-43EE-B887-18FAF1E47F93}"/>
                </a:ext>
              </a:extLst>
            </p:cNvPr>
            <p:cNvSpPr txBox="1"/>
            <p:nvPr/>
          </p:nvSpPr>
          <p:spPr>
            <a:xfrm rot="16200000">
              <a:off x="5625494" y="4026716"/>
              <a:ext cx="495649" cy="246221"/>
            </a:xfrm>
            <a:prstGeom prst="rect">
              <a:avLst/>
            </a:prstGeom>
            <a:noFill/>
          </p:spPr>
          <p:txBody>
            <a:bodyPr wrap="none" rtlCol="0">
              <a:spAutoFit/>
            </a:bodyPr>
            <a:lstStyle/>
            <a:p>
              <a:r>
                <a:rPr lang="es-ES" sz="1000" dirty="0"/>
                <a:t>W303</a:t>
              </a:r>
            </a:p>
          </p:txBody>
        </p:sp>
        <p:sp>
          <p:nvSpPr>
            <p:cNvPr id="174" name="13 CuadroTexto">
              <a:extLst>
                <a:ext uri="{FF2B5EF4-FFF2-40B4-BE49-F238E27FC236}">
                  <a16:creationId xmlns:a16="http://schemas.microsoft.com/office/drawing/2014/main" xmlns="" id="{B9FC2431-6A0A-4442-9E13-1B1F62050B02}"/>
                </a:ext>
              </a:extLst>
            </p:cNvPr>
            <p:cNvSpPr txBox="1"/>
            <p:nvPr/>
          </p:nvSpPr>
          <p:spPr>
            <a:xfrm rot="16200000">
              <a:off x="7768853" y="4026716"/>
              <a:ext cx="495649" cy="246221"/>
            </a:xfrm>
            <a:prstGeom prst="rect">
              <a:avLst/>
            </a:prstGeom>
            <a:noFill/>
          </p:spPr>
          <p:txBody>
            <a:bodyPr wrap="none" rtlCol="0">
              <a:spAutoFit/>
            </a:bodyPr>
            <a:lstStyle/>
            <a:p>
              <a:r>
                <a:rPr lang="es-ES" sz="1000" dirty="0"/>
                <a:t>W303</a:t>
              </a:r>
            </a:p>
          </p:txBody>
        </p:sp>
        <p:sp>
          <p:nvSpPr>
            <p:cNvPr id="175" name="TextBox 174">
              <a:extLst>
                <a:ext uri="{FF2B5EF4-FFF2-40B4-BE49-F238E27FC236}">
                  <a16:creationId xmlns:a16="http://schemas.microsoft.com/office/drawing/2014/main" xmlns="" id="{44120E97-0754-4707-A1A3-0EA8C4CD9DD9}"/>
                </a:ext>
              </a:extLst>
            </p:cNvPr>
            <p:cNvSpPr txBox="1"/>
            <p:nvPr/>
          </p:nvSpPr>
          <p:spPr>
            <a:xfrm>
              <a:off x="4757420" y="4151430"/>
              <a:ext cx="250390" cy="246221"/>
            </a:xfrm>
            <a:prstGeom prst="rect">
              <a:avLst/>
            </a:prstGeom>
            <a:noFill/>
          </p:spPr>
          <p:txBody>
            <a:bodyPr wrap="none" rtlCol="0">
              <a:spAutoFit/>
            </a:bodyPr>
            <a:lstStyle/>
            <a:p>
              <a:r>
                <a:rPr lang="en-US" sz="1000" dirty="0"/>
                <a:t>1</a:t>
              </a:r>
            </a:p>
          </p:txBody>
        </p:sp>
        <p:sp>
          <p:nvSpPr>
            <p:cNvPr id="176" name="TextBox 175">
              <a:extLst>
                <a:ext uri="{FF2B5EF4-FFF2-40B4-BE49-F238E27FC236}">
                  <a16:creationId xmlns:a16="http://schemas.microsoft.com/office/drawing/2014/main" xmlns="" id="{EFA78E66-4EC3-4AC3-B616-E76793665D53}"/>
                </a:ext>
              </a:extLst>
            </p:cNvPr>
            <p:cNvSpPr txBox="1"/>
            <p:nvPr/>
          </p:nvSpPr>
          <p:spPr>
            <a:xfrm>
              <a:off x="5090857" y="4151430"/>
              <a:ext cx="250390" cy="246221"/>
            </a:xfrm>
            <a:prstGeom prst="rect">
              <a:avLst/>
            </a:prstGeom>
            <a:noFill/>
          </p:spPr>
          <p:txBody>
            <a:bodyPr wrap="none" rtlCol="0">
              <a:spAutoFit/>
            </a:bodyPr>
            <a:lstStyle/>
            <a:p>
              <a:r>
                <a:rPr lang="en-US" sz="1000" dirty="0"/>
                <a:t>3</a:t>
              </a:r>
            </a:p>
          </p:txBody>
        </p:sp>
        <p:sp>
          <p:nvSpPr>
            <p:cNvPr id="177" name="TextBox 176">
              <a:extLst>
                <a:ext uri="{FF2B5EF4-FFF2-40B4-BE49-F238E27FC236}">
                  <a16:creationId xmlns:a16="http://schemas.microsoft.com/office/drawing/2014/main" xmlns="" id="{7DB00435-5F62-49B1-A5EE-8ED4880EF71E}"/>
                </a:ext>
              </a:extLst>
            </p:cNvPr>
            <p:cNvSpPr txBox="1"/>
            <p:nvPr/>
          </p:nvSpPr>
          <p:spPr>
            <a:xfrm>
              <a:off x="4909346" y="4151430"/>
              <a:ext cx="250390" cy="246221"/>
            </a:xfrm>
            <a:prstGeom prst="rect">
              <a:avLst/>
            </a:prstGeom>
            <a:noFill/>
          </p:spPr>
          <p:txBody>
            <a:bodyPr wrap="none" rtlCol="0">
              <a:spAutoFit/>
            </a:bodyPr>
            <a:lstStyle/>
            <a:p>
              <a:r>
                <a:rPr lang="en-US" sz="1000" dirty="0"/>
                <a:t>2</a:t>
              </a:r>
            </a:p>
          </p:txBody>
        </p:sp>
        <p:sp>
          <p:nvSpPr>
            <p:cNvPr id="178" name="TextBox 177">
              <a:extLst>
                <a:ext uri="{FF2B5EF4-FFF2-40B4-BE49-F238E27FC236}">
                  <a16:creationId xmlns:a16="http://schemas.microsoft.com/office/drawing/2014/main" xmlns="" id="{A7FF7D49-E4D9-481B-864A-6C51F405275C}"/>
                </a:ext>
              </a:extLst>
            </p:cNvPr>
            <p:cNvSpPr txBox="1"/>
            <p:nvPr/>
          </p:nvSpPr>
          <p:spPr>
            <a:xfrm>
              <a:off x="5251248" y="4151430"/>
              <a:ext cx="250390" cy="246221"/>
            </a:xfrm>
            <a:prstGeom prst="rect">
              <a:avLst/>
            </a:prstGeom>
            <a:noFill/>
          </p:spPr>
          <p:txBody>
            <a:bodyPr wrap="none" rtlCol="0">
              <a:spAutoFit/>
            </a:bodyPr>
            <a:lstStyle/>
            <a:p>
              <a:r>
                <a:rPr lang="en-US" sz="1000" dirty="0"/>
                <a:t>4</a:t>
              </a:r>
            </a:p>
          </p:txBody>
        </p:sp>
        <p:sp>
          <p:nvSpPr>
            <p:cNvPr id="179" name="TextBox 178">
              <a:extLst>
                <a:ext uri="{FF2B5EF4-FFF2-40B4-BE49-F238E27FC236}">
                  <a16:creationId xmlns:a16="http://schemas.microsoft.com/office/drawing/2014/main" xmlns="" id="{829201CC-0B70-49B5-86CF-627BFFCC0FD0}"/>
                </a:ext>
              </a:extLst>
            </p:cNvPr>
            <p:cNvSpPr txBox="1"/>
            <p:nvPr/>
          </p:nvSpPr>
          <p:spPr>
            <a:xfrm>
              <a:off x="5570886" y="4151430"/>
              <a:ext cx="250390" cy="246221"/>
            </a:xfrm>
            <a:prstGeom prst="rect">
              <a:avLst/>
            </a:prstGeom>
            <a:noFill/>
          </p:spPr>
          <p:txBody>
            <a:bodyPr wrap="none" rtlCol="0">
              <a:spAutoFit/>
            </a:bodyPr>
            <a:lstStyle/>
            <a:p>
              <a:r>
                <a:rPr lang="en-US" sz="1000" dirty="0"/>
                <a:t>6</a:t>
              </a:r>
            </a:p>
          </p:txBody>
        </p:sp>
        <p:sp>
          <p:nvSpPr>
            <p:cNvPr id="180" name="TextBox 179">
              <a:extLst>
                <a:ext uri="{FF2B5EF4-FFF2-40B4-BE49-F238E27FC236}">
                  <a16:creationId xmlns:a16="http://schemas.microsoft.com/office/drawing/2014/main" xmlns="" id="{AD2C569D-EFBE-4FBD-AD5E-67E5D6248115}"/>
                </a:ext>
              </a:extLst>
            </p:cNvPr>
            <p:cNvSpPr txBox="1"/>
            <p:nvPr/>
          </p:nvSpPr>
          <p:spPr>
            <a:xfrm>
              <a:off x="5419148" y="4151430"/>
              <a:ext cx="250390" cy="246221"/>
            </a:xfrm>
            <a:prstGeom prst="rect">
              <a:avLst/>
            </a:prstGeom>
            <a:noFill/>
          </p:spPr>
          <p:txBody>
            <a:bodyPr wrap="none" rtlCol="0">
              <a:spAutoFit/>
            </a:bodyPr>
            <a:lstStyle/>
            <a:p>
              <a:r>
                <a:rPr lang="en-US" sz="1000" dirty="0"/>
                <a:t>5</a:t>
              </a:r>
            </a:p>
          </p:txBody>
        </p:sp>
        <p:sp>
          <p:nvSpPr>
            <p:cNvPr id="181" name="TextBox 180">
              <a:extLst>
                <a:ext uri="{FF2B5EF4-FFF2-40B4-BE49-F238E27FC236}">
                  <a16:creationId xmlns:a16="http://schemas.microsoft.com/office/drawing/2014/main" xmlns="" id="{C301BE75-E57B-4A12-9D74-C89E3158BD32}"/>
                </a:ext>
              </a:extLst>
            </p:cNvPr>
            <p:cNvSpPr txBox="1"/>
            <p:nvPr/>
          </p:nvSpPr>
          <p:spPr>
            <a:xfrm>
              <a:off x="5900512" y="4151430"/>
              <a:ext cx="250390" cy="246221"/>
            </a:xfrm>
            <a:prstGeom prst="rect">
              <a:avLst/>
            </a:prstGeom>
            <a:noFill/>
          </p:spPr>
          <p:txBody>
            <a:bodyPr wrap="none" rtlCol="0">
              <a:spAutoFit/>
            </a:bodyPr>
            <a:lstStyle/>
            <a:p>
              <a:r>
                <a:rPr lang="en-US" sz="1000" dirty="0"/>
                <a:t>7</a:t>
              </a:r>
            </a:p>
          </p:txBody>
        </p:sp>
        <p:sp>
          <p:nvSpPr>
            <p:cNvPr id="182" name="TextBox 181">
              <a:extLst>
                <a:ext uri="{FF2B5EF4-FFF2-40B4-BE49-F238E27FC236}">
                  <a16:creationId xmlns:a16="http://schemas.microsoft.com/office/drawing/2014/main" xmlns="" id="{0CD5FDE0-EA34-4194-9C0E-CE1FA722BFE9}"/>
                </a:ext>
              </a:extLst>
            </p:cNvPr>
            <p:cNvSpPr txBox="1"/>
            <p:nvPr/>
          </p:nvSpPr>
          <p:spPr>
            <a:xfrm>
              <a:off x="6049123" y="4151430"/>
              <a:ext cx="250390" cy="246221"/>
            </a:xfrm>
            <a:prstGeom prst="rect">
              <a:avLst/>
            </a:prstGeom>
            <a:noFill/>
          </p:spPr>
          <p:txBody>
            <a:bodyPr wrap="none" rtlCol="0">
              <a:spAutoFit/>
            </a:bodyPr>
            <a:lstStyle/>
            <a:p>
              <a:r>
                <a:rPr lang="en-US" sz="1000" dirty="0"/>
                <a:t>8</a:t>
              </a:r>
            </a:p>
          </p:txBody>
        </p:sp>
        <p:sp>
          <p:nvSpPr>
            <p:cNvPr id="183" name="TextBox 182">
              <a:extLst>
                <a:ext uri="{FF2B5EF4-FFF2-40B4-BE49-F238E27FC236}">
                  <a16:creationId xmlns:a16="http://schemas.microsoft.com/office/drawing/2014/main" xmlns="" id="{0DDC452F-3A24-4349-8461-2B8897FB895A}"/>
                </a:ext>
              </a:extLst>
            </p:cNvPr>
            <p:cNvSpPr txBox="1"/>
            <p:nvPr/>
          </p:nvSpPr>
          <p:spPr>
            <a:xfrm>
              <a:off x="6328276" y="4151430"/>
              <a:ext cx="316112" cy="246221"/>
            </a:xfrm>
            <a:prstGeom prst="rect">
              <a:avLst/>
            </a:prstGeom>
            <a:noFill/>
          </p:spPr>
          <p:txBody>
            <a:bodyPr wrap="none" rtlCol="0">
              <a:spAutoFit/>
            </a:bodyPr>
            <a:lstStyle/>
            <a:p>
              <a:r>
                <a:rPr lang="en-US" sz="1000" dirty="0"/>
                <a:t>10</a:t>
              </a:r>
            </a:p>
          </p:txBody>
        </p:sp>
        <p:sp>
          <p:nvSpPr>
            <p:cNvPr id="184" name="TextBox 183">
              <a:extLst>
                <a:ext uri="{FF2B5EF4-FFF2-40B4-BE49-F238E27FC236}">
                  <a16:creationId xmlns:a16="http://schemas.microsoft.com/office/drawing/2014/main" xmlns="" id="{21FF07AA-E8DC-48CD-8F68-E0D207F260FF}"/>
                </a:ext>
              </a:extLst>
            </p:cNvPr>
            <p:cNvSpPr txBox="1"/>
            <p:nvPr/>
          </p:nvSpPr>
          <p:spPr>
            <a:xfrm>
              <a:off x="6211536" y="4151430"/>
              <a:ext cx="250390" cy="246221"/>
            </a:xfrm>
            <a:prstGeom prst="rect">
              <a:avLst/>
            </a:prstGeom>
            <a:noFill/>
          </p:spPr>
          <p:txBody>
            <a:bodyPr wrap="none" rtlCol="0">
              <a:spAutoFit/>
            </a:bodyPr>
            <a:lstStyle/>
            <a:p>
              <a:r>
                <a:rPr lang="en-US" sz="1000" dirty="0"/>
                <a:t>9</a:t>
              </a:r>
            </a:p>
          </p:txBody>
        </p:sp>
        <p:sp>
          <p:nvSpPr>
            <p:cNvPr id="185" name="TextBox 184">
              <a:extLst>
                <a:ext uri="{FF2B5EF4-FFF2-40B4-BE49-F238E27FC236}">
                  <a16:creationId xmlns:a16="http://schemas.microsoft.com/office/drawing/2014/main" xmlns="" id="{D0847482-7696-45FF-9149-61EF705C03C6}"/>
                </a:ext>
              </a:extLst>
            </p:cNvPr>
            <p:cNvSpPr txBox="1"/>
            <p:nvPr/>
          </p:nvSpPr>
          <p:spPr>
            <a:xfrm>
              <a:off x="6495478" y="4151430"/>
              <a:ext cx="316112" cy="246221"/>
            </a:xfrm>
            <a:prstGeom prst="rect">
              <a:avLst/>
            </a:prstGeom>
            <a:noFill/>
          </p:spPr>
          <p:txBody>
            <a:bodyPr wrap="none" rtlCol="0">
              <a:spAutoFit/>
            </a:bodyPr>
            <a:lstStyle/>
            <a:p>
              <a:r>
                <a:rPr lang="en-US" sz="1000" dirty="0"/>
                <a:t>11</a:t>
              </a:r>
            </a:p>
          </p:txBody>
        </p:sp>
        <p:sp>
          <p:nvSpPr>
            <p:cNvPr id="186" name="TextBox 185">
              <a:extLst>
                <a:ext uri="{FF2B5EF4-FFF2-40B4-BE49-F238E27FC236}">
                  <a16:creationId xmlns:a16="http://schemas.microsoft.com/office/drawing/2014/main" xmlns="" id="{8A062080-6C39-46B1-9D69-FA3B177EAAE9}"/>
                </a:ext>
              </a:extLst>
            </p:cNvPr>
            <p:cNvSpPr txBox="1"/>
            <p:nvPr/>
          </p:nvSpPr>
          <p:spPr>
            <a:xfrm>
              <a:off x="6819748" y="4151430"/>
              <a:ext cx="316112" cy="246221"/>
            </a:xfrm>
            <a:prstGeom prst="rect">
              <a:avLst/>
            </a:prstGeom>
            <a:noFill/>
          </p:spPr>
          <p:txBody>
            <a:bodyPr wrap="none" rtlCol="0">
              <a:spAutoFit/>
            </a:bodyPr>
            <a:lstStyle/>
            <a:p>
              <a:r>
                <a:rPr lang="en-US" sz="1000" dirty="0"/>
                <a:t>13</a:t>
              </a:r>
            </a:p>
          </p:txBody>
        </p:sp>
        <p:sp>
          <p:nvSpPr>
            <p:cNvPr id="187" name="TextBox 186">
              <a:extLst>
                <a:ext uri="{FF2B5EF4-FFF2-40B4-BE49-F238E27FC236}">
                  <a16:creationId xmlns:a16="http://schemas.microsoft.com/office/drawing/2014/main" xmlns="" id="{7B211C7E-10BF-4467-A93E-57D14F410415}"/>
                </a:ext>
              </a:extLst>
            </p:cNvPr>
            <p:cNvSpPr txBox="1"/>
            <p:nvPr/>
          </p:nvSpPr>
          <p:spPr>
            <a:xfrm>
              <a:off x="6657057" y="4151430"/>
              <a:ext cx="316112" cy="246221"/>
            </a:xfrm>
            <a:prstGeom prst="rect">
              <a:avLst/>
            </a:prstGeom>
            <a:noFill/>
          </p:spPr>
          <p:txBody>
            <a:bodyPr wrap="none" rtlCol="0">
              <a:spAutoFit/>
            </a:bodyPr>
            <a:lstStyle/>
            <a:p>
              <a:r>
                <a:rPr lang="en-US" sz="1000" dirty="0"/>
                <a:t>12</a:t>
              </a:r>
            </a:p>
          </p:txBody>
        </p:sp>
        <p:sp>
          <p:nvSpPr>
            <p:cNvPr id="188" name="TextBox 187">
              <a:extLst>
                <a:ext uri="{FF2B5EF4-FFF2-40B4-BE49-F238E27FC236}">
                  <a16:creationId xmlns:a16="http://schemas.microsoft.com/office/drawing/2014/main" xmlns="" id="{CADEE917-DD95-4F53-8070-C5F588756583}"/>
                </a:ext>
              </a:extLst>
            </p:cNvPr>
            <p:cNvSpPr txBox="1"/>
            <p:nvPr/>
          </p:nvSpPr>
          <p:spPr>
            <a:xfrm>
              <a:off x="7202215" y="4151430"/>
              <a:ext cx="316112" cy="246221"/>
            </a:xfrm>
            <a:prstGeom prst="rect">
              <a:avLst/>
            </a:prstGeom>
            <a:noFill/>
          </p:spPr>
          <p:txBody>
            <a:bodyPr wrap="none" rtlCol="0">
              <a:spAutoFit/>
            </a:bodyPr>
            <a:lstStyle/>
            <a:p>
              <a:r>
                <a:rPr lang="en-US" sz="1000" dirty="0"/>
                <a:t>14</a:t>
              </a:r>
            </a:p>
          </p:txBody>
        </p:sp>
        <p:sp>
          <p:nvSpPr>
            <p:cNvPr id="189" name="TextBox 188">
              <a:extLst>
                <a:ext uri="{FF2B5EF4-FFF2-40B4-BE49-F238E27FC236}">
                  <a16:creationId xmlns:a16="http://schemas.microsoft.com/office/drawing/2014/main" xmlns="" id="{4A47EFDE-5F6C-4334-918A-7A785DBA8D59}"/>
                </a:ext>
              </a:extLst>
            </p:cNvPr>
            <p:cNvSpPr txBox="1"/>
            <p:nvPr/>
          </p:nvSpPr>
          <p:spPr>
            <a:xfrm>
              <a:off x="7386327" y="4151430"/>
              <a:ext cx="316112" cy="246221"/>
            </a:xfrm>
            <a:prstGeom prst="rect">
              <a:avLst/>
            </a:prstGeom>
            <a:noFill/>
          </p:spPr>
          <p:txBody>
            <a:bodyPr wrap="none" rtlCol="0">
              <a:spAutoFit/>
            </a:bodyPr>
            <a:lstStyle/>
            <a:p>
              <a:r>
                <a:rPr lang="en-US" sz="1000" dirty="0"/>
                <a:t>15</a:t>
              </a:r>
            </a:p>
          </p:txBody>
        </p:sp>
        <p:sp>
          <p:nvSpPr>
            <p:cNvPr id="190" name="TextBox 189">
              <a:extLst>
                <a:ext uri="{FF2B5EF4-FFF2-40B4-BE49-F238E27FC236}">
                  <a16:creationId xmlns:a16="http://schemas.microsoft.com/office/drawing/2014/main" xmlns="" id="{4C715BE2-9505-4E13-8E47-3A38BA2C3BF7}"/>
                </a:ext>
              </a:extLst>
            </p:cNvPr>
            <p:cNvSpPr txBox="1"/>
            <p:nvPr/>
          </p:nvSpPr>
          <p:spPr>
            <a:xfrm>
              <a:off x="7722357" y="4151430"/>
              <a:ext cx="316112" cy="246221"/>
            </a:xfrm>
            <a:prstGeom prst="rect">
              <a:avLst/>
            </a:prstGeom>
            <a:noFill/>
          </p:spPr>
          <p:txBody>
            <a:bodyPr wrap="none" rtlCol="0">
              <a:spAutoFit/>
            </a:bodyPr>
            <a:lstStyle/>
            <a:p>
              <a:r>
                <a:rPr lang="en-US" sz="1000" dirty="0"/>
                <a:t>17</a:t>
              </a:r>
            </a:p>
          </p:txBody>
        </p:sp>
        <p:sp>
          <p:nvSpPr>
            <p:cNvPr id="191" name="TextBox 190">
              <a:extLst>
                <a:ext uri="{FF2B5EF4-FFF2-40B4-BE49-F238E27FC236}">
                  <a16:creationId xmlns:a16="http://schemas.microsoft.com/office/drawing/2014/main" xmlns="" id="{C339981E-1C13-41D6-A4CB-B31985F786EA}"/>
                </a:ext>
              </a:extLst>
            </p:cNvPr>
            <p:cNvSpPr txBox="1"/>
            <p:nvPr/>
          </p:nvSpPr>
          <p:spPr>
            <a:xfrm>
              <a:off x="7542866" y="4151430"/>
              <a:ext cx="316112" cy="246221"/>
            </a:xfrm>
            <a:prstGeom prst="rect">
              <a:avLst/>
            </a:prstGeom>
            <a:noFill/>
          </p:spPr>
          <p:txBody>
            <a:bodyPr wrap="none" rtlCol="0">
              <a:spAutoFit/>
            </a:bodyPr>
            <a:lstStyle/>
            <a:p>
              <a:r>
                <a:rPr lang="en-US" sz="1000" dirty="0"/>
                <a:t>16</a:t>
              </a:r>
            </a:p>
          </p:txBody>
        </p:sp>
        <p:sp>
          <p:nvSpPr>
            <p:cNvPr id="192" name="TextBox 191">
              <a:extLst>
                <a:ext uri="{FF2B5EF4-FFF2-40B4-BE49-F238E27FC236}">
                  <a16:creationId xmlns:a16="http://schemas.microsoft.com/office/drawing/2014/main" xmlns="" id="{D966A6F8-B9E4-4682-A5BD-5162F1324E43}"/>
                </a:ext>
              </a:extLst>
            </p:cNvPr>
            <p:cNvSpPr txBox="1"/>
            <p:nvPr/>
          </p:nvSpPr>
          <p:spPr>
            <a:xfrm>
              <a:off x="8024060" y="4151430"/>
              <a:ext cx="316112" cy="246221"/>
            </a:xfrm>
            <a:prstGeom prst="rect">
              <a:avLst/>
            </a:prstGeom>
            <a:noFill/>
          </p:spPr>
          <p:txBody>
            <a:bodyPr wrap="none" rtlCol="0">
              <a:spAutoFit/>
            </a:bodyPr>
            <a:lstStyle/>
            <a:p>
              <a:r>
                <a:rPr lang="en-US" sz="1000" dirty="0"/>
                <a:t>18</a:t>
              </a:r>
            </a:p>
          </p:txBody>
        </p:sp>
        <p:sp>
          <p:nvSpPr>
            <p:cNvPr id="193" name="TextBox 192">
              <a:extLst>
                <a:ext uri="{FF2B5EF4-FFF2-40B4-BE49-F238E27FC236}">
                  <a16:creationId xmlns:a16="http://schemas.microsoft.com/office/drawing/2014/main" xmlns="" id="{89141391-A7FB-4026-BB3B-AF2664D35396}"/>
                </a:ext>
              </a:extLst>
            </p:cNvPr>
            <p:cNvSpPr txBox="1"/>
            <p:nvPr/>
          </p:nvSpPr>
          <p:spPr>
            <a:xfrm>
              <a:off x="8191619" y="4151430"/>
              <a:ext cx="316112" cy="246221"/>
            </a:xfrm>
            <a:prstGeom prst="rect">
              <a:avLst/>
            </a:prstGeom>
            <a:noFill/>
          </p:spPr>
          <p:txBody>
            <a:bodyPr wrap="none" rtlCol="0">
              <a:spAutoFit/>
            </a:bodyPr>
            <a:lstStyle/>
            <a:p>
              <a:r>
                <a:rPr lang="en-US" sz="1000" dirty="0"/>
                <a:t>19</a:t>
              </a:r>
            </a:p>
          </p:txBody>
        </p:sp>
        <p:sp>
          <p:nvSpPr>
            <p:cNvPr id="194" name="TextBox 193">
              <a:extLst>
                <a:ext uri="{FF2B5EF4-FFF2-40B4-BE49-F238E27FC236}">
                  <a16:creationId xmlns:a16="http://schemas.microsoft.com/office/drawing/2014/main" xmlns="" id="{67C1710A-E720-4D97-80B6-7A4C6F0D4D38}"/>
                </a:ext>
              </a:extLst>
            </p:cNvPr>
            <p:cNvSpPr txBox="1"/>
            <p:nvPr/>
          </p:nvSpPr>
          <p:spPr>
            <a:xfrm>
              <a:off x="8356916" y="4151430"/>
              <a:ext cx="316112" cy="246221"/>
            </a:xfrm>
            <a:prstGeom prst="rect">
              <a:avLst/>
            </a:prstGeom>
            <a:noFill/>
          </p:spPr>
          <p:txBody>
            <a:bodyPr wrap="none" rtlCol="0">
              <a:spAutoFit/>
            </a:bodyPr>
            <a:lstStyle/>
            <a:p>
              <a:r>
                <a:rPr lang="en-US" sz="1000" dirty="0"/>
                <a:t>20</a:t>
              </a:r>
            </a:p>
          </p:txBody>
        </p:sp>
        <p:grpSp>
          <p:nvGrpSpPr>
            <p:cNvPr id="212" name="Group 211">
              <a:extLst>
                <a:ext uri="{FF2B5EF4-FFF2-40B4-BE49-F238E27FC236}">
                  <a16:creationId xmlns:a16="http://schemas.microsoft.com/office/drawing/2014/main" xmlns="" id="{5B6A49E2-062E-4AB3-8DB8-E4B007665233}"/>
                </a:ext>
              </a:extLst>
            </p:cNvPr>
            <p:cNvGrpSpPr/>
            <p:nvPr/>
          </p:nvGrpSpPr>
          <p:grpSpPr>
            <a:xfrm>
              <a:off x="8624205" y="4918381"/>
              <a:ext cx="408863" cy="1594540"/>
              <a:chOff x="8583520" y="1682446"/>
              <a:chExt cx="408863" cy="1594540"/>
            </a:xfrm>
          </p:grpSpPr>
          <p:sp>
            <p:nvSpPr>
              <p:cNvPr id="206" name="2 CuadroTexto">
                <a:extLst>
                  <a:ext uri="{FF2B5EF4-FFF2-40B4-BE49-F238E27FC236}">
                    <a16:creationId xmlns:a16="http://schemas.microsoft.com/office/drawing/2014/main" xmlns="" id="{4726340D-B6B3-4BD1-84F6-9336B376827B}"/>
                  </a:ext>
                </a:extLst>
              </p:cNvPr>
              <p:cNvSpPr txBox="1"/>
              <p:nvPr/>
            </p:nvSpPr>
            <p:spPr>
              <a:xfrm>
                <a:off x="8583520" y="1870023"/>
                <a:ext cx="408863" cy="215444"/>
              </a:xfrm>
              <a:prstGeom prst="rect">
                <a:avLst/>
              </a:prstGeom>
              <a:noFill/>
            </p:spPr>
            <p:txBody>
              <a:bodyPr wrap="square" rtlCol="0">
                <a:spAutoFit/>
              </a:bodyPr>
              <a:lstStyle/>
              <a:p>
                <a:r>
                  <a:rPr lang="es-ES" sz="800" dirty="0">
                    <a:latin typeface="+mj-lt"/>
                    <a:cs typeface="Times New Roman" pitchFamily="18" charset="0"/>
                  </a:rPr>
                  <a:t>1531</a:t>
                </a:r>
              </a:p>
            </p:txBody>
          </p:sp>
          <p:sp>
            <p:nvSpPr>
              <p:cNvPr id="207" name="3 CuadroTexto">
                <a:extLst>
                  <a:ext uri="{FF2B5EF4-FFF2-40B4-BE49-F238E27FC236}">
                    <a16:creationId xmlns:a16="http://schemas.microsoft.com/office/drawing/2014/main" xmlns="" id="{B678A7E9-A752-4993-A135-D9D61B0007A6}"/>
                  </a:ext>
                </a:extLst>
              </p:cNvPr>
              <p:cNvSpPr txBox="1"/>
              <p:nvPr/>
            </p:nvSpPr>
            <p:spPr>
              <a:xfrm>
                <a:off x="8583520" y="2197980"/>
                <a:ext cx="396566" cy="215444"/>
              </a:xfrm>
              <a:prstGeom prst="rect">
                <a:avLst/>
              </a:prstGeom>
              <a:noFill/>
            </p:spPr>
            <p:txBody>
              <a:bodyPr wrap="square" rtlCol="0">
                <a:spAutoFit/>
              </a:bodyPr>
              <a:lstStyle/>
              <a:p>
                <a:r>
                  <a:rPr lang="es-ES" sz="800" dirty="0">
                    <a:latin typeface="+mj-lt"/>
                    <a:cs typeface="Times New Roman" pitchFamily="18" charset="0"/>
                  </a:rPr>
                  <a:t>1091</a:t>
                </a:r>
              </a:p>
            </p:txBody>
          </p:sp>
          <p:sp>
            <p:nvSpPr>
              <p:cNvPr id="208" name="4 CuadroTexto">
                <a:extLst>
                  <a:ext uri="{FF2B5EF4-FFF2-40B4-BE49-F238E27FC236}">
                    <a16:creationId xmlns:a16="http://schemas.microsoft.com/office/drawing/2014/main" xmlns="" id="{6ED58614-6DB1-4711-A651-7A9B4E7517F2}"/>
                  </a:ext>
                </a:extLst>
              </p:cNvPr>
              <p:cNvSpPr txBox="1"/>
              <p:nvPr/>
            </p:nvSpPr>
            <p:spPr>
              <a:xfrm>
                <a:off x="8583520" y="2491662"/>
                <a:ext cx="338099" cy="215444"/>
              </a:xfrm>
              <a:prstGeom prst="rect">
                <a:avLst/>
              </a:prstGeom>
              <a:noFill/>
            </p:spPr>
            <p:txBody>
              <a:bodyPr wrap="square" rtlCol="0">
                <a:spAutoFit/>
              </a:bodyPr>
              <a:lstStyle/>
              <a:p>
                <a:r>
                  <a:rPr lang="es-ES" sz="800" dirty="0">
                    <a:latin typeface="+mj-lt"/>
                    <a:cs typeface="Times New Roman" pitchFamily="18" charset="0"/>
                  </a:rPr>
                  <a:t>924</a:t>
                </a:r>
              </a:p>
            </p:txBody>
          </p:sp>
          <p:sp>
            <p:nvSpPr>
              <p:cNvPr id="209" name="5 CuadroTexto">
                <a:extLst>
                  <a:ext uri="{FF2B5EF4-FFF2-40B4-BE49-F238E27FC236}">
                    <a16:creationId xmlns:a16="http://schemas.microsoft.com/office/drawing/2014/main" xmlns="" id="{0F555EA0-B887-45AD-B0F8-EC67DC1FCF98}"/>
                  </a:ext>
                </a:extLst>
              </p:cNvPr>
              <p:cNvSpPr txBox="1"/>
              <p:nvPr/>
            </p:nvSpPr>
            <p:spPr>
              <a:xfrm>
                <a:off x="8583520" y="2813419"/>
                <a:ext cx="338099" cy="215444"/>
              </a:xfrm>
              <a:prstGeom prst="rect">
                <a:avLst/>
              </a:prstGeom>
              <a:noFill/>
            </p:spPr>
            <p:txBody>
              <a:bodyPr wrap="square" rtlCol="0">
                <a:spAutoFit/>
              </a:bodyPr>
              <a:lstStyle/>
              <a:p>
                <a:r>
                  <a:rPr lang="es-ES" sz="800" dirty="0">
                    <a:latin typeface="+mj-lt"/>
                    <a:cs typeface="Times New Roman" pitchFamily="18" charset="0"/>
                  </a:rPr>
                  <a:t>813</a:t>
                </a:r>
              </a:p>
            </p:txBody>
          </p:sp>
          <p:sp>
            <p:nvSpPr>
              <p:cNvPr id="210" name="15 CuadroTexto">
                <a:extLst>
                  <a:ext uri="{FF2B5EF4-FFF2-40B4-BE49-F238E27FC236}">
                    <a16:creationId xmlns:a16="http://schemas.microsoft.com/office/drawing/2014/main" xmlns="" id="{EAA8E8DE-516A-4B42-8723-980A64A4C30C}"/>
                  </a:ext>
                </a:extLst>
              </p:cNvPr>
              <p:cNvSpPr txBox="1"/>
              <p:nvPr/>
            </p:nvSpPr>
            <p:spPr>
              <a:xfrm>
                <a:off x="8583520" y="3061542"/>
                <a:ext cx="350925" cy="215444"/>
              </a:xfrm>
              <a:prstGeom prst="rect">
                <a:avLst/>
              </a:prstGeom>
              <a:noFill/>
            </p:spPr>
            <p:txBody>
              <a:bodyPr wrap="square" rtlCol="0">
                <a:spAutoFit/>
              </a:bodyPr>
              <a:lstStyle/>
              <a:p>
                <a:r>
                  <a:rPr lang="es-ES" sz="800" dirty="0">
                    <a:latin typeface="+mj-lt"/>
                    <a:cs typeface="Times New Roman" pitchFamily="18" charset="0"/>
                  </a:rPr>
                  <a:t>666</a:t>
                </a:r>
              </a:p>
            </p:txBody>
          </p:sp>
          <p:sp>
            <p:nvSpPr>
              <p:cNvPr id="211" name="16 CuadroTexto">
                <a:extLst>
                  <a:ext uri="{FF2B5EF4-FFF2-40B4-BE49-F238E27FC236}">
                    <a16:creationId xmlns:a16="http://schemas.microsoft.com/office/drawing/2014/main" xmlns="" id="{E16ED218-05E9-4FF7-94E6-9E0EAF87516C}"/>
                  </a:ext>
                </a:extLst>
              </p:cNvPr>
              <p:cNvSpPr txBox="1"/>
              <p:nvPr/>
            </p:nvSpPr>
            <p:spPr>
              <a:xfrm>
                <a:off x="8591551" y="1682446"/>
                <a:ext cx="296833" cy="215444"/>
              </a:xfrm>
              <a:prstGeom prst="rect">
                <a:avLst/>
              </a:prstGeom>
              <a:noFill/>
            </p:spPr>
            <p:txBody>
              <a:bodyPr wrap="square" rtlCol="0">
                <a:spAutoFit/>
              </a:bodyPr>
              <a:lstStyle/>
              <a:p>
                <a:r>
                  <a:rPr lang="es-ES" sz="800" dirty="0">
                    <a:latin typeface="+mj-lt"/>
                    <a:cs typeface="Times New Roman" pitchFamily="18" charset="0"/>
                  </a:rPr>
                  <a:t>kb</a:t>
                </a:r>
              </a:p>
            </p:txBody>
          </p:sp>
        </p:grpSp>
      </p:grpSp>
      <p:sp>
        <p:nvSpPr>
          <p:cNvPr id="214" name="TextBox 213">
            <a:extLst>
              <a:ext uri="{FF2B5EF4-FFF2-40B4-BE49-F238E27FC236}">
                <a16:creationId xmlns:a16="http://schemas.microsoft.com/office/drawing/2014/main" xmlns="" id="{6A3E0C65-B4BD-4889-BF63-8E8035B22863}"/>
              </a:ext>
            </a:extLst>
          </p:cNvPr>
          <p:cNvSpPr txBox="1"/>
          <p:nvPr/>
        </p:nvSpPr>
        <p:spPr>
          <a:xfrm>
            <a:off x="4779941" y="3219158"/>
            <a:ext cx="385042" cy="215444"/>
          </a:xfrm>
          <a:prstGeom prst="rect">
            <a:avLst/>
          </a:prstGeom>
          <a:noFill/>
        </p:spPr>
        <p:txBody>
          <a:bodyPr wrap="none" rtlCol="0">
            <a:spAutoFit/>
          </a:bodyPr>
          <a:lstStyle/>
          <a:p>
            <a:r>
              <a:rPr lang="en-US" sz="800" dirty="0">
                <a:solidFill>
                  <a:srgbClr val="00B0F0"/>
                </a:solidFill>
              </a:rPr>
              <a:t>SSA?</a:t>
            </a:r>
          </a:p>
        </p:txBody>
      </p:sp>
      <p:sp>
        <p:nvSpPr>
          <p:cNvPr id="215" name="TextBox 214">
            <a:extLst>
              <a:ext uri="{FF2B5EF4-FFF2-40B4-BE49-F238E27FC236}">
                <a16:creationId xmlns:a16="http://schemas.microsoft.com/office/drawing/2014/main" xmlns="" id="{EAD16693-87D2-4310-858B-EF0878600C38}"/>
              </a:ext>
            </a:extLst>
          </p:cNvPr>
          <p:cNvSpPr txBox="1"/>
          <p:nvPr/>
        </p:nvSpPr>
        <p:spPr>
          <a:xfrm>
            <a:off x="5123653" y="3219158"/>
            <a:ext cx="336952" cy="215444"/>
          </a:xfrm>
          <a:prstGeom prst="rect">
            <a:avLst/>
          </a:prstGeom>
          <a:noFill/>
        </p:spPr>
        <p:txBody>
          <a:bodyPr wrap="none" rtlCol="0">
            <a:spAutoFit/>
          </a:bodyPr>
          <a:lstStyle/>
          <a:p>
            <a:r>
              <a:rPr lang="en-US" sz="800" dirty="0">
                <a:solidFill>
                  <a:srgbClr val="00B0F0"/>
                </a:solidFill>
              </a:rPr>
              <a:t>SSA</a:t>
            </a:r>
          </a:p>
        </p:txBody>
      </p:sp>
      <p:sp>
        <p:nvSpPr>
          <p:cNvPr id="216" name="TextBox 215">
            <a:extLst>
              <a:ext uri="{FF2B5EF4-FFF2-40B4-BE49-F238E27FC236}">
                <a16:creationId xmlns:a16="http://schemas.microsoft.com/office/drawing/2014/main" xmlns="" id="{C1D1AB19-34FF-4E2F-A1A4-856412BE66B1}"/>
              </a:ext>
            </a:extLst>
          </p:cNvPr>
          <p:cNvSpPr txBox="1"/>
          <p:nvPr/>
        </p:nvSpPr>
        <p:spPr>
          <a:xfrm>
            <a:off x="5683112" y="3219158"/>
            <a:ext cx="336952" cy="215444"/>
          </a:xfrm>
          <a:prstGeom prst="rect">
            <a:avLst/>
          </a:prstGeom>
          <a:noFill/>
        </p:spPr>
        <p:txBody>
          <a:bodyPr wrap="none" rtlCol="0">
            <a:spAutoFit/>
          </a:bodyPr>
          <a:lstStyle/>
          <a:p>
            <a:r>
              <a:rPr lang="en-US" sz="800" dirty="0">
                <a:solidFill>
                  <a:srgbClr val="00B0F0"/>
                </a:solidFill>
              </a:rPr>
              <a:t>SSA</a:t>
            </a:r>
          </a:p>
        </p:txBody>
      </p:sp>
      <p:sp>
        <p:nvSpPr>
          <p:cNvPr id="217" name="TextBox 216">
            <a:extLst>
              <a:ext uri="{FF2B5EF4-FFF2-40B4-BE49-F238E27FC236}">
                <a16:creationId xmlns:a16="http://schemas.microsoft.com/office/drawing/2014/main" xmlns="" id="{9C3503EC-0B03-4AEA-A389-D428D09AF2CF}"/>
              </a:ext>
            </a:extLst>
          </p:cNvPr>
          <p:cNvSpPr txBox="1"/>
          <p:nvPr/>
        </p:nvSpPr>
        <p:spPr>
          <a:xfrm>
            <a:off x="6171655" y="3219158"/>
            <a:ext cx="336952" cy="215444"/>
          </a:xfrm>
          <a:prstGeom prst="rect">
            <a:avLst/>
          </a:prstGeom>
          <a:noFill/>
        </p:spPr>
        <p:txBody>
          <a:bodyPr wrap="none" rtlCol="0">
            <a:spAutoFit/>
          </a:bodyPr>
          <a:lstStyle/>
          <a:p>
            <a:r>
              <a:rPr lang="en-US" sz="800" dirty="0">
                <a:solidFill>
                  <a:srgbClr val="00B0F0"/>
                </a:solidFill>
              </a:rPr>
              <a:t>SSA</a:t>
            </a:r>
          </a:p>
        </p:txBody>
      </p:sp>
      <p:sp>
        <p:nvSpPr>
          <p:cNvPr id="218" name="TextBox 217">
            <a:extLst>
              <a:ext uri="{FF2B5EF4-FFF2-40B4-BE49-F238E27FC236}">
                <a16:creationId xmlns:a16="http://schemas.microsoft.com/office/drawing/2014/main" xmlns="" id="{34E97976-4A15-47BC-B4F4-595387969039}"/>
              </a:ext>
            </a:extLst>
          </p:cNvPr>
          <p:cNvSpPr txBox="1"/>
          <p:nvPr/>
        </p:nvSpPr>
        <p:spPr>
          <a:xfrm>
            <a:off x="6657192" y="3219158"/>
            <a:ext cx="336952" cy="215444"/>
          </a:xfrm>
          <a:prstGeom prst="rect">
            <a:avLst/>
          </a:prstGeom>
          <a:noFill/>
        </p:spPr>
        <p:txBody>
          <a:bodyPr wrap="none" rtlCol="0">
            <a:spAutoFit/>
          </a:bodyPr>
          <a:lstStyle/>
          <a:p>
            <a:r>
              <a:rPr lang="en-US" sz="800" dirty="0">
                <a:solidFill>
                  <a:srgbClr val="00B0F0"/>
                </a:solidFill>
              </a:rPr>
              <a:t>SSA</a:t>
            </a:r>
          </a:p>
        </p:txBody>
      </p:sp>
      <p:sp>
        <p:nvSpPr>
          <p:cNvPr id="220" name="TextBox 219">
            <a:extLst>
              <a:ext uri="{FF2B5EF4-FFF2-40B4-BE49-F238E27FC236}">
                <a16:creationId xmlns:a16="http://schemas.microsoft.com/office/drawing/2014/main" xmlns="" id="{04D6E84D-C221-4668-A5F6-FC8168C99BF8}"/>
              </a:ext>
            </a:extLst>
          </p:cNvPr>
          <p:cNvSpPr txBox="1"/>
          <p:nvPr/>
        </p:nvSpPr>
        <p:spPr>
          <a:xfrm>
            <a:off x="6836908" y="3219158"/>
            <a:ext cx="336952" cy="215444"/>
          </a:xfrm>
          <a:prstGeom prst="rect">
            <a:avLst/>
          </a:prstGeom>
          <a:noFill/>
        </p:spPr>
        <p:txBody>
          <a:bodyPr wrap="none" rtlCol="0">
            <a:spAutoFit/>
          </a:bodyPr>
          <a:lstStyle/>
          <a:p>
            <a:r>
              <a:rPr lang="en-US" sz="800" dirty="0">
                <a:solidFill>
                  <a:srgbClr val="00B0F0"/>
                </a:solidFill>
              </a:rPr>
              <a:t>SSA</a:t>
            </a:r>
          </a:p>
        </p:txBody>
      </p:sp>
      <p:sp>
        <p:nvSpPr>
          <p:cNvPr id="221" name="TextBox 220">
            <a:extLst>
              <a:ext uri="{FF2B5EF4-FFF2-40B4-BE49-F238E27FC236}">
                <a16:creationId xmlns:a16="http://schemas.microsoft.com/office/drawing/2014/main" xmlns="" id="{CEB33F5A-BD57-436D-B4A5-7A074C7D9C12}"/>
              </a:ext>
            </a:extLst>
          </p:cNvPr>
          <p:cNvSpPr txBox="1"/>
          <p:nvPr/>
        </p:nvSpPr>
        <p:spPr>
          <a:xfrm>
            <a:off x="7959460" y="3219158"/>
            <a:ext cx="336952" cy="215444"/>
          </a:xfrm>
          <a:prstGeom prst="rect">
            <a:avLst/>
          </a:prstGeom>
          <a:noFill/>
        </p:spPr>
        <p:txBody>
          <a:bodyPr wrap="none" rtlCol="0">
            <a:spAutoFit/>
          </a:bodyPr>
          <a:lstStyle/>
          <a:p>
            <a:r>
              <a:rPr lang="en-US" sz="800" dirty="0">
                <a:solidFill>
                  <a:srgbClr val="00B0F0"/>
                </a:solidFill>
              </a:rPr>
              <a:t>SSA</a:t>
            </a:r>
          </a:p>
        </p:txBody>
      </p:sp>
      <p:sp>
        <p:nvSpPr>
          <p:cNvPr id="222" name="TextBox 221">
            <a:extLst>
              <a:ext uri="{FF2B5EF4-FFF2-40B4-BE49-F238E27FC236}">
                <a16:creationId xmlns:a16="http://schemas.microsoft.com/office/drawing/2014/main" xmlns="" id="{57871F05-C519-43FC-9934-889141C4E96D}"/>
              </a:ext>
            </a:extLst>
          </p:cNvPr>
          <p:cNvSpPr txBox="1"/>
          <p:nvPr/>
        </p:nvSpPr>
        <p:spPr>
          <a:xfrm>
            <a:off x="8216486" y="6421634"/>
            <a:ext cx="336952" cy="215444"/>
          </a:xfrm>
          <a:prstGeom prst="rect">
            <a:avLst/>
          </a:prstGeom>
          <a:noFill/>
        </p:spPr>
        <p:txBody>
          <a:bodyPr wrap="none" rtlCol="0">
            <a:spAutoFit/>
          </a:bodyPr>
          <a:lstStyle/>
          <a:p>
            <a:r>
              <a:rPr lang="en-US" sz="800" dirty="0">
                <a:solidFill>
                  <a:srgbClr val="00B0F0"/>
                </a:solidFill>
              </a:rPr>
              <a:t>SSA</a:t>
            </a:r>
          </a:p>
        </p:txBody>
      </p:sp>
      <p:sp>
        <p:nvSpPr>
          <p:cNvPr id="224" name="TextBox 223">
            <a:extLst>
              <a:ext uri="{FF2B5EF4-FFF2-40B4-BE49-F238E27FC236}">
                <a16:creationId xmlns:a16="http://schemas.microsoft.com/office/drawing/2014/main" xmlns="" id="{5CAC6796-5076-4DD8-905D-6636BFF5908B}"/>
              </a:ext>
            </a:extLst>
          </p:cNvPr>
          <p:cNvSpPr txBox="1"/>
          <p:nvPr/>
        </p:nvSpPr>
        <p:spPr>
          <a:xfrm>
            <a:off x="7100881" y="3219158"/>
            <a:ext cx="288862" cy="215444"/>
          </a:xfrm>
          <a:prstGeom prst="rect">
            <a:avLst/>
          </a:prstGeom>
          <a:noFill/>
        </p:spPr>
        <p:txBody>
          <a:bodyPr wrap="none" rtlCol="0">
            <a:spAutoFit/>
          </a:bodyPr>
          <a:lstStyle/>
          <a:p>
            <a:r>
              <a:rPr lang="en-US" sz="800" dirty="0"/>
              <a:t>CT</a:t>
            </a:r>
          </a:p>
        </p:txBody>
      </p:sp>
      <p:sp>
        <p:nvSpPr>
          <p:cNvPr id="225" name="TextBox 224">
            <a:extLst>
              <a:ext uri="{FF2B5EF4-FFF2-40B4-BE49-F238E27FC236}">
                <a16:creationId xmlns:a16="http://schemas.microsoft.com/office/drawing/2014/main" xmlns="" id="{17D4E6D9-1AA2-4C76-A565-D43282A5D5D0}"/>
              </a:ext>
            </a:extLst>
          </p:cNvPr>
          <p:cNvSpPr txBox="1"/>
          <p:nvPr/>
        </p:nvSpPr>
        <p:spPr>
          <a:xfrm>
            <a:off x="7260536" y="3219158"/>
            <a:ext cx="288862" cy="215444"/>
          </a:xfrm>
          <a:prstGeom prst="rect">
            <a:avLst/>
          </a:prstGeom>
          <a:noFill/>
        </p:spPr>
        <p:txBody>
          <a:bodyPr wrap="none" rtlCol="0">
            <a:spAutoFit/>
          </a:bodyPr>
          <a:lstStyle/>
          <a:p>
            <a:r>
              <a:rPr lang="en-US" sz="800" dirty="0"/>
              <a:t>CT</a:t>
            </a:r>
          </a:p>
        </p:txBody>
      </p:sp>
      <p:sp>
        <p:nvSpPr>
          <p:cNvPr id="226" name="TextBox 225">
            <a:extLst>
              <a:ext uri="{FF2B5EF4-FFF2-40B4-BE49-F238E27FC236}">
                <a16:creationId xmlns:a16="http://schemas.microsoft.com/office/drawing/2014/main" xmlns="" id="{59007A95-DF15-439B-A412-06BDC4839199}"/>
              </a:ext>
            </a:extLst>
          </p:cNvPr>
          <p:cNvSpPr txBox="1"/>
          <p:nvPr/>
        </p:nvSpPr>
        <p:spPr>
          <a:xfrm>
            <a:off x="7422469" y="3219158"/>
            <a:ext cx="288862" cy="215444"/>
          </a:xfrm>
          <a:prstGeom prst="rect">
            <a:avLst/>
          </a:prstGeom>
          <a:noFill/>
        </p:spPr>
        <p:txBody>
          <a:bodyPr wrap="none" rtlCol="0">
            <a:spAutoFit/>
          </a:bodyPr>
          <a:lstStyle/>
          <a:p>
            <a:r>
              <a:rPr lang="en-US" sz="800" dirty="0"/>
              <a:t>CT</a:t>
            </a:r>
          </a:p>
        </p:txBody>
      </p:sp>
      <p:sp>
        <p:nvSpPr>
          <p:cNvPr id="227" name="TextBox 226">
            <a:extLst>
              <a:ext uri="{FF2B5EF4-FFF2-40B4-BE49-F238E27FC236}">
                <a16:creationId xmlns:a16="http://schemas.microsoft.com/office/drawing/2014/main" xmlns="" id="{9A6DE7AD-6503-482F-894A-72262BED93C3}"/>
              </a:ext>
            </a:extLst>
          </p:cNvPr>
          <p:cNvSpPr txBox="1"/>
          <p:nvPr/>
        </p:nvSpPr>
        <p:spPr>
          <a:xfrm>
            <a:off x="7600200" y="3219158"/>
            <a:ext cx="288862" cy="215444"/>
          </a:xfrm>
          <a:prstGeom prst="rect">
            <a:avLst/>
          </a:prstGeom>
          <a:noFill/>
        </p:spPr>
        <p:txBody>
          <a:bodyPr wrap="none" rtlCol="0">
            <a:spAutoFit/>
          </a:bodyPr>
          <a:lstStyle/>
          <a:p>
            <a:r>
              <a:rPr lang="en-US" sz="800" dirty="0"/>
              <a:t>CL</a:t>
            </a:r>
          </a:p>
        </p:txBody>
      </p:sp>
      <p:sp>
        <p:nvSpPr>
          <p:cNvPr id="228" name="TextBox 227">
            <a:extLst>
              <a:ext uri="{FF2B5EF4-FFF2-40B4-BE49-F238E27FC236}">
                <a16:creationId xmlns:a16="http://schemas.microsoft.com/office/drawing/2014/main" xmlns="" id="{EC31E0D0-F3C7-4F4F-BAB4-7635DF45C014}"/>
              </a:ext>
            </a:extLst>
          </p:cNvPr>
          <p:cNvSpPr txBox="1"/>
          <p:nvPr/>
        </p:nvSpPr>
        <p:spPr>
          <a:xfrm>
            <a:off x="7784463" y="3219158"/>
            <a:ext cx="288862" cy="215444"/>
          </a:xfrm>
          <a:prstGeom prst="rect">
            <a:avLst/>
          </a:prstGeom>
          <a:noFill/>
        </p:spPr>
        <p:txBody>
          <a:bodyPr wrap="none" rtlCol="0">
            <a:spAutoFit/>
          </a:bodyPr>
          <a:lstStyle/>
          <a:p>
            <a:r>
              <a:rPr lang="en-US" sz="800" dirty="0"/>
              <a:t>CT</a:t>
            </a:r>
          </a:p>
        </p:txBody>
      </p:sp>
      <p:sp>
        <p:nvSpPr>
          <p:cNvPr id="229" name="TextBox 228">
            <a:extLst>
              <a:ext uri="{FF2B5EF4-FFF2-40B4-BE49-F238E27FC236}">
                <a16:creationId xmlns:a16="http://schemas.microsoft.com/office/drawing/2014/main" xmlns="" id="{18E5B6AC-EEDE-445F-94B1-2835DC1E9B80}"/>
              </a:ext>
            </a:extLst>
          </p:cNvPr>
          <p:cNvSpPr txBox="1"/>
          <p:nvPr/>
        </p:nvSpPr>
        <p:spPr>
          <a:xfrm>
            <a:off x="8169134" y="3219158"/>
            <a:ext cx="288862" cy="215444"/>
          </a:xfrm>
          <a:prstGeom prst="rect">
            <a:avLst/>
          </a:prstGeom>
          <a:noFill/>
        </p:spPr>
        <p:txBody>
          <a:bodyPr wrap="none" rtlCol="0">
            <a:spAutoFit/>
          </a:bodyPr>
          <a:lstStyle/>
          <a:p>
            <a:r>
              <a:rPr lang="en-US" sz="800" dirty="0"/>
              <a:t>CT</a:t>
            </a:r>
          </a:p>
        </p:txBody>
      </p:sp>
      <p:sp>
        <p:nvSpPr>
          <p:cNvPr id="230" name="TextBox 229">
            <a:extLst>
              <a:ext uri="{FF2B5EF4-FFF2-40B4-BE49-F238E27FC236}">
                <a16:creationId xmlns:a16="http://schemas.microsoft.com/office/drawing/2014/main" xmlns="" id="{DAFF938A-7181-42D4-A61E-88C291DD3B43}"/>
              </a:ext>
            </a:extLst>
          </p:cNvPr>
          <p:cNvSpPr txBox="1"/>
          <p:nvPr/>
        </p:nvSpPr>
        <p:spPr>
          <a:xfrm>
            <a:off x="5286719" y="3219158"/>
            <a:ext cx="288862" cy="215444"/>
          </a:xfrm>
          <a:prstGeom prst="rect">
            <a:avLst/>
          </a:prstGeom>
          <a:noFill/>
        </p:spPr>
        <p:txBody>
          <a:bodyPr wrap="none" rtlCol="0">
            <a:spAutoFit/>
          </a:bodyPr>
          <a:lstStyle/>
          <a:p>
            <a:r>
              <a:rPr lang="en-US" sz="800" dirty="0"/>
              <a:t>CT</a:t>
            </a:r>
          </a:p>
        </p:txBody>
      </p:sp>
      <p:sp>
        <p:nvSpPr>
          <p:cNvPr id="231" name="TextBox 230">
            <a:extLst>
              <a:ext uri="{FF2B5EF4-FFF2-40B4-BE49-F238E27FC236}">
                <a16:creationId xmlns:a16="http://schemas.microsoft.com/office/drawing/2014/main" xmlns="" id="{0584AB46-D29C-44DC-95BF-B453D3FAB674}"/>
              </a:ext>
            </a:extLst>
          </p:cNvPr>
          <p:cNvSpPr txBox="1"/>
          <p:nvPr/>
        </p:nvSpPr>
        <p:spPr>
          <a:xfrm>
            <a:off x="5000896" y="3219158"/>
            <a:ext cx="288862" cy="215444"/>
          </a:xfrm>
          <a:prstGeom prst="rect">
            <a:avLst/>
          </a:prstGeom>
          <a:noFill/>
        </p:spPr>
        <p:txBody>
          <a:bodyPr wrap="none" rtlCol="0">
            <a:spAutoFit/>
          </a:bodyPr>
          <a:lstStyle/>
          <a:p>
            <a:r>
              <a:rPr lang="en-US" sz="800" dirty="0"/>
              <a:t>CT</a:t>
            </a:r>
          </a:p>
        </p:txBody>
      </p:sp>
      <p:sp>
        <p:nvSpPr>
          <p:cNvPr id="232" name="TextBox 231">
            <a:extLst>
              <a:ext uri="{FF2B5EF4-FFF2-40B4-BE49-F238E27FC236}">
                <a16:creationId xmlns:a16="http://schemas.microsoft.com/office/drawing/2014/main" xmlns="" id="{1148A11E-F6C9-4E54-9B75-54462CFB919C}"/>
              </a:ext>
            </a:extLst>
          </p:cNvPr>
          <p:cNvSpPr txBox="1"/>
          <p:nvPr/>
        </p:nvSpPr>
        <p:spPr>
          <a:xfrm>
            <a:off x="5418521" y="3219158"/>
            <a:ext cx="288862" cy="215444"/>
          </a:xfrm>
          <a:prstGeom prst="rect">
            <a:avLst/>
          </a:prstGeom>
          <a:noFill/>
        </p:spPr>
        <p:txBody>
          <a:bodyPr wrap="none" rtlCol="0">
            <a:spAutoFit/>
          </a:bodyPr>
          <a:lstStyle/>
          <a:p>
            <a:r>
              <a:rPr lang="en-US" sz="800" dirty="0"/>
              <a:t>CT</a:t>
            </a:r>
          </a:p>
        </p:txBody>
      </p:sp>
      <p:sp>
        <p:nvSpPr>
          <p:cNvPr id="233" name="TextBox 232">
            <a:extLst>
              <a:ext uri="{FF2B5EF4-FFF2-40B4-BE49-F238E27FC236}">
                <a16:creationId xmlns:a16="http://schemas.microsoft.com/office/drawing/2014/main" xmlns="" id="{D71297F5-A224-4B7D-9ECA-709E4CF6FEE2}"/>
              </a:ext>
            </a:extLst>
          </p:cNvPr>
          <p:cNvSpPr txBox="1"/>
          <p:nvPr/>
        </p:nvSpPr>
        <p:spPr>
          <a:xfrm>
            <a:off x="5562952" y="3219158"/>
            <a:ext cx="288862" cy="215444"/>
          </a:xfrm>
          <a:prstGeom prst="rect">
            <a:avLst/>
          </a:prstGeom>
          <a:noFill/>
        </p:spPr>
        <p:txBody>
          <a:bodyPr wrap="none" rtlCol="0">
            <a:spAutoFit/>
          </a:bodyPr>
          <a:lstStyle/>
          <a:p>
            <a:r>
              <a:rPr lang="en-US" sz="800" dirty="0"/>
              <a:t>CT</a:t>
            </a:r>
          </a:p>
        </p:txBody>
      </p:sp>
      <p:sp>
        <p:nvSpPr>
          <p:cNvPr id="234" name="TextBox 233">
            <a:extLst>
              <a:ext uri="{FF2B5EF4-FFF2-40B4-BE49-F238E27FC236}">
                <a16:creationId xmlns:a16="http://schemas.microsoft.com/office/drawing/2014/main" xmlns="" id="{9616014C-F2AC-4B1A-9FF2-10DF95A932C6}"/>
              </a:ext>
            </a:extLst>
          </p:cNvPr>
          <p:cNvSpPr txBox="1"/>
          <p:nvPr/>
        </p:nvSpPr>
        <p:spPr>
          <a:xfrm>
            <a:off x="6018632" y="3219158"/>
            <a:ext cx="288862" cy="215444"/>
          </a:xfrm>
          <a:prstGeom prst="rect">
            <a:avLst/>
          </a:prstGeom>
          <a:noFill/>
        </p:spPr>
        <p:txBody>
          <a:bodyPr wrap="none" rtlCol="0">
            <a:spAutoFit/>
          </a:bodyPr>
          <a:lstStyle/>
          <a:p>
            <a:r>
              <a:rPr lang="en-US" sz="800" dirty="0"/>
              <a:t>CT</a:t>
            </a:r>
          </a:p>
        </p:txBody>
      </p:sp>
      <p:sp>
        <p:nvSpPr>
          <p:cNvPr id="235" name="TextBox 234">
            <a:extLst>
              <a:ext uri="{FF2B5EF4-FFF2-40B4-BE49-F238E27FC236}">
                <a16:creationId xmlns:a16="http://schemas.microsoft.com/office/drawing/2014/main" xmlns="" id="{C35C57E3-6F24-4A39-81F4-876F99FFFE2B}"/>
              </a:ext>
            </a:extLst>
          </p:cNvPr>
          <p:cNvSpPr txBox="1"/>
          <p:nvPr/>
        </p:nvSpPr>
        <p:spPr>
          <a:xfrm>
            <a:off x="6372456" y="3219158"/>
            <a:ext cx="288862" cy="215444"/>
          </a:xfrm>
          <a:prstGeom prst="rect">
            <a:avLst/>
          </a:prstGeom>
          <a:noFill/>
        </p:spPr>
        <p:txBody>
          <a:bodyPr wrap="none" rtlCol="0">
            <a:spAutoFit/>
          </a:bodyPr>
          <a:lstStyle/>
          <a:p>
            <a:r>
              <a:rPr lang="en-US" sz="800" dirty="0"/>
              <a:t>CT</a:t>
            </a:r>
          </a:p>
        </p:txBody>
      </p:sp>
      <p:sp>
        <p:nvSpPr>
          <p:cNvPr id="236" name="TextBox 235">
            <a:extLst>
              <a:ext uri="{FF2B5EF4-FFF2-40B4-BE49-F238E27FC236}">
                <a16:creationId xmlns:a16="http://schemas.microsoft.com/office/drawing/2014/main" xmlns="" id="{000AFD9F-2F76-4398-9436-D20D51252F7A}"/>
              </a:ext>
            </a:extLst>
          </p:cNvPr>
          <p:cNvSpPr txBox="1"/>
          <p:nvPr/>
        </p:nvSpPr>
        <p:spPr>
          <a:xfrm>
            <a:off x="6512658" y="3219158"/>
            <a:ext cx="288862" cy="215444"/>
          </a:xfrm>
          <a:prstGeom prst="rect">
            <a:avLst/>
          </a:prstGeom>
          <a:noFill/>
        </p:spPr>
        <p:txBody>
          <a:bodyPr wrap="none" rtlCol="0">
            <a:spAutoFit/>
          </a:bodyPr>
          <a:lstStyle/>
          <a:p>
            <a:r>
              <a:rPr lang="en-US" sz="800" dirty="0"/>
              <a:t>CT</a:t>
            </a:r>
          </a:p>
        </p:txBody>
      </p:sp>
      <p:sp>
        <p:nvSpPr>
          <p:cNvPr id="237" name="TextBox 236">
            <a:extLst>
              <a:ext uri="{FF2B5EF4-FFF2-40B4-BE49-F238E27FC236}">
                <a16:creationId xmlns:a16="http://schemas.microsoft.com/office/drawing/2014/main" xmlns="" id="{269789BA-2166-415E-9B27-A563BB955FC8}"/>
              </a:ext>
            </a:extLst>
          </p:cNvPr>
          <p:cNvSpPr txBox="1"/>
          <p:nvPr/>
        </p:nvSpPr>
        <p:spPr>
          <a:xfrm>
            <a:off x="5012405" y="6421634"/>
            <a:ext cx="336952" cy="215444"/>
          </a:xfrm>
          <a:prstGeom prst="rect">
            <a:avLst/>
          </a:prstGeom>
          <a:noFill/>
        </p:spPr>
        <p:txBody>
          <a:bodyPr wrap="none" rtlCol="0">
            <a:spAutoFit/>
          </a:bodyPr>
          <a:lstStyle/>
          <a:p>
            <a:r>
              <a:rPr lang="en-US" sz="800" dirty="0">
                <a:solidFill>
                  <a:srgbClr val="00B0F0"/>
                </a:solidFill>
              </a:rPr>
              <a:t>SSA</a:t>
            </a:r>
          </a:p>
        </p:txBody>
      </p:sp>
      <p:sp>
        <p:nvSpPr>
          <p:cNvPr id="238" name="TextBox 237">
            <a:extLst>
              <a:ext uri="{FF2B5EF4-FFF2-40B4-BE49-F238E27FC236}">
                <a16:creationId xmlns:a16="http://schemas.microsoft.com/office/drawing/2014/main" xmlns="" id="{D1DC9FF0-A40B-42DE-AC03-F1656957A220}"/>
              </a:ext>
            </a:extLst>
          </p:cNvPr>
          <p:cNvSpPr txBox="1"/>
          <p:nvPr/>
        </p:nvSpPr>
        <p:spPr>
          <a:xfrm>
            <a:off x="4717585" y="6421634"/>
            <a:ext cx="288862" cy="215444"/>
          </a:xfrm>
          <a:prstGeom prst="rect">
            <a:avLst/>
          </a:prstGeom>
          <a:noFill/>
        </p:spPr>
        <p:txBody>
          <a:bodyPr wrap="none" rtlCol="0">
            <a:spAutoFit/>
          </a:bodyPr>
          <a:lstStyle/>
          <a:p>
            <a:r>
              <a:rPr lang="en-US" sz="800" dirty="0"/>
              <a:t>CT</a:t>
            </a:r>
          </a:p>
        </p:txBody>
      </p:sp>
      <p:sp>
        <p:nvSpPr>
          <p:cNvPr id="239" name="TextBox 238">
            <a:extLst>
              <a:ext uri="{FF2B5EF4-FFF2-40B4-BE49-F238E27FC236}">
                <a16:creationId xmlns:a16="http://schemas.microsoft.com/office/drawing/2014/main" xmlns="" id="{8BAE0D86-0157-4973-AC7E-BAFE8D66B9D9}"/>
              </a:ext>
            </a:extLst>
          </p:cNvPr>
          <p:cNvSpPr txBox="1"/>
          <p:nvPr/>
        </p:nvSpPr>
        <p:spPr>
          <a:xfrm>
            <a:off x="4877240" y="6421634"/>
            <a:ext cx="288862" cy="215444"/>
          </a:xfrm>
          <a:prstGeom prst="rect">
            <a:avLst/>
          </a:prstGeom>
          <a:noFill/>
        </p:spPr>
        <p:txBody>
          <a:bodyPr wrap="none" rtlCol="0">
            <a:spAutoFit/>
          </a:bodyPr>
          <a:lstStyle/>
          <a:p>
            <a:r>
              <a:rPr lang="en-US" sz="800" dirty="0"/>
              <a:t>CT</a:t>
            </a:r>
          </a:p>
        </p:txBody>
      </p:sp>
      <p:sp>
        <p:nvSpPr>
          <p:cNvPr id="240" name="TextBox 239">
            <a:extLst>
              <a:ext uri="{FF2B5EF4-FFF2-40B4-BE49-F238E27FC236}">
                <a16:creationId xmlns:a16="http://schemas.microsoft.com/office/drawing/2014/main" xmlns="" id="{0765FA76-7EE2-4259-8020-07976A2EE22D}"/>
              </a:ext>
            </a:extLst>
          </p:cNvPr>
          <p:cNvSpPr txBox="1"/>
          <p:nvPr/>
        </p:nvSpPr>
        <p:spPr>
          <a:xfrm>
            <a:off x="6286866" y="6421634"/>
            <a:ext cx="288862" cy="215444"/>
          </a:xfrm>
          <a:prstGeom prst="rect">
            <a:avLst/>
          </a:prstGeom>
          <a:noFill/>
        </p:spPr>
        <p:txBody>
          <a:bodyPr wrap="none" rtlCol="0">
            <a:spAutoFit/>
          </a:bodyPr>
          <a:lstStyle/>
          <a:p>
            <a:r>
              <a:rPr lang="en-US" sz="800" dirty="0"/>
              <a:t>CT</a:t>
            </a:r>
          </a:p>
        </p:txBody>
      </p:sp>
      <p:sp>
        <p:nvSpPr>
          <p:cNvPr id="241" name="TextBox 240">
            <a:extLst>
              <a:ext uri="{FF2B5EF4-FFF2-40B4-BE49-F238E27FC236}">
                <a16:creationId xmlns:a16="http://schemas.microsoft.com/office/drawing/2014/main" xmlns="" id="{C090A2A6-C534-403F-90CF-1DD02996039F}"/>
              </a:ext>
            </a:extLst>
          </p:cNvPr>
          <p:cNvSpPr txBox="1"/>
          <p:nvPr/>
        </p:nvSpPr>
        <p:spPr>
          <a:xfrm>
            <a:off x="5501638" y="6421634"/>
            <a:ext cx="288862" cy="215444"/>
          </a:xfrm>
          <a:prstGeom prst="rect">
            <a:avLst/>
          </a:prstGeom>
          <a:noFill/>
        </p:spPr>
        <p:txBody>
          <a:bodyPr wrap="none" rtlCol="0">
            <a:spAutoFit/>
          </a:bodyPr>
          <a:lstStyle/>
          <a:p>
            <a:r>
              <a:rPr lang="en-US" sz="800" dirty="0"/>
              <a:t>CL</a:t>
            </a:r>
          </a:p>
        </p:txBody>
      </p:sp>
      <p:sp>
        <p:nvSpPr>
          <p:cNvPr id="242" name="TextBox 241">
            <a:extLst>
              <a:ext uri="{FF2B5EF4-FFF2-40B4-BE49-F238E27FC236}">
                <a16:creationId xmlns:a16="http://schemas.microsoft.com/office/drawing/2014/main" xmlns="" id="{18F399FD-80E3-4407-AD2A-9BC63D0F30D8}"/>
              </a:ext>
            </a:extLst>
          </p:cNvPr>
          <p:cNvSpPr txBox="1"/>
          <p:nvPr/>
        </p:nvSpPr>
        <p:spPr>
          <a:xfrm>
            <a:off x="5215509" y="6421634"/>
            <a:ext cx="288862" cy="215444"/>
          </a:xfrm>
          <a:prstGeom prst="rect">
            <a:avLst/>
          </a:prstGeom>
          <a:noFill/>
        </p:spPr>
        <p:txBody>
          <a:bodyPr wrap="none" rtlCol="0">
            <a:spAutoFit/>
          </a:bodyPr>
          <a:lstStyle/>
          <a:p>
            <a:r>
              <a:rPr lang="en-US" sz="800" dirty="0"/>
              <a:t>CT</a:t>
            </a:r>
          </a:p>
        </p:txBody>
      </p:sp>
      <p:sp>
        <p:nvSpPr>
          <p:cNvPr id="243" name="TextBox 242">
            <a:extLst>
              <a:ext uri="{FF2B5EF4-FFF2-40B4-BE49-F238E27FC236}">
                <a16:creationId xmlns:a16="http://schemas.microsoft.com/office/drawing/2014/main" xmlns="" id="{1FCA3576-F71E-40B3-ACA1-86C35530928D}"/>
              </a:ext>
            </a:extLst>
          </p:cNvPr>
          <p:cNvSpPr txBox="1"/>
          <p:nvPr/>
        </p:nvSpPr>
        <p:spPr>
          <a:xfrm>
            <a:off x="5337974" y="6421634"/>
            <a:ext cx="288862" cy="215444"/>
          </a:xfrm>
          <a:prstGeom prst="rect">
            <a:avLst/>
          </a:prstGeom>
          <a:noFill/>
        </p:spPr>
        <p:txBody>
          <a:bodyPr wrap="none" rtlCol="0">
            <a:spAutoFit/>
          </a:bodyPr>
          <a:lstStyle/>
          <a:p>
            <a:r>
              <a:rPr lang="en-US" sz="800" dirty="0"/>
              <a:t>CT</a:t>
            </a:r>
          </a:p>
        </p:txBody>
      </p:sp>
      <p:sp>
        <p:nvSpPr>
          <p:cNvPr id="244" name="TextBox 243">
            <a:extLst>
              <a:ext uri="{FF2B5EF4-FFF2-40B4-BE49-F238E27FC236}">
                <a16:creationId xmlns:a16="http://schemas.microsoft.com/office/drawing/2014/main" xmlns="" id="{F7BB34A5-570B-4D99-91C9-14F4F041F740}"/>
              </a:ext>
            </a:extLst>
          </p:cNvPr>
          <p:cNvSpPr txBox="1"/>
          <p:nvPr/>
        </p:nvSpPr>
        <p:spPr>
          <a:xfrm>
            <a:off x="5798314" y="6421634"/>
            <a:ext cx="288862" cy="215444"/>
          </a:xfrm>
          <a:prstGeom prst="rect">
            <a:avLst/>
          </a:prstGeom>
          <a:noFill/>
        </p:spPr>
        <p:txBody>
          <a:bodyPr wrap="none" rtlCol="0">
            <a:spAutoFit/>
          </a:bodyPr>
          <a:lstStyle/>
          <a:p>
            <a:r>
              <a:rPr lang="en-US" sz="800" dirty="0"/>
              <a:t>CT</a:t>
            </a:r>
          </a:p>
        </p:txBody>
      </p:sp>
      <p:sp>
        <p:nvSpPr>
          <p:cNvPr id="245" name="TextBox 244">
            <a:extLst>
              <a:ext uri="{FF2B5EF4-FFF2-40B4-BE49-F238E27FC236}">
                <a16:creationId xmlns:a16="http://schemas.microsoft.com/office/drawing/2014/main" xmlns="" id="{D0157965-CF55-4E13-AA47-507EB2937292}"/>
              </a:ext>
            </a:extLst>
          </p:cNvPr>
          <p:cNvSpPr txBox="1"/>
          <p:nvPr/>
        </p:nvSpPr>
        <p:spPr>
          <a:xfrm>
            <a:off x="5957969" y="6421634"/>
            <a:ext cx="288862" cy="215444"/>
          </a:xfrm>
          <a:prstGeom prst="rect">
            <a:avLst/>
          </a:prstGeom>
          <a:noFill/>
        </p:spPr>
        <p:txBody>
          <a:bodyPr wrap="none" rtlCol="0">
            <a:spAutoFit/>
          </a:bodyPr>
          <a:lstStyle/>
          <a:p>
            <a:r>
              <a:rPr lang="en-US" sz="800" dirty="0"/>
              <a:t>CT</a:t>
            </a:r>
          </a:p>
        </p:txBody>
      </p:sp>
      <p:sp>
        <p:nvSpPr>
          <p:cNvPr id="246" name="TextBox 245">
            <a:extLst>
              <a:ext uri="{FF2B5EF4-FFF2-40B4-BE49-F238E27FC236}">
                <a16:creationId xmlns:a16="http://schemas.microsoft.com/office/drawing/2014/main" xmlns="" id="{B252164F-ADCD-40EC-9DD7-B7748F279EBD}"/>
              </a:ext>
            </a:extLst>
          </p:cNvPr>
          <p:cNvSpPr txBox="1"/>
          <p:nvPr/>
        </p:nvSpPr>
        <p:spPr>
          <a:xfrm>
            <a:off x="6486556" y="6421634"/>
            <a:ext cx="288862" cy="215444"/>
          </a:xfrm>
          <a:prstGeom prst="rect">
            <a:avLst/>
          </a:prstGeom>
          <a:noFill/>
        </p:spPr>
        <p:txBody>
          <a:bodyPr wrap="none" rtlCol="0">
            <a:spAutoFit/>
          </a:bodyPr>
          <a:lstStyle/>
          <a:p>
            <a:r>
              <a:rPr lang="en-US" sz="800" dirty="0"/>
              <a:t>CT</a:t>
            </a:r>
          </a:p>
        </p:txBody>
      </p:sp>
      <p:sp>
        <p:nvSpPr>
          <p:cNvPr id="247" name="TextBox 246">
            <a:extLst>
              <a:ext uri="{FF2B5EF4-FFF2-40B4-BE49-F238E27FC236}">
                <a16:creationId xmlns:a16="http://schemas.microsoft.com/office/drawing/2014/main" xmlns="" id="{4985EED4-ECA8-4FD6-8F84-5E1B96C41F97}"/>
              </a:ext>
            </a:extLst>
          </p:cNvPr>
          <p:cNvSpPr txBox="1"/>
          <p:nvPr/>
        </p:nvSpPr>
        <p:spPr>
          <a:xfrm>
            <a:off x="6646211" y="6421634"/>
            <a:ext cx="288862" cy="215444"/>
          </a:xfrm>
          <a:prstGeom prst="rect">
            <a:avLst/>
          </a:prstGeom>
          <a:noFill/>
        </p:spPr>
        <p:txBody>
          <a:bodyPr wrap="none" rtlCol="0">
            <a:spAutoFit/>
          </a:bodyPr>
          <a:lstStyle/>
          <a:p>
            <a:r>
              <a:rPr lang="en-US" sz="800" dirty="0"/>
              <a:t>CT</a:t>
            </a:r>
          </a:p>
        </p:txBody>
      </p:sp>
      <p:sp>
        <p:nvSpPr>
          <p:cNvPr id="248" name="TextBox 247">
            <a:extLst>
              <a:ext uri="{FF2B5EF4-FFF2-40B4-BE49-F238E27FC236}">
                <a16:creationId xmlns:a16="http://schemas.microsoft.com/office/drawing/2014/main" xmlns="" id="{6B2CBC7A-B024-4EBD-9308-FFA987AD507C}"/>
              </a:ext>
            </a:extLst>
          </p:cNvPr>
          <p:cNvSpPr txBox="1"/>
          <p:nvPr/>
        </p:nvSpPr>
        <p:spPr>
          <a:xfrm>
            <a:off x="6139877" y="6421634"/>
            <a:ext cx="288862" cy="215444"/>
          </a:xfrm>
          <a:prstGeom prst="rect">
            <a:avLst/>
          </a:prstGeom>
          <a:noFill/>
        </p:spPr>
        <p:txBody>
          <a:bodyPr wrap="none" rtlCol="0">
            <a:spAutoFit/>
          </a:bodyPr>
          <a:lstStyle/>
          <a:p>
            <a:r>
              <a:rPr lang="en-US" sz="800" dirty="0"/>
              <a:t>CT</a:t>
            </a:r>
          </a:p>
        </p:txBody>
      </p:sp>
      <p:sp>
        <p:nvSpPr>
          <p:cNvPr id="249" name="TextBox 248">
            <a:extLst>
              <a:ext uri="{FF2B5EF4-FFF2-40B4-BE49-F238E27FC236}">
                <a16:creationId xmlns:a16="http://schemas.microsoft.com/office/drawing/2014/main" xmlns="" id="{DAF64BE2-4DBC-4844-B253-648FD7E4606F}"/>
              </a:ext>
            </a:extLst>
          </p:cNvPr>
          <p:cNvSpPr txBox="1"/>
          <p:nvPr/>
        </p:nvSpPr>
        <p:spPr>
          <a:xfrm>
            <a:off x="6828738" y="6421634"/>
            <a:ext cx="288862" cy="215444"/>
          </a:xfrm>
          <a:prstGeom prst="rect">
            <a:avLst/>
          </a:prstGeom>
          <a:noFill/>
        </p:spPr>
        <p:txBody>
          <a:bodyPr wrap="none" rtlCol="0">
            <a:spAutoFit/>
          </a:bodyPr>
          <a:lstStyle/>
          <a:p>
            <a:r>
              <a:rPr lang="en-US" sz="800" dirty="0"/>
              <a:t>CL</a:t>
            </a:r>
          </a:p>
        </p:txBody>
      </p:sp>
      <p:sp>
        <p:nvSpPr>
          <p:cNvPr id="250" name="TextBox 249">
            <a:extLst>
              <a:ext uri="{FF2B5EF4-FFF2-40B4-BE49-F238E27FC236}">
                <a16:creationId xmlns:a16="http://schemas.microsoft.com/office/drawing/2014/main" xmlns="" id="{06822CC2-6492-43B1-AFB9-F07E1BC03083}"/>
              </a:ext>
            </a:extLst>
          </p:cNvPr>
          <p:cNvSpPr txBox="1"/>
          <p:nvPr/>
        </p:nvSpPr>
        <p:spPr>
          <a:xfrm>
            <a:off x="7238408" y="6421634"/>
            <a:ext cx="288862" cy="215444"/>
          </a:xfrm>
          <a:prstGeom prst="rect">
            <a:avLst/>
          </a:prstGeom>
          <a:noFill/>
        </p:spPr>
        <p:txBody>
          <a:bodyPr wrap="none" rtlCol="0">
            <a:spAutoFit/>
          </a:bodyPr>
          <a:lstStyle/>
          <a:p>
            <a:r>
              <a:rPr lang="en-US" sz="800" dirty="0"/>
              <a:t>CT</a:t>
            </a:r>
          </a:p>
        </p:txBody>
      </p:sp>
      <p:sp>
        <p:nvSpPr>
          <p:cNvPr id="251" name="TextBox 250">
            <a:extLst>
              <a:ext uri="{FF2B5EF4-FFF2-40B4-BE49-F238E27FC236}">
                <a16:creationId xmlns:a16="http://schemas.microsoft.com/office/drawing/2014/main" xmlns="" id="{DDE9B48F-3E8A-4EC1-8584-B2FF40C944A0}"/>
              </a:ext>
            </a:extLst>
          </p:cNvPr>
          <p:cNvSpPr txBox="1"/>
          <p:nvPr/>
        </p:nvSpPr>
        <p:spPr>
          <a:xfrm>
            <a:off x="7396642" y="6421634"/>
            <a:ext cx="288862" cy="215444"/>
          </a:xfrm>
          <a:prstGeom prst="rect">
            <a:avLst/>
          </a:prstGeom>
          <a:noFill/>
        </p:spPr>
        <p:txBody>
          <a:bodyPr wrap="none" rtlCol="0">
            <a:spAutoFit/>
          </a:bodyPr>
          <a:lstStyle/>
          <a:p>
            <a:r>
              <a:rPr lang="en-US" sz="800" dirty="0"/>
              <a:t>CT</a:t>
            </a:r>
          </a:p>
        </p:txBody>
      </p:sp>
      <p:sp>
        <p:nvSpPr>
          <p:cNvPr id="252" name="TextBox 251">
            <a:extLst>
              <a:ext uri="{FF2B5EF4-FFF2-40B4-BE49-F238E27FC236}">
                <a16:creationId xmlns:a16="http://schemas.microsoft.com/office/drawing/2014/main" xmlns="" id="{6E8F1428-FAD7-4EB9-BB99-839FC349A1C2}"/>
              </a:ext>
            </a:extLst>
          </p:cNvPr>
          <p:cNvSpPr txBox="1"/>
          <p:nvPr/>
        </p:nvSpPr>
        <p:spPr>
          <a:xfrm>
            <a:off x="7539967" y="6421634"/>
            <a:ext cx="288862" cy="215444"/>
          </a:xfrm>
          <a:prstGeom prst="rect">
            <a:avLst/>
          </a:prstGeom>
          <a:noFill/>
        </p:spPr>
        <p:txBody>
          <a:bodyPr wrap="none" rtlCol="0">
            <a:spAutoFit/>
          </a:bodyPr>
          <a:lstStyle/>
          <a:p>
            <a:r>
              <a:rPr lang="en-US" sz="800" dirty="0"/>
              <a:t>CT</a:t>
            </a:r>
          </a:p>
        </p:txBody>
      </p:sp>
      <p:sp>
        <p:nvSpPr>
          <p:cNvPr id="253" name="TextBox 252">
            <a:extLst>
              <a:ext uri="{FF2B5EF4-FFF2-40B4-BE49-F238E27FC236}">
                <a16:creationId xmlns:a16="http://schemas.microsoft.com/office/drawing/2014/main" xmlns="" id="{5B7B0CB9-9479-4146-A128-65A87E4C6355}"/>
              </a:ext>
            </a:extLst>
          </p:cNvPr>
          <p:cNvSpPr txBox="1"/>
          <p:nvPr/>
        </p:nvSpPr>
        <p:spPr>
          <a:xfrm>
            <a:off x="7678142" y="6421634"/>
            <a:ext cx="288862" cy="215444"/>
          </a:xfrm>
          <a:prstGeom prst="rect">
            <a:avLst/>
          </a:prstGeom>
          <a:noFill/>
        </p:spPr>
        <p:txBody>
          <a:bodyPr wrap="none" rtlCol="0">
            <a:spAutoFit/>
          </a:bodyPr>
          <a:lstStyle/>
          <a:p>
            <a:r>
              <a:rPr lang="en-US" sz="800" dirty="0"/>
              <a:t>CL</a:t>
            </a:r>
          </a:p>
        </p:txBody>
      </p:sp>
      <p:sp>
        <p:nvSpPr>
          <p:cNvPr id="254" name="TextBox 253">
            <a:extLst>
              <a:ext uri="{FF2B5EF4-FFF2-40B4-BE49-F238E27FC236}">
                <a16:creationId xmlns:a16="http://schemas.microsoft.com/office/drawing/2014/main" xmlns="" id="{FC7FECC2-42EB-42C0-98BC-20B36020B570}"/>
              </a:ext>
            </a:extLst>
          </p:cNvPr>
          <p:cNvSpPr txBox="1"/>
          <p:nvPr/>
        </p:nvSpPr>
        <p:spPr>
          <a:xfrm>
            <a:off x="8038055" y="6421634"/>
            <a:ext cx="288862" cy="215444"/>
          </a:xfrm>
          <a:prstGeom prst="rect">
            <a:avLst/>
          </a:prstGeom>
          <a:noFill/>
        </p:spPr>
        <p:txBody>
          <a:bodyPr wrap="none" rtlCol="0">
            <a:spAutoFit/>
          </a:bodyPr>
          <a:lstStyle/>
          <a:p>
            <a:r>
              <a:rPr lang="en-US" sz="800" dirty="0"/>
              <a:t>CT</a:t>
            </a:r>
          </a:p>
        </p:txBody>
      </p:sp>
      <p:sp>
        <p:nvSpPr>
          <p:cNvPr id="255" name="TextBox 254">
            <a:extLst>
              <a:ext uri="{FF2B5EF4-FFF2-40B4-BE49-F238E27FC236}">
                <a16:creationId xmlns:a16="http://schemas.microsoft.com/office/drawing/2014/main" xmlns="" id="{6F45DE96-45BC-4049-89C9-BE9F56DB3DC8}"/>
              </a:ext>
            </a:extLst>
          </p:cNvPr>
          <p:cNvSpPr txBox="1"/>
          <p:nvPr/>
        </p:nvSpPr>
        <p:spPr>
          <a:xfrm>
            <a:off x="8414347" y="6421634"/>
            <a:ext cx="288862" cy="215444"/>
          </a:xfrm>
          <a:prstGeom prst="rect">
            <a:avLst/>
          </a:prstGeom>
          <a:noFill/>
        </p:spPr>
        <p:txBody>
          <a:bodyPr wrap="none" rtlCol="0">
            <a:spAutoFit/>
          </a:bodyPr>
          <a:lstStyle/>
          <a:p>
            <a:r>
              <a:rPr lang="en-US" sz="800" dirty="0"/>
              <a:t>CT</a:t>
            </a:r>
          </a:p>
        </p:txBody>
      </p:sp>
    </p:spTree>
    <p:extLst>
      <p:ext uri="{BB962C8B-B14F-4D97-AF65-F5344CB8AC3E}">
        <p14:creationId xmlns:p14="http://schemas.microsoft.com/office/powerpoint/2010/main" val="2512841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549735" y="2558128"/>
            <a:ext cx="571504" cy="215444"/>
          </a:xfrm>
          <a:prstGeom prst="rect">
            <a:avLst/>
          </a:prstGeom>
          <a:noFill/>
        </p:spPr>
        <p:txBody>
          <a:bodyPr wrap="square" rtlCol="0">
            <a:spAutoFit/>
          </a:bodyPr>
          <a:lstStyle/>
          <a:p>
            <a:r>
              <a:rPr lang="es-ES" sz="800" dirty="0">
                <a:latin typeface="+mj-lt"/>
                <a:cs typeface="Times New Roman" pitchFamily="18" charset="0"/>
              </a:rPr>
              <a:t>1531</a:t>
            </a:r>
          </a:p>
        </p:txBody>
      </p:sp>
      <p:sp>
        <p:nvSpPr>
          <p:cNvPr id="4" name="3 CuadroTexto"/>
          <p:cNvSpPr txBox="1"/>
          <p:nvPr/>
        </p:nvSpPr>
        <p:spPr>
          <a:xfrm>
            <a:off x="5549735" y="2945876"/>
            <a:ext cx="571504" cy="215444"/>
          </a:xfrm>
          <a:prstGeom prst="rect">
            <a:avLst/>
          </a:prstGeom>
          <a:noFill/>
        </p:spPr>
        <p:txBody>
          <a:bodyPr wrap="square" rtlCol="0">
            <a:spAutoFit/>
          </a:bodyPr>
          <a:lstStyle/>
          <a:p>
            <a:r>
              <a:rPr lang="es-ES" sz="800" dirty="0">
                <a:latin typeface="+mj-lt"/>
                <a:cs typeface="Times New Roman" pitchFamily="18" charset="0"/>
              </a:rPr>
              <a:t>1091</a:t>
            </a:r>
          </a:p>
        </p:txBody>
      </p:sp>
      <p:sp>
        <p:nvSpPr>
          <p:cNvPr id="5" name="4 CuadroTexto"/>
          <p:cNvSpPr txBox="1"/>
          <p:nvPr/>
        </p:nvSpPr>
        <p:spPr>
          <a:xfrm>
            <a:off x="5549735" y="3231349"/>
            <a:ext cx="571504" cy="215444"/>
          </a:xfrm>
          <a:prstGeom prst="rect">
            <a:avLst/>
          </a:prstGeom>
          <a:noFill/>
        </p:spPr>
        <p:txBody>
          <a:bodyPr wrap="square" rtlCol="0">
            <a:spAutoFit/>
          </a:bodyPr>
          <a:lstStyle/>
          <a:p>
            <a:r>
              <a:rPr lang="es-ES" sz="800" dirty="0">
                <a:latin typeface="+mj-lt"/>
                <a:cs typeface="Times New Roman" pitchFamily="18" charset="0"/>
              </a:rPr>
              <a:t>924</a:t>
            </a:r>
          </a:p>
        </p:txBody>
      </p:sp>
      <p:sp>
        <p:nvSpPr>
          <p:cNvPr id="6" name="5 CuadroTexto"/>
          <p:cNvSpPr txBox="1"/>
          <p:nvPr/>
        </p:nvSpPr>
        <p:spPr>
          <a:xfrm>
            <a:off x="5549735" y="3591389"/>
            <a:ext cx="571504" cy="215444"/>
          </a:xfrm>
          <a:prstGeom prst="rect">
            <a:avLst/>
          </a:prstGeom>
          <a:noFill/>
        </p:spPr>
        <p:txBody>
          <a:bodyPr wrap="square" rtlCol="0">
            <a:spAutoFit/>
          </a:bodyPr>
          <a:lstStyle/>
          <a:p>
            <a:r>
              <a:rPr lang="es-ES" sz="800" dirty="0">
                <a:latin typeface="+mj-lt"/>
                <a:cs typeface="Times New Roman" pitchFamily="18" charset="0"/>
              </a:rPr>
              <a:t>813</a:t>
            </a:r>
          </a:p>
        </p:txBody>
      </p:sp>
      <p:sp>
        <p:nvSpPr>
          <p:cNvPr id="7" name="6 CuadroTexto"/>
          <p:cNvSpPr txBox="1"/>
          <p:nvPr/>
        </p:nvSpPr>
        <p:spPr>
          <a:xfrm>
            <a:off x="5559673" y="2358871"/>
            <a:ext cx="291332" cy="215444"/>
          </a:xfrm>
          <a:prstGeom prst="rect">
            <a:avLst/>
          </a:prstGeom>
          <a:noFill/>
        </p:spPr>
        <p:txBody>
          <a:bodyPr wrap="square" rtlCol="0">
            <a:spAutoFit/>
          </a:bodyPr>
          <a:lstStyle/>
          <a:p>
            <a:r>
              <a:rPr lang="es-ES" sz="800" dirty="0">
                <a:latin typeface="+mj-lt"/>
                <a:cs typeface="Times New Roman" pitchFamily="18" charset="0"/>
              </a:rPr>
              <a:t>kb</a:t>
            </a:r>
          </a:p>
        </p:txBody>
      </p:sp>
      <p:sp>
        <p:nvSpPr>
          <p:cNvPr id="29" name="28 CuadroTexto"/>
          <p:cNvSpPr txBox="1"/>
          <p:nvPr/>
        </p:nvSpPr>
        <p:spPr>
          <a:xfrm>
            <a:off x="621404" y="1516372"/>
            <a:ext cx="3953028" cy="215444"/>
          </a:xfrm>
          <a:prstGeom prst="rect">
            <a:avLst/>
          </a:prstGeom>
          <a:noFill/>
        </p:spPr>
        <p:txBody>
          <a:bodyPr wrap="square" rtlCol="0">
            <a:spAutoFit/>
          </a:bodyPr>
          <a:lstStyle/>
          <a:p>
            <a:r>
              <a:rPr lang="es-ES" sz="800" dirty="0">
                <a:latin typeface="+mj-lt"/>
                <a:cs typeface="Times New Roman" pitchFamily="18" charset="0"/>
              </a:rPr>
              <a:t>1     2      3     4      5     6     7             8      9     11  14   17     19</a:t>
            </a:r>
          </a:p>
        </p:txBody>
      </p:sp>
      <p:sp>
        <p:nvSpPr>
          <p:cNvPr id="30" name="29 CuadroTexto"/>
          <p:cNvSpPr txBox="1"/>
          <p:nvPr/>
        </p:nvSpPr>
        <p:spPr>
          <a:xfrm>
            <a:off x="414122" y="973372"/>
            <a:ext cx="307777" cy="745229"/>
          </a:xfrm>
          <a:prstGeom prst="rect">
            <a:avLst/>
          </a:prstGeom>
          <a:noFill/>
        </p:spPr>
        <p:txBody>
          <a:bodyPr vert="vert270" wrap="square" rtlCol="0">
            <a:spAutoFit/>
          </a:bodyPr>
          <a:lstStyle/>
          <a:p>
            <a:r>
              <a:rPr lang="es-ES" sz="800" dirty="0">
                <a:latin typeface="Times New Roman" pitchFamily="18" charset="0"/>
                <a:cs typeface="Times New Roman" pitchFamily="18" charset="0"/>
              </a:rPr>
              <a:t>CAGL12</a:t>
            </a:r>
          </a:p>
        </p:txBody>
      </p:sp>
      <p:sp>
        <p:nvSpPr>
          <p:cNvPr id="31" name="30 CuadroTexto"/>
          <p:cNvSpPr txBox="1"/>
          <p:nvPr/>
        </p:nvSpPr>
        <p:spPr>
          <a:xfrm>
            <a:off x="1770682" y="1097601"/>
            <a:ext cx="338554" cy="612000"/>
          </a:xfrm>
          <a:prstGeom prst="rect">
            <a:avLst/>
          </a:prstGeom>
          <a:noFill/>
        </p:spPr>
        <p:txBody>
          <a:bodyPr vert="vert270" wrap="square" rtlCol="0">
            <a:spAutoFit/>
          </a:bodyPr>
          <a:lstStyle/>
          <a:p>
            <a:r>
              <a:rPr lang="es-ES" sz="800" dirty="0">
                <a:latin typeface="+mj-lt"/>
                <a:cs typeface="Times New Roman" pitchFamily="18" charset="0"/>
              </a:rPr>
              <a:t>W303</a:t>
            </a:r>
          </a:p>
        </p:txBody>
      </p:sp>
      <p:grpSp>
        <p:nvGrpSpPr>
          <p:cNvPr id="76" name="Group 75">
            <a:extLst>
              <a:ext uri="{FF2B5EF4-FFF2-40B4-BE49-F238E27FC236}">
                <a16:creationId xmlns:a16="http://schemas.microsoft.com/office/drawing/2014/main" xmlns="" id="{4661FDD2-9F46-4794-A34D-6BCC96E7BE5F}"/>
              </a:ext>
            </a:extLst>
          </p:cNvPr>
          <p:cNvGrpSpPr/>
          <p:nvPr/>
        </p:nvGrpSpPr>
        <p:grpSpPr>
          <a:xfrm>
            <a:off x="3089972" y="1716957"/>
            <a:ext cx="2592288" cy="2076766"/>
            <a:chOff x="3089972" y="1716957"/>
            <a:chExt cx="2592288" cy="2076766"/>
          </a:xfrm>
        </p:grpSpPr>
        <p:pic>
          <p:nvPicPr>
            <p:cNvPr id="28" name="27 Imagen" descr="S13.tif"/>
            <p:cNvPicPr>
              <a:picLocks noChangeAspect="1"/>
            </p:cNvPicPr>
            <p:nvPr/>
          </p:nvPicPr>
          <p:blipFill>
            <a:blip r:embed="rId3"/>
            <a:srcRect b="7743"/>
            <a:stretch>
              <a:fillRect/>
            </a:stretch>
          </p:blipFill>
          <p:spPr>
            <a:xfrm>
              <a:off x="3089972" y="1716957"/>
              <a:ext cx="2534981" cy="2076766"/>
            </a:xfrm>
            <a:prstGeom prst="rect">
              <a:avLst/>
            </a:prstGeom>
          </p:spPr>
        </p:pic>
        <p:sp>
          <p:nvSpPr>
            <p:cNvPr id="32" name="31 CuadroTexto"/>
            <p:cNvSpPr txBox="1"/>
            <p:nvPr/>
          </p:nvSpPr>
          <p:spPr>
            <a:xfrm>
              <a:off x="5106196" y="1934625"/>
              <a:ext cx="576064" cy="215444"/>
            </a:xfrm>
            <a:prstGeom prst="rect">
              <a:avLst/>
            </a:prstGeom>
            <a:noFill/>
          </p:spPr>
          <p:txBody>
            <a:bodyPr wrap="square" rtlCol="0">
              <a:spAutoFit/>
            </a:bodyPr>
            <a:lstStyle/>
            <a:p>
              <a:r>
                <a:rPr lang="es-ES" sz="800" i="1" dirty="0">
                  <a:latin typeface="+mj-lt"/>
                  <a:cs typeface="Times New Roman" pitchFamily="18" charset="0"/>
                </a:rPr>
                <a:t>COX12</a:t>
              </a:r>
            </a:p>
          </p:txBody>
        </p:sp>
      </p:grpSp>
      <p:sp>
        <p:nvSpPr>
          <p:cNvPr id="33" name="32 CuadroTexto"/>
          <p:cNvSpPr txBox="1"/>
          <p:nvPr/>
        </p:nvSpPr>
        <p:spPr>
          <a:xfrm>
            <a:off x="35496" y="3137429"/>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6A</a:t>
            </a:r>
          </a:p>
        </p:txBody>
      </p:sp>
      <p:sp>
        <p:nvSpPr>
          <p:cNvPr id="34" name="33 CuadroTexto"/>
          <p:cNvSpPr txBox="1"/>
          <p:nvPr/>
        </p:nvSpPr>
        <p:spPr>
          <a:xfrm>
            <a:off x="35496" y="2745185"/>
            <a:ext cx="504000" cy="215444"/>
          </a:xfrm>
          <a:prstGeom prst="rect">
            <a:avLst/>
          </a:prstGeom>
          <a:noFill/>
        </p:spPr>
        <p:txBody>
          <a:bodyPr wrap="square" rtlCol="0">
            <a:spAutoFit/>
          </a:bodyPr>
          <a:lstStyle/>
          <a:p>
            <a:r>
              <a:rPr lang="es-ES" sz="800" dirty="0">
                <a:latin typeface="+mj-lt"/>
                <a:cs typeface="Times New Roman" pitchFamily="18" charset="0"/>
              </a:rPr>
              <a:t>Chr 5</a:t>
            </a:r>
          </a:p>
        </p:txBody>
      </p:sp>
      <p:sp>
        <p:nvSpPr>
          <p:cNvPr id="35" name="34 CuadroTexto"/>
          <p:cNvSpPr txBox="1"/>
          <p:nvPr/>
        </p:nvSpPr>
        <p:spPr>
          <a:xfrm>
            <a:off x="35496" y="2566105"/>
            <a:ext cx="504000" cy="215444"/>
          </a:xfrm>
          <a:prstGeom prst="rect">
            <a:avLst/>
          </a:prstGeom>
          <a:noFill/>
        </p:spPr>
        <p:txBody>
          <a:bodyPr wrap="square" rtlCol="0">
            <a:spAutoFit/>
          </a:bodyPr>
          <a:lstStyle/>
          <a:p>
            <a:r>
              <a:rPr lang="es-ES" sz="800" dirty="0">
                <a:latin typeface="+mj-lt"/>
                <a:cs typeface="Times New Roman" pitchFamily="18" charset="0"/>
              </a:rPr>
              <a:t>Chr 4</a:t>
            </a:r>
          </a:p>
        </p:txBody>
      </p:sp>
      <p:sp>
        <p:nvSpPr>
          <p:cNvPr id="36" name="35 CuadroTexto"/>
          <p:cNvSpPr txBox="1"/>
          <p:nvPr/>
        </p:nvSpPr>
        <p:spPr>
          <a:xfrm>
            <a:off x="35496" y="2479385"/>
            <a:ext cx="504000" cy="215444"/>
          </a:xfrm>
          <a:prstGeom prst="rect">
            <a:avLst/>
          </a:prstGeom>
          <a:noFill/>
        </p:spPr>
        <p:txBody>
          <a:bodyPr wrap="square" rtlCol="0">
            <a:spAutoFit/>
          </a:bodyPr>
          <a:lstStyle/>
          <a:p>
            <a:r>
              <a:rPr lang="es-ES" sz="800" dirty="0">
                <a:latin typeface="+mj-lt"/>
                <a:cs typeface="Times New Roman" pitchFamily="18" charset="0"/>
              </a:rPr>
              <a:t>Chr 3</a:t>
            </a:r>
          </a:p>
        </p:txBody>
      </p:sp>
      <p:sp>
        <p:nvSpPr>
          <p:cNvPr id="37" name="36 CuadroTexto"/>
          <p:cNvSpPr txBox="1"/>
          <p:nvPr/>
        </p:nvSpPr>
        <p:spPr>
          <a:xfrm>
            <a:off x="35496" y="2271373"/>
            <a:ext cx="504000" cy="215444"/>
          </a:xfrm>
          <a:prstGeom prst="rect">
            <a:avLst/>
          </a:prstGeom>
          <a:noFill/>
        </p:spPr>
        <p:txBody>
          <a:bodyPr wrap="square" rtlCol="0">
            <a:spAutoFit/>
          </a:bodyPr>
          <a:lstStyle/>
          <a:p>
            <a:r>
              <a:rPr lang="es-ES" sz="800" dirty="0">
                <a:latin typeface="+mj-lt"/>
                <a:cs typeface="Times New Roman" pitchFamily="18" charset="0"/>
              </a:rPr>
              <a:t>Chr 2</a:t>
            </a:r>
          </a:p>
        </p:txBody>
      </p:sp>
      <p:sp>
        <p:nvSpPr>
          <p:cNvPr id="38" name="37 CuadroTexto"/>
          <p:cNvSpPr txBox="1"/>
          <p:nvPr/>
        </p:nvSpPr>
        <p:spPr>
          <a:xfrm>
            <a:off x="35496" y="2078641"/>
            <a:ext cx="504000" cy="215444"/>
          </a:xfrm>
          <a:prstGeom prst="rect">
            <a:avLst/>
          </a:prstGeom>
          <a:noFill/>
        </p:spPr>
        <p:txBody>
          <a:bodyPr wrap="square" rtlCol="0">
            <a:spAutoFit/>
          </a:bodyPr>
          <a:lstStyle/>
          <a:p>
            <a:r>
              <a:rPr lang="es-ES" sz="800" dirty="0">
                <a:latin typeface="+mj-lt"/>
                <a:cs typeface="Times New Roman" pitchFamily="18" charset="0"/>
              </a:rPr>
              <a:t>Chr 1</a:t>
            </a:r>
          </a:p>
        </p:txBody>
      </p:sp>
      <p:sp>
        <p:nvSpPr>
          <p:cNvPr id="39" name="38 CuadroTexto"/>
          <p:cNvSpPr txBox="1"/>
          <p:nvPr/>
        </p:nvSpPr>
        <p:spPr>
          <a:xfrm>
            <a:off x="35496" y="2175856"/>
            <a:ext cx="504000" cy="215444"/>
          </a:xfrm>
          <a:prstGeom prst="rect">
            <a:avLst/>
          </a:prstGeom>
          <a:noFill/>
        </p:spPr>
        <p:txBody>
          <a:bodyPr wrap="square" rtlCol="0">
            <a:spAutoFit/>
          </a:bodyPr>
          <a:lstStyle/>
          <a:p>
            <a:r>
              <a:rPr lang="es-ES" sz="800" dirty="0">
                <a:latin typeface="+mj-lt"/>
                <a:cs typeface="Times New Roman" pitchFamily="18" charset="0"/>
              </a:rPr>
              <a:t>Chr R</a:t>
            </a:r>
          </a:p>
        </p:txBody>
      </p:sp>
      <p:sp>
        <p:nvSpPr>
          <p:cNvPr id="40" name="39 CuadroTexto"/>
          <p:cNvSpPr txBox="1"/>
          <p:nvPr/>
        </p:nvSpPr>
        <p:spPr>
          <a:xfrm>
            <a:off x="35496" y="3267713"/>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7B</a:t>
            </a:r>
          </a:p>
        </p:txBody>
      </p:sp>
      <p:sp>
        <p:nvSpPr>
          <p:cNvPr id="41" name="40 Cerrar corchete"/>
          <p:cNvSpPr/>
          <p:nvPr/>
        </p:nvSpPr>
        <p:spPr>
          <a:xfrm flipH="1">
            <a:off x="379271" y="2145542"/>
            <a:ext cx="69702" cy="289579"/>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800">
              <a:latin typeface="+mj-lt"/>
            </a:endParaRPr>
          </a:p>
        </p:txBody>
      </p:sp>
      <p:sp>
        <p:nvSpPr>
          <p:cNvPr id="42" name="41 CuadroTexto"/>
          <p:cNvSpPr txBox="1"/>
          <p:nvPr/>
        </p:nvSpPr>
        <p:spPr>
          <a:xfrm>
            <a:off x="35496" y="3052767"/>
            <a:ext cx="504000" cy="215444"/>
          </a:xfrm>
          <a:prstGeom prst="rect">
            <a:avLst/>
          </a:prstGeom>
          <a:noFill/>
        </p:spPr>
        <p:txBody>
          <a:bodyPr wrap="square" rtlCol="0">
            <a:spAutoFit/>
          </a:bodyPr>
          <a:lstStyle/>
          <a:p>
            <a:r>
              <a:rPr lang="es-ES" sz="800" dirty="0" err="1">
                <a:latin typeface="+mj-lt"/>
                <a:cs typeface="Times New Roman" pitchFamily="18" charset="0"/>
              </a:rPr>
              <a:t>Chr</a:t>
            </a:r>
            <a:r>
              <a:rPr lang="es-ES" sz="800" dirty="0">
                <a:latin typeface="+mj-lt"/>
                <a:cs typeface="Times New Roman" pitchFamily="18" charset="0"/>
              </a:rPr>
              <a:t> 6B</a:t>
            </a:r>
          </a:p>
        </p:txBody>
      </p:sp>
      <p:sp>
        <p:nvSpPr>
          <p:cNvPr id="53" name="52 CuadroTexto"/>
          <p:cNvSpPr txBox="1"/>
          <p:nvPr/>
        </p:nvSpPr>
        <p:spPr>
          <a:xfrm>
            <a:off x="3222928" y="1516372"/>
            <a:ext cx="2531340" cy="215444"/>
          </a:xfrm>
          <a:prstGeom prst="rect">
            <a:avLst/>
          </a:prstGeom>
          <a:noFill/>
        </p:spPr>
        <p:txBody>
          <a:bodyPr wrap="square" rtlCol="0">
            <a:spAutoFit/>
          </a:bodyPr>
          <a:lstStyle/>
          <a:p>
            <a:r>
              <a:rPr lang="es-ES" sz="800" dirty="0">
                <a:latin typeface="+mj-lt"/>
                <a:cs typeface="Times New Roman" pitchFamily="18" charset="0"/>
              </a:rPr>
              <a:t>1     2     3      4      5    6     7              8    9    11   14   17   19</a:t>
            </a:r>
          </a:p>
        </p:txBody>
      </p:sp>
      <p:sp>
        <p:nvSpPr>
          <p:cNvPr id="54" name="53 CuadroTexto"/>
          <p:cNvSpPr txBox="1"/>
          <p:nvPr/>
        </p:nvSpPr>
        <p:spPr>
          <a:xfrm>
            <a:off x="4351488" y="1105407"/>
            <a:ext cx="338554" cy="612000"/>
          </a:xfrm>
          <a:prstGeom prst="rect">
            <a:avLst/>
          </a:prstGeom>
          <a:noFill/>
        </p:spPr>
        <p:txBody>
          <a:bodyPr vert="vert270" wrap="square" rtlCol="0">
            <a:spAutoFit/>
          </a:bodyPr>
          <a:lstStyle/>
          <a:p>
            <a:r>
              <a:rPr lang="es-ES" sz="800" dirty="0">
                <a:latin typeface="+mj-lt"/>
                <a:cs typeface="Times New Roman" pitchFamily="18" charset="0"/>
              </a:rPr>
              <a:t>W303</a:t>
            </a:r>
          </a:p>
        </p:txBody>
      </p:sp>
      <p:sp>
        <p:nvSpPr>
          <p:cNvPr id="55" name="54 CuadroTexto"/>
          <p:cNvSpPr txBox="1"/>
          <p:nvPr/>
        </p:nvSpPr>
        <p:spPr>
          <a:xfrm>
            <a:off x="3017964" y="998521"/>
            <a:ext cx="307777" cy="745229"/>
          </a:xfrm>
          <a:prstGeom prst="rect">
            <a:avLst/>
          </a:prstGeom>
          <a:noFill/>
        </p:spPr>
        <p:txBody>
          <a:bodyPr vert="vert270" wrap="square" rtlCol="0">
            <a:spAutoFit/>
          </a:bodyPr>
          <a:lstStyle/>
          <a:p>
            <a:r>
              <a:rPr lang="es-ES" sz="800" dirty="0">
                <a:latin typeface="Times New Roman" pitchFamily="18" charset="0"/>
                <a:cs typeface="Times New Roman" pitchFamily="18" charset="0"/>
              </a:rPr>
              <a:t>CAGL12</a:t>
            </a:r>
          </a:p>
        </p:txBody>
      </p:sp>
      <p:pic>
        <p:nvPicPr>
          <p:cNvPr id="27" name="26 Imagen" descr="13.tif"/>
          <p:cNvPicPr>
            <a:picLocks noChangeAspect="1"/>
          </p:cNvPicPr>
          <p:nvPr/>
        </p:nvPicPr>
        <p:blipFill>
          <a:blip r:embed="rId4"/>
          <a:stretch>
            <a:fillRect/>
          </a:stretch>
        </p:blipFill>
        <p:spPr>
          <a:xfrm>
            <a:off x="457596" y="1716957"/>
            <a:ext cx="2628009" cy="2085153"/>
          </a:xfrm>
          <a:prstGeom prst="rect">
            <a:avLst/>
          </a:prstGeom>
        </p:spPr>
      </p:pic>
      <p:cxnSp>
        <p:nvCxnSpPr>
          <p:cNvPr id="44" name="43 Conector recto de flecha"/>
          <p:cNvCxnSpPr>
            <a:cxnSpLocks/>
          </p:cNvCxnSpPr>
          <p:nvPr/>
        </p:nvCxnSpPr>
        <p:spPr>
          <a:xfrm flipV="1">
            <a:off x="928638" y="3592647"/>
            <a:ext cx="0" cy="56145"/>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a:off x="626516" y="4001050"/>
            <a:ext cx="51978" cy="562"/>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6179625" y="1516372"/>
            <a:ext cx="1473819" cy="215444"/>
          </a:xfrm>
          <a:prstGeom prst="rect">
            <a:avLst/>
          </a:prstGeom>
          <a:noFill/>
        </p:spPr>
        <p:txBody>
          <a:bodyPr wrap="square" rtlCol="0">
            <a:spAutoFit/>
          </a:bodyPr>
          <a:lstStyle/>
          <a:p>
            <a:r>
              <a:rPr lang="es-ES" sz="800" dirty="0">
                <a:latin typeface="+mj-lt"/>
                <a:cs typeface="Times New Roman" pitchFamily="18" charset="0"/>
              </a:rPr>
              <a:t>10   12  13  15   16  18   20</a:t>
            </a:r>
          </a:p>
        </p:txBody>
      </p:sp>
      <p:grpSp>
        <p:nvGrpSpPr>
          <p:cNvPr id="93" name="Group 92">
            <a:extLst>
              <a:ext uri="{FF2B5EF4-FFF2-40B4-BE49-F238E27FC236}">
                <a16:creationId xmlns:a16="http://schemas.microsoft.com/office/drawing/2014/main" xmlns="" id="{23585565-937C-401B-ACB1-CA872640B3A9}"/>
              </a:ext>
            </a:extLst>
          </p:cNvPr>
          <p:cNvGrpSpPr/>
          <p:nvPr/>
        </p:nvGrpSpPr>
        <p:grpSpPr>
          <a:xfrm>
            <a:off x="8568184" y="2317969"/>
            <a:ext cx="445666" cy="1522907"/>
            <a:chOff x="6044838" y="2225176"/>
            <a:chExt cx="445666" cy="1522907"/>
          </a:xfrm>
        </p:grpSpPr>
        <p:sp>
          <p:nvSpPr>
            <p:cNvPr id="12" name="11 CuadroTexto"/>
            <p:cNvSpPr txBox="1"/>
            <p:nvPr/>
          </p:nvSpPr>
          <p:spPr>
            <a:xfrm>
              <a:off x="6048775" y="2385824"/>
              <a:ext cx="441729" cy="215444"/>
            </a:xfrm>
            <a:prstGeom prst="rect">
              <a:avLst/>
            </a:prstGeom>
            <a:noFill/>
          </p:spPr>
          <p:txBody>
            <a:bodyPr wrap="square" rtlCol="0">
              <a:spAutoFit/>
            </a:bodyPr>
            <a:lstStyle/>
            <a:p>
              <a:r>
                <a:rPr lang="es-ES" sz="800" dirty="0">
                  <a:latin typeface="+mj-lt"/>
                  <a:cs typeface="Times New Roman" pitchFamily="18" charset="0"/>
                </a:rPr>
                <a:t>1531</a:t>
              </a:r>
            </a:p>
          </p:txBody>
        </p:sp>
        <p:sp>
          <p:nvSpPr>
            <p:cNvPr id="13" name="12 CuadroTexto"/>
            <p:cNvSpPr txBox="1"/>
            <p:nvPr/>
          </p:nvSpPr>
          <p:spPr>
            <a:xfrm>
              <a:off x="6048775" y="2666500"/>
              <a:ext cx="441729" cy="215444"/>
            </a:xfrm>
            <a:prstGeom prst="rect">
              <a:avLst/>
            </a:prstGeom>
            <a:noFill/>
          </p:spPr>
          <p:txBody>
            <a:bodyPr wrap="square" rtlCol="0">
              <a:spAutoFit/>
            </a:bodyPr>
            <a:lstStyle/>
            <a:p>
              <a:r>
                <a:rPr lang="es-ES" sz="800" dirty="0">
                  <a:latin typeface="+mj-lt"/>
                  <a:cs typeface="Times New Roman" pitchFamily="18" charset="0"/>
                </a:rPr>
                <a:t>1091</a:t>
              </a:r>
            </a:p>
          </p:txBody>
        </p:sp>
        <p:sp>
          <p:nvSpPr>
            <p:cNvPr id="14" name="13 CuadroTexto"/>
            <p:cNvSpPr txBox="1"/>
            <p:nvPr/>
          </p:nvSpPr>
          <p:spPr>
            <a:xfrm>
              <a:off x="6048775" y="2976747"/>
              <a:ext cx="441729" cy="215444"/>
            </a:xfrm>
            <a:prstGeom prst="rect">
              <a:avLst/>
            </a:prstGeom>
            <a:noFill/>
          </p:spPr>
          <p:txBody>
            <a:bodyPr wrap="square" rtlCol="0">
              <a:spAutoFit/>
            </a:bodyPr>
            <a:lstStyle/>
            <a:p>
              <a:r>
                <a:rPr lang="es-ES" sz="800" dirty="0">
                  <a:latin typeface="+mj-lt"/>
                  <a:cs typeface="Times New Roman" pitchFamily="18" charset="0"/>
                </a:rPr>
                <a:t>924</a:t>
              </a:r>
            </a:p>
          </p:txBody>
        </p:sp>
        <p:sp>
          <p:nvSpPr>
            <p:cNvPr id="15" name="14 CuadroTexto"/>
            <p:cNvSpPr txBox="1"/>
            <p:nvPr/>
          </p:nvSpPr>
          <p:spPr>
            <a:xfrm>
              <a:off x="6048775" y="3278208"/>
              <a:ext cx="369721" cy="215444"/>
            </a:xfrm>
            <a:prstGeom prst="rect">
              <a:avLst/>
            </a:prstGeom>
            <a:noFill/>
          </p:spPr>
          <p:txBody>
            <a:bodyPr wrap="square" rtlCol="0">
              <a:spAutoFit/>
            </a:bodyPr>
            <a:lstStyle/>
            <a:p>
              <a:r>
                <a:rPr lang="es-ES" sz="800" dirty="0">
                  <a:latin typeface="+mj-lt"/>
                  <a:cs typeface="Times New Roman" pitchFamily="18" charset="0"/>
                </a:rPr>
                <a:t>813</a:t>
              </a:r>
            </a:p>
          </p:txBody>
        </p:sp>
        <p:sp>
          <p:nvSpPr>
            <p:cNvPr id="16" name="15 CuadroTexto"/>
            <p:cNvSpPr txBox="1"/>
            <p:nvPr/>
          </p:nvSpPr>
          <p:spPr>
            <a:xfrm>
              <a:off x="6048775" y="3532639"/>
              <a:ext cx="441729" cy="215444"/>
            </a:xfrm>
            <a:prstGeom prst="rect">
              <a:avLst/>
            </a:prstGeom>
            <a:noFill/>
          </p:spPr>
          <p:txBody>
            <a:bodyPr wrap="square" rtlCol="0">
              <a:spAutoFit/>
            </a:bodyPr>
            <a:lstStyle/>
            <a:p>
              <a:r>
                <a:rPr lang="es-ES" sz="800" dirty="0">
                  <a:latin typeface="+mj-lt"/>
                  <a:cs typeface="Times New Roman" pitchFamily="18" charset="0"/>
                </a:rPr>
                <a:t>666</a:t>
              </a:r>
            </a:p>
          </p:txBody>
        </p:sp>
        <p:sp>
          <p:nvSpPr>
            <p:cNvPr id="17" name="16 CuadroTexto"/>
            <p:cNvSpPr txBox="1"/>
            <p:nvPr/>
          </p:nvSpPr>
          <p:spPr>
            <a:xfrm>
              <a:off x="6044838" y="2225176"/>
              <a:ext cx="296833" cy="215444"/>
            </a:xfrm>
            <a:prstGeom prst="rect">
              <a:avLst/>
            </a:prstGeom>
            <a:noFill/>
          </p:spPr>
          <p:txBody>
            <a:bodyPr wrap="square" rtlCol="0">
              <a:spAutoFit/>
            </a:bodyPr>
            <a:lstStyle/>
            <a:p>
              <a:r>
                <a:rPr lang="es-ES" sz="800" dirty="0">
                  <a:latin typeface="+mj-lt"/>
                  <a:cs typeface="Times New Roman" pitchFamily="18" charset="0"/>
                </a:rPr>
                <a:t>kb</a:t>
              </a:r>
            </a:p>
          </p:txBody>
        </p:sp>
      </p:grpSp>
      <p:grpSp>
        <p:nvGrpSpPr>
          <p:cNvPr id="77" name="Group 76">
            <a:extLst>
              <a:ext uri="{FF2B5EF4-FFF2-40B4-BE49-F238E27FC236}">
                <a16:creationId xmlns:a16="http://schemas.microsoft.com/office/drawing/2014/main" xmlns="" id="{B934CF3F-807A-4B52-A4A5-BEF6ED81323D}"/>
              </a:ext>
            </a:extLst>
          </p:cNvPr>
          <p:cNvGrpSpPr/>
          <p:nvPr/>
        </p:nvGrpSpPr>
        <p:grpSpPr>
          <a:xfrm>
            <a:off x="7369959" y="1716957"/>
            <a:ext cx="1423842" cy="2157061"/>
            <a:chOff x="7631399" y="1716957"/>
            <a:chExt cx="1423842" cy="2157061"/>
          </a:xfrm>
        </p:grpSpPr>
        <p:pic>
          <p:nvPicPr>
            <p:cNvPr id="18" name="17 Imagen" descr="S12b.tif"/>
            <p:cNvPicPr>
              <a:picLocks noChangeAspect="1"/>
            </p:cNvPicPr>
            <p:nvPr/>
          </p:nvPicPr>
          <p:blipFill>
            <a:blip r:embed="rId5"/>
            <a:stretch>
              <a:fillRect/>
            </a:stretch>
          </p:blipFill>
          <p:spPr>
            <a:xfrm>
              <a:off x="7631399" y="1716957"/>
              <a:ext cx="1278965" cy="2157061"/>
            </a:xfrm>
            <a:prstGeom prst="rect">
              <a:avLst/>
            </a:prstGeom>
          </p:spPr>
        </p:pic>
        <p:sp>
          <p:nvSpPr>
            <p:cNvPr id="19" name="18 CuadroTexto"/>
            <p:cNvSpPr txBox="1"/>
            <p:nvPr/>
          </p:nvSpPr>
          <p:spPr>
            <a:xfrm>
              <a:off x="8490947" y="1934247"/>
              <a:ext cx="564294" cy="215444"/>
            </a:xfrm>
            <a:prstGeom prst="rect">
              <a:avLst/>
            </a:prstGeom>
            <a:noFill/>
          </p:spPr>
          <p:txBody>
            <a:bodyPr wrap="square" rtlCol="0">
              <a:spAutoFit/>
            </a:bodyPr>
            <a:lstStyle/>
            <a:p>
              <a:r>
                <a:rPr lang="es-ES" sz="800" i="1" dirty="0">
                  <a:latin typeface="+mj-lt"/>
                  <a:cs typeface="Times New Roman" pitchFamily="18" charset="0"/>
                </a:rPr>
                <a:t>COX12</a:t>
              </a:r>
            </a:p>
          </p:txBody>
        </p:sp>
      </p:grpSp>
      <p:grpSp>
        <p:nvGrpSpPr>
          <p:cNvPr id="78" name="Group 77">
            <a:extLst>
              <a:ext uri="{FF2B5EF4-FFF2-40B4-BE49-F238E27FC236}">
                <a16:creationId xmlns:a16="http://schemas.microsoft.com/office/drawing/2014/main" xmlns="" id="{DC904002-C574-40EE-9F00-F67153C05B9E}"/>
              </a:ext>
            </a:extLst>
          </p:cNvPr>
          <p:cNvGrpSpPr/>
          <p:nvPr/>
        </p:nvGrpSpPr>
        <p:grpSpPr>
          <a:xfrm>
            <a:off x="6084168" y="1716957"/>
            <a:ext cx="1286591" cy="2147507"/>
            <a:chOff x="6345608" y="1716957"/>
            <a:chExt cx="1286591" cy="2147507"/>
          </a:xfrm>
        </p:grpSpPr>
        <p:pic>
          <p:nvPicPr>
            <p:cNvPr id="10" name="9 Imagen" descr="12b.tif"/>
            <p:cNvPicPr>
              <a:picLocks noChangeAspect="1"/>
            </p:cNvPicPr>
            <p:nvPr/>
          </p:nvPicPr>
          <p:blipFill>
            <a:blip r:embed="rId6"/>
            <a:stretch>
              <a:fillRect/>
            </a:stretch>
          </p:blipFill>
          <p:spPr>
            <a:xfrm>
              <a:off x="6345608" y="1716957"/>
              <a:ext cx="1286591" cy="2147507"/>
            </a:xfrm>
            <a:prstGeom prst="rect">
              <a:avLst/>
            </a:prstGeom>
          </p:spPr>
        </p:pic>
        <p:cxnSp>
          <p:nvCxnSpPr>
            <p:cNvPr id="21" name="20 Conector recto de flecha"/>
            <p:cNvCxnSpPr/>
            <p:nvPr/>
          </p:nvCxnSpPr>
          <p:spPr>
            <a:xfrm flipH="1">
              <a:off x="6999314" y="3056849"/>
              <a:ext cx="56022" cy="562"/>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2" name="21 CuadroTexto"/>
          <p:cNvSpPr txBox="1"/>
          <p:nvPr/>
        </p:nvSpPr>
        <p:spPr>
          <a:xfrm>
            <a:off x="7466216" y="1518949"/>
            <a:ext cx="1398742" cy="215444"/>
          </a:xfrm>
          <a:prstGeom prst="rect">
            <a:avLst/>
          </a:prstGeom>
          <a:noFill/>
        </p:spPr>
        <p:txBody>
          <a:bodyPr wrap="square" rtlCol="0">
            <a:spAutoFit/>
          </a:bodyPr>
          <a:lstStyle/>
          <a:p>
            <a:r>
              <a:rPr lang="es-ES" sz="800" dirty="0">
                <a:latin typeface="+mj-lt"/>
                <a:cs typeface="Times New Roman" pitchFamily="18" charset="0"/>
              </a:rPr>
              <a:t>10  12   13  15   16  18   20</a:t>
            </a:r>
          </a:p>
        </p:txBody>
      </p:sp>
      <p:sp>
        <p:nvSpPr>
          <p:cNvPr id="24" name="23 CuadroTexto"/>
          <p:cNvSpPr txBox="1"/>
          <p:nvPr/>
        </p:nvSpPr>
        <p:spPr>
          <a:xfrm>
            <a:off x="6012160" y="1081452"/>
            <a:ext cx="338554" cy="612000"/>
          </a:xfrm>
          <a:prstGeom prst="rect">
            <a:avLst/>
          </a:prstGeom>
          <a:noFill/>
        </p:spPr>
        <p:txBody>
          <a:bodyPr vert="vert270" wrap="square" rtlCol="0">
            <a:spAutoFit/>
          </a:bodyPr>
          <a:lstStyle/>
          <a:p>
            <a:r>
              <a:rPr lang="es-ES" sz="800" dirty="0">
                <a:latin typeface="+mj-lt"/>
                <a:cs typeface="Times New Roman" pitchFamily="18" charset="0"/>
              </a:rPr>
              <a:t>W303</a:t>
            </a:r>
          </a:p>
        </p:txBody>
      </p:sp>
      <p:sp>
        <p:nvSpPr>
          <p:cNvPr id="25" name="24 CuadroTexto"/>
          <p:cNvSpPr txBox="1"/>
          <p:nvPr/>
        </p:nvSpPr>
        <p:spPr>
          <a:xfrm>
            <a:off x="7315151" y="1099924"/>
            <a:ext cx="338554" cy="612000"/>
          </a:xfrm>
          <a:prstGeom prst="rect">
            <a:avLst/>
          </a:prstGeom>
          <a:noFill/>
        </p:spPr>
        <p:txBody>
          <a:bodyPr vert="vert270" wrap="square" rtlCol="0">
            <a:spAutoFit/>
          </a:bodyPr>
          <a:lstStyle/>
          <a:p>
            <a:r>
              <a:rPr lang="es-ES" sz="800" dirty="0">
                <a:latin typeface="+mj-lt"/>
                <a:cs typeface="Times New Roman" pitchFamily="18" charset="0"/>
              </a:rPr>
              <a:t>W303</a:t>
            </a:r>
          </a:p>
        </p:txBody>
      </p:sp>
      <p:pic>
        <p:nvPicPr>
          <p:cNvPr id="60" name="59 Imagen" descr="2 001.jpg"/>
          <p:cNvPicPr>
            <a:picLocks noChangeAspect="1"/>
          </p:cNvPicPr>
          <p:nvPr/>
        </p:nvPicPr>
        <p:blipFill>
          <a:blip r:embed="rId7" cstate="print">
            <a:lum bright="-40000" contrast="20000"/>
          </a:blip>
          <a:srcRect l="12537" t="30285" r="63088" b="61915"/>
          <a:stretch>
            <a:fillRect/>
          </a:stretch>
        </p:blipFill>
        <p:spPr>
          <a:xfrm rot="5400000" flipH="1">
            <a:off x="916251" y="5204835"/>
            <a:ext cx="1036571" cy="471160"/>
          </a:xfrm>
          <a:prstGeom prst="rect">
            <a:avLst/>
          </a:prstGeom>
        </p:spPr>
      </p:pic>
      <p:sp>
        <p:nvSpPr>
          <p:cNvPr id="61" name="60 CuadroTexto"/>
          <p:cNvSpPr txBox="1"/>
          <p:nvPr/>
        </p:nvSpPr>
        <p:spPr>
          <a:xfrm>
            <a:off x="814479" y="5389901"/>
            <a:ext cx="471161" cy="215444"/>
          </a:xfrm>
          <a:prstGeom prst="rect">
            <a:avLst/>
          </a:prstGeom>
          <a:noFill/>
        </p:spPr>
        <p:txBody>
          <a:bodyPr wrap="square" rtlCol="0">
            <a:spAutoFit/>
          </a:bodyPr>
          <a:lstStyle/>
          <a:p>
            <a:r>
              <a:rPr lang="es-ES" sz="800" dirty="0">
                <a:latin typeface="+mj-lt"/>
                <a:cs typeface="Times New Roman" panose="02020603050405020304" pitchFamily="18" charset="0"/>
              </a:rPr>
              <a:t>Chr7A</a:t>
            </a:r>
          </a:p>
        </p:txBody>
      </p:sp>
      <p:sp>
        <p:nvSpPr>
          <p:cNvPr id="62" name="61 CuadroTexto"/>
          <p:cNvSpPr txBox="1"/>
          <p:nvPr/>
        </p:nvSpPr>
        <p:spPr>
          <a:xfrm>
            <a:off x="814479" y="5505573"/>
            <a:ext cx="471161" cy="215444"/>
          </a:xfrm>
          <a:prstGeom prst="rect">
            <a:avLst/>
          </a:prstGeom>
          <a:noFill/>
        </p:spPr>
        <p:txBody>
          <a:bodyPr wrap="square" rtlCol="0">
            <a:spAutoFit/>
          </a:bodyPr>
          <a:lstStyle/>
          <a:p>
            <a:r>
              <a:rPr lang="es-ES" sz="800" dirty="0">
                <a:latin typeface="+mj-lt"/>
                <a:cs typeface="Times New Roman" panose="02020603050405020304" pitchFamily="18" charset="0"/>
              </a:rPr>
              <a:t>Chr7B</a:t>
            </a:r>
          </a:p>
        </p:txBody>
      </p:sp>
      <p:sp>
        <p:nvSpPr>
          <p:cNvPr id="63" name="62 CuadroTexto"/>
          <p:cNvSpPr txBox="1"/>
          <p:nvPr/>
        </p:nvSpPr>
        <p:spPr>
          <a:xfrm>
            <a:off x="814479" y="5186154"/>
            <a:ext cx="471161" cy="215444"/>
          </a:xfrm>
          <a:prstGeom prst="rect">
            <a:avLst/>
          </a:prstGeom>
          <a:noFill/>
        </p:spPr>
        <p:txBody>
          <a:bodyPr wrap="square" rtlCol="0">
            <a:spAutoFit/>
          </a:bodyPr>
          <a:lstStyle/>
          <a:p>
            <a:r>
              <a:rPr lang="es-ES" sz="800" dirty="0">
                <a:latin typeface="+mj-lt"/>
                <a:cs typeface="Times New Roman" panose="02020603050405020304" pitchFamily="18" charset="0"/>
              </a:rPr>
              <a:t>Chr6B</a:t>
            </a:r>
          </a:p>
        </p:txBody>
      </p:sp>
      <p:sp>
        <p:nvSpPr>
          <p:cNvPr id="64" name="63 CuadroTexto"/>
          <p:cNvSpPr txBox="1"/>
          <p:nvPr/>
        </p:nvSpPr>
        <p:spPr>
          <a:xfrm>
            <a:off x="814479" y="5274813"/>
            <a:ext cx="471161" cy="215444"/>
          </a:xfrm>
          <a:prstGeom prst="rect">
            <a:avLst/>
          </a:prstGeom>
          <a:noFill/>
        </p:spPr>
        <p:txBody>
          <a:bodyPr wrap="square" rtlCol="0">
            <a:spAutoFit/>
          </a:bodyPr>
          <a:lstStyle/>
          <a:p>
            <a:r>
              <a:rPr lang="es-ES" sz="800" dirty="0">
                <a:latin typeface="+mj-lt"/>
                <a:cs typeface="Times New Roman" panose="02020603050405020304" pitchFamily="18" charset="0"/>
              </a:rPr>
              <a:t>Chr6A</a:t>
            </a:r>
          </a:p>
        </p:txBody>
      </p:sp>
      <p:sp>
        <p:nvSpPr>
          <p:cNvPr id="65" name="64 CuadroTexto"/>
          <p:cNvSpPr txBox="1"/>
          <p:nvPr/>
        </p:nvSpPr>
        <p:spPr>
          <a:xfrm>
            <a:off x="1142258" y="4458845"/>
            <a:ext cx="307777" cy="466932"/>
          </a:xfrm>
          <a:prstGeom prst="rect">
            <a:avLst/>
          </a:prstGeom>
          <a:noFill/>
        </p:spPr>
        <p:txBody>
          <a:bodyPr vert="vert270" wrap="square" rtlCol="0">
            <a:spAutoFit/>
          </a:bodyPr>
          <a:lstStyle/>
          <a:p>
            <a:r>
              <a:rPr lang="es-ES" sz="800" i="1" dirty="0">
                <a:latin typeface="+mj-lt"/>
                <a:cs typeface="Times New Roman" pitchFamily="18" charset="0"/>
              </a:rPr>
              <a:t>lig4</a:t>
            </a:r>
            <a:r>
              <a:rPr lang="es-ES" sz="800" dirty="0">
                <a:latin typeface="+mj-lt"/>
                <a:cs typeface="Times New Roman" pitchFamily="18" charset="0"/>
              </a:rPr>
              <a:t>-</a:t>
            </a:r>
            <a:r>
              <a:rPr lang="el-GR" sz="800" dirty="0">
                <a:latin typeface="+mj-lt"/>
                <a:cs typeface="Times New Roman" pitchFamily="18" charset="0"/>
              </a:rPr>
              <a:t>ΔΔ</a:t>
            </a:r>
            <a:endParaRPr lang="es-ES" sz="800" dirty="0">
              <a:latin typeface="+mj-lt"/>
              <a:cs typeface="Times New Roman" pitchFamily="18" charset="0"/>
            </a:endParaRPr>
          </a:p>
        </p:txBody>
      </p:sp>
      <p:sp>
        <p:nvSpPr>
          <p:cNvPr id="66" name="65 CuadroTexto"/>
          <p:cNvSpPr txBox="1"/>
          <p:nvPr/>
        </p:nvSpPr>
        <p:spPr>
          <a:xfrm>
            <a:off x="1392953" y="4384920"/>
            <a:ext cx="307777" cy="537111"/>
          </a:xfrm>
          <a:prstGeom prst="rect">
            <a:avLst/>
          </a:prstGeom>
          <a:noFill/>
        </p:spPr>
        <p:txBody>
          <a:bodyPr vert="vert270" wrap="square" rtlCol="0">
            <a:spAutoFit/>
          </a:bodyPr>
          <a:lstStyle/>
          <a:p>
            <a:r>
              <a:rPr lang="es-ES" sz="800" dirty="0">
                <a:latin typeface="+mj-lt"/>
                <a:cs typeface="Times New Roman" pitchFamily="18" charset="0"/>
              </a:rPr>
              <a:t>CAGL6B</a:t>
            </a:r>
          </a:p>
        </p:txBody>
      </p:sp>
      <p:sp>
        <p:nvSpPr>
          <p:cNvPr id="67" name="66 CuadroTexto"/>
          <p:cNvSpPr txBox="1"/>
          <p:nvPr/>
        </p:nvSpPr>
        <p:spPr>
          <a:xfrm>
            <a:off x="179512" y="169777"/>
            <a:ext cx="1238544" cy="369332"/>
          </a:xfrm>
          <a:prstGeom prst="rect">
            <a:avLst/>
          </a:prstGeom>
          <a:noFill/>
        </p:spPr>
        <p:txBody>
          <a:bodyPr wrap="none" rtlCol="0">
            <a:spAutoFit/>
          </a:bodyPr>
          <a:lstStyle/>
          <a:p>
            <a:r>
              <a:rPr lang="es-ES" b="1" dirty="0">
                <a:latin typeface="Times New Roman" panose="02020603050405020304" pitchFamily="18" charset="0"/>
                <a:cs typeface="Times New Roman" panose="02020603050405020304" pitchFamily="18" charset="0"/>
              </a:rPr>
              <a:t>Figure S11</a:t>
            </a:r>
          </a:p>
        </p:txBody>
      </p:sp>
      <p:sp>
        <p:nvSpPr>
          <p:cNvPr id="68" name="67 CuadroTexto"/>
          <p:cNvSpPr txBox="1"/>
          <p:nvPr/>
        </p:nvSpPr>
        <p:spPr>
          <a:xfrm>
            <a:off x="32777" y="699814"/>
            <a:ext cx="340158" cy="400110"/>
          </a:xfrm>
          <a:prstGeom prst="rect">
            <a:avLst/>
          </a:prstGeom>
          <a:noFill/>
        </p:spPr>
        <p:txBody>
          <a:bodyPr wrap="none" rtlCol="0">
            <a:spAutoFit/>
          </a:bodyPr>
          <a:lstStyle/>
          <a:p>
            <a:r>
              <a:rPr lang="es-ES" sz="2000" b="1" dirty="0"/>
              <a:t>A</a:t>
            </a:r>
          </a:p>
        </p:txBody>
      </p:sp>
      <p:sp>
        <p:nvSpPr>
          <p:cNvPr id="69" name="68 CuadroTexto"/>
          <p:cNvSpPr txBox="1"/>
          <p:nvPr/>
        </p:nvSpPr>
        <p:spPr>
          <a:xfrm>
            <a:off x="27986" y="4305456"/>
            <a:ext cx="328936" cy="400110"/>
          </a:xfrm>
          <a:prstGeom prst="rect">
            <a:avLst/>
          </a:prstGeom>
          <a:noFill/>
        </p:spPr>
        <p:txBody>
          <a:bodyPr wrap="none" rtlCol="0">
            <a:spAutoFit/>
          </a:bodyPr>
          <a:lstStyle/>
          <a:p>
            <a:r>
              <a:rPr lang="es-ES" sz="2000" b="1" dirty="0"/>
              <a:t>B</a:t>
            </a:r>
          </a:p>
        </p:txBody>
      </p:sp>
      <p:sp>
        <p:nvSpPr>
          <p:cNvPr id="70" name="69 Rectángulo"/>
          <p:cNvSpPr/>
          <p:nvPr/>
        </p:nvSpPr>
        <p:spPr>
          <a:xfrm>
            <a:off x="481613" y="1246105"/>
            <a:ext cx="144016" cy="4473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800">
              <a:latin typeface="+mj-lt"/>
            </a:endParaRPr>
          </a:p>
        </p:txBody>
      </p:sp>
      <p:sp>
        <p:nvSpPr>
          <p:cNvPr id="71" name="70 CuadroTexto"/>
          <p:cNvSpPr txBox="1"/>
          <p:nvPr/>
        </p:nvSpPr>
        <p:spPr>
          <a:xfrm rot="16200000">
            <a:off x="310568" y="1369960"/>
            <a:ext cx="513282" cy="215444"/>
          </a:xfrm>
          <a:prstGeom prst="rect">
            <a:avLst/>
          </a:prstGeom>
          <a:noFill/>
        </p:spPr>
        <p:txBody>
          <a:bodyPr wrap="none" rtlCol="0">
            <a:spAutoFit/>
          </a:bodyPr>
          <a:lstStyle/>
          <a:p>
            <a:r>
              <a:rPr lang="es-ES" sz="800" dirty="0">
                <a:latin typeface="+mj-lt"/>
              </a:rPr>
              <a:t>CAGL6B</a:t>
            </a:r>
          </a:p>
        </p:txBody>
      </p:sp>
      <p:sp>
        <p:nvSpPr>
          <p:cNvPr id="72" name="71 Rectángulo"/>
          <p:cNvSpPr/>
          <p:nvPr/>
        </p:nvSpPr>
        <p:spPr>
          <a:xfrm>
            <a:off x="3116600" y="1182410"/>
            <a:ext cx="144016" cy="516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800">
              <a:latin typeface="+mj-lt"/>
            </a:endParaRPr>
          </a:p>
        </p:txBody>
      </p:sp>
      <p:sp>
        <p:nvSpPr>
          <p:cNvPr id="74" name="73 CuadroTexto"/>
          <p:cNvSpPr txBox="1"/>
          <p:nvPr/>
        </p:nvSpPr>
        <p:spPr>
          <a:xfrm rot="16200000">
            <a:off x="2924270" y="1399522"/>
            <a:ext cx="513282" cy="215444"/>
          </a:xfrm>
          <a:prstGeom prst="rect">
            <a:avLst/>
          </a:prstGeom>
          <a:noFill/>
        </p:spPr>
        <p:txBody>
          <a:bodyPr wrap="none" rtlCol="0">
            <a:spAutoFit/>
          </a:bodyPr>
          <a:lstStyle/>
          <a:p>
            <a:r>
              <a:rPr lang="es-ES" sz="800" dirty="0">
                <a:latin typeface="+mj-lt"/>
              </a:rPr>
              <a:t>CAGL6B</a:t>
            </a:r>
          </a:p>
        </p:txBody>
      </p:sp>
      <p:sp>
        <p:nvSpPr>
          <p:cNvPr id="79" name="Rectangle 78">
            <a:extLst>
              <a:ext uri="{FF2B5EF4-FFF2-40B4-BE49-F238E27FC236}">
                <a16:creationId xmlns:a16="http://schemas.microsoft.com/office/drawing/2014/main" xmlns="" id="{281FB5AC-000D-4FA8-AF01-735210E7ED6A}"/>
              </a:ext>
            </a:extLst>
          </p:cNvPr>
          <p:cNvSpPr/>
          <p:nvPr/>
        </p:nvSpPr>
        <p:spPr>
          <a:xfrm>
            <a:off x="448973" y="3793723"/>
            <a:ext cx="8668767" cy="1150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51 CuadroTexto"/>
          <p:cNvSpPr txBox="1"/>
          <p:nvPr/>
        </p:nvSpPr>
        <p:spPr>
          <a:xfrm>
            <a:off x="3169336" y="3774972"/>
            <a:ext cx="2815116" cy="215444"/>
          </a:xfrm>
          <a:prstGeom prst="rect">
            <a:avLst/>
          </a:prstGeom>
          <a:noFill/>
        </p:spPr>
        <p:txBody>
          <a:bodyPr wrap="square" rtlCol="0">
            <a:spAutoFit/>
          </a:bodyPr>
          <a:lstStyle/>
          <a:p>
            <a:r>
              <a:rPr lang="es-ES" sz="800" dirty="0">
                <a:latin typeface="+mj-lt"/>
                <a:cs typeface="Times New Roman" pitchFamily="18" charset="0"/>
              </a:rPr>
              <a:t>  CT   </a:t>
            </a:r>
            <a:r>
              <a:rPr lang="es-ES" sz="800" dirty="0" err="1">
                <a:latin typeface="+mj-lt"/>
                <a:cs typeface="Times New Roman" pitchFamily="18" charset="0"/>
              </a:rPr>
              <a:t>CT</a:t>
            </a:r>
            <a:r>
              <a:rPr lang="es-ES" sz="800" dirty="0">
                <a:latin typeface="+mj-lt"/>
                <a:cs typeface="Times New Roman" pitchFamily="18" charset="0"/>
              </a:rPr>
              <a:t>  </a:t>
            </a:r>
            <a:r>
              <a:rPr lang="es-ES" sz="800" dirty="0" err="1">
                <a:latin typeface="+mj-lt"/>
                <a:cs typeface="Times New Roman" pitchFamily="18" charset="0"/>
              </a:rPr>
              <a:t>CT</a:t>
            </a:r>
            <a:r>
              <a:rPr lang="es-ES" sz="800" dirty="0">
                <a:latin typeface="+mj-lt"/>
                <a:cs typeface="Times New Roman" pitchFamily="18" charset="0"/>
              </a:rPr>
              <a:t>  </a:t>
            </a:r>
            <a:r>
              <a:rPr lang="es-ES" sz="800" dirty="0" err="1">
                <a:latin typeface="+mj-lt"/>
                <a:cs typeface="Times New Roman" pitchFamily="18" charset="0"/>
              </a:rPr>
              <a:t>CT</a:t>
            </a:r>
            <a:r>
              <a:rPr lang="es-ES" sz="800" dirty="0">
                <a:latin typeface="+mj-lt"/>
                <a:cs typeface="Times New Roman" pitchFamily="18" charset="0"/>
              </a:rPr>
              <a:t>   </a:t>
            </a:r>
            <a:r>
              <a:rPr lang="es-ES" sz="800" dirty="0" err="1">
                <a:latin typeface="+mj-lt"/>
                <a:cs typeface="Times New Roman" pitchFamily="18" charset="0"/>
              </a:rPr>
              <a:t>CT</a:t>
            </a:r>
            <a:r>
              <a:rPr lang="es-ES" sz="800" dirty="0">
                <a:latin typeface="+mj-lt"/>
                <a:cs typeface="Times New Roman" pitchFamily="18" charset="0"/>
              </a:rPr>
              <a:t>  </a:t>
            </a:r>
            <a:r>
              <a:rPr lang="es-ES" sz="800" dirty="0" err="1">
                <a:latin typeface="+mj-lt"/>
                <a:cs typeface="Times New Roman" pitchFamily="18" charset="0"/>
              </a:rPr>
              <a:t>CT</a:t>
            </a:r>
            <a:r>
              <a:rPr lang="es-ES" sz="800" dirty="0">
                <a:latin typeface="+mj-lt"/>
                <a:cs typeface="Times New Roman" pitchFamily="18" charset="0"/>
              </a:rPr>
              <a:t>   </a:t>
            </a:r>
            <a:r>
              <a:rPr lang="es-ES" sz="800" dirty="0" err="1">
                <a:latin typeface="+mj-lt"/>
                <a:cs typeface="Times New Roman" pitchFamily="18" charset="0"/>
              </a:rPr>
              <a:t>CT</a:t>
            </a:r>
            <a:r>
              <a:rPr lang="es-ES" sz="800" dirty="0">
                <a:latin typeface="+mj-lt"/>
                <a:cs typeface="Times New Roman" pitchFamily="18" charset="0"/>
              </a:rPr>
              <a:t>           </a:t>
            </a:r>
            <a:r>
              <a:rPr lang="es-ES" sz="800" dirty="0" err="1">
                <a:latin typeface="+mj-lt"/>
                <a:cs typeface="Times New Roman" pitchFamily="18" charset="0"/>
              </a:rPr>
              <a:t>CT</a:t>
            </a:r>
            <a:r>
              <a:rPr lang="es-ES" sz="800" dirty="0">
                <a:latin typeface="+mj-lt"/>
                <a:cs typeface="Times New Roman" pitchFamily="18" charset="0"/>
              </a:rPr>
              <a:t>  </a:t>
            </a:r>
            <a:r>
              <a:rPr lang="es-ES" sz="800" dirty="0" err="1">
                <a:latin typeface="+mj-lt"/>
                <a:cs typeface="Times New Roman" pitchFamily="18" charset="0"/>
              </a:rPr>
              <a:t>CT</a:t>
            </a:r>
            <a:r>
              <a:rPr lang="es-ES" sz="800" dirty="0">
                <a:latin typeface="+mj-lt"/>
                <a:cs typeface="Times New Roman" pitchFamily="18" charset="0"/>
              </a:rPr>
              <a:t>   </a:t>
            </a:r>
            <a:r>
              <a:rPr lang="es-ES" sz="800" dirty="0" err="1">
                <a:latin typeface="+mj-lt"/>
                <a:cs typeface="Times New Roman" pitchFamily="18" charset="0"/>
              </a:rPr>
              <a:t>CT</a:t>
            </a:r>
            <a:r>
              <a:rPr lang="es-ES" sz="800" dirty="0">
                <a:latin typeface="+mj-lt"/>
                <a:cs typeface="Times New Roman" pitchFamily="18" charset="0"/>
              </a:rPr>
              <a:t>  </a:t>
            </a:r>
            <a:r>
              <a:rPr lang="es-ES" sz="800" dirty="0">
                <a:solidFill>
                  <a:srgbClr val="00B0F0"/>
                </a:solidFill>
                <a:latin typeface="+mj-lt"/>
                <a:cs typeface="Times New Roman" pitchFamily="18" charset="0"/>
              </a:rPr>
              <a:t>SSA  </a:t>
            </a:r>
            <a:r>
              <a:rPr lang="es-ES" sz="800" dirty="0" err="1">
                <a:solidFill>
                  <a:srgbClr val="00B0F0"/>
                </a:solidFill>
                <a:latin typeface="+mj-lt"/>
                <a:cs typeface="Times New Roman" pitchFamily="18" charset="0"/>
              </a:rPr>
              <a:t>SSA</a:t>
            </a:r>
            <a:r>
              <a:rPr lang="es-ES" sz="800" dirty="0">
                <a:solidFill>
                  <a:srgbClr val="00B0F0"/>
                </a:solidFill>
                <a:latin typeface="+mj-lt"/>
                <a:cs typeface="Times New Roman" pitchFamily="18" charset="0"/>
              </a:rPr>
              <a:t> </a:t>
            </a:r>
            <a:r>
              <a:rPr lang="es-ES" sz="800" dirty="0" err="1">
                <a:solidFill>
                  <a:srgbClr val="00B0F0"/>
                </a:solidFill>
                <a:latin typeface="+mj-lt"/>
                <a:cs typeface="Times New Roman" pitchFamily="18" charset="0"/>
              </a:rPr>
              <a:t>SSA</a:t>
            </a:r>
            <a:r>
              <a:rPr lang="es-ES" sz="800" dirty="0">
                <a:latin typeface="+mj-lt"/>
                <a:cs typeface="Times New Roman" pitchFamily="18" charset="0"/>
              </a:rPr>
              <a:t>   </a:t>
            </a:r>
          </a:p>
        </p:txBody>
      </p:sp>
      <p:sp>
        <p:nvSpPr>
          <p:cNvPr id="57" name="56 CuadroTexto"/>
          <p:cNvSpPr txBox="1"/>
          <p:nvPr/>
        </p:nvSpPr>
        <p:spPr>
          <a:xfrm>
            <a:off x="2811095" y="3923467"/>
            <a:ext cx="503664" cy="215444"/>
          </a:xfrm>
          <a:prstGeom prst="rect">
            <a:avLst/>
          </a:prstGeom>
          <a:noFill/>
        </p:spPr>
        <p:txBody>
          <a:bodyPr wrap="none" rtlCol="0">
            <a:spAutoFit/>
          </a:bodyPr>
          <a:lstStyle/>
          <a:p>
            <a:r>
              <a:rPr lang="es-ES" sz="800" dirty="0"/>
              <a:t>SNP132</a:t>
            </a:r>
          </a:p>
        </p:txBody>
      </p:sp>
      <p:sp>
        <p:nvSpPr>
          <p:cNvPr id="58" name="57 CuadroTexto"/>
          <p:cNvSpPr txBox="1"/>
          <p:nvPr/>
        </p:nvSpPr>
        <p:spPr>
          <a:xfrm>
            <a:off x="3217474" y="3923467"/>
            <a:ext cx="2465740" cy="215444"/>
          </a:xfrm>
          <a:prstGeom prst="rect">
            <a:avLst/>
          </a:prstGeom>
          <a:noFill/>
        </p:spPr>
        <p:txBody>
          <a:bodyPr wrap="none" rtlCol="0">
            <a:spAutoFit/>
          </a:bodyPr>
          <a:lstStyle/>
          <a:p>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r>
              <a:rPr lang="es-ES" sz="800" dirty="0">
                <a:latin typeface="+mj-lt"/>
              </a:rPr>
              <a:t>   </a:t>
            </a:r>
            <a:r>
              <a:rPr lang="es-ES" sz="800" dirty="0" err="1">
                <a:latin typeface="+mj-lt"/>
              </a:rPr>
              <a:t>Ht</a:t>
            </a:r>
            <a:endParaRPr lang="es-ES" sz="800" dirty="0">
              <a:latin typeface="+mj-lt"/>
            </a:endParaRPr>
          </a:p>
        </p:txBody>
      </p:sp>
      <p:sp>
        <p:nvSpPr>
          <p:cNvPr id="20" name="19 CuadroTexto"/>
          <p:cNvSpPr txBox="1"/>
          <p:nvPr/>
        </p:nvSpPr>
        <p:spPr>
          <a:xfrm>
            <a:off x="7436592" y="3774972"/>
            <a:ext cx="1347597" cy="215444"/>
          </a:xfrm>
          <a:prstGeom prst="rect">
            <a:avLst/>
          </a:prstGeom>
          <a:noFill/>
        </p:spPr>
        <p:txBody>
          <a:bodyPr wrap="square" rtlCol="0">
            <a:spAutoFit/>
          </a:bodyPr>
          <a:lstStyle/>
          <a:p>
            <a:r>
              <a:rPr lang="es-ES" sz="800" dirty="0">
                <a:latin typeface="+mj-lt"/>
                <a:cs typeface="Times New Roman" pitchFamily="18" charset="0"/>
              </a:rPr>
              <a:t>CL  </a:t>
            </a:r>
            <a:r>
              <a:rPr lang="es-ES" sz="800" dirty="0" err="1">
                <a:latin typeface="+mj-lt"/>
                <a:cs typeface="Times New Roman" pitchFamily="18" charset="0"/>
              </a:rPr>
              <a:t>CL</a:t>
            </a:r>
            <a:r>
              <a:rPr lang="es-ES" sz="800" dirty="0">
                <a:latin typeface="+mj-lt"/>
                <a:cs typeface="Times New Roman" pitchFamily="18" charset="0"/>
              </a:rPr>
              <a:t> CT   CL   </a:t>
            </a:r>
            <a:r>
              <a:rPr lang="es-ES" sz="800" dirty="0" err="1">
                <a:latin typeface="+mj-lt"/>
                <a:cs typeface="Times New Roman" pitchFamily="18" charset="0"/>
              </a:rPr>
              <a:t>CL</a:t>
            </a:r>
            <a:r>
              <a:rPr lang="es-ES" sz="800" dirty="0">
                <a:latin typeface="+mj-lt"/>
                <a:cs typeface="Times New Roman" pitchFamily="18" charset="0"/>
              </a:rPr>
              <a:t>   </a:t>
            </a:r>
            <a:r>
              <a:rPr lang="es-ES" sz="800" dirty="0" err="1">
                <a:latin typeface="+mj-lt"/>
                <a:cs typeface="Times New Roman" pitchFamily="18" charset="0"/>
              </a:rPr>
              <a:t>CL</a:t>
            </a:r>
            <a:r>
              <a:rPr lang="es-ES" sz="800" dirty="0">
                <a:latin typeface="+mj-lt"/>
                <a:cs typeface="Times New Roman" pitchFamily="18" charset="0"/>
              </a:rPr>
              <a:t>   </a:t>
            </a:r>
            <a:r>
              <a:rPr lang="es-ES" sz="800" dirty="0" err="1">
                <a:latin typeface="+mj-lt"/>
                <a:cs typeface="Times New Roman" pitchFamily="18" charset="0"/>
              </a:rPr>
              <a:t>CL</a:t>
            </a:r>
            <a:endParaRPr lang="es-ES" sz="800" dirty="0">
              <a:latin typeface="+mj-lt"/>
              <a:cs typeface="Times New Roman" pitchFamily="18" charset="0"/>
            </a:endParaRPr>
          </a:p>
        </p:txBody>
      </p:sp>
      <p:sp>
        <p:nvSpPr>
          <p:cNvPr id="23" name="22 CuadroTexto"/>
          <p:cNvSpPr txBox="1"/>
          <p:nvPr/>
        </p:nvSpPr>
        <p:spPr>
          <a:xfrm>
            <a:off x="7342690" y="3923467"/>
            <a:ext cx="1359668" cy="215444"/>
          </a:xfrm>
          <a:prstGeom prst="rect">
            <a:avLst/>
          </a:prstGeom>
          <a:noFill/>
        </p:spPr>
        <p:txBody>
          <a:bodyPr wrap="none" rtlCol="0">
            <a:spAutoFit/>
          </a:bodyPr>
          <a:lstStyle/>
          <a:p>
            <a:r>
              <a:rPr lang="es-ES" sz="800" dirty="0"/>
              <a:t>  Hm </a:t>
            </a:r>
            <a:r>
              <a:rPr lang="es-ES" sz="800" dirty="0" err="1"/>
              <a:t>Hm</a:t>
            </a:r>
            <a:r>
              <a:rPr lang="es-ES" sz="800" dirty="0"/>
              <a:t> </a:t>
            </a:r>
            <a:r>
              <a:rPr lang="es-ES" sz="800" dirty="0" err="1"/>
              <a:t>Ht</a:t>
            </a:r>
            <a:r>
              <a:rPr lang="es-ES" sz="800" dirty="0"/>
              <a:t> Hm </a:t>
            </a:r>
            <a:r>
              <a:rPr lang="es-ES" sz="800" dirty="0" err="1"/>
              <a:t>Hm</a:t>
            </a:r>
            <a:r>
              <a:rPr lang="es-ES" sz="800" dirty="0"/>
              <a:t> </a:t>
            </a:r>
            <a:r>
              <a:rPr lang="es-ES" sz="800" dirty="0" err="1"/>
              <a:t>Hm</a:t>
            </a:r>
            <a:r>
              <a:rPr lang="es-ES" sz="800" dirty="0"/>
              <a:t>  </a:t>
            </a:r>
            <a:r>
              <a:rPr lang="es-ES" sz="800" dirty="0" err="1"/>
              <a:t>Hm</a:t>
            </a:r>
            <a:endParaRPr lang="es-ES" sz="800" dirty="0"/>
          </a:p>
        </p:txBody>
      </p:sp>
      <p:sp>
        <p:nvSpPr>
          <p:cNvPr id="26" name="25 CuadroTexto"/>
          <p:cNvSpPr txBox="1"/>
          <p:nvPr/>
        </p:nvSpPr>
        <p:spPr>
          <a:xfrm>
            <a:off x="7030664" y="3923467"/>
            <a:ext cx="503664" cy="215444"/>
          </a:xfrm>
          <a:prstGeom prst="rect">
            <a:avLst/>
          </a:prstGeom>
          <a:noFill/>
        </p:spPr>
        <p:txBody>
          <a:bodyPr wrap="none" rtlCol="0">
            <a:spAutoFit/>
          </a:bodyPr>
          <a:lstStyle/>
          <a:p>
            <a:r>
              <a:rPr lang="es-ES" sz="800" dirty="0"/>
              <a:t>SNP132</a:t>
            </a:r>
          </a:p>
        </p:txBody>
      </p:sp>
      <p:cxnSp>
        <p:nvCxnSpPr>
          <p:cNvPr id="82" name="43 Conector recto de flecha">
            <a:extLst>
              <a:ext uri="{FF2B5EF4-FFF2-40B4-BE49-F238E27FC236}">
                <a16:creationId xmlns:a16="http://schemas.microsoft.com/office/drawing/2014/main" xmlns="" id="{AED70DEC-42AC-4E04-B07B-01E26B9E9C59}"/>
              </a:ext>
            </a:extLst>
          </p:cNvPr>
          <p:cNvCxnSpPr>
            <a:cxnSpLocks/>
          </p:cNvCxnSpPr>
          <p:nvPr/>
        </p:nvCxnSpPr>
        <p:spPr>
          <a:xfrm flipV="1">
            <a:off x="1259632" y="3645024"/>
            <a:ext cx="0" cy="56145"/>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43 Conector recto de flecha">
            <a:extLst>
              <a:ext uri="{FF2B5EF4-FFF2-40B4-BE49-F238E27FC236}">
                <a16:creationId xmlns:a16="http://schemas.microsoft.com/office/drawing/2014/main" xmlns="" id="{2EA460D0-F7EF-4C0D-A6B0-2C2DBCE6E2F1}"/>
              </a:ext>
            </a:extLst>
          </p:cNvPr>
          <p:cNvCxnSpPr>
            <a:cxnSpLocks/>
          </p:cNvCxnSpPr>
          <p:nvPr/>
        </p:nvCxnSpPr>
        <p:spPr>
          <a:xfrm flipV="1">
            <a:off x="1760276" y="3502795"/>
            <a:ext cx="0" cy="56145"/>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43 Conector recto de flecha">
            <a:extLst>
              <a:ext uri="{FF2B5EF4-FFF2-40B4-BE49-F238E27FC236}">
                <a16:creationId xmlns:a16="http://schemas.microsoft.com/office/drawing/2014/main" xmlns="" id="{6A343404-84D2-4593-A475-DA22546F3477}"/>
              </a:ext>
            </a:extLst>
          </p:cNvPr>
          <p:cNvCxnSpPr>
            <a:cxnSpLocks/>
          </p:cNvCxnSpPr>
          <p:nvPr/>
        </p:nvCxnSpPr>
        <p:spPr>
          <a:xfrm flipV="1">
            <a:off x="2106668" y="3478911"/>
            <a:ext cx="0" cy="56145"/>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43 Conector recto de flecha">
            <a:extLst>
              <a:ext uri="{FF2B5EF4-FFF2-40B4-BE49-F238E27FC236}">
                <a16:creationId xmlns:a16="http://schemas.microsoft.com/office/drawing/2014/main" xmlns="" id="{2D37A243-A6F6-4906-8DAA-B811BFE35043}"/>
              </a:ext>
            </a:extLst>
          </p:cNvPr>
          <p:cNvCxnSpPr>
            <a:cxnSpLocks/>
          </p:cNvCxnSpPr>
          <p:nvPr/>
        </p:nvCxnSpPr>
        <p:spPr>
          <a:xfrm flipV="1">
            <a:off x="1439328" y="3549132"/>
            <a:ext cx="0" cy="56145"/>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43 Conector recto de flecha">
            <a:extLst>
              <a:ext uri="{FF2B5EF4-FFF2-40B4-BE49-F238E27FC236}">
                <a16:creationId xmlns:a16="http://schemas.microsoft.com/office/drawing/2014/main" xmlns="" id="{22171D7A-4158-43E8-B295-91F98CF894E3}"/>
              </a:ext>
            </a:extLst>
          </p:cNvPr>
          <p:cNvCxnSpPr>
            <a:cxnSpLocks/>
          </p:cNvCxnSpPr>
          <p:nvPr/>
        </p:nvCxnSpPr>
        <p:spPr>
          <a:xfrm flipV="1">
            <a:off x="1592020" y="3579056"/>
            <a:ext cx="0" cy="56145"/>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1" name="43 Conector recto de flecha">
            <a:extLst>
              <a:ext uri="{FF2B5EF4-FFF2-40B4-BE49-F238E27FC236}">
                <a16:creationId xmlns:a16="http://schemas.microsoft.com/office/drawing/2014/main" xmlns="" id="{E0EBA707-8989-45C1-9F52-AAA288B85A15}"/>
              </a:ext>
            </a:extLst>
          </p:cNvPr>
          <p:cNvCxnSpPr>
            <a:cxnSpLocks/>
          </p:cNvCxnSpPr>
          <p:nvPr/>
        </p:nvCxnSpPr>
        <p:spPr>
          <a:xfrm flipV="1">
            <a:off x="2267744" y="3449400"/>
            <a:ext cx="0" cy="56145"/>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43 Conector recto de flecha">
            <a:extLst>
              <a:ext uri="{FF2B5EF4-FFF2-40B4-BE49-F238E27FC236}">
                <a16:creationId xmlns:a16="http://schemas.microsoft.com/office/drawing/2014/main" xmlns="" id="{B1520536-5208-4A09-9321-37ADBC6E16A1}"/>
              </a:ext>
            </a:extLst>
          </p:cNvPr>
          <p:cNvCxnSpPr>
            <a:cxnSpLocks/>
          </p:cNvCxnSpPr>
          <p:nvPr/>
        </p:nvCxnSpPr>
        <p:spPr>
          <a:xfrm flipV="1">
            <a:off x="2442468" y="3373196"/>
            <a:ext cx="0" cy="56145"/>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0396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rad51 12abril2016.tif"/>
          <p:cNvPicPr>
            <a:picLocks noChangeAspect="1"/>
          </p:cNvPicPr>
          <p:nvPr/>
        </p:nvPicPr>
        <p:blipFill>
          <a:blip r:embed="rId3"/>
          <a:stretch>
            <a:fillRect/>
          </a:stretch>
        </p:blipFill>
        <p:spPr>
          <a:xfrm>
            <a:off x="500034" y="2201577"/>
            <a:ext cx="4104000" cy="3626622"/>
          </a:xfrm>
          <a:prstGeom prst="rect">
            <a:avLst/>
          </a:prstGeom>
        </p:spPr>
      </p:pic>
      <p:sp>
        <p:nvSpPr>
          <p:cNvPr id="4" name="3 CuadroTexto"/>
          <p:cNvSpPr txBox="1"/>
          <p:nvPr/>
        </p:nvSpPr>
        <p:spPr>
          <a:xfrm>
            <a:off x="803019" y="1905189"/>
            <a:ext cx="3953028" cy="307777"/>
          </a:xfrm>
          <a:prstGeom prst="rect">
            <a:avLst/>
          </a:prstGeom>
          <a:noFill/>
        </p:spPr>
        <p:txBody>
          <a:bodyPr wrap="square" rtlCol="0">
            <a:spAutoFit/>
          </a:bodyPr>
          <a:lstStyle/>
          <a:p>
            <a:r>
              <a:rPr lang="es-ES" sz="1400" dirty="0">
                <a:latin typeface="+mj-lt"/>
                <a:cs typeface="Times New Roman" pitchFamily="18" charset="0"/>
              </a:rPr>
              <a:t>2     7   15  18  21  22  23   25          6    7   14   19  22</a:t>
            </a:r>
          </a:p>
        </p:txBody>
      </p:sp>
      <p:sp>
        <p:nvSpPr>
          <p:cNvPr id="5" name="4 CuadroTexto"/>
          <p:cNvSpPr txBox="1"/>
          <p:nvPr/>
        </p:nvSpPr>
        <p:spPr>
          <a:xfrm>
            <a:off x="469767" y="1272397"/>
            <a:ext cx="400110" cy="934363"/>
          </a:xfrm>
          <a:prstGeom prst="rect">
            <a:avLst/>
          </a:prstGeom>
          <a:noFill/>
        </p:spPr>
        <p:txBody>
          <a:bodyPr vert="vert270" wrap="square" rtlCol="0">
            <a:spAutoFit/>
          </a:bodyPr>
          <a:lstStyle/>
          <a:p>
            <a:r>
              <a:rPr lang="es-ES" sz="1400" dirty="0">
                <a:latin typeface="+mj-lt"/>
                <a:cs typeface="Times New Roman" pitchFamily="18" charset="0"/>
              </a:rPr>
              <a:t>CAGL3A </a:t>
            </a:r>
          </a:p>
        </p:txBody>
      </p:sp>
      <p:cxnSp>
        <p:nvCxnSpPr>
          <p:cNvPr id="6" name="5 Conector recto"/>
          <p:cNvCxnSpPr/>
          <p:nvPr/>
        </p:nvCxnSpPr>
        <p:spPr>
          <a:xfrm>
            <a:off x="898395" y="1915339"/>
            <a:ext cx="2052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3272247" y="1915339"/>
            <a:ext cx="1260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7 CuadroTexto"/>
          <p:cNvSpPr txBox="1"/>
          <p:nvPr/>
        </p:nvSpPr>
        <p:spPr>
          <a:xfrm>
            <a:off x="1483086" y="1595244"/>
            <a:ext cx="3226207" cy="307777"/>
          </a:xfrm>
          <a:prstGeom prst="rect">
            <a:avLst/>
          </a:prstGeom>
          <a:noFill/>
        </p:spPr>
        <p:txBody>
          <a:bodyPr wrap="square" rtlCol="0">
            <a:spAutoFit/>
          </a:bodyPr>
          <a:lstStyle/>
          <a:p>
            <a:r>
              <a:rPr lang="es-ES" sz="1400" dirty="0">
                <a:latin typeface="+mj-lt"/>
                <a:cs typeface="Times New Roman" pitchFamily="18" charset="0"/>
              </a:rPr>
              <a:t>Test </a:t>
            </a:r>
            <a:r>
              <a:rPr lang="es-ES" sz="1400" dirty="0" err="1">
                <a:latin typeface="+mj-lt"/>
                <a:cs typeface="Times New Roman" pitchFamily="18" charset="0"/>
              </a:rPr>
              <a:t>Chr</a:t>
            </a:r>
            <a:r>
              <a:rPr lang="es-ES" sz="1400" dirty="0">
                <a:latin typeface="+mj-lt"/>
                <a:cs typeface="Times New Roman" pitchFamily="18" charset="0"/>
              </a:rPr>
              <a:t> A                             Test </a:t>
            </a:r>
            <a:r>
              <a:rPr lang="es-ES" sz="1400" dirty="0" err="1">
                <a:latin typeface="+mj-lt"/>
                <a:cs typeface="Times New Roman" pitchFamily="18" charset="0"/>
              </a:rPr>
              <a:t>Chr</a:t>
            </a:r>
            <a:r>
              <a:rPr lang="es-ES" sz="1400" dirty="0">
                <a:latin typeface="+mj-lt"/>
                <a:cs typeface="Times New Roman" pitchFamily="18" charset="0"/>
              </a:rPr>
              <a:t> B</a:t>
            </a:r>
          </a:p>
        </p:txBody>
      </p:sp>
      <p:sp>
        <p:nvSpPr>
          <p:cNvPr id="9" name="8 CuadroTexto"/>
          <p:cNvSpPr txBox="1"/>
          <p:nvPr/>
        </p:nvSpPr>
        <p:spPr>
          <a:xfrm>
            <a:off x="2897336" y="1266728"/>
            <a:ext cx="400110" cy="934363"/>
          </a:xfrm>
          <a:prstGeom prst="rect">
            <a:avLst/>
          </a:prstGeom>
          <a:noFill/>
        </p:spPr>
        <p:txBody>
          <a:bodyPr vert="vert270" wrap="square" rtlCol="0">
            <a:spAutoFit/>
          </a:bodyPr>
          <a:lstStyle/>
          <a:p>
            <a:r>
              <a:rPr lang="es-ES" sz="1400" dirty="0">
                <a:latin typeface="+mj-lt"/>
                <a:cs typeface="Times New Roman" pitchFamily="18" charset="0"/>
              </a:rPr>
              <a:t>W303</a:t>
            </a:r>
          </a:p>
        </p:txBody>
      </p:sp>
      <p:pic>
        <p:nvPicPr>
          <p:cNvPr id="12" name="11 Imagen" descr="peqmicro hisG.tif"/>
          <p:cNvPicPr>
            <a:picLocks noChangeAspect="1"/>
          </p:cNvPicPr>
          <p:nvPr/>
        </p:nvPicPr>
        <p:blipFill>
          <a:blip r:embed="rId4">
            <a:lum bright="-10000" contrast="20000"/>
          </a:blip>
          <a:srcRect b="4834"/>
          <a:stretch>
            <a:fillRect/>
          </a:stretch>
        </p:blipFill>
        <p:spPr>
          <a:xfrm>
            <a:off x="4588846" y="2200906"/>
            <a:ext cx="4104000" cy="3656986"/>
          </a:xfrm>
          <a:prstGeom prst="rect">
            <a:avLst/>
          </a:prstGeom>
        </p:spPr>
      </p:pic>
      <p:sp>
        <p:nvSpPr>
          <p:cNvPr id="13" name="12 CuadroTexto"/>
          <p:cNvSpPr txBox="1"/>
          <p:nvPr/>
        </p:nvSpPr>
        <p:spPr>
          <a:xfrm>
            <a:off x="4891604" y="1897025"/>
            <a:ext cx="3953028" cy="307777"/>
          </a:xfrm>
          <a:prstGeom prst="rect">
            <a:avLst/>
          </a:prstGeom>
          <a:noFill/>
        </p:spPr>
        <p:txBody>
          <a:bodyPr wrap="square" rtlCol="0">
            <a:spAutoFit/>
          </a:bodyPr>
          <a:lstStyle/>
          <a:p>
            <a:r>
              <a:rPr lang="es-ES" sz="1400" dirty="0">
                <a:latin typeface="+mj-lt"/>
                <a:cs typeface="Times New Roman" pitchFamily="18" charset="0"/>
              </a:rPr>
              <a:t>2    7   15  18  21  22   23   25        6     7    14  19   22</a:t>
            </a:r>
          </a:p>
        </p:txBody>
      </p:sp>
      <p:sp>
        <p:nvSpPr>
          <p:cNvPr id="14" name="13 CuadroTexto"/>
          <p:cNvSpPr txBox="1"/>
          <p:nvPr/>
        </p:nvSpPr>
        <p:spPr>
          <a:xfrm>
            <a:off x="4558352" y="1264233"/>
            <a:ext cx="400110" cy="934363"/>
          </a:xfrm>
          <a:prstGeom prst="rect">
            <a:avLst/>
          </a:prstGeom>
          <a:noFill/>
        </p:spPr>
        <p:txBody>
          <a:bodyPr vert="vert270" wrap="square" rtlCol="0">
            <a:spAutoFit/>
          </a:bodyPr>
          <a:lstStyle/>
          <a:p>
            <a:r>
              <a:rPr lang="es-ES" sz="1400" dirty="0">
                <a:latin typeface="+mj-lt"/>
                <a:cs typeface="Times New Roman" pitchFamily="18" charset="0"/>
              </a:rPr>
              <a:t>CAGL3A </a:t>
            </a:r>
          </a:p>
        </p:txBody>
      </p:sp>
      <p:cxnSp>
        <p:nvCxnSpPr>
          <p:cNvPr id="15" name="14 Conector recto"/>
          <p:cNvCxnSpPr/>
          <p:nvPr/>
        </p:nvCxnSpPr>
        <p:spPr>
          <a:xfrm>
            <a:off x="4986980" y="1907175"/>
            <a:ext cx="2052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7360832" y="1907175"/>
            <a:ext cx="12600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a:off x="5487045" y="1568621"/>
            <a:ext cx="3187187" cy="307777"/>
          </a:xfrm>
          <a:prstGeom prst="rect">
            <a:avLst/>
          </a:prstGeom>
          <a:noFill/>
        </p:spPr>
        <p:txBody>
          <a:bodyPr wrap="square" rtlCol="0">
            <a:spAutoFit/>
          </a:bodyPr>
          <a:lstStyle/>
          <a:p>
            <a:r>
              <a:rPr lang="es-ES" sz="1400" dirty="0">
                <a:latin typeface="+mj-lt"/>
                <a:cs typeface="Times New Roman" pitchFamily="18" charset="0"/>
              </a:rPr>
              <a:t>Test </a:t>
            </a:r>
            <a:r>
              <a:rPr lang="es-ES" sz="1400" dirty="0" err="1">
                <a:latin typeface="+mj-lt"/>
                <a:cs typeface="Times New Roman" pitchFamily="18" charset="0"/>
              </a:rPr>
              <a:t>Chr</a:t>
            </a:r>
            <a:r>
              <a:rPr lang="es-ES" sz="1400" dirty="0">
                <a:latin typeface="+mj-lt"/>
                <a:cs typeface="Times New Roman" pitchFamily="18" charset="0"/>
              </a:rPr>
              <a:t> A                             Test </a:t>
            </a:r>
            <a:r>
              <a:rPr lang="es-ES" sz="1400" dirty="0" err="1">
                <a:latin typeface="+mj-lt"/>
                <a:cs typeface="Times New Roman" pitchFamily="18" charset="0"/>
              </a:rPr>
              <a:t>Chr</a:t>
            </a:r>
            <a:r>
              <a:rPr lang="es-ES" sz="1400" dirty="0">
                <a:latin typeface="+mj-lt"/>
                <a:cs typeface="Times New Roman" pitchFamily="18" charset="0"/>
              </a:rPr>
              <a:t> B</a:t>
            </a:r>
          </a:p>
        </p:txBody>
      </p:sp>
      <p:sp>
        <p:nvSpPr>
          <p:cNvPr id="18" name="17 CuadroTexto"/>
          <p:cNvSpPr txBox="1"/>
          <p:nvPr/>
        </p:nvSpPr>
        <p:spPr>
          <a:xfrm>
            <a:off x="6959287" y="1258564"/>
            <a:ext cx="400110" cy="934363"/>
          </a:xfrm>
          <a:prstGeom prst="rect">
            <a:avLst/>
          </a:prstGeom>
          <a:noFill/>
        </p:spPr>
        <p:txBody>
          <a:bodyPr vert="vert270" wrap="square" rtlCol="0">
            <a:spAutoFit/>
          </a:bodyPr>
          <a:lstStyle/>
          <a:p>
            <a:r>
              <a:rPr lang="es-ES" sz="1400" dirty="0">
                <a:latin typeface="+mj-lt"/>
                <a:cs typeface="Times New Roman" pitchFamily="18" charset="0"/>
              </a:rPr>
              <a:t>W303</a:t>
            </a:r>
          </a:p>
        </p:txBody>
      </p:sp>
      <p:sp>
        <p:nvSpPr>
          <p:cNvPr id="19" name="18 CuadroTexto"/>
          <p:cNvSpPr txBox="1"/>
          <p:nvPr/>
        </p:nvSpPr>
        <p:spPr>
          <a:xfrm>
            <a:off x="8160632" y="5551200"/>
            <a:ext cx="684000" cy="276999"/>
          </a:xfrm>
          <a:prstGeom prst="rect">
            <a:avLst/>
          </a:prstGeom>
          <a:noFill/>
        </p:spPr>
        <p:txBody>
          <a:bodyPr wrap="square" rtlCol="0">
            <a:spAutoFit/>
          </a:bodyPr>
          <a:lstStyle/>
          <a:p>
            <a:r>
              <a:rPr lang="es-ES" sz="1200" i="1" dirty="0" err="1">
                <a:latin typeface="+mj-lt"/>
                <a:cs typeface="Times New Roman" pitchFamily="18" charset="0"/>
              </a:rPr>
              <a:t>hisG</a:t>
            </a:r>
            <a:endParaRPr lang="es-ES" sz="1200" i="1" dirty="0">
              <a:latin typeface="+mj-lt"/>
              <a:cs typeface="Times New Roman" pitchFamily="18" charset="0"/>
            </a:endParaRPr>
          </a:p>
        </p:txBody>
      </p:sp>
      <p:sp>
        <p:nvSpPr>
          <p:cNvPr id="20" name="19 CuadroTexto"/>
          <p:cNvSpPr txBox="1"/>
          <p:nvPr/>
        </p:nvSpPr>
        <p:spPr>
          <a:xfrm>
            <a:off x="71406" y="395372"/>
            <a:ext cx="2714644" cy="369332"/>
          </a:xfrm>
          <a:prstGeom prst="rect">
            <a:avLst/>
          </a:prstGeom>
          <a:noFill/>
        </p:spPr>
        <p:txBody>
          <a:bodyPr wrap="square" rtlCol="0">
            <a:spAutoFit/>
          </a:bodyPr>
          <a:lstStyle/>
          <a:p>
            <a:r>
              <a:rPr lang="es-ES" b="1" dirty="0">
                <a:latin typeface="+mj-lt"/>
                <a:cs typeface="Times New Roman" pitchFamily="18" charset="0"/>
              </a:rPr>
              <a:t>Figure S12</a:t>
            </a:r>
          </a:p>
        </p:txBody>
      </p:sp>
      <p:cxnSp>
        <p:nvCxnSpPr>
          <p:cNvPr id="10" name="9 Conector recto de flecha"/>
          <p:cNvCxnSpPr/>
          <p:nvPr/>
        </p:nvCxnSpPr>
        <p:spPr>
          <a:xfrm>
            <a:off x="6372216" y="3532072"/>
            <a:ext cx="14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5229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2" y="0"/>
            <a:ext cx="10325100" cy="7181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71406" y="71414"/>
            <a:ext cx="2714644" cy="369332"/>
          </a:xfrm>
          <a:prstGeom prst="rect">
            <a:avLst/>
          </a:prstGeom>
          <a:noFill/>
        </p:spPr>
        <p:txBody>
          <a:bodyPr wrap="square" rtlCol="0">
            <a:spAutoFit/>
          </a:bodyPr>
          <a:lstStyle/>
          <a:p>
            <a:r>
              <a:rPr lang="es-ES" b="1" dirty="0">
                <a:latin typeface="Times New Roman" pitchFamily="18" charset="0"/>
                <a:cs typeface="Times New Roman" pitchFamily="18" charset="0"/>
              </a:rPr>
              <a:t>Fig. S2</a:t>
            </a:r>
          </a:p>
        </p:txBody>
      </p:sp>
      <p:cxnSp>
        <p:nvCxnSpPr>
          <p:cNvPr id="3" name="2 Conector recto de flecha"/>
          <p:cNvCxnSpPr/>
          <p:nvPr/>
        </p:nvCxnSpPr>
        <p:spPr>
          <a:xfrm>
            <a:off x="2411760" y="1052736"/>
            <a:ext cx="2880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p:nvPr/>
        </p:nvCxnSpPr>
        <p:spPr>
          <a:xfrm flipH="1">
            <a:off x="3995936" y="1556792"/>
            <a:ext cx="288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6 CuadroTexto"/>
          <p:cNvSpPr txBox="1"/>
          <p:nvPr/>
        </p:nvSpPr>
        <p:spPr>
          <a:xfrm>
            <a:off x="2340144" y="803033"/>
            <a:ext cx="503664" cy="276999"/>
          </a:xfrm>
          <a:prstGeom prst="rect">
            <a:avLst/>
          </a:prstGeom>
          <a:noFill/>
        </p:spPr>
        <p:txBody>
          <a:bodyPr wrap="none" rtlCol="0">
            <a:spAutoFit/>
          </a:bodyPr>
          <a:lstStyle/>
          <a:p>
            <a:r>
              <a:rPr lang="es-ES" sz="1200" i="1" dirty="0"/>
              <a:t>SHE1</a:t>
            </a:r>
          </a:p>
        </p:txBody>
      </p:sp>
      <p:sp>
        <p:nvSpPr>
          <p:cNvPr id="10" name="9 CuadroTexto"/>
          <p:cNvSpPr txBox="1"/>
          <p:nvPr/>
        </p:nvSpPr>
        <p:spPr>
          <a:xfrm>
            <a:off x="3924320" y="1547500"/>
            <a:ext cx="503664" cy="276999"/>
          </a:xfrm>
          <a:prstGeom prst="rect">
            <a:avLst/>
          </a:prstGeom>
          <a:noFill/>
        </p:spPr>
        <p:txBody>
          <a:bodyPr wrap="none" rtlCol="0">
            <a:spAutoFit/>
          </a:bodyPr>
          <a:lstStyle/>
          <a:p>
            <a:r>
              <a:rPr lang="es-ES" sz="1200" i="1" dirty="0"/>
              <a:t>SHE2</a:t>
            </a:r>
          </a:p>
        </p:txBody>
      </p:sp>
      <p:cxnSp>
        <p:nvCxnSpPr>
          <p:cNvPr id="11" name="10 Conector recto de flecha"/>
          <p:cNvCxnSpPr/>
          <p:nvPr/>
        </p:nvCxnSpPr>
        <p:spPr>
          <a:xfrm flipH="1">
            <a:off x="4284000" y="2420888"/>
            <a:ext cx="288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4140344" y="2143889"/>
            <a:ext cx="868315" cy="276999"/>
          </a:xfrm>
          <a:prstGeom prst="rect">
            <a:avLst/>
          </a:prstGeom>
          <a:noFill/>
        </p:spPr>
        <p:txBody>
          <a:bodyPr wrap="none" rtlCol="0">
            <a:spAutoFit/>
          </a:bodyPr>
          <a:lstStyle/>
          <a:p>
            <a:r>
              <a:rPr lang="es-ES" sz="1200" i="1" dirty="0"/>
              <a:t>URA3-det</a:t>
            </a:r>
            <a:r>
              <a:rPr lang="es-ES" sz="1200" dirty="0"/>
              <a:t>R</a:t>
            </a:r>
          </a:p>
        </p:txBody>
      </p:sp>
      <p:sp>
        <p:nvSpPr>
          <p:cNvPr id="5" name="Rectangle 4">
            <a:extLst>
              <a:ext uri="{FF2B5EF4-FFF2-40B4-BE49-F238E27FC236}">
                <a16:creationId xmlns:a16="http://schemas.microsoft.com/office/drawing/2014/main" xmlns="" id="{86C8613F-827A-42BA-8FE3-113DBEC30D61}"/>
              </a:ext>
            </a:extLst>
          </p:cNvPr>
          <p:cNvSpPr/>
          <p:nvPr/>
        </p:nvSpPr>
        <p:spPr>
          <a:xfrm>
            <a:off x="2591976" y="2959064"/>
            <a:ext cx="611872"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xmlns="" id="{71B482DF-3280-4C28-A559-C19CC2F8EE16}"/>
              </a:ext>
            </a:extLst>
          </p:cNvPr>
          <p:cNvSpPr txBox="1"/>
          <p:nvPr/>
        </p:nvSpPr>
        <p:spPr>
          <a:xfrm>
            <a:off x="2699792" y="2986360"/>
            <a:ext cx="566181" cy="276999"/>
          </a:xfrm>
          <a:prstGeom prst="rect">
            <a:avLst/>
          </a:prstGeom>
          <a:noFill/>
        </p:spPr>
        <p:txBody>
          <a:bodyPr wrap="none" rtlCol="0">
            <a:spAutoFit/>
          </a:bodyPr>
          <a:lstStyle/>
          <a:p>
            <a:r>
              <a:rPr lang="en-US" sz="1200" dirty="0"/>
              <a:t>4.5 kb</a:t>
            </a:r>
          </a:p>
        </p:txBody>
      </p:sp>
      <p:sp>
        <p:nvSpPr>
          <p:cNvPr id="8" name="Rectangle 7">
            <a:extLst>
              <a:ext uri="{FF2B5EF4-FFF2-40B4-BE49-F238E27FC236}">
                <a16:creationId xmlns:a16="http://schemas.microsoft.com/office/drawing/2014/main" xmlns="" id="{6D9F9C3B-4611-4CC9-ABDE-12172A1098CB}"/>
              </a:ext>
            </a:extLst>
          </p:cNvPr>
          <p:cNvSpPr/>
          <p:nvPr/>
        </p:nvSpPr>
        <p:spPr>
          <a:xfrm>
            <a:off x="6156176" y="3068960"/>
            <a:ext cx="432048" cy="1061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xmlns="" id="{488861D3-D17B-4BC1-A91D-5E4D059EB027}"/>
              </a:ext>
            </a:extLst>
          </p:cNvPr>
          <p:cNvSpPr txBox="1"/>
          <p:nvPr/>
        </p:nvSpPr>
        <p:spPr>
          <a:xfrm>
            <a:off x="5992507" y="2986360"/>
            <a:ext cx="566181" cy="276999"/>
          </a:xfrm>
          <a:prstGeom prst="rect">
            <a:avLst/>
          </a:prstGeom>
          <a:noFill/>
        </p:spPr>
        <p:txBody>
          <a:bodyPr wrap="none" rtlCol="0">
            <a:spAutoFit/>
          </a:bodyPr>
          <a:lstStyle/>
          <a:p>
            <a:r>
              <a:rPr lang="en-US" sz="1200" dirty="0"/>
              <a:t>3.2 kb</a:t>
            </a:r>
          </a:p>
        </p:txBody>
      </p:sp>
      <p:sp>
        <p:nvSpPr>
          <p:cNvPr id="14" name="Rectangle 13">
            <a:extLst>
              <a:ext uri="{FF2B5EF4-FFF2-40B4-BE49-F238E27FC236}">
                <a16:creationId xmlns:a16="http://schemas.microsoft.com/office/drawing/2014/main" xmlns="" id="{64ACA922-7B7E-4360-8F2D-B1568A7E257D}"/>
              </a:ext>
            </a:extLst>
          </p:cNvPr>
          <p:cNvSpPr/>
          <p:nvPr/>
        </p:nvSpPr>
        <p:spPr>
          <a:xfrm>
            <a:off x="2678234" y="1601504"/>
            <a:ext cx="611872"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xmlns="" id="{0916A604-06EB-4B59-B43C-B6C9B7093686}"/>
              </a:ext>
            </a:extLst>
          </p:cNvPr>
          <p:cNvSpPr txBox="1"/>
          <p:nvPr/>
        </p:nvSpPr>
        <p:spPr>
          <a:xfrm>
            <a:off x="2786050" y="1628800"/>
            <a:ext cx="566181" cy="276999"/>
          </a:xfrm>
          <a:prstGeom prst="rect">
            <a:avLst/>
          </a:prstGeom>
          <a:noFill/>
        </p:spPr>
        <p:txBody>
          <a:bodyPr wrap="none" rtlCol="0">
            <a:spAutoFit/>
          </a:bodyPr>
          <a:lstStyle/>
          <a:p>
            <a:r>
              <a:rPr lang="en-US" sz="1200" dirty="0"/>
              <a:t>4.2 kb</a:t>
            </a:r>
          </a:p>
        </p:txBody>
      </p:sp>
      <p:sp>
        <p:nvSpPr>
          <p:cNvPr id="16" name="Rectangle 15">
            <a:extLst>
              <a:ext uri="{FF2B5EF4-FFF2-40B4-BE49-F238E27FC236}">
                <a16:creationId xmlns:a16="http://schemas.microsoft.com/office/drawing/2014/main" xmlns="" id="{62168D33-3C26-4C27-88C1-C1E8F964290D}"/>
              </a:ext>
            </a:extLst>
          </p:cNvPr>
          <p:cNvSpPr/>
          <p:nvPr/>
        </p:nvSpPr>
        <p:spPr>
          <a:xfrm>
            <a:off x="1331640" y="5013176"/>
            <a:ext cx="792088" cy="8640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xmlns="" id="{BCF66661-713F-40EC-868C-EFBDBBC7514E}"/>
              </a:ext>
            </a:extLst>
          </p:cNvPr>
          <p:cNvSpPr txBox="1"/>
          <p:nvPr/>
        </p:nvSpPr>
        <p:spPr>
          <a:xfrm>
            <a:off x="1632596" y="5138977"/>
            <a:ext cx="502061" cy="246221"/>
          </a:xfrm>
          <a:prstGeom prst="rect">
            <a:avLst/>
          </a:prstGeom>
          <a:noFill/>
        </p:spPr>
        <p:txBody>
          <a:bodyPr wrap="none" rtlCol="0">
            <a:spAutoFit/>
          </a:bodyPr>
          <a:lstStyle/>
          <a:p>
            <a:r>
              <a:rPr lang="en-US" sz="1000" dirty="0"/>
              <a:t>4.5 kb</a:t>
            </a:r>
          </a:p>
        </p:txBody>
      </p:sp>
      <p:sp>
        <p:nvSpPr>
          <p:cNvPr id="17" name="TextBox 16">
            <a:extLst>
              <a:ext uri="{FF2B5EF4-FFF2-40B4-BE49-F238E27FC236}">
                <a16:creationId xmlns:a16="http://schemas.microsoft.com/office/drawing/2014/main" xmlns="" id="{22A6D69F-D2C1-4F3E-B878-DDFD8EA3D87A}"/>
              </a:ext>
            </a:extLst>
          </p:cNvPr>
          <p:cNvSpPr txBox="1"/>
          <p:nvPr/>
        </p:nvSpPr>
        <p:spPr>
          <a:xfrm>
            <a:off x="1475656" y="5262873"/>
            <a:ext cx="665567" cy="246221"/>
          </a:xfrm>
          <a:prstGeom prst="rect">
            <a:avLst/>
          </a:prstGeom>
          <a:noFill/>
        </p:spPr>
        <p:txBody>
          <a:bodyPr wrap="none" rtlCol="0">
            <a:spAutoFit/>
          </a:bodyPr>
          <a:lstStyle/>
          <a:p>
            <a:r>
              <a:rPr lang="en-US" sz="1000" dirty="0" err="1"/>
              <a:t>wt</a:t>
            </a:r>
            <a:r>
              <a:rPr lang="en-US" sz="1000" dirty="0"/>
              <a:t> 4.2 kb</a:t>
            </a:r>
          </a:p>
        </p:txBody>
      </p:sp>
      <p:sp>
        <p:nvSpPr>
          <p:cNvPr id="18" name="TextBox 17">
            <a:extLst>
              <a:ext uri="{FF2B5EF4-FFF2-40B4-BE49-F238E27FC236}">
                <a16:creationId xmlns:a16="http://schemas.microsoft.com/office/drawing/2014/main" xmlns="" id="{12B12F70-B9A4-4BD7-B08A-8971AD8A4A8E}"/>
              </a:ext>
            </a:extLst>
          </p:cNvPr>
          <p:cNvSpPr txBox="1"/>
          <p:nvPr/>
        </p:nvSpPr>
        <p:spPr>
          <a:xfrm>
            <a:off x="1734022" y="5400455"/>
            <a:ext cx="404278" cy="246221"/>
          </a:xfrm>
          <a:prstGeom prst="rect">
            <a:avLst/>
          </a:prstGeom>
          <a:noFill/>
        </p:spPr>
        <p:txBody>
          <a:bodyPr wrap="none" rtlCol="0">
            <a:spAutoFit/>
          </a:bodyPr>
          <a:lstStyle/>
          <a:p>
            <a:r>
              <a:rPr lang="en-US" sz="1000" dirty="0"/>
              <a:t>3 kb</a:t>
            </a:r>
          </a:p>
        </p:txBody>
      </p:sp>
    </p:spTree>
    <p:extLst>
      <p:ext uri="{BB962C8B-B14F-4D97-AF65-F5344CB8AC3E}">
        <p14:creationId xmlns:p14="http://schemas.microsoft.com/office/powerpoint/2010/main" val="572154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29 CuadroTexto"/>
          <p:cNvSpPr txBox="1"/>
          <p:nvPr/>
        </p:nvSpPr>
        <p:spPr>
          <a:xfrm>
            <a:off x="71406" y="71414"/>
            <a:ext cx="2714644" cy="369332"/>
          </a:xfrm>
          <a:prstGeom prst="rect">
            <a:avLst/>
          </a:prstGeom>
          <a:noFill/>
        </p:spPr>
        <p:txBody>
          <a:bodyPr wrap="square" rtlCol="0">
            <a:spAutoFit/>
          </a:bodyPr>
          <a:lstStyle/>
          <a:p>
            <a:r>
              <a:rPr lang="es-ES" b="1" dirty="0">
                <a:latin typeface="+mj-lt"/>
                <a:cs typeface="Times New Roman" pitchFamily="18" charset="0"/>
              </a:rPr>
              <a:t>Figure S3</a:t>
            </a:r>
          </a:p>
        </p:txBody>
      </p:sp>
      <p:sp>
        <p:nvSpPr>
          <p:cNvPr id="3" name="2 CuadroTexto"/>
          <p:cNvSpPr txBox="1"/>
          <p:nvPr/>
        </p:nvSpPr>
        <p:spPr>
          <a:xfrm>
            <a:off x="467544" y="548680"/>
            <a:ext cx="360024" cy="369332"/>
          </a:xfrm>
          <a:prstGeom prst="rect">
            <a:avLst/>
          </a:prstGeom>
          <a:noFill/>
        </p:spPr>
        <p:txBody>
          <a:bodyPr wrap="square" rtlCol="0">
            <a:spAutoFit/>
          </a:bodyPr>
          <a:lstStyle/>
          <a:p>
            <a:r>
              <a:rPr lang="es-ES" b="1" dirty="0">
                <a:latin typeface="+mj-lt"/>
                <a:cs typeface="Times New Roman" panose="02020603050405020304" pitchFamily="18" charset="0"/>
              </a:rPr>
              <a:t>A</a:t>
            </a:r>
          </a:p>
        </p:txBody>
      </p:sp>
      <p:pic>
        <p:nvPicPr>
          <p:cNvPr id="4" name="3 Imagen"/>
          <p:cNvPicPr>
            <a:picLocks noChangeAspect="1"/>
          </p:cNvPicPr>
          <p:nvPr/>
        </p:nvPicPr>
        <p:blipFill rotWithShape="1">
          <a:blip r:embed="rId3">
            <a:extLst>
              <a:ext uri="{28A0092B-C50C-407E-A947-70E740481C1C}">
                <a14:useLocalDpi xmlns:a14="http://schemas.microsoft.com/office/drawing/2010/main" val="0"/>
              </a:ext>
            </a:extLst>
          </a:blip>
          <a:srcRect l="8" t="13760" r="74941" b="-57"/>
          <a:stretch/>
        </p:blipFill>
        <p:spPr>
          <a:xfrm>
            <a:off x="4610617" y="1374941"/>
            <a:ext cx="936000" cy="2072469"/>
          </a:xfrm>
          <a:prstGeom prst="rect">
            <a:avLst/>
          </a:prstGeom>
        </p:spPr>
      </p:pic>
      <p:sp>
        <p:nvSpPr>
          <p:cNvPr id="5" name="4 CuadroTexto"/>
          <p:cNvSpPr txBox="1"/>
          <p:nvPr/>
        </p:nvSpPr>
        <p:spPr>
          <a:xfrm>
            <a:off x="3873338" y="1580031"/>
            <a:ext cx="770670" cy="1569660"/>
          </a:xfrm>
          <a:prstGeom prst="rect">
            <a:avLst/>
          </a:prstGeom>
          <a:noFill/>
        </p:spPr>
        <p:txBody>
          <a:bodyPr wrap="square" rtlCol="0">
            <a:spAutoFit/>
          </a:bodyPr>
          <a:lstStyle/>
          <a:p>
            <a:pPr algn="r"/>
            <a:r>
              <a:rPr lang="es-ES" sz="1200" dirty="0">
                <a:latin typeface="+mj-lt"/>
                <a:cs typeface="Times New Roman" pitchFamily="18" charset="0"/>
              </a:rPr>
              <a:t>Chr5</a:t>
            </a:r>
          </a:p>
          <a:p>
            <a:pPr algn="r"/>
            <a:endParaRPr lang="es-ES" sz="1200" dirty="0">
              <a:latin typeface="+mj-lt"/>
              <a:cs typeface="Times New Roman" pitchFamily="18" charset="0"/>
            </a:endParaRPr>
          </a:p>
          <a:p>
            <a:pPr algn="r"/>
            <a:endParaRPr lang="es-ES" sz="1200" dirty="0">
              <a:latin typeface="+mj-lt"/>
              <a:cs typeface="Times New Roman" pitchFamily="18" charset="0"/>
            </a:endParaRPr>
          </a:p>
          <a:p>
            <a:pPr algn="r"/>
            <a:endParaRPr lang="es-ES" sz="1200" dirty="0">
              <a:latin typeface="+mj-lt"/>
              <a:cs typeface="Times New Roman" pitchFamily="18" charset="0"/>
            </a:endParaRPr>
          </a:p>
          <a:p>
            <a:pPr algn="r"/>
            <a:r>
              <a:rPr lang="es-ES" sz="1200" dirty="0">
                <a:latin typeface="+mj-lt"/>
                <a:cs typeface="Times New Roman" pitchFamily="18" charset="0"/>
              </a:rPr>
              <a:t>Chr6B</a:t>
            </a:r>
          </a:p>
          <a:p>
            <a:pPr algn="r"/>
            <a:r>
              <a:rPr lang="es-ES" sz="1200" dirty="0">
                <a:latin typeface="+mj-lt"/>
                <a:cs typeface="Times New Roman" pitchFamily="18" charset="0"/>
              </a:rPr>
              <a:t>Chr6A</a:t>
            </a:r>
          </a:p>
          <a:p>
            <a:pPr algn="r"/>
            <a:r>
              <a:rPr lang="es-ES" sz="1200" dirty="0">
                <a:latin typeface="+mj-lt"/>
                <a:cs typeface="Times New Roman" pitchFamily="18" charset="0"/>
              </a:rPr>
              <a:t>Chr7A</a:t>
            </a:r>
          </a:p>
          <a:p>
            <a:pPr algn="r"/>
            <a:r>
              <a:rPr lang="es-ES" sz="1200" dirty="0">
                <a:latin typeface="+mj-lt"/>
                <a:cs typeface="Times New Roman" pitchFamily="18" charset="0"/>
              </a:rPr>
              <a:t>Chr7B</a:t>
            </a:r>
          </a:p>
        </p:txBody>
      </p:sp>
      <p:sp>
        <p:nvSpPr>
          <p:cNvPr id="11" name="10 CuadroTexto"/>
          <p:cNvSpPr txBox="1"/>
          <p:nvPr/>
        </p:nvSpPr>
        <p:spPr>
          <a:xfrm>
            <a:off x="4538241" y="512184"/>
            <a:ext cx="400110" cy="829580"/>
          </a:xfrm>
          <a:prstGeom prst="rect">
            <a:avLst/>
          </a:prstGeom>
          <a:noFill/>
        </p:spPr>
        <p:txBody>
          <a:bodyPr vert="vert270" wrap="square" rtlCol="0">
            <a:spAutoFit/>
          </a:bodyPr>
          <a:lstStyle/>
          <a:p>
            <a:r>
              <a:rPr lang="es-ES" sz="1400" dirty="0">
                <a:latin typeface="+mj-lt"/>
                <a:cs typeface="Times New Roman" pitchFamily="18" charset="0"/>
              </a:rPr>
              <a:t>CAF2-1</a:t>
            </a:r>
          </a:p>
        </p:txBody>
      </p:sp>
      <p:sp>
        <p:nvSpPr>
          <p:cNvPr id="12" name="11 CuadroTexto"/>
          <p:cNvSpPr txBox="1"/>
          <p:nvPr/>
        </p:nvSpPr>
        <p:spPr>
          <a:xfrm>
            <a:off x="4856910" y="693691"/>
            <a:ext cx="430887" cy="646331"/>
          </a:xfrm>
          <a:prstGeom prst="rect">
            <a:avLst/>
          </a:prstGeom>
          <a:noFill/>
        </p:spPr>
        <p:txBody>
          <a:bodyPr vert="vert270" wrap="square" rtlCol="0">
            <a:spAutoFit/>
          </a:bodyPr>
          <a:lstStyle/>
          <a:p>
            <a:r>
              <a:rPr lang="es-ES" sz="1400" dirty="0">
                <a:latin typeface="+mj-lt"/>
                <a:cs typeface="Times New Roman" pitchFamily="18" charset="0"/>
              </a:rPr>
              <a:t>CAI4</a:t>
            </a:r>
          </a:p>
        </p:txBody>
      </p:sp>
      <p:sp>
        <p:nvSpPr>
          <p:cNvPr id="13" name="12 CuadroTexto"/>
          <p:cNvSpPr txBox="1"/>
          <p:nvPr/>
        </p:nvSpPr>
        <p:spPr>
          <a:xfrm>
            <a:off x="5187474" y="440747"/>
            <a:ext cx="400110" cy="899276"/>
          </a:xfrm>
          <a:prstGeom prst="rect">
            <a:avLst/>
          </a:prstGeom>
          <a:noFill/>
        </p:spPr>
        <p:txBody>
          <a:bodyPr vert="vert270" wrap="square" rtlCol="0">
            <a:spAutoFit/>
          </a:bodyPr>
          <a:lstStyle/>
          <a:p>
            <a:r>
              <a:rPr lang="es-ES" sz="1400" dirty="0">
                <a:latin typeface="+mj-lt"/>
                <a:cs typeface="Times New Roman" pitchFamily="18" charset="0"/>
              </a:rPr>
              <a:t>CAGL1B</a:t>
            </a:r>
          </a:p>
        </p:txBody>
      </p:sp>
      <p:pic>
        <p:nvPicPr>
          <p:cNvPr id="16" name="15 Imagen"/>
          <p:cNvPicPr>
            <a:picLocks noChangeAspect="1"/>
          </p:cNvPicPr>
          <p:nvPr/>
        </p:nvPicPr>
        <p:blipFill rotWithShape="1">
          <a:blip r:embed="rId4">
            <a:extLst>
              <a:ext uri="{28A0092B-C50C-407E-A947-70E740481C1C}">
                <a14:useLocalDpi xmlns:a14="http://schemas.microsoft.com/office/drawing/2010/main" val="0"/>
              </a:ext>
            </a:extLst>
          </a:blip>
          <a:srcRect l="-4" t="12645" r="74487"/>
          <a:stretch/>
        </p:blipFill>
        <p:spPr>
          <a:xfrm>
            <a:off x="5567805" y="1374942"/>
            <a:ext cx="972000" cy="2060671"/>
          </a:xfrm>
          <a:prstGeom prst="rect">
            <a:avLst/>
          </a:prstGeom>
        </p:spPr>
      </p:pic>
      <p:sp>
        <p:nvSpPr>
          <p:cNvPr id="17" name="16 CuadroTexto"/>
          <p:cNvSpPr txBox="1"/>
          <p:nvPr/>
        </p:nvSpPr>
        <p:spPr>
          <a:xfrm>
            <a:off x="5931558" y="3173535"/>
            <a:ext cx="864096" cy="276999"/>
          </a:xfrm>
          <a:prstGeom prst="rect">
            <a:avLst/>
          </a:prstGeom>
          <a:noFill/>
        </p:spPr>
        <p:txBody>
          <a:bodyPr wrap="square" rtlCol="0">
            <a:spAutoFit/>
          </a:bodyPr>
          <a:lstStyle/>
          <a:p>
            <a:r>
              <a:rPr lang="es-ES" sz="1200" i="1" dirty="0">
                <a:latin typeface="+mj-lt"/>
                <a:cs typeface="Times New Roman" pitchFamily="18" charset="0"/>
              </a:rPr>
              <a:t>RAD52</a:t>
            </a:r>
          </a:p>
        </p:txBody>
      </p:sp>
      <p:pic>
        <p:nvPicPr>
          <p:cNvPr id="18" name="17 Imagen"/>
          <p:cNvPicPr>
            <a:picLocks noChangeAspect="1"/>
          </p:cNvPicPr>
          <p:nvPr/>
        </p:nvPicPr>
        <p:blipFill rotWithShape="1">
          <a:blip r:embed="rId5">
            <a:extLst>
              <a:ext uri="{28A0092B-C50C-407E-A947-70E740481C1C}">
                <a14:useLocalDpi xmlns:a14="http://schemas.microsoft.com/office/drawing/2010/main" val="0"/>
              </a:ext>
            </a:extLst>
          </a:blip>
          <a:srcRect l="-6" r="77881"/>
          <a:stretch/>
        </p:blipFill>
        <p:spPr>
          <a:xfrm>
            <a:off x="6557761" y="1374942"/>
            <a:ext cx="828000" cy="2072469"/>
          </a:xfrm>
          <a:prstGeom prst="rect">
            <a:avLst/>
          </a:prstGeom>
        </p:spPr>
      </p:pic>
      <p:sp>
        <p:nvSpPr>
          <p:cNvPr id="19" name="18 CuadroTexto"/>
          <p:cNvSpPr txBox="1"/>
          <p:nvPr/>
        </p:nvSpPr>
        <p:spPr>
          <a:xfrm>
            <a:off x="6381946" y="2025351"/>
            <a:ext cx="648000" cy="400110"/>
          </a:xfrm>
          <a:prstGeom prst="rect">
            <a:avLst/>
          </a:prstGeom>
          <a:noFill/>
        </p:spPr>
        <p:txBody>
          <a:bodyPr wrap="square" rtlCol="0">
            <a:spAutoFit/>
          </a:bodyPr>
          <a:lstStyle/>
          <a:p>
            <a:pPr algn="r"/>
            <a:endParaRPr lang="es-ES" sz="1000" dirty="0">
              <a:latin typeface="+mj-lt"/>
              <a:cs typeface="Times New Roman" pitchFamily="18" charset="0"/>
            </a:endParaRPr>
          </a:p>
          <a:p>
            <a:pPr algn="r"/>
            <a:r>
              <a:rPr lang="es-ES" sz="1000" dirty="0">
                <a:latin typeface="+mj-lt"/>
                <a:cs typeface="Times New Roman" pitchFamily="18" charset="0"/>
              </a:rPr>
              <a:t>Chr6B</a:t>
            </a:r>
          </a:p>
        </p:txBody>
      </p:sp>
      <p:cxnSp>
        <p:nvCxnSpPr>
          <p:cNvPr id="20" name="19 Conector recto de flecha"/>
          <p:cNvCxnSpPr/>
          <p:nvPr/>
        </p:nvCxnSpPr>
        <p:spPr>
          <a:xfrm rot="10800000" flipH="1">
            <a:off x="6879228" y="2401375"/>
            <a:ext cx="21600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20 CuadroTexto"/>
          <p:cNvSpPr txBox="1"/>
          <p:nvPr/>
        </p:nvSpPr>
        <p:spPr>
          <a:xfrm>
            <a:off x="6957426" y="3179632"/>
            <a:ext cx="864096" cy="276999"/>
          </a:xfrm>
          <a:prstGeom prst="rect">
            <a:avLst/>
          </a:prstGeom>
          <a:noFill/>
        </p:spPr>
        <p:txBody>
          <a:bodyPr wrap="square" rtlCol="0">
            <a:spAutoFit/>
          </a:bodyPr>
          <a:lstStyle/>
          <a:p>
            <a:r>
              <a:rPr lang="es-ES" sz="1200" i="1" dirty="0" err="1">
                <a:latin typeface="+mj-lt"/>
                <a:cs typeface="Times New Roman" pitchFamily="18" charset="0"/>
              </a:rPr>
              <a:t>hisG</a:t>
            </a:r>
            <a:endParaRPr lang="es-ES" sz="1200" i="1" dirty="0">
              <a:latin typeface="+mj-lt"/>
              <a:cs typeface="Times New Roman" pitchFamily="18" charset="0"/>
            </a:endParaRPr>
          </a:p>
        </p:txBody>
      </p:sp>
      <p:sp>
        <p:nvSpPr>
          <p:cNvPr id="22" name="21 CuadroTexto"/>
          <p:cNvSpPr txBox="1"/>
          <p:nvPr/>
        </p:nvSpPr>
        <p:spPr>
          <a:xfrm>
            <a:off x="5495293" y="440746"/>
            <a:ext cx="400110" cy="887370"/>
          </a:xfrm>
          <a:prstGeom prst="rect">
            <a:avLst/>
          </a:prstGeom>
          <a:noFill/>
        </p:spPr>
        <p:txBody>
          <a:bodyPr vert="vert270" wrap="square" rtlCol="0">
            <a:spAutoFit/>
          </a:bodyPr>
          <a:lstStyle/>
          <a:p>
            <a:r>
              <a:rPr lang="es-ES" sz="1400" dirty="0">
                <a:latin typeface="+mj-lt"/>
                <a:cs typeface="Times New Roman" pitchFamily="18" charset="0"/>
              </a:rPr>
              <a:t>CAF2-1</a:t>
            </a:r>
          </a:p>
        </p:txBody>
      </p:sp>
      <p:sp>
        <p:nvSpPr>
          <p:cNvPr id="23" name="22 CuadroTexto"/>
          <p:cNvSpPr txBox="1"/>
          <p:nvPr/>
        </p:nvSpPr>
        <p:spPr>
          <a:xfrm>
            <a:off x="5813962" y="680043"/>
            <a:ext cx="430887" cy="646331"/>
          </a:xfrm>
          <a:prstGeom prst="rect">
            <a:avLst/>
          </a:prstGeom>
          <a:noFill/>
        </p:spPr>
        <p:txBody>
          <a:bodyPr vert="vert270" wrap="square" rtlCol="0">
            <a:spAutoFit/>
          </a:bodyPr>
          <a:lstStyle/>
          <a:p>
            <a:r>
              <a:rPr lang="es-ES" sz="1400" dirty="0">
                <a:latin typeface="+mj-lt"/>
                <a:cs typeface="Times New Roman" pitchFamily="18" charset="0"/>
              </a:rPr>
              <a:t>CAI4</a:t>
            </a:r>
          </a:p>
        </p:txBody>
      </p:sp>
      <p:sp>
        <p:nvSpPr>
          <p:cNvPr id="24" name="23 CuadroTexto"/>
          <p:cNvSpPr txBox="1"/>
          <p:nvPr/>
        </p:nvSpPr>
        <p:spPr>
          <a:xfrm>
            <a:off x="6144526" y="440747"/>
            <a:ext cx="400110" cy="885628"/>
          </a:xfrm>
          <a:prstGeom prst="rect">
            <a:avLst/>
          </a:prstGeom>
          <a:noFill/>
        </p:spPr>
        <p:txBody>
          <a:bodyPr vert="vert270" wrap="square" rtlCol="0">
            <a:spAutoFit/>
          </a:bodyPr>
          <a:lstStyle/>
          <a:p>
            <a:r>
              <a:rPr lang="es-ES" sz="1400" dirty="0">
                <a:latin typeface="+mj-lt"/>
                <a:cs typeface="Times New Roman" pitchFamily="18" charset="0"/>
              </a:rPr>
              <a:t>CAGL1B</a:t>
            </a:r>
          </a:p>
        </p:txBody>
      </p:sp>
      <p:sp>
        <p:nvSpPr>
          <p:cNvPr id="27" name="26 CuadroTexto"/>
          <p:cNvSpPr txBox="1"/>
          <p:nvPr/>
        </p:nvSpPr>
        <p:spPr>
          <a:xfrm>
            <a:off x="6491547" y="526252"/>
            <a:ext cx="400110" cy="784868"/>
          </a:xfrm>
          <a:prstGeom prst="rect">
            <a:avLst/>
          </a:prstGeom>
          <a:noFill/>
        </p:spPr>
        <p:txBody>
          <a:bodyPr vert="vert270" wrap="square" rtlCol="0">
            <a:spAutoFit/>
          </a:bodyPr>
          <a:lstStyle/>
          <a:p>
            <a:r>
              <a:rPr lang="es-ES" sz="1400" dirty="0">
                <a:latin typeface="+mj-lt"/>
                <a:cs typeface="Times New Roman" pitchFamily="18" charset="0"/>
              </a:rPr>
              <a:t>CAF2-1</a:t>
            </a:r>
          </a:p>
        </p:txBody>
      </p:sp>
      <p:sp>
        <p:nvSpPr>
          <p:cNvPr id="28" name="27 CuadroTexto"/>
          <p:cNvSpPr txBox="1"/>
          <p:nvPr/>
        </p:nvSpPr>
        <p:spPr>
          <a:xfrm>
            <a:off x="6753066" y="663047"/>
            <a:ext cx="430887" cy="646331"/>
          </a:xfrm>
          <a:prstGeom prst="rect">
            <a:avLst/>
          </a:prstGeom>
          <a:noFill/>
        </p:spPr>
        <p:txBody>
          <a:bodyPr vert="vert270" wrap="square" rtlCol="0">
            <a:spAutoFit/>
          </a:bodyPr>
          <a:lstStyle/>
          <a:p>
            <a:r>
              <a:rPr lang="es-ES" sz="1400" dirty="0">
                <a:latin typeface="+mj-lt"/>
                <a:cs typeface="Times New Roman" pitchFamily="18" charset="0"/>
              </a:rPr>
              <a:t>CAI4</a:t>
            </a:r>
          </a:p>
        </p:txBody>
      </p:sp>
      <p:sp>
        <p:nvSpPr>
          <p:cNvPr id="29" name="28 CuadroTexto"/>
          <p:cNvSpPr txBox="1"/>
          <p:nvPr/>
        </p:nvSpPr>
        <p:spPr>
          <a:xfrm>
            <a:off x="7031874" y="256081"/>
            <a:ext cx="400110" cy="1053298"/>
          </a:xfrm>
          <a:prstGeom prst="rect">
            <a:avLst/>
          </a:prstGeom>
          <a:noFill/>
        </p:spPr>
        <p:txBody>
          <a:bodyPr vert="vert270" wrap="square" rtlCol="0">
            <a:spAutoFit/>
          </a:bodyPr>
          <a:lstStyle/>
          <a:p>
            <a:r>
              <a:rPr lang="es-ES" sz="1400" dirty="0">
                <a:latin typeface="+mj-lt"/>
                <a:cs typeface="Times New Roman" pitchFamily="18" charset="0"/>
              </a:rPr>
              <a:t>CAGL1B</a:t>
            </a:r>
          </a:p>
        </p:txBody>
      </p:sp>
      <p:sp>
        <p:nvSpPr>
          <p:cNvPr id="32" name="31 CuadroTexto"/>
          <p:cNvSpPr txBox="1"/>
          <p:nvPr/>
        </p:nvSpPr>
        <p:spPr>
          <a:xfrm>
            <a:off x="3965889" y="847587"/>
            <a:ext cx="360024" cy="307777"/>
          </a:xfrm>
          <a:prstGeom prst="rect">
            <a:avLst/>
          </a:prstGeom>
          <a:noFill/>
        </p:spPr>
        <p:txBody>
          <a:bodyPr wrap="square" rtlCol="0">
            <a:spAutoFit/>
          </a:bodyPr>
          <a:lstStyle/>
          <a:p>
            <a:endParaRPr lang="es-ES" sz="1400" b="1" dirty="0">
              <a:latin typeface="+mj-lt"/>
              <a:cs typeface="Times New Roman" panose="02020603050405020304" pitchFamily="18" charset="0"/>
            </a:endParaRPr>
          </a:p>
        </p:txBody>
      </p:sp>
      <p:pic>
        <p:nvPicPr>
          <p:cNvPr id="31" name="6 Imagen"/>
          <p:cNvPicPr>
            <a:picLocks noChangeAspect="1"/>
          </p:cNvPicPr>
          <p:nvPr/>
        </p:nvPicPr>
        <p:blipFill>
          <a:blip r:embed="rId6">
            <a:extLst>
              <a:ext uri="{28A0092B-C50C-407E-A947-70E740481C1C}">
                <a14:useLocalDpi xmlns:a14="http://schemas.microsoft.com/office/drawing/2010/main" val="0"/>
              </a:ext>
            </a:extLst>
          </a:blip>
          <a:srcRect t="2368" r="27212" b="11644"/>
          <a:stretch>
            <a:fillRect/>
          </a:stretch>
        </p:blipFill>
        <p:spPr bwMode="auto">
          <a:xfrm>
            <a:off x="7399834" y="1382983"/>
            <a:ext cx="1014010" cy="206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32 CuadroTexto"/>
          <p:cNvSpPr txBox="1"/>
          <p:nvPr/>
        </p:nvSpPr>
        <p:spPr>
          <a:xfrm>
            <a:off x="7821142" y="3173736"/>
            <a:ext cx="864096" cy="276999"/>
          </a:xfrm>
          <a:prstGeom prst="rect">
            <a:avLst/>
          </a:prstGeom>
          <a:noFill/>
        </p:spPr>
        <p:txBody>
          <a:bodyPr wrap="square" rtlCol="0">
            <a:spAutoFit/>
          </a:bodyPr>
          <a:lstStyle/>
          <a:p>
            <a:r>
              <a:rPr lang="es-ES" sz="1200" i="1" dirty="0">
                <a:latin typeface="+mj-lt"/>
                <a:cs typeface="Times New Roman" pitchFamily="18" charset="0"/>
              </a:rPr>
              <a:t>COX12</a:t>
            </a:r>
          </a:p>
        </p:txBody>
      </p:sp>
      <p:sp>
        <p:nvSpPr>
          <p:cNvPr id="34" name="33 CuadroTexto"/>
          <p:cNvSpPr txBox="1"/>
          <p:nvPr/>
        </p:nvSpPr>
        <p:spPr>
          <a:xfrm>
            <a:off x="7341927" y="533472"/>
            <a:ext cx="400110" cy="784868"/>
          </a:xfrm>
          <a:prstGeom prst="rect">
            <a:avLst/>
          </a:prstGeom>
          <a:noFill/>
        </p:spPr>
        <p:txBody>
          <a:bodyPr vert="vert270" wrap="square" rtlCol="0">
            <a:spAutoFit/>
          </a:bodyPr>
          <a:lstStyle/>
          <a:p>
            <a:r>
              <a:rPr lang="es-ES" sz="1400" dirty="0">
                <a:latin typeface="+mj-lt"/>
                <a:cs typeface="Times New Roman" pitchFamily="18" charset="0"/>
              </a:rPr>
              <a:t>CAF2-1</a:t>
            </a:r>
          </a:p>
        </p:txBody>
      </p:sp>
      <p:sp>
        <p:nvSpPr>
          <p:cNvPr id="35" name="34 CuadroTexto"/>
          <p:cNvSpPr txBox="1"/>
          <p:nvPr/>
        </p:nvSpPr>
        <p:spPr>
          <a:xfrm>
            <a:off x="7679646" y="670267"/>
            <a:ext cx="430887" cy="646331"/>
          </a:xfrm>
          <a:prstGeom prst="rect">
            <a:avLst/>
          </a:prstGeom>
          <a:noFill/>
        </p:spPr>
        <p:txBody>
          <a:bodyPr vert="vert270" wrap="square" rtlCol="0">
            <a:spAutoFit/>
          </a:bodyPr>
          <a:lstStyle/>
          <a:p>
            <a:r>
              <a:rPr lang="es-ES" sz="1400" dirty="0">
                <a:latin typeface="+mj-lt"/>
                <a:cs typeface="Times New Roman" pitchFamily="18" charset="0"/>
              </a:rPr>
              <a:t>CAI4</a:t>
            </a:r>
          </a:p>
        </p:txBody>
      </p:sp>
      <p:sp>
        <p:nvSpPr>
          <p:cNvPr id="36" name="35 CuadroTexto"/>
          <p:cNvSpPr txBox="1"/>
          <p:nvPr/>
        </p:nvSpPr>
        <p:spPr>
          <a:xfrm>
            <a:off x="8025129" y="256081"/>
            <a:ext cx="400110" cy="1060518"/>
          </a:xfrm>
          <a:prstGeom prst="rect">
            <a:avLst/>
          </a:prstGeom>
          <a:noFill/>
        </p:spPr>
        <p:txBody>
          <a:bodyPr vert="vert270" wrap="square" rtlCol="0">
            <a:spAutoFit/>
          </a:bodyPr>
          <a:lstStyle/>
          <a:p>
            <a:r>
              <a:rPr lang="es-ES" sz="1400" dirty="0">
                <a:latin typeface="+mj-lt"/>
                <a:cs typeface="Times New Roman" pitchFamily="18" charset="0"/>
              </a:rPr>
              <a:t>CAGL1B</a:t>
            </a:r>
          </a:p>
        </p:txBody>
      </p:sp>
      <p:cxnSp>
        <p:nvCxnSpPr>
          <p:cNvPr id="39" name="38 Conector recto"/>
          <p:cNvCxnSpPr/>
          <p:nvPr/>
        </p:nvCxnSpPr>
        <p:spPr>
          <a:xfrm>
            <a:off x="1025233" y="6272657"/>
            <a:ext cx="3600400" cy="0"/>
          </a:xfrm>
          <a:prstGeom prst="line">
            <a:avLst/>
          </a:prstGeom>
          <a:ln w="28575">
            <a:solidFill>
              <a:srgbClr val="FF00FF"/>
            </a:solidFill>
          </a:ln>
        </p:spPr>
        <p:style>
          <a:lnRef idx="1">
            <a:schemeClr val="dk1"/>
          </a:lnRef>
          <a:fillRef idx="0">
            <a:schemeClr val="dk1"/>
          </a:fillRef>
          <a:effectRef idx="0">
            <a:schemeClr val="dk1"/>
          </a:effectRef>
          <a:fontRef idx="minor">
            <a:schemeClr val="tx1"/>
          </a:fontRef>
        </p:style>
      </p:cxnSp>
      <p:cxnSp>
        <p:nvCxnSpPr>
          <p:cNvPr id="40" name="39 Conector recto"/>
          <p:cNvCxnSpPr/>
          <p:nvPr/>
        </p:nvCxnSpPr>
        <p:spPr>
          <a:xfrm>
            <a:off x="3473505" y="6128641"/>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1025233" y="5469936"/>
            <a:ext cx="3600400" cy="0"/>
          </a:xfrm>
          <a:prstGeom prst="line">
            <a:avLst/>
          </a:prstGeom>
          <a:ln w="28575">
            <a:solidFill>
              <a:srgbClr val="00FFFF"/>
            </a:solidFill>
          </a:ln>
        </p:spPr>
        <p:style>
          <a:lnRef idx="1">
            <a:schemeClr val="dk1"/>
          </a:lnRef>
          <a:fillRef idx="0">
            <a:schemeClr val="dk1"/>
          </a:fillRef>
          <a:effectRef idx="0">
            <a:schemeClr val="dk1"/>
          </a:effectRef>
          <a:fontRef idx="minor">
            <a:schemeClr val="tx1"/>
          </a:fontRef>
        </p:style>
      </p:cxnSp>
      <p:cxnSp>
        <p:nvCxnSpPr>
          <p:cNvPr id="42" name="41 Conector recto"/>
          <p:cNvCxnSpPr/>
          <p:nvPr/>
        </p:nvCxnSpPr>
        <p:spPr>
          <a:xfrm>
            <a:off x="3473505" y="5325920"/>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42 Conector recto"/>
          <p:cNvCxnSpPr/>
          <p:nvPr/>
        </p:nvCxnSpPr>
        <p:spPr>
          <a:xfrm>
            <a:off x="2393385" y="5325920"/>
            <a:ext cx="0"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44" name="43 CuadroTexto"/>
          <p:cNvSpPr txBox="1"/>
          <p:nvPr/>
        </p:nvSpPr>
        <p:spPr>
          <a:xfrm>
            <a:off x="3232973" y="5851642"/>
            <a:ext cx="720000" cy="246221"/>
          </a:xfrm>
          <a:prstGeom prst="rect">
            <a:avLst/>
          </a:prstGeom>
          <a:noFill/>
        </p:spPr>
        <p:txBody>
          <a:bodyPr wrap="square" rtlCol="0">
            <a:spAutoFit/>
          </a:bodyPr>
          <a:lstStyle/>
          <a:p>
            <a:r>
              <a:rPr lang="es-ES" sz="1000" i="1" dirty="0" err="1">
                <a:latin typeface="+mj-lt"/>
                <a:cs typeface="Times New Roman" pitchFamily="18" charset="0"/>
              </a:rPr>
              <a:t>Taq</a:t>
            </a:r>
            <a:r>
              <a:rPr lang="es-ES" sz="1000" dirty="0" err="1">
                <a:latin typeface="+mj-lt"/>
                <a:cs typeface="Times New Roman" pitchFamily="18" charset="0"/>
              </a:rPr>
              <a:t>I</a:t>
            </a:r>
            <a:endParaRPr lang="es-ES" sz="1000" i="1" dirty="0">
              <a:latin typeface="+mj-lt"/>
              <a:cs typeface="Times New Roman" pitchFamily="18" charset="0"/>
            </a:endParaRPr>
          </a:p>
        </p:txBody>
      </p:sp>
      <p:sp>
        <p:nvSpPr>
          <p:cNvPr id="45" name="44 CuadroTexto"/>
          <p:cNvSpPr txBox="1"/>
          <p:nvPr/>
        </p:nvSpPr>
        <p:spPr>
          <a:xfrm>
            <a:off x="3233731" y="5073513"/>
            <a:ext cx="720000" cy="246221"/>
          </a:xfrm>
          <a:prstGeom prst="rect">
            <a:avLst/>
          </a:prstGeom>
          <a:noFill/>
        </p:spPr>
        <p:txBody>
          <a:bodyPr wrap="square" rtlCol="0">
            <a:spAutoFit/>
          </a:bodyPr>
          <a:lstStyle/>
          <a:p>
            <a:r>
              <a:rPr lang="es-ES" sz="1000" i="1" dirty="0" err="1">
                <a:latin typeface="+mj-lt"/>
                <a:cs typeface="Times New Roman" pitchFamily="18" charset="0"/>
              </a:rPr>
              <a:t>Taq</a:t>
            </a:r>
            <a:r>
              <a:rPr lang="es-ES" sz="1000" dirty="0" err="1">
                <a:latin typeface="+mj-lt"/>
                <a:cs typeface="Times New Roman" pitchFamily="18" charset="0"/>
              </a:rPr>
              <a:t>I</a:t>
            </a:r>
            <a:endParaRPr lang="es-ES" sz="1000" i="1" dirty="0">
              <a:latin typeface="+mj-lt"/>
              <a:cs typeface="Times New Roman" pitchFamily="18" charset="0"/>
            </a:endParaRPr>
          </a:p>
        </p:txBody>
      </p:sp>
      <p:sp>
        <p:nvSpPr>
          <p:cNvPr id="46" name="45 CuadroTexto"/>
          <p:cNvSpPr txBox="1"/>
          <p:nvPr/>
        </p:nvSpPr>
        <p:spPr>
          <a:xfrm>
            <a:off x="1889329" y="4917725"/>
            <a:ext cx="972407" cy="400110"/>
          </a:xfrm>
          <a:prstGeom prst="rect">
            <a:avLst/>
          </a:prstGeom>
          <a:noFill/>
        </p:spPr>
        <p:txBody>
          <a:bodyPr wrap="square" rtlCol="0">
            <a:spAutoFit/>
          </a:bodyPr>
          <a:lstStyle/>
          <a:p>
            <a:pPr algn="ctr"/>
            <a:r>
              <a:rPr lang="es-ES" sz="1000" i="1" dirty="0">
                <a:latin typeface="+mj-lt"/>
                <a:cs typeface="Times New Roman" pitchFamily="18" charset="0"/>
              </a:rPr>
              <a:t>SNP52 </a:t>
            </a:r>
          </a:p>
          <a:p>
            <a:pPr algn="ctr"/>
            <a:r>
              <a:rPr lang="es-ES" sz="1000" i="1" dirty="0" err="1">
                <a:latin typeface="+mj-lt"/>
                <a:cs typeface="Times New Roman" pitchFamily="18" charset="0"/>
              </a:rPr>
              <a:t>Taq</a:t>
            </a:r>
            <a:r>
              <a:rPr lang="es-ES" sz="1000" dirty="0" err="1">
                <a:latin typeface="+mj-lt"/>
                <a:cs typeface="Times New Roman" pitchFamily="18" charset="0"/>
              </a:rPr>
              <a:t>I</a:t>
            </a:r>
            <a:endParaRPr lang="es-ES" sz="1000" i="1" dirty="0">
              <a:latin typeface="+mj-lt"/>
              <a:cs typeface="Times New Roman" pitchFamily="18" charset="0"/>
            </a:endParaRPr>
          </a:p>
        </p:txBody>
      </p:sp>
      <p:sp>
        <p:nvSpPr>
          <p:cNvPr id="47" name="46 CuadroTexto"/>
          <p:cNvSpPr txBox="1"/>
          <p:nvPr/>
        </p:nvSpPr>
        <p:spPr>
          <a:xfrm>
            <a:off x="4636447" y="5357765"/>
            <a:ext cx="781274" cy="246221"/>
          </a:xfrm>
          <a:prstGeom prst="rect">
            <a:avLst/>
          </a:prstGeom>
          <a:noFill/>
        </p:spPr>
        <p:txBody>
          <a:bodyPr wrap="square" rtlCol="0">
            <a:spAutoFit/>
          </a:bodyPr>
          <a:lstStyle/>
          <a:p>
            <a:r>
              <a:rPr lang="es-ES" sz="1000" dirty="0" err="1">
                <a:latin typeface="+mj-lt"/>
                <a:cs typeface="Times New Roman" pitchFamily="18" charset="0"/>
              </a:rPr>
              <a:t>Homolog</a:t>
            </a:r>
            <a:r>
              <a:rPr lang="es-ES" sz="1000" dirty="0">
                <a:latin typeface="+mj-lt"/>
                <a:cs typeface="Times New Roman" pitchFamily="18" charset="0"/>
              </a:rPr>
              <a:t> A</a:t>
            </a:r>
          </a:p>
        </p:txBody>
      </p:sp>
      <p:sp>
        <p:nvSpPr>
          <p:cNvPr id="48" name="47 CuadroTexto"/>
          <p:cNvSpPr txBox="1"/>
          <p:nvPr/>
        </p:nvSpPr>
        <p:spPr>
          <a:xfrm>
            <a:off x="4636447" y="6150127"/>
            <a:ext cx="781274" cy="246221"/>
          </a:xfrm>
          <a:prstGeom prst="rect">
            <a:avLst/>
          </a:prstGeom>
          <a:noFill/>
        </p:spPr>
        <p:txBody>
          <a:bodyPr wrap="square" rtlCol="0">
            <a:spAutoFit/>
          </a:bodyPr>
          <a:lstStyle/>
          <a:p>
            <a:r>
              <a:rPr lang="es-ES" sz="1000" dirty="0" err="1">
                <a:latin typeface="+mj-lt"/>
                <a:cs typeface="Times New Roman" pitchFamily="18" charset="0"/>
              </a:rPr>
              <a:t>Homolog</a:t>
            </a:r>
            <a:r>
              <a:rPr lang="es-ES" sz="1000" dirty="0">
                <a:latin typeface="+mj-lt"/>
                <a:cs typeface="Times New Roman" pitchFamily="18" charset="0"/>
              </a:rPr>
              <a:t> B</a:t>
            </a:r>
          </a:p>
        </p:txBody>
      </p:sp>
      <p:sp>
        <p:nvSpPr>
          <p:cNvPr id="49" name="48 Cerrar corchete"/>
          <p:cNvSpPr/>
          <p:nvPr/>
        </p:nvSpPr>
        <p:spPr>
          <a:xfrm rot="5400000">
            <a:off x="2746810" y="4653344"/>
            <a:ext cx="144000" cy="3600000"/>
          </a:xfrm>
          <a:prstGeom prst="righ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s-ES">
              <a:latin typeface="+mj-lt"/>
            </a:endParaRPr>
          </a:p>
        </p:txBody>
      </p:sp>
      <p:sp>
        <p:nvSpPr>
          <p:cNvPr id="50" name="49 CuadroTexto"/>
          <p:cNvSpPr txBox="1"/>
          <p:nvPr/>
        </p:nvSpPr>
        <p:spPr>
          <a:xfrm>
            <a:off x="2625175" y="6509587"/>
            <a:ext cx="1512168" cy="276999"/>
          </a:xfrm>
          <a:prstGeom prst="rect">
            <a:avLst/>
          </a:prstGeom>
          <a:noFill/>
        </p:spPr>
        <p:txBody>
          <a:bodyPr wrap="square" rtlCol="0">
            <a:spAutoFit/>
          </a:bodyPr>
          <a:lstStyle/>
          <a:p>
            <a:r>
              <a:rPr lang="es-ES" sz="1200" dirty="0">
                <a:latin typeface="+mj-lt"/>
                <a:cs typeface="Times New Roman" pitchFamily="18" charset="0"/>
              </a:rPr>
              <a:t>793 </a:t>
            </a:r>
            <a:r>
              <a:rPr lang="es-ES" sz="1200" dirty="0" err="1">
                <a:latin typeface="+mj-lt"/>
                <a:cs typeface="Times New Roman" pitchFamily="18" charset="0"/>
              </a:rPr>
              <a:t>bp</a:t>
            </a:r>
            <a:endParaRPr lang="es-ES" sz="1200" i="1" dirty="0">
              <a:latin typeface="+mj-lt"/>
              <a:cs typeface="Times New Roman" pitchFamily="18" charset="0"/>
            </a:endParaRPr>
          </a:p>
        </p:txBody>
      </p:sp>
      <p:cxnSp>
        <p:nvCxnSpPr>
          <p:cNvPr id="51" name="50 Conector recto"/>
          <p:cNvCxnSpPr/>
          <p:nvPr/>
        </p:nvCxnSpPr>
        <p:spPr>
          <a:xfrm>
            <a:off x="3484138" y="5552977"/>
            <a:ext cx="111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a:off x="2404018" y="5552977"/>
            <a:ext cx="10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a:off x="1035866" y="5552977"/>
            <a:ext cx="133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53 CuadroTexto"/>
          <p:cNvSpPr txBox="1"/>
          <p:nvPr/>
        </p:nvSpPr>
        <p:spPr>
          <a:xfrm>
            <a:off x="1061153" y="5539102"/>
            <a:ext cx="3575294" cy="276999"/>
          </a:xfrm>
          <a:prstGeom prst="rect">
            <a:avLst/>
          </a:prstGeom>
          <a:noFill/>
        </p:spPr>
        <p:txBody>
          <a:bodyPr wrap="square" rtlCol="0">
            <a:spAutoFit/>
          </a:bodyPr>
          <a:lstStyle/>
          <a:p>
            <a:r>
              <a:rPr lang="es-ES" sz="1200" dirty="0">
                <a:latin typeface="+mj-lt"/>
                <a:cs typeface="Times New Roman" pitchFamily="18" charset="0"/>
              </a:rPr>
              <a:t>          305 </a:t>
            </a:r>
            <a:r>
              <a:rPr lang="es-ES" sz="1200" dirty="0" err="1">
                <a:latin typeface="+mj-lt"/>
                <a:cs typeface="Times New Roman" pitchFamily="18" charset="0"/>
              </a:rPr>
              <a:t>bp</a:t>
            </a:r>
            <a:r>
              <a:rPr lang="es-ES" sz="1200" dirty="0">
                <a:latin typeface="+mj-lt"/>
                <a:cs typeface="Times New Roman" pitchFamily="18" charset="0"/>
              </a:rPr>
              <a:t>                     237 </a:t>
            </a:r>
            <a:r>
              <a:rPr lang="es-ES" sz="1200" dirty="0" err="1">
                <a:latin typeface="+mj-lt"/>
                <a:cs typeface="Times New Roman" pitchFamily="18" charset="0"/>
              </a:rPr>
              <a:t>bp</a:t>
            </a:r>
            <a:r>
              <a:rPr lang="es-ES" sz="1200" dirty="0">
                <a:latin typeface="+mj-lt"/>
                <a:cs typeface="Times New Roman" pitchFamily="18" charset="0"/>
              </a:rPr>
              <a:t>                 251 </a:t>
            </a:r>
            <a:r>
              <a:rPr lang="es-ES" sz="1200" dirty="0" err="1">
                <a:latin typeface="+mj-lt"/>
                <a:cs typeface="Times New Roman" pitchFamily="18" charset="0"/>
              </a:rPr>
              <a:t>bp</a:t>
            </a:r>
            <a:endParaRPr lang="es-ES" sz="1200" i="1" dirty="0">
              <a:latin typeface="+mj-lt"/>
              <a:cs typeface="Times New Roman" pitchFamily="18" charset="0"/>
            </a:endParaRPr>
          </a:p>
        </p:txBody>
      </p:sp>
      <p:sp>
        <p:nvSpPr>
          <p:cNvPr id="55" name="54 CuadroTexto"/>
          <p:cNvSpPr txBox="1"/>
          <p:nvPr/>
        </p:nvSpPr>
        <p:spPr>
          <a:xfrm>
            <a:off x="809209" y="4186166"/>
            <a:ext cx="360024" cy="369332"/>
          </a:xfrm>
          <a:prstGeom prst="rect">
            <a:avLst/>
          </a:prstGeom>
          <a:noFill/>
        </p:spPr>
        <p:txBody>
          <a:bodyPr wrap="square" rtlCol="0">
            <a:spAutoFit/>
          </a:bodyPr>
          <a:lstStyle/>
          <a:p>
            <a:r>
              <a:rPr lang="es-ES" b="1" dirty="0">
                <a:latin typeface="+mj-lt"/>
                <a:cs typeface="Times New Roman" panose="02020603050405020304" pitchFamily="18" charset="0"/>
              </a:rPr>
              <a:t>B</a:t>
            </a:r>
          </a:p>
        </p:txBody>
      </p:sp>
      <p:sp>
        <p:nvSpPr>
          <p:cNvPr id="56" name="55 CuadroTexto"/>
          <p:cNvSpPr txBox="1"/>
          <p:nvPr/>
        </p:nvSpPr>
        <p:spPr>
          <a:xfrm>
            <a:off x="5489745" y="4178042"/>
            <a:ext cx="360024" cy="369332"/>
          </a:xfrm>
          <a:prstGeom prst="rect">
            <a:avLst/>
          </a:prstGeom>
          <a:noFill/>
        </p:spPr>
        <p:txBody>
          <a:bodyPr wrap="square" rtlCol="0">
            <a:spAutoFit/>
          </a:bodyPr>
          <a:lstStyle/>
          <a:p>
            <a:endParaRPr lang="es-ES" b="1" dirty="0">
              <a:latin typeface="+mj-lt"/>
              <a:cs typeface="Times New Roman" panose="02020603050405020304" pitchFamily="18" charset="0"/>
            </a:endParaRPr>
          </a:p>
        </p:txBody>
      </p:sp>
      <p:pic>
        <p:nvPicPr>
          <p:cNvPr id="57" name="56 Imagen"/>
          <p:cNvPicPr>
            <a:picLocks noChangeAspect="1"/>
          </p:cNvPicPr>
          <p:nvPr/>
        </p:nvPicPr>
        <p:blipFill rotWithShape="1">
          <a:blip r:embed="rId7" cstate="print">
            <a:extLst>
              <a:ext uri="{28A0092B-C50C-407E-A947-70E740481C1C}">
                <a14:useLocalDpi xmlns:a14="http://schemas.microsoft.com/office/drawing/2010/main" val="0"/>
              </a:ext>
            </a:extLst>
          </a:blip>
          <a:srcRect l="-4" r="60002"/>
          <a:stretch/>
        </p:blipFill>
        <p:spPr>
          <a:xfrm>
            <a:off x="5992336" y="4748193"/>
            <a:ext cx="720000" cy="1679513"/>
          </a:xfrm>
          <a:prstGeom prst="rect">
            <a:avLst/>
          </a:prstGeom>
        </p:spPr>
      </p:pic>
      <p:sp>
        <p:nvSpPr>
          <p:cNvPr id="58" name="57 CuadroTexto"/>
          <p:cNvSpPr txBox="1"/>
          <p:nvPr/>
        </p:nvSpPr>
        <p:spPr>
          <a:xfrm>
            <a:off x="5921777" y="3798242"/>
            <a:ext cx="430887" cy="921769"/>
          </a:xfrm>
          <a:prstGeom prst="rect">
            <a:avLst/>
          </a:prstGeom>
          <a:noFill/>
        </p:spPr>
        <p:txBody>
          <a:bodyPr vert="vert270" wrap="square" rtlCol="0">
            <a:spAutoFit/>
          </a:bodyPr>
          <a:lstStyle/>
          <a:p>
            <a:r>
              <a:rPr lang="es-ES" sz="1600" dirty="0">
                <a:latin typeface="+mj-lt"/>
                <a:cs typeface="Times New Roman" pitchFamily="18" charset="0"/>
              </a:rPr>
              <a:t>CAI4</a:t>
            </a:r>
          </a:p>
        </p:txBody>
      </p:sp>
      <p:cxnSp>
        <p:nvCxnSpPr>
          <p:cNvPr id="59" name="58 Conector recto"/>
          <p:cNvCxnSpPr/>
          <p:nvPr/>
        </p:nvCxnSpPr>
        <p:spPr>
          <a:xfrm>
            <a:off x="6718019" y="5397928"/>
            <a:ext cx="252000" cy="0"/>
          </a:xfrm>
          <a:prstGeom prst="line">
            <a:avLst/>
          </a:prstGeom>
        </p:spPr>
        <p:style>
          <a:lnRef idx="1">
            <a:schemeClr val="dk1"/>
          </a:lnRef>
          <a:fillRef idx="0">
            <a:schemeClr val="dk1"/>
          </a:fillRef>
          <a:effectRef idx="0">
            <a:schemeClr val="dk1"/>
          </a:effectRef>
          <a:fontRef idx="minor">
            <a:schemeClr val="tx1"/>
          </a:fontRef>
        </p:style>
      </p:cxnSp>
      <p:cxnSp>
        <p:nvCxnSpPr>
          <p:cNvPr id="60" name="59 Conector recto"/>
          <p:cNvCxnSpPr/>
          <p:nvPr/>
        </p:nvCxnSpPr>
        <p:spPr>
          <a:xfrm>
            <a:off x="6713971" y="5827340"/>
            <a:ext cx="252000" cy="0"/>
          </a:xfrm>
          <a:prstGeom prst="line">
            <a:avLst/>
          </a:prstGeom>
        </p:spPr>
        <p:style>
          <a:lnRef idx="1">
            <a:schemeClr val="dk1"/>
          </a:lnRef>
          <a:fillRef idx="0">
            <a:schemeClr val="dk1"/>
          </a:fillRef>
          <a:effectRef idx="0">
            <a:schemeClr val="dk1"/>
          </a:effectRef>
          <a:fontRef idx="minor">
            <a:schemeClr val="tx1"/>
          </a:fontRef>
        </p:style>
      </p:cxnSp>
      <p:cxnSp>
        <p:nvCxnSpPr>
          <p:cNvPr id="61" name="60 Conector recto"/>
          <p:cNvCxnSpPr/>
          <p:nvPr/>
        </p:nvCxnSpPr>
        <p:spPr>
          <a:xfrm>
            <a:off x="6714420" y="5955454"/>
            <a:ext cx="252000" cy="0"/>
          </a:xfrm>
          <a:prstGeom prst="line">
            <a:avLst/>
          </a:prstGeom>
        </p:spPr>
        <p:style>
          <a:lnRef idx="1">
            <a:schemeClr val="dk1"/>
          </a:lnRef>
          <a:fillRef idx="0">
            <a:schemeClr val="dk1"/>
          </a:fillRef>
          <a:effectRef idx="0">
            <a:schemeClr val="dk1"/>
          </a:effectRef>
          <a:fontRef idx="minor">
            <a:schemeClr val="tx1"/>
          </a:fontRef>
        </p:style>
      </p:cxnSp>
      <p:cxnSp>
        <p:nvCxnSpPr>
          <p:cNvPr id="62" name="61 Conector recto"/>
          <p:cNvCxnSpPr/>
          <p:nvPr/>
        </p:nvCxnSpPr>
        <p:spPr>
          <a:xfrm>
            <a:off x="6713865" y="6028344"/>
            <a:ext cx="252000" cy="0"/>
          </a:xfrm>
          <a:prstGeom prst="line">
            <a:avLst/>
          </a:prstGeom>
        </p:spPr>
        <p:style>
          <a:lnRef idx="1">
            <a:schemeClr val="dk1"/>
          </a:lnRef>
          <a:fillRef idx="0">
            <a:schemeClr val="dk1"/>
          </a:fillRef>
          <a:effectRef idx="0">
            <a:schemeClr val="dk1"/>
          </a:effectRef>
          <a:fontRef idx="minor">
            <a:schemeClr val="tx1"/>
          </a:fontRef>
        </p:style>
      </p:cxnSp>
      <p:sp>
        <p:nvSpPr>
          <p:cNvPr id="63" name="62 CuadroTexto"/>
          <p:cNvSpPr txBox="1"/>
          <p:nvPr/>
        </p:nvSpPr>
        <p:spPr>
          <a:xfrm>
            <a:off x="6922044" y="5236669"/>
            <a:ext cx="864096" cy="707886"/>
          </a:xfrm>
          <a:prstGeom prst="rect">
            <a:avLst/>
          </a:prstGeom>
          <a:noFill/>
        </p:spPr>
        <p:txBody>
          <a:bodyPr wrap="square" rtlCol="0">
            <a:spAutoFit/>
          </a:bodyPr>
          <a:lstStyle/>
          <a:p>
            <a:r>
              <a:rPr lang="es-ES" sz="1200" dirty="0">
                <a:latin typeface="+mj-lt"/>
                <a:cs typeface="Times New Roman" pitchFamily="18" charset="0"/>
              </a:rPr>
              <a:t>542 </a:t>
            </a:r>
            <a:r>
              <a:rPr lang="es-ES" sz="1200" dirty="0" err="1">
                <a:latin typeface="+mj-lt"/>
                <a:cs typeface="Times New Roman" pitchFamily="18" charset="0"/>
              </a:rPr>
              <a:t>bp</a:t>
            </a:r>
            <a:endParaRPr lang="es-ES" sz="1200" dirty="0">
              <a:latin typeface="+mj-lt"/>
              <a:cs typeface="Times New Roman" pitchFamily="18" charset="0"/>
            </a:endParaRPr>
          </a:p>
          <a:p>
            <a:endParaRPr lang="es-ES" sz="1600" dirty="0">
              <a:latin typeface="+mj-lt"/>
              <a:cs typeface="Times New Roman" pitchFamily="18" charset="0"/>
            </a:endParaRPr>
          </a:p>
          <a:p>
            <a:r>
              <a:rPr lang="es-ES" sz="1200" dirty="0">
                <a:latin typeface="+mj-lt"/>
                <a:cs typeface="Times New Roman" pitchFamily="18" charset="0"/>
              </a:rPr>
              <a:t>305 </a:t>
            </a:r>
            <a:r>
              <a:rPr lang="es-ES" sz="1200" dirty="0" err="1">
                <a:latin typeface="+mj-lt"/>
                <a:cs typeface="Times New Roman" pitchFamily="18" charset="0"/>
              </a:rPr>
              <a:t>bp</a:t>
            </a:r>
            <a:endParaRPr lang="es-ES" sz="1200" dirty="0">
              <a:latin typeface="+mj-lt"/>
              <a:cs typeface="Times New Roman" pitchFamily="18" charset="0"/>
            </a:endParaRPr>
          </a:p>
        </p:txBody>
      </p:sp>
      <p:cxnSp>
        <p:nvCxnSpPr>
          <p:cNvPr id="64" name="63 Conector recto"/>
          <p:cNvCxnSpPr/>
          <p:nvPr/>
        </p:nvCxnSpPr>
        <p:spPr>
          <a:xfrm>
            <a:off x="6961637" y="5955454"/>
            <a:ext cx="100089" cy="72890"/>
          </a:xfrm>
          <a:prstGeom prst="line">
            <a:avLst/>
          </a:prstGeom>
        </p:spPr>
        <p:style>
          <a:lnRef idx="1">
            <a:schemeClr val="dk1"/>
          </a:lnRef>
          <a:fillRef idx="0">
            <a:schemeClr val="dk1"/>
          </a:fillRef>
          <a:effectRef idx="0">
            <a:schemeClr val="dk1"/>
          </a:effectRef>
          <a:fontRef idx="minor">
            <a:schemeClr val="tx1"/>
          </a:fontRef>
        </p:style>
      </p:cxnSp>
      <p:cxnSp>
        <p:nvCxnSpPr>
          <p:cNvPr id="65" name="64 Conector recto"/>
          <p:cNvCxnSpPr/>
          <p:nvPr/>
        </p:nvCxnSpPr>
        <p:spPr>
          <a:xfrm>
            <a:off x="6965685" y="6028344"/>
            <a:ext cx="96041" cy="255346"/>
          </a:xfrm>
          <a:prstGeom prst="line">
            <a:avLst/>
          </a:prstGeom>
        </p:spPr>
        <p:style>
          <a:lnRef idx="1">
            <a:schemeClr val="dk1"/>
          </a:lnRef>
          <a:fillRef idx="0">
            <a:schemeClr val="dk1"/>
          </a:fillRef>
          <a:effectRef idx="0">
            <a:schemeClr val="dk1"/>
          </a:effectRef>
          <a:fontRef idx="minor">
            <a:schemeClr val="tx1"/>
          </a:fontRef>
        </p:style>
      </p:cxnSp>
      <p:sp>
        <p:nvSpPr>
          <p:cNvPr id="66" name="65 CuadroTexto"/>
          <p:cNvSpPr txBox="1"/>
          <p:nvPr/>
        </p:nvSpPr>
        <p:spPr>
          <a:xfrm>
            <a:off x="6994052" y="5895640"/>
            <a:ext cx="864096" cy="538609"/>
          </a:xfrm>
          <a:prstGeom prst="rect">
            <a:avLst/>
          </a:prstGeom>
          <a:noFill/>
        </p:spPr>
        <p:txBody>
          <a:bodyPr wrap="square" rtlCol="0">
            <a:spAutoFit/>
          </a:bodyPr>
          <a:lstStyle/>
          <a:p>
            <a:r>
              <a:rPr lang="es-ES" sz="1200" dirty="0">
                <a:latin typeface="+mj-lt"/>
                <a:cs typeface="Times New Roman" pitchFamily="18" charset="0"/>
              </a:rPr>
              <a:t>251 </a:t>
            </a:r>
            <a:r>
              <a:rPr lang="es-ES" sz="1200" dirty="0" err="1">
                <a:latin typeface="+mj-lt"/>
                <a:cs typeface="Times New Roman" pitchFamily="18" charset="0"/>
              </a:rPr>
              <a:t>bp</a:t>
            </a:r>
            <a:endParaRPr lang="es-ES" sz="1200" dirty="0">
              <a:latin typeface="+mj-lt"/>
              <a:cs typeface="Times New Roman" pitchFamily="18" charset="0"/>
            </a:endParaRPr>
          </a:p>
          <a:p>
            <a:endParaRPr lang="es-ES" sz="500" dirty="0">
              <a:latin typeface="+mj-lt"/>
              <a:cs typeface="Times New Roman" pitchFamily="18" charset="0"/>
            </a:endParaRPr>
          </a:p>
          <a:p>
            <a:r>
              <a:rPr lang="es-ES" sz="1200" dirty="0">
                <a:latin typeface="+mj-lt"/>
                <a:cs typeface="Times New Roman" pitchFamily="18" charset="0"/>
              </a:rPr>
              <a:t>237 </a:t>
            </a:r>
            <a:r>
              <a:rPr lang="es-ES" sz="1200" dirty="0" err="1">
                <a:latin typeface="+mj-lt"/>
                <a:cs typeface="Times New Roman" pitchFamily="18" charset="0"/>
              </a:rPr>
              <a:t>bp</a:t>
            </a:r>
            <a:endParaRPr lang="es-ES" sz="1200" dirty="0">
              <a:latin typeface="+mj-lt"/>
              <a:cs typeface="Times New Roman" pitchFamily="18" charset="0"/>
            </a:endParaRPr>
          </a:p>
        </p:txBody>
      </p:sp>
      <p:sp>
        <p:nvSpPr>
          <p:cNvPr id="67" name="66 CuadroTexto"/>
          <p:cNvSpPr txBox="1"/>
          <p:nvPr/>
        </p:nvSpPr>
        <p:spPr>
          <a:xfrm>
            <a:off x="6310274" y="3821770"/>
            <a:ext cx="430887" cy="921769"/>
          </a:xfrm>
          <a:prstGeom prst="rect">
            <a:avLst/>
          </a:prstGeom>
          <a:noFill/>
        </p:spPr>
        <p:txBody>
          <a:bodyPr vert="vert270" wrap="square" rtlCol="0">
            <a:spAutoFit/>
          </a:bodyPr>
          <a:lstStyle/>
          <a:p>
            <a:r>
              <a:rPr lang="es-ES" sz="1600" dirty="0">
                <a:latin typeface="+mj-lt"/>
                <a:cs typeface="Times New Roman" pitchFamily="18" charset="0"/>
              </a:rPr>
              <a:t>CAGL2</a:t>
            </a:r>
          </a:p>
        </p:txBody>
      </p:sp>
      <p:cxnSp>
        <p:nvCxnSpPr>
          <p:cNvPr id="25" name="24 Conector recto"/>
          <p:cNvCxnSpPr/>
          <p:nvPr/>
        </p:nvCxnSpPr>
        <p:spPr>
          <a:xfrm>
            <a:off x="1070767" y="6365571"/>
            <a:ext cx="237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67 CuadroTexto"/>
          <p:cNvSpPr txBox="1"/>
          <p:nvPr/>
        </p:nvSpPr>
        <p:spPr>
          <a:xfrm>
            <a:off x="1979712" y="6309320"/>
            <a:ext cx="1512168" cy="276999"/>
          </a:xfrm>
          <a:prstGeom prst="rect">
            <a:avLst/>
          </a:prstGeom>
          <a:noFill/>
        </p:spPr>
        <p:txBody>
          <a:bodyPr wrap="square" rtlCol="0">
            <a:spAutoFit/>
          </a:bodyPr>
          <a:lstStyle/>
          <a:p>
            <a:r>
              <a:rPr lang="es-ES" sz="1200" dirty="0">
                <a:latin typeface="+mj-lt"/>
                <a:cs typeface="Times New Roman" pitchFamily="18" charset="0"/>
              </a:rPr>
              <a:t>542 </a:t>
            </a:r>
            <a:r>
              <a:rPr lang="es-ES" sz="1200" dirty="0" err="1">
                <a:latin typeface="+mj-lt"/>
                <a:cs typeface="Times New Roman" pitchFamily="18" charset="0"/>
              </a:rPr>
              <a:t>bp</a:t>
            </a:r>
            <a:endParaRPr lang="es-ES" sz="1200" i="1" dirty="0">
              <a:latin typeface="+mj-lt"/>
              <a:cs typeface="Times New Roman" pitchFamily="18" charset="0"/>
            </a:endParaRPr>
          </a:p>
        </p:txBody>
      </p:sp>
      <p:grpSp>
        <p:nvGrpSpPr>
          <p:cNvPr id="69" name="68 Grupo"/>
          <p:cNvGrpSpPr/>
          <p:nvPr/>
        </p:nvGrpSpPr>
        <p:grpSpPr>
          <a:xfrm>
            <a:off x="305824" y="692696"/>
            <a:ext cx="3419782" cy="3477982"/>
            <a:chOff x="2105648" y="1196752"/>
            <a:chExt cx="3492544" cy="4373531"/>
          </a:xfrm>
        </p:grpSpPr>
        <p:sp>
          <p:nvSpPr>
            <p:cNvPr id="70" name="69 CuadroTexto"/>
            <p:cNvSpPr txBox="1"/>
            <p:nvPr/>
          </p:nvSpPr>
          <p:spPr>
            <a:xfrm>
              <a:off x="3563888" y="1196752"/>
              <a:ext cx="628978" cy="696647"/>
            </a:xfrm>
            <a:prstGeom prst="rect">
              <a:avLst/>
            </a:prstGeom>
            <a:noFill/>
          </p:spPr>
          <p:txBody>
            <a:bodyPr wrap="none" rtlCol="0">
              <a:spAutoFit/>
            </a:bodyPr>
            <a:lstStyle/>
            <a:p>
              <a:r>
                <a:rPr lang="es-ES" dirty="0">
                  <a:latin typeface="+mj-lt"/>
                </a:rPr>
                <a:t>CAI4</a:t>
              </a:r>
            </a:p>
            <a:p>
              <a:pPr algn="ctr"/>
              <a:r>
                <a:rPr lang="es-ES" sz="1200" dirty="0">
                  <a:latin typeface="+mj-lt"/>
                </a:rPr>
                <a:t>(</a:t>
              </a:r>
              <a:r>
                <a:rPr lang="es-ES" sz="1200" dirty="0" err="1">
                  <a:latin typeface="+mj-lt"/>
                </a:rPr>
                <a:t>wt</a:t>
              </a:r>
              <a:r>
                <a:rPr lang="es-ES" sz="1200" dirty="0">
                  <a:latin typeface="+mj-lt"/>
                </a:rPr>
                <a:t>)</a:t>
              </a:r>
            </a:p>
          </p:txBody>
        </p:sp>
        <p:cxnSp>
          <p:nvCxnSpPr>
            <p:cNvPr id="71" name="70 Conector recto de flecha"/>
            <p:cNvCxnSpPr/>
            <p:nvPr/>
          </p:nvCxnSpPr>
          <p:spPr>
            <a:xfrm>
              <a:off x="3871825" y="1928682"/>
              <a:ext cx="0" cy="28799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2" name="71 CuadroTexto"/>
            <p:cNvSpPr txBox="1"/>
            <p:nvPr/>
          </p:nvSpPr>
          <p:spPr>
            <a:xfrm>
              <a:off x="2748570" y="2132856"/>
              <a:ext cx="2230071" cy="696647"/>
            </a:xfrm>
            <a:prstGeom prst="rect">
              <a:avLst/>
            </a:prstGeom>
            <a:noFill/>
          </p:spPr>
          <p:txBody>
            <a:bodyPr wrap="none" rtlCol="0">
              <a:spAutoFit/>
            </a:bodyPr>
            <a:lstStyle/>
            <a:p>
              <a:pPr algn="ctr"/>
              <a:r>
                <a:rPr lang="es-ES" dirty="0">
                  <a:latin typeface="+mj-lt"/>
                </a:rPr>
                <a:t>CAGL1B</a:t>
              </a:r>
            </a:p>
            <a:p>
              <a:pPr algn="ctr"/>
              <a:r>
                <a:rPr lang="es-ES" sz="1200" i="1" dirty="0">
                  <a:latin typeface="+mj-lt"/>
                </a:rPr>
                <a:t>RAD52</a:t>
              </a:r>
              <a:r>
                <a:rPr lang="es-ES" sz="1200" dirty="0">
                  <a:latin typeface="+mj-lt"/>
                </a:rPr>
                <a:t>/</a:t>
              </a:r>
              <a:r>
                <a:rPr lang="es-ES" sz="1200" i="1" dirty="0">
                  <a:latin typeface="+mj-lt"/>
                </a:rPr>
                <a:t>rad52B</a:t>
              </a:r>
              <a:r>
                <a:rPr lang="es-ES" sz="1200" dirty="0">
                  <a:latin typeface="+mj-lt"/>
                </a:rPr>
                <a:t>::</a:t>
              </a:r>
              <a:r>
                <a:rPr lang="es-ES" sz="1200" i="1" dirty="0">
                  <a:latin typeface="+mj-lt"/>
                </a:rPr>
                <a:t>hisG-URA3-hisG</a:t>
              </a:r>
            </a:p>
          </p:txBody>
        </p:sp>
        <p:cxnSp>
          <p:nvCxnSpPr>
            <p:cNvPr id="73" name="72 Conector recto de flecha"/>
            <p:cNvCxnSpPr/>
            <p:nvPr/>
          </p:nvCxnSpPr>
          <p:spPr>
            <a:xfrm>
              <a:off x="3896218" y="2886853"/>
              <a:ext cx="0" cy="28799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4" name="73 CuadroTexto"/>
            <p:cNvSpPr txBox="1"/>
            <p:nvPr/>
          </p:nvSpPr>
          <p:spPr>
            <a:xfrm>
              <a:off x="3206022" y="3091026"/>
              <a:ext cx="1504831" cy="696647"/>
            </a:xfrm>
            <a:prstGeom prst="rect">
              <a:avLst/>
            </a:prstGeom>
            <a:noFill/>
          </p:spPr>
          <p:txBody>
            <a:bodyPr wrap="none" rtlCol="0">
              <a:spAutoFit/>
            </a:bodyPr>
            <a:lstStyle/>
            <a:p>
              <a:pPr algn="ctr"/>
              <a:r>
                <a:rPr lang="es-ES" dirty="0">
                  <a:latin typeface="+mj-lt"/>
                </a:rPr>
                <a:t>CAGL1B Uri</a:t>
              </a:r>
              <a:r>
                <a:rPr lang="es-ES" baseline="30000" dirty="0">
                  <a:latin typeface="+mj-lt"/>
                </a:rPr>
                <a:t>-</a:t>
              </a:r>
            </a:p>
            <a:p>
              <a:pPr algn="ctr"/>
              <a:r>
                <a:rPr lang="es-ES" sz="1200" i="1" dirty="0">
                  <a:latin typeface="+mj-lt"/>
                </a:rPr>
                <a:t>RAD52</a:t>
              </a:r>
              <a:r>
                <a:rPr lang="es-ES" sz="1200" dirty="0">
                  <a:latin typeface="+mj-lt"/>
                </a:rPr>
                <a:t>/</a:t>
              </a:r>
              <a:r>
                <a:rPr lang="es-ES" sz="1200" i="1" dirty="0">
                  <a:latin typeface="+mj-lt"/>
                </a:rPr>
                <a:t>rad52B</a:t>
              </a:r>
              <a:r>
                <a:rPr lang="es-ES" sz="1200" dirty="0">
                  <a:latin typeface="+mj-lt"/>
                </a:rPr>
                <a:t>::</a:t>
              </a:r>
              <a:r>
                <a:rPr lang="es-ES" sz="1200" i="1" dirty="0" err="1">
                  <a:latin typeface="+mj-lt"/>
                </a:rPr>
                <a:t>hisG</a:t>
              </a:r>
              <a:endParaRPr lang="es-ES" sz="1200" i="1" dirty="0">
                <a:latin typeface="+mj-lt"/>
              </a:endParaRPr>
            </a:p>
          </p:txBody>
        </p:sp>
        <p:cxnSp>
          <p:nvCxnSpPr>
            <p:cNvPr id="75" name="74 Conector recto de flecha"/>
            <p:cNvCxnSpPr/>
            <p:nvPr/>
          </p:nvCxnSpPr>
          <p:spPr>
            <a:xfrm flipH="1">
              <a:off x="3079749" y="3789917"/>
              <a:ext cx="579054" cy="5760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6" name="75 CuadroTexto"/>
            <p:cNvSpPr txBox="1"/>
            <p:nvPr/>
          </p:nvSpPr>
          <p:spPr>
            <a:xfrm>
              <a:off x="2105648" y="4293096"/>
              <a:ext cx="1735664" cy="1277187"/>
            </a:xfrm>
            <a:prstGeom prst="rect">
              <a:avLst/>
            </a:prstGeom>
            <a:noFill/>
          </p:spPr>
          <p:txBody>
            <a:bodyPr wrap="none" rtlCol="0">
              <a:spAutoFit/>
            </a:bodyPr>
            <a:lstStyle/>
            <a:p>
              <a:pPr algn="ctr"/>
              <a:r>
                <a:rPr lang="es-ES" dirty="0">
                  <a:latin typeface="+mj-lt"/>
                </a:rPr>
                <a:t>CAGL4A</a:t>
              </a:r>
            </a:p>
            <a:p>
              <a:pPr algn="ctr"/>
              <a:r>
                <a:rPr lang="es-ES" sz="1200" i="1" dirty="0">
                  <a:latin typeface="+mj-lt"/>
                </a:rPr>
                <a:t>rad52A</a:t>
              </a:r>
              <a:r>
                <a:rPr lang="es-ES" sz="1200" dirty="0">
                  <a:latin typeface="+mj-lt"/>
                </a:rPr>
                <a:t>::</a:t>
              </a:r>
              <a:r>
                <a:rPr lang="es-ES" sz="1200" i="1" dirty="0">
                  <a:latin typeface="+mj-lt"/>
                </a:rPr>
                <a:t>hisG-URA3-hisG</a:t>
              </a:r>
            </a:p>
            <a:p>
              <a:pPr algn="ctr"/>
              <a:r>
                <a:rPr lang="es-ES" sz="1200" dirty="0">
                  <a:latin typeface="+mj-lt"/>
                </a:rPr>
                <a:t>/</a:t>
              </a:r>
              <a:r>
                <a:rPr lang="es-ES" sz="1200" i="1" dirty="0">
                  <a:latin typeface="+mj-lt"/>
                </a:rPr>
                <a:t>rad52B</a:t>
              </a:r>
              <a:r>
                <a:rPr lang="es-ES" sz="1200" dirty="0">
                  <a:latin typeface="+mj-lt"/>
                </a:rPr>
                <a:t>::</a:t>
              </a:r>
              <a:r>
                <a:rPr lang="es-ES" sz="1200" i="1" dirty="0" err="1">
                  <a:latin typeface="+mj-lt"/>
                </a:rPr>
                <a:t>hisG</a:t>
              </a:r>
              <a:endParaRPr lang="es-ES" sz="1200" i="1" dirty="0">
                <a:latin typeface="+mj-lt"/>
              </a:endParaRPr>
            </a:p>
            <a:p>
              <a:endParaRPr lang="es-ES" dirty="0">
                <a:latin typeface="+mj-lt"/>
              </a:endParaRPr>
            </a:p>
          </p:txBody>
        </p:sp>
        <p:cxnSp>
          <p:nvCxnSpPr>
            <p:cNvPr id="77" name="76 Conector recto de flecha"/>
            <p:cNvCxnSpPr/>
            <p:nvPr/>
          </p:nvCxnSpPr>
          <p:spPr>
            <a:xfrm>
              <a:off x="4234917" y="3808459"/>
              <a:ext cx="551489" cy="5885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77 CuadroTexto"/>
            <p:cNvSpPr txBox="1"/>
            <p:nvPr/>
          </p:nvSpPr>
          <p:spPr>
            <a:xfrm>
              <a:off x="3862528" y="4285545"/>
              <a:ext cx="1735664" cy="1277187"/>
            </a:xfrm>
            <a:prstGeom prst="rect">
              <a:avLst/>
            </a:prstGeom>
            <a:noFill/>
          </p:spPr>
          <p:txBody>
            <a:bodyPr wrap="none" rtlCol="0">
              <a:spAutoFit/>
            </a:bodyPr>
            <a:lstStyle/>
            <a:p>
              <a:pPr algn="ctr"/>
              <a:r>
                <a:rPr lang="es-ES" dirty="0">
                  <a:latin typeface="+mj-lt"/>
                </a:rPr>
                <a:t>CAGL4A.1</a:t>
              </a:r>
            </a:p>
            <a:p>
              <a:pPr algn="ctr"/>
              <a:r>
                <a:rPr lang="es-ES" sz="1200" i="1" dirty="0">
                  <a:latin typeface="+mj-lt"/>
                </a:rPr>
                <a:t>rad52A</a:t>
              </a:r>
              <a:r>
                <a:rPr lang="es-ES" sz="1200" dirty="0">
                  <a:latin typeface="+mj-lt"/>
                </a:rPr>
                <a:t>::</a:t>
              </a:r>
              <a:r>
                <a:rPr lang="es-ES" sz="1200" i="1" dirty="0">
                  <a:latin typeface="+mj-lt"/>
                </a:rPr>
                <a:t>hisG-URA3-hisG</a:t>
              </a:r>
            </a:p>
            <a:p>
              <a:pPr algn="ctr"/>
              <a:r>
                <a:rPr lang="es-ES" sz="1200" i="1" dirty="0">
                  <a:latin typeface="+mj-lt"/>
                </a:rPr>
                <a:t>/rad52B</a:t>
              </a:r>
              <a:r>
                <a:rPr lang="es-ES" sz="1200" dirty="0">
                  <a:latin typeface="+mj-lt"/>
                </a:rPr>
                <a:t>::</a:t>
              </a:r>
              <a:r>
                <a:rPr lang="es-ES" sz="1200" i="1" dirty="0" err="1">
                  <a:latin typeface="+mj-lt"/>
                </a:rPr>
                <a:t>hisG</a:t>
              </a:r>
              <a:endParaRPr lang="es-ES" sz="1200" i="1" dirty="0">
                <a:latin typeface="+mj-lt"/>
              </a:endParaRPr>
            </a:p>
            <a:p>
              <a:endParaRPr lang="es-ES" dirty="0">
                <a:latin typeface="+mj-lt"/>
              </a:endParaRPr>
            </a:p>
          </p:txBody>
        </p:sp>
      </p:grpSp>
    </p:spTree>
    <p:extLst>
      <p:ext uri="{BB962C8B-B14F-4D97-AF65-F5344CB8AC3E}">
        <p14:creationId xmlns:p14="http://schemas.microsoft.com/office/powerpoint/2010/main" val="827868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07505" y="1628800"/>
            <a:ext cx="5616624" cy="584775"/>
          </a:xfrm>
          <a:prstGeom prst="rect">
            <a:avLst/>
          </a:prstGeom>
          <a:noFill/>
        </p:spPr>
        <p:txBody>
          <a:bodyPr wrap="square" rtlCol="0">
            <a:spAutoFit/>
          </a:bodyPr>
          <a:lstStyle/>
          <a:p>
            <a:r>
              <a:rPr lang="es-ES" sz="1600" b="1" dirty="0"/>
              <a:t>PCR </a:t>
            </a:r>
            <a:r>
              <a:rPr lang="es-ES" sz="1600" b="1" dirty="0" err="1"/>
              <a:t>for</a:t>
            </a:r>
            <a:r>
              <a:rPr lang="es-ES" sz="1600" b="1" dirty="0"/>
              <a:t> </a:t>
            </a:r>
            <a:r>
              <a:rPr lang="es-ES" sz="1600" b="1" i="1" dirty="0"/>
              <a:t>RAD52/</a:t>
            </a:r>
            <a:r>
              <a:rPr lang="es-ES" sz="1600" b="1" i="1" dirty="0" err="1"/>
              <a:t>hisG</a:t>
            </a:r>
            <a:r>
              <a:rPr lang="es-ES" sz="1600" b="1" dirty="0"/>
              <a:t> </a:t>
            </a:r>
            <a:r>
              <a:rPr lang="es-ES" sz="1600" b="1" dirty="0">
                <a:sym typeface="Wingdings" pitchFamily="2" charset="2"/>
              </a:rPr>
              <a:t> PO </a:t>
            </a:r>
            <a:r>
              <a:rPr lang="es-ES" sz="1600" b="1" dirty="0" err="1">
                <a:sym typeface="Wingdings" pitchFamily="2" charset="2"/>
              </a:rPr>
              <a:t>events</a:t>
            </a:r>
            <a:r>
              <a:rPr lang="es-ES" sz="1600" b="1" dirty="0">
                <a:sym typeface="Wingdings" pitchFamily="2" charset="2"/>
              </a:rPr>
              <a:t> (SSA/ICCO/USCE) </a:t>
            </a:r>
          </a:p>
          <a:p>
            <a:r>
              <a:rPr lang="es-ES" sz="1600" b="1" dirty="0">
                <a:sym typeface="Wingdings" pitchFamily="2" charset="2"/>
              </a:rPr>
              <a:t>versus IH, CL, CT</a:t>
            </a:r>
            <a:endParaRPr lang="es-ES" sz="1600" b="1" dirty="0"/>
          </a:p>
        </p:txBody>
      </p:sp>
      <p:sp>
        <p:nvSpPr>
          <p:cNvPr id="4" name="3 CuadroTexto"/>
          <p:cNvSpPr txBox="1"/>
          <p:nvPr/>
        </p:nvSpPr>
        <p:spPr>
          <a:xfrm>
            <a:off x="107505" y="2668850"/>
            <a:ext cx="5359867" cy="338554"/>
          </a:xfrm>
          <a:prstGeom prst="rect">
            <a:avLst/>
          </a:prstGeom>
          <a:noFill/>
        </p:spPr>
        <p:txBody>
          <a:bodyPr wrap="square" rtlCol="0">
            <a:spAutoFit/>
          </a:bodyPr>
          <a:lstStyle/>
          <a:p>
            <a:r>
              <a:rPr lang="es-ES" sz="1600" b="1" dirty="0">
                <a:sym typeface="Wingdings" pitchFamily="2" charset="2"/>
              </a:rPr>
              <a:t>SNP-RFLP  IH </a:t>
            </a:r>
            <a:r>
              <a:rPr lang="es-ES" sz="1600" b="1" dirty="0" err="1">
                <a:sym typeface="Wingdings" pitchFamily="2" charset="2"/>
              </a:rPr>
              <a:t>events</a:t>
            </a:r>
            <a:r>
              <a:rPr lang="es-ES" sz="1600" b="1" dirty="0">
                <a:sym typeface="Wingdings" pitchFamily="2" charset="2"/>
              </a:rPr>
              <a:t> (GC/CO/BIR) versus CL </a:t>
            </a:r>
            <a:endParaRPr lang="es-ES" sz="1600" b="1" dirty="0"/>
          </a:p>
        </p:txBody>
      </p:sp>
      <p:sp>
        <p:nvSpPr>
          <p:cNvPr id="5" name="4 CuadroTexto"/>
          <p:cNvSpPr txBox="1"/>
          <p:nvPr/>
        </p:nvSpPr>
        <p:spPr>
          <a:xfrm>
            <a:off x="124718" y="3460938"/>
            <a:ext cx="5392640" cy="338554"/>
          </a:xfrm>
          <a:prstGeom prst="rect">
            <a:avLst/>
          </a:prstGeom>
          <a:noFill/>
        </p:spPr>
        <p:txBody>
          <a:bodyPr wrap="square" rtlCol="0">
            <a:spAutoFit/>
          </a:bodyPr>
          <a:lstStyle/>
          <a:p>
            <a:r>
              <a:rPr lang="es-ES" sz="1600" b="1" dirty="0">
                <a:sym typeface="Wingdings" pitchFamily="2" charset="2"/>
              </a:rPr>
              <a:t>PFGE + </a:t>
            </a:r>
            <a:r>
              <a:rPr lang="es-ES" sz="1600" b="1" dirty="0" err="1">
                <a:sym typeface="Wingdings" pitchFamily="2" charset="2"/>
              </a:rPr>
              <a:t>Southern</a:t>
            </a:r>
            <a:r>
              <a:rPr lang="es-ES" sz="1600" b="1" dirty="0">
                <a:sym typeface="Wingdings" pitchFamily="2" charset="2"/>
              </a:rPr>
              <a:t> </a:t>
            </a:r>
            <a:r>
              <a:rPr lang="es-ES" sz="1600" b="1" dirty="0" err="1">
                <a:sym typeface="Wingdings" pitchFamily="2" charset="2"/>
              </a:rPr>
              <a:t>blot</a:t>
            </a:r>
            <a:r>
              <a:rPr lang="es-ES" sz="1600" b="1" dirty="0">
                <a:sym typeface="Wingdings" pitchFamily="2" charset="2"/>
              </a:rPr>
              <a:t> (</a:t>
            </a:r>
            <a:r>
              <a:rPr lang="es-ES" sz="1600" b="1" i="1" dirty="0">
                <a:sym typeface="Wingdings" pitchFamily="2" charset="2"/>
              </a:rPr>
              <a:t>COX12</a:t>
            </a:r>
            <a:r>
              <a:rPr lang="es-ES" sz="1600" b="1" dirty="0">
                <a:sym typeface="Wingdings" pitchFamily="2" charset="2"/>
              </a:rPr>
              <a:t>)</a:t>
            </a:r>
            <a:r>
              <a:rPr lang="es-ES" sz="1600" b="1" i="1" dirty="0">
                <a:sym typeface="Wingdings" pitchFamily="2" charset="2"/>
              </a:rPr>
              <a:t> </a:t>
            </a:r>
            <a:r>
              <a:rPr lang="es-ES" sz="1600" b="1" dirty="0">
                <a:sym typeface="Wingdings" pitchFamily="2" charset="2"/>
              </a:rPr>
              <a:t> CT, ECT (Chr6) </a:t>
            </a:r>
            <a:endParaRPr lang="es-ES" sz="1600" b="1" dirty="0"/>
          </a:p>
        </p:txBody>
      </p:sp>
      <p:sp>
        <p:nvSpPr>
          <p:cNvPr id="10" name="9 CuadroTexto"/>
          <p:cNvSpPr txBox="1"/>
          <p:nvPr/>
        </p:nvSpPr>
        <p:spPr>
          <a:xfrm>
            <a:off x="7401588" y="3995329"/>
            <a:ext cx="2138964" cy="738664"/>
          </a:xfrm>
          <a:prstGeom prst="rect">
            <a:avLst/>
          </a:prstGeom>
          <a:noFill/>
        </p:spPr>
        <p:txBody>
          <a:bodyPr wrap="square" rtlCol="0">
            <a:spAutoFit/>
          </a:bodyPr>
          <a:lstStyle/>
          <a:p>
            <a:r>
              <a:rPr lang="es-ES" sz="1400" dirty="0" err="1">
                <a:cs typeface="Times New Roman" pitchFamily="18" charset="0"/>
              </a:rPr>
              <a:t>wt</a:t>
            </a:r>
            <a:r>
              <a:rPr lang="es-ES" sz="1400" dirty="0">
                <a:cs typeface="Times New Roman" pitchFamily="18" charset="0"/>
              </a:rPr>
              <a:t> (</a:t>
            </a:r>
            <a:r>
              <a:rPr lang="es-ES" sz="1400" i="1" dirty="0">
                <a:cs typeface="Times New Roman" pitchFamily="18" charset="0"/>
              </a:rPr>
              <a:t>RAD52</a:t>
            </a:r>
            <a:r>
              <a:rPr lang="es-ES" sz="1400" dirty="0">
                <a:cs typeface="Times New Roman" pitchFamily="18" charset="0"/>
              </a:rPr>
              <a:t>) </a:t>
            </a:r>
            <a:r>
              <a:rPr lang="es-ES" sz="1400" dirty="0">
                <a:cs typeface="Times New Roman" pitchFamily="18" charset="0"/>
                <a:sym typeface="Wingdings" pitchFamily="2" charset="2"/>
              </a:rPr>
              <a:t> 1.6 Kb</a:t>
            </a:r>
            <a:endParaRPr lang="es-ES" sz="1400" dirty="0">
              <a:cs typeface="Times New Roman" pitchFamily="18" charset="0"/>
            </a:endParaRPr>
          </a:p>
          <a:p>
            <a:endParaRPr lang="es-ES" sz="1400" dirty="0">
              <a:cs typeface="Times New Roman" pitchFamily="18" charset="0"/>
            </a:endParaRPr>
          </a:p>
          <a:p>
            <a:r>
              <a:rPr lang="es-ES" sz="1400" i="1" dirty="0">
                <a:cs typeface="Times New Roman" pitchFamily="18" charset="0"/>
              </a:rPr>
              <a:t>rad52</a:t>
            </a:r>
            <a:r>
              <a:rPr lang="es-ES" sz="1400" dirty="0">
                <a:cs typeface="Times New Roman" pitchFamily="18" charset="0"/>
              </a:rPr>
              <a:t>::</a:t>
            </a:r>
            <a:r>
              <a:rPr lang="es-ES" sz="1400" i="1" dirty="0" err="1">
                <a:cs typeface="Times New Roman" pitchFamily="18" charset="0"/>
              </a:rPr>
              <a:t>hisG</a:t>
            </a:r>
            <a:r>
              <a:rPr lang="es-ES" sz="1400" i="1" dirty="0">
                <a:cs typeface="Times New Roman" pitchFamily="18" charset="0"/>
              </a:rPr>
              <a:t>  </a:t>
            </a:r>
            <a:r>
              <a:rPr lang="es-ES" sz="1400" dirty="0">
                <a:cs typeface="Times New Roman" pitchFamily="18" charset="0"/>
                <a:sym typeface="Wingdings" pitchFamily="2" charset="2"/>
              </a:rPr>
              <a:t> 1.3 Kb</a:t>
            </a:r>
            <a:r>
              <a:rPr lang="es-ES" sz="1400" i="1" dirty="0">
                <a:cs typeface="Times New Roman" pitchFamily="18" charset="0"/>
                <a:sym typeface="Wingdings" pitchFamily="2" charset="2"/>
              </a:rPr>
              <a:t> </a:t>
            </a:r>
            <a:endParaRPr lang="es-ES" sz="1400" i="1" dirty="0">
              <a:cs typeface="Times New Roman" pitchFamily="18" charset="0"/>
            </a:endParaRPr>
          </a:p>
        </p:txBody>
      </p:sp>
      <p:sp>
        <p:nvSpPr>
          <p:cNvPr id="14" name="13 CuadroTexto"/>
          <p:cNvSpPr txBox="1"/>
          <p:nvPr/>
        </p:nvSpPr>
        <p:spPr>
          <a:xfrm>
            <a:off x="107504" y="4293096"/>
            <a:ext cx="5392640" cy="584775"/>
          </a:xfrm>
          <a:prstGeom prst="rect">
            <a:avLst/>
          </a:prstGeom>
          <a:noFill/>
        </p:spPr>
        <p:txBody>
          <a:bodyPr wrap="square" rtlCol="0">
            <a:spAutoFit/>
          </a:bodyPr>
          <a:lstStyle/>
          <a:p>
            <a:r>
              <a:rPr lang="es-ES" sz="1600" b="1" dirty="0">
                <a:sym typeface="Wingdings" pitchFamily="2" charset="2"/>
              </a:rPr>
              <a:t>PCR </a:t>
            </a:r>
            <a:r>
              <a:rPr lang="es-ES" sz="1600" b="1" dirty="0" err="1">
                <a:sym typeface="Wingdings" pitchFamily="2" charset="2"/>
              </a:rPr>
              <a:t>for</a:t>
            </a:r>
            <a:r>
              <a:rPr lang="es-ES" sz="1600" b="1" dirty="0">
                <a:sym typeface="Wingdings" pitchFamily="2" charset="2"/>
              </a:rPr>
              <a:t> </a:t>
            </a:r>
            <a:r>
              <a:rPr lang="es-ES" sz="1600" b="1" dirty="0" err="1">
                <a:sym typeface="Wingdings" pitchFamily="2" charset="2"/>
              </a:rPr>
              <a:t>the</a:t>
            </a:r>
            <a:r>
              <a:rPr lang="es-ES" sz="1600" b="1" dirty="0">
                <a:sym typeface="Wingdings" pitchFamily="2" charset="2"/>
              </a:rPr>
              <a:t> </a:t>
            </a:r>
            <a:r>
              <a:rPr lang="es-ES" sz="1600" b="1" dirty="0" err="1">
                <a:sym typeface="Wingdings" pitchFamily="2" charset="2"/>
              </a:rPr>
              <a:t>presence</a:t>
            </a:r>
            <a:r>
              <a:rPr lang="es-ES" sz="1600" b="1" dirty="0">
                <a:sym typeface="Wingdings" pitchFamily="2" charset="2"/>
              </a:rPr>
              <a:t> of </a:t>
            </a:r>
            <a:r>
              <a:rPr lang="es-ES" sz="1600" b="1" i="1" dirty="0">
                <a:sym typeface="Wingdings" pitchFamily="2" charset="2"/>
              </a:rPr>
              <a:t>URA3</a:t>
            </a:r>
            <a:r>
              <a:rPr lang="es-ES" sz="1600" b="1" dirty="0">
                <a:sym typeface="Wingdings" pitchFamily="2" charset="2"/>
              </a:rPr>
              <a:t>   </a:t>
            </a:r>
            <a:r>
              <a:rPr lang="es-ES" sz="1600" b="1" dirty="0" err="1">
                <a:sym typeface="Wingdings" pitchFamily="2" charset="2"/>
              </a:rPr>
              <a:t>segregants</a:t>
            </a:r>
            <a:r>
              <a:rPr lang="es-ES" sz="1600" b="1" dirty="0">
                <a:sym typeface="Wingdings" pitchFamily="2" charset="2"/>
              </a:rPr>
              <a:t> </a:t>
            </a:r>
            <a:r>
              <a:rPr lang="es-ES" sz="1600" b="1" dirty="0" err="1">
                <a:sym typeface="Wingdings" pitchFamily="2" charset="2"/>
              </a:rPr>
              <a:t>not</a:t>
            </a:r>
            <a:r>
              <a:rPr lang="es-ES" sz="1600" b="1" dirty="0">
                <a:sym typeface="Wingdings" pitchFamily="2" charset="2"/>
              </a:rPr>
              <a:t> </a:t>
            </a:r>
            <a:r>
              <a:rPr lang="es-ES" sz="1600" b="1" dirty="0" err="1">
                <a:sym typeface="Wingdings" pitchFamily="2" charset="2"/>
              </a:rPr>
              <a:t>showing</a:t>
            </a:r>
            <a:r>
              <a:rPr lang="es-ES" sz="1600" b="1" dirty="0">
                <a:sym typeface="Wingdings" pitchFamily="2" charset="2"/>
              </a:rPr>
              <a:t> SSA, IH, CL, CT </a:t>
            </a:r>
            <a:r>
              <a:rPr lang="es-ES" sz="1600" b="1" dirty="0" err="1">
                <a:sym typeface="Wingdings" pitchFamily="2" charset="2"/>
              </a:rPr>
              <a:t>or</a:t>
            </a:r>
            <a:r>
              <a:rPr lang="es-ES" sz="1600" b="1" dirty="0">
                <a:sym typeface="Wingdings" pitchFamily="2" charset="2"/>
              </a:rPr>
              <a:t> ECT </a:t>
            </a:r>
            <a:endParaRPr lang="es-ES" sz="1600" b="1" dirty="0"/>
          </a:p>
        </p:txBody>
      </p:sp>
      <p:sp>
        <p:nvSpPr>
          <p:cNvPr id="15" name="14 CuadroTexto"/>
          <p:cNvSpPr txBox="1"/>
          <p:nvPr/>
        </p:nvSpPr>
        <p:spPr>
          <a:xfrm>
            <a:off x="179512" y="116632"/>
            <a:ext cx="1135888" cy="369332"/>
          </a:xfrm>
          <a:prstGeom prst="rect">
            <a:avLst/>
          </a:prstGeom>
          <a:noFill/>
        </p:spPr>
        <p:txBody>
          <a:bodyPr wrap="none" rtlCol="0">
            <a:spAutoFit/>
          </a:bodyPr>
          <a:lstStyle/>
          <a:p>
            <a:r>
              <a:rPr lang="es-ES" b="1" dirty="0">
                <a:latin typeface="Times New Roman" panose="02020603050405020304" pitchFamily="18" charset="0"/>
                <a:cs typeface="Times New Roman" panose="02020603050405020304" pitchFamily="18" charset="0"/>
              </a:rPr>
              <a:t>Figure S4</a:t>
            </a:r>
          </a:p>
        </p:txBody>
      </p:sp>
      <p:grpSp>
        <p:nvGrpSpPr>
          <p:cNvPr id="2" name="1 Grupo"/>
          <p:cNvGrpSpPr/>
          <p:nvPr/>
        </p:nvGrpSpPr>
        <p:grpSpPr>
          <a:xfrm>
            <a:off x="5508104" y="2771193"/>
            <a:ext cx="1964638" cy="3106079"/>
            <a:chOff x="4189615" y="1884284"/>
            <a:chExt cx="2284212" cy="3491086"/>
          </a:xfrm>
        </p:grpSpPr>
        <p:cxnSp>
          <p:nvCxnSpPr>
            <p:cNvPr id="6" name="5 Conector recto"/>
            <p:cNvCxnSpPr/>
            <p:nvPr/>
          </p:nvCxnSpPr>
          <p:spPr>
            <a:xfrm>
              <a:off x="6084168" y="3735883"/>
              <a:ext cx="140170" cy="2167"/>
            </a:xfrm>
            <a:prstGeom prst="line">
              <a:avLst/>
            </a:prstGeom>
            <a:ln w="28575"/>
          </p:spPr>
          <p:style>
            <a:lnRef idx="1">
              <a:schemeClr val="dk1"/>
            </a:lnRef>
            <a:fillRef idx="0">
              <a:schemeClr val="dk1"/>
            </a:fillRef>
            <a:effectRef idx="0">
              <a:schemeClr val="dk1"/>
            </a:effectRef>
            <a:fontRef idx="minor">
              <a:schemeClr val="tx1"/>
            </a:fontRef>
          </p:style>
        </p:cxnSp>
        <p:cxnSp>
          <p:nvCxnSpPr>
            <p:cNvPr id="7" name="6 Conector recto"/>
            <p:cNvCxnSpPr/>
            <p:nvPr/>
          </p:nvCxnSpPr>
          <p:spPr>
            <a:xfrm>
              <a:off x="6084168" y="3626806"/>
              <a:ext cx="140170" cy="2167"/>
            </a:xfrm>
            <a:prstGeom prst="line">
              <a:avLst/>
            </a:prstGeom>
            <a:ln w="28575"/>
          </p:spPr>
          <p:style>
            <a:lnRef idx="1">
              <a:schemeClr val="dk1"/>
            </a:lnRef>
            <a:fillRef idx="0">
              <a:schemeClr val="dk1"/>
            </a:fillRef>
            <a:effectRef idx="0">
              <a:schemeClr val="dk1"/>
            </a:effectRef>
            <a:fontRef idx="minor">
              <a:schemeClr val="tx1"/>
            </a:fontRef>
          </p:style>
        </p:cxnSp>
        <p:cxnSp>
          <p:nvCxnSpPr>
            <p:cNvPr id="8" name="7 Conector recto"/>
            <p:cNvCxnSpPr/>
            <p:nvPr/>
          </p:nvCxnSpPr>
          <p:spPr>
            <a:xfrm>
              <a:off x="6234439" y="3735883"/>
              <a:ext cx="239388" cy="197173"/>
            </a:xfrm>
            <a:prstGeom prst="line">
              <a:avLst/>
            </a:prstGeom>
            <a:ln w="28575"/>
          </p:spPr>
          <p:style>
            <a:lnRef idx="1">
              <a:schemeClr val="dk1"/>
            </a:lnRef>
            <a:fillRef idx="0">
              <a:schemeClr val="dk1"/>
            </a:fillRef>
            <a:effectRef idx="0">
              <a:schemeClr val="dk1"/>
            </a:effectRef>
            <a:fontRef idx="minor">
              <a:schemeClr val="tx1"/>
            </a:fontRef>
          </p:style>
        </p:cxnSp>
        <p:cxnSp>
          <p:nvCxnSpPr>
            <p:cNvPr id="9" name="8 Conector recto"/>
            <p:cNvCxnSpPr/>
            <p:nvPr/>
          </p:nvCxnSpPr>
          <p:spPr>
            <a:xfrm flipV="1">
              <a:off x="6227098" y="3429000"/>
              <a:ext cx="246729" cy="197174"/>
            </a:xfrm>
            <a:prstGeom prst="line">
              <a:avLst/>
            </a:prstGeom>
            <a:ln w="28575"/>
          </p:spPr>
          <p:style>
            <a:lnRef idx="1">
              <a:schemeClr val="dk1"/>
            </a:lnRef>
            <a:fillRef idx="0">
              <a:schemeClr val="dk1"/>
            </a:fillRef>
            <a:effectRef idx="0">
              <a:schemeClr val="dk1"/>
            </a:effectRef>
            <a:fontRef idx="minor">
              <a:schemeClr val="tx1"/>
            </a:fontRef>
          </p:style>
        </p:cxnSp>
        <p:cxnSp>
          <p:nvCxnSpPr>
            <p:cNvPr id="16" name="15 Conector recto de flecha"/>
            <p:cNvCxnSpPr/>
            <p:nvPr/>
          </p:nvCxnSpPr>
          <p:spPr>
            <a:xfrm>
              <a:off x="5436096" y="2060848"/>
              <a:ext cx="648072" cy="1440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9615" y="1884284"/>
              <a:ext cx="1906896" cy="3491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11 CuadroTexto"/>
          <p:cNvSpPr txBox="1"/>
          <p:nvPr/>
        </p:nvSpPr>
        <p:spPr>
          <a:xfrm rot="16200000">
            <a:off x="5220302" y="2191023"/>
            <a:ext cx="923651" cy="276999"/>
          </a:xfrm>
          <a:prstGeom prst="rect">
            <a:avLst/>
          </a:prstGeom>
          <a:noFill/>
        </p:spPr>
        <p:txBody>
          <a:bodyPr wrap="none" rtlCol="0">
            <a:spAutoFit/>
          </a:bodyPr>
          <a:lstStyle/>
          <a:p>
            <a:r>
              <a:rPr lang="es-ES" sz="1200" b="1" dirty="0"/>
              <a:t>DNA </a:t>
            </a:r>
            <a:r>
              <a:rPr lang="es-ES" sz="1200" b="1" dirty="0" err="1"/>
              <a:t>ladder</a:t>
            </a:r>
            <a:endParaRPr lang="es-ES" sz="1200" b="1" dirty="0"/>
          </a:p>
        </p:txBody>
      </p:sp>
      <p:sp>
        <p:nvSpPr>
          <p:cNvPr id="13" name="12 CuadroTexto"/>
          <p:cNvSpPr txBox="1"/>
          <p:nvPr/>
        </p:nvSpPr>
        <p:spPr>
          <a:xfrm rot="16200000">
            <a:off x="5726388" y="2378574"/>
            <a:ext cx="542136" cy="276999"/>
          </a:xfrm>
          <a:prstGeom prst="rect">
            <a:avLst/>
          </a:prstGeom>
          <a:noFill/>
        </p:spPr>
        <p:txBody>
          <a:bodyPr wrap="none" rtlCol="0">
            <a:spAutoFit/>
          </a:bodyPr>
          <a:lstStyle/>
          <a:p>
            <a:r>
              <a:rPr lang="es-ES" sz="1200" b="1" dirty="0" err="1"/>
              <a:t>Blank</a:t>
            </a:r>
            <a:endParaRPr lang="es-ES" sz="1200" b="1" dirty="0"/>
          </a:p>
        </p:txBody>
      </p:sp>
      <p:sp>
        <p:nvSpPr>
          <p:cNvPr id="17" name="16 CuadroTexto"/>
          <p:cNvSpPr txBox="1"/>
          <p:nvPr/>
        </p:nvSpPr>
        <p:spPr>
          <a:xfrm rot="16200000">
            <a:off x="4951710" y="1258279"/>
            <a:ext cx="2817181" cy="276999"/>
          </a:xfrm>
          <a:prstGeom prst="rect">
            <a:avLst/>
          </a:prstGeom>
          <a:noFill/>
        </p:spPr>
        <p:txBody>
          <a:bodyPr wrap="none" rtlCol="0">
            <a:spAutoFit/>
          </a:bodyPr>
          <a:lstStyle/>
          <a:p>
            <a:r>
              <a:rPr lang="es-ES" sz="1200" b="1" dirty="0"/>
              <a:t>Parental (</a:t>
            </a:r>
            <a:r>
              <a:rPr lang="es-ES" sz="1200" b="1" i="1" dirty="0"/>
              <a:t>RAD52/rad52::hisG-URA3-hisG</a:t>
            </a:r>
            <a:r>
              <a:rPr lang="es-ES" sz="1200" b="1" dirty="0"/>
              <a:t>)</a:t>
            </a:r>
          </a:p>
        </p:txBody>
      </p:sp>
      <p:sp>
        <p:nvSpPr>
          <p:cNvPr id="18" name="17 CuadroTexto"/>
          <p:cNvSpPr txBox="1"/>
          <p:nvPr/>
        </p:nvSpPr>
        <p:spPr>
          <a:xfrm rot="16200000">
            <a:off x="6453984" y="2445076"/>
            <a:ext cx="367408" cy="276999"/>
          </a:xfrm>
          <a:prstGeom prst="rect">
            <a:avLst/>
          </a:prstGeom>
          <a:noFill/>
        </p:spPr>
        <p:txBody>
          <a:bodyPr wrap="none" rtlCol="0">
            <a:spAutoFit/>
          </a:bodyPr>
          <a:lstStyle/>
          <a:p>
            <a:r>
              <a:rPr lang="es-ES" sz="1200" b="1" dirty="0"/>
              <a:t>PO</a:t>
            </a:r>
          </a:p>
        </p:txBody>
      </p:sp>
      <p:sp>
        <p:nvSpPr>
          <p:cNvPr id="19" name="18 CuadroTexto"/>
          <p:cNvSpPr txBox="1"/>
          <p:nvPr/>
        </p:nvSpPr>
        <p:spPr>
          <a:xfrm rot="16200000">
            <a:off x="6568556" y="2242873"/>
            <a:ext cx="783997" cy="276999"/>
          </a:xfrm>
          <a:prstGeom prst="rect">
            <a:avLst/>
          </a:prstGeom>
          <a:noFill/>
        </p:spPr>
        <p:txBody>
          <a:bodyPr wrap="none" rtlCol="0">
            <a:spAutoFit/>
          </a:bodyPr>
          <a:lstStyle/>
          <a:p>
            <a:r>
              <a:rPr lang="es-ES" sz="1200" b="1" dirty="0"/>
              <a:t>IH, CL, CT</a:t>
            </a:r>
          </a:p>
        </p:txBody>
      </p:sp>
    </p:spTree>
    <p:extLst>
      <p:ext uri="{BB962C8B-B14F-4D97-AF65-F5344CB8AC3E}">
        <p14:creationId xmlns:p14="http://schemas.microsoft.com/office/powerpoint/2010/main" val="2628890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6200000">
            <a:off x="1487682" y="992652"/>
            <a:ext cx="803169" cy="276999"/>
          </a:xfrm>
          <a:prstGeom prst="rect">
            <a:avLst/>
          </a:prstGeom>
          <a:noFill/>
        </p:spPr>
        <p:txBody>
          <a:bodyPr wrap="none" rtlCol="0">
            <a:spAutoFit/>
          </a:bodyPr>
          <a:lstStyle/>
          <a:p>
            <a:r>
              <a:rPr lang="en-US" sz="1200" dirty="0">
                <a:latin typeface="+mj-lt"/>
                <a:cs typeface="Times New Roman" panose="02020603050405020304" pitchFamily="18" charset="0"/>
              </a:rPr>
              <a:t>CAGL1A.1</a:t>
            </a:r>
          </a:p>
        </p:txBody>
      </p:sp>
      <p:sp>
        <p:nvSpPr>
          <p:cNvPr id="5" name="TextBox 4"/>
          <p:cNvSpPr txBox="1"/>
          <p:nvPr/>
        </p:nvSpPr>
        <p:spPr>
          <a:xfrm rot="16200000">
            <a:off x="2001775" y="1054816"/>
            <a:ext cx="678840" cy="276999"/>
          </a:xfrm>
          <a:prstGeom prst="rect">
            <a:avLst/>
          </a:prstGeom>
          <a:noFill/>
        </p:spPr>
        <p:txBody>
          <a:bodyPr wrap="none" rtlCol="0">
            <a:spAutoFit/>
          </a:bodyPr>
          <a:lstStyle/>
          <a:p>
            <a:r>
              <a:rPr lang="en-US" sz="1200" dirty="0">
                <a:latin typeface="+mj-lt"/>
                <a:cs typeface="Times New Roman" panose="02020603050405020304" pitchFamily="18" charset="0"/>
              </a:rPr>
              <a:t>CAGL1B</a:t>
            </a:r>
          </a:p>
        </p:txBody>
      </p:sp>
      <p:sp>
        <p:nvSpPr>
          <p:cNvPr id="6" name="TextBox 5"/>
          <p:cNvSpPr txBox="1"/>
          <p:nvPr/>
        </p:nvSpPr>
        <p:spPr>
          <a:xfrm rot="16200000">
            <a:off x="2912991" y="1054816"/>
            <a:ext cx="678840" cy="276999"/>
          </a:xfrm>
          <a:prstGeom prst="rect">
            <a:avLst/>
          </a:prstGeom>
          <a:noFill/>
        </p:spPr>
        <p:txBody>
          <a:bodyPr wrap="none" rtlCol="0">
            <a:spAutoFit/>
          </a:bodyPr>
          <a:lstStyle/>
          <a:p>
            <a:r>
              <a:rPr lang="en-US" sz="1200" dirty="0">
                <a:latin typeface="+mj-lt"/>
                <a:cs typeface="Times New Roman" panose="02020603050405020304" pitchFamily="18" charset="0"/>
              </a:rPr>
              <a:t>CAGL4B</a:t>
            </a:r>
          </a:p>
        </p:txBody>
      </p:sp>
      <p:sp>
        <p:nvSpPr>
          <p:cNvPr id="7" name="TextBox 6"/>
          <p:cNvSpPr txBox="1"/>
          <p:nvPr/>
        </p:nvSpPr>
        <p:spPr>
          <a:xfrm rot="16200000">
            <a:off x="2464322" y="1051610"/>
            <a:ext cx="685252" cy="276999"/>
          </a:xfrm>
          <a:prstGeom prst="rect">
            <a:avLst/>
          </a:prstGeom>
          <a:noFill/>
        </p:spPr>
        <p:txBody>
          <a:bodyPr wrap="none" rtlCol="0">
            <a:spAutoFit/>
          </a:bodyPr>
          <a:lstStyle/>
          <a:p>
            <a:r>
              <a:rPr lang="en-US" sz="1200" dirty="0">
                <a:latin typeface="+mj-lt"/>
                <a:cs typeface="Times New Roman" panose="02020603050405020304" pitchFamily="18" charset="0"/>
              </a:rPr>
              <a:t>CAGL4A</a:t>
            </a:r>
          </a:p>
        </p:txBody>
      </p:sp>
      <p:sp>
        <p:nvSpPr>
          <p:cNvPr id="8" name="TextBox 7"/>
          <p:cNvSpPr txBox="1"/>
          <p:nvPr/>
        </p:nvSpPr>
        <p:spPr>
          <a:xfrm rot="16200000">
            <a:off x="3236433" y="914490"/>
            <a:ext cx="959493" cy="276999"/>
          </a:xfrm>
          <a:prstGeom prst="rect">
            <a:avLst/>
          </a:prstGeom>
          <a:noFill/>
        </p:spPr>
        <p:txBody>
          <a:bodyPr wrap="none" rtlCol="0">
            <a:spAutoFit/>
          </a:bodyPr>
          <a:lstStyle/>
          <a:p>
            <a:r>
              <a:rPr lang="en-US" sz="1200" dirty="0">
                <a:latin typeface="+mj-lt"/>
                <a:cs typeface="Times New Roman" panose="02020603050405020304" pitchFamily="18" charset="0"/>
              </a:rPr>
              <a:t>CAGL4A-FRT</a:t>
            </a:r>
          </a:p>
        </p:txBody>
      </p:sp>
      <p:sp>
        <p:nvSpPr>
          <p:cNvPr id="9" name="TextBox 8"/>
          <p:cNvSpPr txBox="1"/>
          <p:nvPr/>
        </p:nvSpPr>
        <p:spPr>
          <a:xfrm rot="16200000">
            <a:off x="3693831" y="917696"/>
            <a:ext cx="953081" cy="276999"/>
          </a:xfrm>
          <a:prstGeom prst="rect">
            <a:avLst/>
          </a:prstGeom>
          <a:noFill/>
        </p:spPr>
        <p:txBody>
          <a:bodyPr wrap="none" rtlCol="0">
            <a:spAutoFit/>
          </a:bodyPr>
          <a:lstStyle/>
          <a:p>
            <a:r>
              <a:rPr lang="en-US" sz="1200" dirty="0">
                <a:latin typeface="+mj-lt"/>
                <a:cs typeface="Times New Roman" panose="02020603050405020304" pitchFamily="18" charset="0"/>
              </a:rPr>
              <a:t>CAGL4B-FRT</a:t>
            </a:r>
          </a:p>
        </p:txBody>
      </p:sp>
      <p:sp>
        <p:nvSpPr>
          <p:cNvPr id="10" name="TextBox 9"/>
          <p:cNvSpPr txBox="1"/>
          <p:nvPr/>
        </p:nvSpPr>
        <p:spPr>
          <a:xfrm>
            <a:off x="2999582" y="301298"/>
            <a:ext cx="978152" cy="276999"/>
          </a:xfrm>
          <a:prstGeom prst="rect">
            <a:avLst/>
          </a:prstGeom>
          <a:noFill/>
        </p:spPr>
        <p:txBody>
          <a:bodyPr wrap="none" rtlCol="0">
            <a:spAutoFit/>
          </a:bodyPr>
          <a:lstStyle/>
          <a:p>
            <a:pPr algn="ctr"/>
            <a:r>
              <a:rPr lang="en-US" sz="1200" i="1" dirty="0">
                <a:latin typeface="+mj-lt"/>
              </a:rPr>
              <a:t>rad52/rad52</a:t>
            </a:r>
          </a:p>
        </p:txBody>
      </p:sp>
      <p:sp>
        <p:nvSpPr>
          <p:cNvPr id="11" name="TextBox 10"/>
          <p:cNvSpPr txBox="1"/>
          <p:nvPr/>
        </p:nvSpPr>
        <p:spPr>
          <a:xfrm>
            <a:off x="1907704" y="116632"/>
            <a:ext cx="668773" cy="461665"/>
          </a:xfrm>
          <a:prstGeom prst="rect">
            <a:avLst/>
          </a:prstGeom>
          <a:noFill/>
        </p:spPr>
        <p:txBody>
          <a:bodyPr wrap="none" rtlCol="0">
            <a:spAutoFit/>
          </a:bodyPr>
          <a:lstStyle/>
          <a:p>
            <a:pPr algn="ctr"/>
            <a:r>
              <a:rPr lang="en-US" sz="1200" i="1" dirty="0">
                <a:latin typeface="+mj-lt"/>
              </a:rPr>
              <a:t>RAD52/</a:t>
            </a:r>
          </a:p>
          <a:p>
            <a:pPr algn="ctr"/>
            <a:r>
              <a:rPr lang="en-US" sz="1200" i="1" dirty="0">
                <a:latin typeface="+mj-lt"/>
              </a:rPr>
              <a:t>rad52</a:t>
            </a:r>
          </a:p>
        </p:txBody>
      </p:sp>
      <p:cxnSp>
        <p:nvCxnSpPr>
          <p:cNvPr id="17" name="Straight Connector 16"/>
          <p:cNvCxnSpPr/>
          <p:nvPr/>
        </p:nvCxnSpPr>
        <p:spPr>
          <a:xfrm>
            <a:off x="2822660" y="548313"/>
            <a:ext cx="14639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659910" y="548313"/>
            <a:ext cx="1012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rot="16200000">
            <a:off x="6186553" y="1051610"/>
            <a:ext cx="685252" cy="276999"/>
          </a:xfrm>
          <a:prstGeom prst="rect">
            <a:avLst/>
          </a:prstGeom>
          <a:noFill/>
        </p:spPr>
        <p:txBody>
          <a:bodyPr wrap="none" rtlCol="0">
            <a:spAutoFit/>
          </a:bodyPr>
          <a:lstStyle/>
          <a:p>
            <a:r>
              <a:rPr lang="en-US" sz="1200" dirty="0">
                <a:latin typeface="+mj-lt"/>
                <a:cs typeface="Times New Roman" panose="02020603050405020304" pitchFamily="18" charset="0"/>
              </a:rPr>
              <a:t>CAGL3A</a:t>
            </a:r>
          </a:p>
        </p:txBody>
      </p:sp>
      <p:sp>
        <p:nvSpPr>
          <p:cNvPr id="27" name="TextBox 26"/>
          <p:cNvSpPr txBox="1"/>
          <p:nvPr/>
        </p:nvSpPr>
        <p:spPr>
          <a:xfrm rot="16200000">
            <a:off x="7406448" y="1054816"/>
            <a:ext cx="678840" cy="276999"/>
          </a:xfrm>
          <a:prstGeom prst="rect">
            <a:avLst/>
          </a:prstGeom>
          <a:noFill/>
        </p:spPr>
        <p:txBody>
          <a:bodyPr wrap="none" rtlCol="0">
            <a:spAutoFit/>
          </a:bodyPr>
          <a:lstStyle/>
          <a:p>
            <a:r>
              <a:rPr lang="en-US" sz="1200" dirty="0">
                <a:latin typeface="+mj-lt"/>
                <a:cs typeface="Times New Roman" panose="02020603050405020304" pitchFamily="18" charset="0"/>
              </a:rPr>
              <a:t>CAGL3B</a:t>
            </a:r>
          </a:p>
        </p:txBody>
      </p:sp>
      <p:sp>
        <p:nvSpPr>
          <p:cNvPr id="30" name="TextBox 29"/>
          <p:cNvSpPr txBox="1"/>
          <p:nvPr/>
        </p:nvSpPr>
        <p:spPr>
          <a:xfrm>
            <a:off x="6176176" y="301298"/>
            <a:ext cx="1414565" cy="276999"/>
          </a:xfrm>
          <a:prstGeom prst="rect">
            <a:avLst/>
          </a:prstGeom>
          <a:noFill/>
        </p:spPr>
        <p:txBody>
          <a:bodyPr wrap="square" rtlCol="0">
            <a:spAutoFit/>
          </a:bodyPr>
          <a:lstStyle/>
          <a:p>
            <a:pPr algn="ctr"/>
            <a:r>
              <a:rPr lang="en-US" sz="1200" i="1" dirty="0">
                <a:latin typeface="+mj-lt"/>
              </a:rPr>
              <a:t>RAD52/rad52</a:t>
            </a:r>
          </a:p>
        </p:txBody>
      </p:sp>
      <p:cxnSp>
        <p:nvCxnSpPr>
          <p:cNvPr id="33" name="Straight Connector 32"/>
          <p:cNvCxnSpPr>
            <a:cxnSpLocks/>
          </p:cNvCxnSpPr>
          <p:nvPr/>
        </p:nvCxnSpPr>
        <p:spPr>
          <a:xfrm flipV="1">
            <a:off x="6012160" y="547276"/>
            <a:ext cx="1975730" cy="10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796136" y="3204763"/>
            <a:ext cx="978153" cy="276999"/>
          </a:xfrm>
          <a:prstGeom prst="rect">
            <a:avLst/>
          </a:prstGeom>
          <a:noFill/>
        </p:spPr>
        <p:txBody>
          <a:bodyPr wrap="none" rtlCol="0">
            <a:spAutoFit/>
          </a:bodyPr>
          <a:lstStyle/>
          <a:p>
            <a:r>
              <a:rPr lang="en-US" sz="1200" i="1" dirty="0">
                <a:latin typeface="+mj-lt"/>
              </a:rPr>
              <a:t>rad51</a:t>
            </a:r>
            <a:r>
              <a:rPr lang="en-US" sz="1200" dirty="0">
                <a:latin typeface="+mj-lt"/>
              </a:rPr>
              <a:t>/</a:t>
            </a:r>
            <a:r>
              <a:rPr lang="en-US" sz="1200" i="1" dirty="0">
                <a:latin typeface="+mj-lt"/>
              </a:rPr>
              <a:t>rad51</a:t>
            </a:r>
          </a:p>
        </p:txBody>
      </p:sp>
      <p:graphicFrame>
        <p:nvGraphicFramePr>
          <p:cNvPr id="37" name="Chart 36"/>
          <p:cNvGraphicFramePr>
            <a:graphicFrameLocks/>
          </p:cNvGraphicFramePr>
          <p:nvPr>
            <p:extLst>
              <p:ext uri="{D42A27DB-BD31-4B8C-83A1-F6EECF244321}">
                <p14:modId xmlns:p14="http://schemas.microsoft.com/office/powerpoint/2010/main" val="2121328589"/>
              </p:ext>
            </p:extLst>
          </p:nvPr>
        </p:nvGraphicFramePr>
        <p:xfrm>
          <a:off x="346639" y="4653136"/>
          <a:ext cx="4739630" cy="2448272"/>
        </p:xfrm>
        <a:graphic>
          <a:graphicData uri="http://schemas.openxmlformats.org/drawingml/2006/chart">
            <c:chart xmlns:c="http://schemas.openxmlformats.org/drawingml/2006/chart" xmlns:r="http://schemas.openxmlformats.org/officeDocument/2006/relationships" r:id="rId3"/>
          </a:graphicData>
        </a:graphic>
      </p:graphicFrame>
      <p:sp>
        <p:nvSpPr>
          <p:cNvPr id="38" name="TextBox 37"/>
          <p:cNvSpPr txBox="1"/>
          <p:nvPr/>
        </p:nvSpPr>
        <p:spPr>
          <a:xfrm>
            <a:off x="878270" y="6474540"/>
            <a:ext cx="978153" cy="276999"/>
          </a:xfrm>
          <a:prstGeom prst="rect">
            <a:avLst/>
          </a:prstGeom>
          <a:noFill/>
        </p:spPr>
        <p:txBody>
          <a:bodyPr wrap="none" rtlCol="0">
            <a:spAutoFit/>
          </a:bodyPr>
          <a:lstStyle/>
          <a:p>
            <a:r>
              <a:rPr lang="en-US" sz="1200" i="1" dirty="0">
                <a:latin typeface="+mj-lt"/>
              </a:rPr>
              <a:t>rad59</a:t>
            </a:r>
            <a:r>
              <a:rPr lang="en-US" sz="1200" dirty="0">
                <a:latin typeface="+mj-lt"/>
              </a:rPr>
              <a:t>/</a:t>
            </a:r>
            <a:r>
              <a:rPr lang="en-US" sz="1200" i="1" dirty="0">
                <a:latin typeface="+mj-lt"/>
              </a:rPr>
              <a:t>rad59</a:t>
            </a:r>
          </a:p>
        </p:txBody>
      </p:sp>
      <p:sp>
        <p:nvSpPr>
          <p:cNvPr id="41" name="TextBox 40"/>
          <p:cNvSpPr txBox="1"/>
          <p:nvPr/>
        </p:nvSpPr>
        <p:spPr>
          <a:xfrm>
            <a:off x="6235180" y="3800654"/>
            <a:ext cx="668773" cy="461665"/>
          </a:xfrm>
          <a:prstGeom prst="rect">
            <a:avLst/>
          </a:prstGeom>
          <a:noFill/>
        </p:spPr>
        <p:txBody>
          <a:bodyPr wrap="none" rtlCol="0">
            <a:spAutoFit/>
          </a:bodyPr>
          <a:lstStyle/>
          <a:p>
            <a:pPr algn="ctr"/>
            <a:r>
              <a:rPr lang="en-US" sz="1200" i="1" dirty="0">
                <a:latin typeface="+mj-lt"/>
              </a:rPr>
              <a:t>RAD52/</a:t>
            </a:r>
          </a:p>
          <a:p>
            <a:pPr algn="ctr"/>
            <a:r>
              <a:rPr lang="en-US" sz="1200" i="1" dirty="0">
                <a:latin typeface="+mj-lt"/>
              </a:rPr>
              <a:t>rad52</a:t>
            </a:r>
          </a:p>
        </p:txBody>
      </p:sp>
      <p:sp>
        <p:nvSpPr>
          <p:cNvPr id="43" name="TextBox 42"/>
          <p:cNvSpPr txBox="1"/>
          <p:nvPr/>
        </p:nvSpPr>
        <p:spPr>
          <a:xfrm>
            <a:off x="7338264" y="4016097"/>
            <a:ext cx="978152" cy="276999"/>
          </a:xfrm>
          <a:prstGeom prst="rect">
            <a:avLst/>
          </a:prstGeom>
          <a:noFill/>
        </p:spPr>
        <p:txBody>
          <a:bodyPr wrap="none" rtlCol="0">
            <a:spAutoFit/>
          </a:bodyPr>
          <a:lstStyle/>
          <a:p>
            <a:pPr algn="ctr"/>
            <a:r>
              <a:rPr lang="en-US" sz="1200" i="1" dirty="0">
                <a:latin typeface="+mj-lt"/>
              </a:rPr>
              <a:t>rad52/rad52</a:t>
            </a:r>
          </a:p>
        </p:txBody>
      </p:sp>
      <p:cxnSp>
        <p:nvCxnSpPr>
          <p:cNvPr id="44" name="Straight Connector 43"/>
          <p:cNvCxnSpPr/>
          <p:nvPr/>
        </p:nvCxnSpPr>
        <p:spPr>
          <a:xfrm>
            <a:off x="6820454" y="4261277"/>
            <a:ext cx="1711986"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337548" y="3872662"/>
            <a:ext cx="668773" cy="461665"/>
          </a:xfrm>
          <a:prstGeom prst="rect">
            <a:avLst/>
          </a:prstGeom>
          <a:noFill/>
        </p:spPr>
        <p:txBody>
          <a:bodyPr wrap="none" rtlCol="0">
            <a:spAutoFit/>
          </a:bodyPr>
          <a:lstStyle/>
          <a:p>
            <a:pPr algn="ctr"/>
            <a:r>
              <a:rPr lang="en-US" sz="1200" i="1" dirty="0">
                <a:latin typeface="+mj-lt"/>
              </a:rPr>
              <a:t>RAD52/</a:t>
            </a:r>
          </a:p>
          <a:p>
            <a:pPr algn="ctr"/>
            <a:r>
              <a:rPr lang="en-US" sz="1200" i="1" dirty="0">
                <a:latin typeface="+mj-lt"/>
              </a:rPr>
              <a:t>rad52</a:t>
            </a:r>
          </a:p>
        </p:txBody>
      </p:sp>
      <p:cxnSp>
        <p:nvCxnSpPr>
          <p:cNvPr id="48" name="Straight Connector 47"/>
          <p:cNvCxnSpPr/>
          <p:nvPr/>
        </p:nvCxnSpPr>
        <p:spPr>
          <a:xfrm>
            <a:off x="1120940" y="4333286"/>
            <a:ext cx="10027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2788006" y="4088105"/>
            <a:ext cx="978152" cy="276999"/>
          </a:xfrm>
          <a:prstGeom prst="rect">
            <a:avLst/>
          </a:prstGeom>
          <a:noFill/>
        </p:spPr>
        <p:txBody>
          <a:bodyPr wrap="none" rtlCol="0">
            <a:spAutoFit/>
          </a:bodyPr>
          <a:lstStyle/>
          <a:p>
            <a:pPr algn="ctr"/>
            <a:r>
              <a:rPr lang="en-US" sz="1200" i="1" dirty="0">
                <a:latin typeface="+mj-lt"/>
              </a:rPr>
              <a:t>rad52/rad52</a:t>
            </a:r>
          </a:p>
        </p:txBody>
      </p:sp>
      <p:cxnSp>
        <p:nvCxnSpPr>
          <p:cNvPr id="50" name="Straight Connector 49"/>
          <p:cNvCxnSpPr/>
          <p:nvPr/>
        </p:nvCxnSpPr>
        <p:spPr>
          <a:xfrm>
            <a:off x="2339752" y="4333285"/>
            <a:ext cx="2016224"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rot="16200000">
            <a:off x="-273045" y="5692790"/>
            <a:ext cx="1060162" cy="276999"/>
          </a:xfrm>
          <a:prstGeom prst="rect">
            <a:avLst/>
          </a:prstGeom>
          <a:noFill/>
        </p:spPr>
        <p:txBody>
          <a:bodyPr wrap="none" rtlCol="0">
            <a:spAutoFit/>
          </a:bodyPr>
          <a:lstStyle/>
          <a:p>
            <a:r>
              <a:rPr lang="en-US" sz="1200" dirty="0">
                <a:latin typeface="+mj-lt"/>
              </a:rPr>
              <a:t>Rate of 5FOA</a:t>
            </a:r>
            <a:r>
              <a:rPr lang="en-US" sz="1200" baseline="30000" dirty="0">
                <a:latin typeface="+mj-lt"/>
              </a:rPr>
              <a:t>R</a:t>
            </a:r>
          </a:p>
        </p:txBody>
      </p:sp>
      <p:sp>
        <p:nvSpPr>
          <p:cNvPr id="55" name="TextBox 54"/>
          <p:cNvSpPr txBox="1"/>
          <p:nvPr/>
        </p:nvSpPr>
        <p:spPr>
          <a:xfrm rot="16200000">
            <a:off x="1666900" y="4595581"/>
            <a:ext cx="678840" cy="276999"/>
          </a:xfrm>
          <a:prstGeom prst="rect">
            <a:avLst/>
          </a:prstGeom>
          <a:noFill/>
        </p:spPr>
        <p:txBody>
          <a:bodyPr wrap="none" rtlCol="0">
            <a:spAutoFit/>
          </a:bodyPr>
          <a:lstStyle/>
          <a:p>
            <a:r>
              <a:rPr lang="en-US" sz="1200" dirty="0">
                <a:latin typeface="+mj-lt"/>
                <a:cs typeface="Times New Roman" panose="02020603050405020304" pitchFamily="18" charset="0"/>
              </a:rPr>
              <a:t>CAGL2B</a:t>
            </a:r>
          </a:p>
        </p:txBody>
      </p:sp>
      <p:sp>
        <p:nvSpPr>
          <p:cNvPr id="56" name="TextBox 55"/>
          <p:cNvSpPr txBox="1"/>
          <p:nvPr/>
        </p:nvSpPr>
        <p:spPr>
          <a:xfrm rot="16200000">
            <a:off x="982719" y="4592375"/>
            <a:ext cx="685252" cy="276999"/>
          </a:xfrm>
          <a:prstGeom prst="rect">
            <a:avLst/>
          </a:prstGeom>
          <a:noFill/>
        </p:spPr>
        <p:txBody>
          <a:bodyPr wrap="none" rtlCol="0">
            <a:spAutoFit/>
          </a:bodyPr>
          <a:lstStyle/>
          <a:p>
            <a:r>
              <a:rPr lang="en-US" sz="1200" dirty="0">
                <a:latin typeface="+mj-lt"/>
                <a:cs typeface="Times New Roman" panose="02020603050405020304" pitchFamily="18" charset="0"/>
              </a:rPr>
              <a:t>CAGL2A</a:t>
            </a:r>
          </a:p>
        </p:txBody>
      </p:sp>
      <p:sp>
        <p:nvSpPr>
          <p:cNvPr id="57" name="TextBox 56"/>
          <p:cNvSpPr txBox="1"/>
          <p:nvPr/>
        </p:nvSpPr>
        <p:spPr>
          <a:xfrm rot="16200000">
            <a:off x="3079266" y="4595581"/>
            <a:ext cx="678840" cy="276999"/>
          </a:xfrm>
          <a:prstGeom prst="rect">
            <a:avLst/>
          </a:prstGeom>
          <a:noFill/>
        </p:spPr>
        <p:txBody>
          <a:bodyPr wrap="none" rtlCol="0">
            <a:spAutoFit/>
          </a:bodyPr>
          <a:lstStyle/>
          <a:p>
            <a:r>
              <a:rPr lang="en-US" sz="1200" dirty="0">
                <a:latin typeface="+mj-lt"/>
                <a:cs typeface="Times New Roman" panose="02020603050405020304" pitchFamily="18" charset="0"/>
              </a:rPr>
              <a:t>CAGL5B</a:t>
            </a:r>
          </a:p>
        </p:txBody>
      </p:sp>
      <p:sp>
        <p:nvSpPr>
          <p:cNvPr id="58" name="TextBox 57"/>
          <p:cNvSpPr txBox="1"/>
          <p:nvPr/>
        </p:nvSpPr>
        <p:spPr>
          <a:xfrm rot="16200000">
            <a:off x="2363693" y="4592375"/>
            <a:ext cx="685252" cy="276999"/>
          </a:xfrm>
          <a:prstGeom prst="rect">
            <a:avLst/>
          </a:prstGeom>
          <a:noFill/>
        </p:spPr>
        <p:txBody>
          <a:bodyPr wrap="none" rtlCol="0">
            <a:spAutoFit/>
          </a:bodyPr>
          <a:lstStyle/>
          <a:p>
            <a:r>
              <a:rPr lang="en-US" sz="1200" dirty="0">
                <a:latin typeface="+mj-lt"/>
                <a:cs typeface="Times New Roman" panose="02020603050405020304" pitchFamily="18" charset="0"/>
              </a:rPr>
              <a:t>CAGL5A</a:t>
            </a:r>
          </a:p>
        </p:txBody>
      </p:sp>
      <p:sp>
        <p:nvSpPr>
          <p:cNvPr id="59" name="TextBox 58"/>
          <p:cNvSpPr txBox="1"/>
          <p:nvPr/>
        </p:nvSpPr>
        <p:spPr>
          <a:xfrm rot="16200000">
            <a:off x="3785723" y="4503248"/>
            <a:ext cx="678840" cy="461665"/>
          </a:xfrm>
          <a:prstGeom prst="rect">
            <a:avLst/>
          </a:prstGeom>
          <a:noFill/>
        </p:spPr>
        <p:txBody>
          <a:bodyPr wrap="none" rtlCol="0">
            <a:spAutoFit/>
          </a:bodyPr>
          <a:lstStyle/>
          <a:p>
            <a:r>
              <a:rPr lang="en-US" sz="1200" dirty="0">
                <a:latin typeface="+mj-lt"/>
                <a:cs typeface="Times New Roman" panose="02020603050405020304" pitchFamily="18" charset="0"/>
              </a:rPr>
              <a:t>CAGL5B</a:t>
            </a:r>
          </a:p>
          <a:p>
            <a:r>
              <a:rPr lang="en-US" sz="1200" dirty="0">
                <a:latin typeface="+mj-lt"/>
                <a:cs typeface="Times New Roman" panose="02020603050405020304" pitchFamily="18" charset="0"/>
              </a:rPr>
              <a:t>**-FRT</a:t>
            </a:r>
          </a:p>
        </p:txBody>
      </p:sp>
      <p:sp>
        <p:nvSpPr>
          <p:cNvPr id="60" name="TextBox 59"/>
          <p:cNvSpPr txBox="1"/>
          <p:nvPr/>
        </p:nvSpPr>
        <p:spPr>
          <a:xfrm rot="16200000">
            <a:off x="6144873" y="4597986"/>
            <a:ext cx="674031" cy="276999"/>
          </a:xfrm>
          <a:prstGeom prst="rect">
            <a:avLst/>
          </a:prstGeom>
          <a:noFill/>
        </p:spPr>
        <p:txBody>
          <a:bodyPr wrap="none" rtlCol="0">
            <a:spAutoFit/>
          </a:bodyPr>
          <a:lstStyle/>
          <a:p>
            <a:r>
              <a:rPr lang="en-US" sz="1200" dirty="0">
                <a:latin typeface="+mj-lt"/>
                <a:cs typeface="Times New Roman" panose="02020603050405020304" pitchFamily="18" charset="0"/>
              </a:rPr>
              <a:t>CAGL01</a:t>
            </a:r>
          </a:p>
        </p:txBody>
      </p:sp>
      <p:sp>
        <p:nvSpPr>
          <p:cNvPr id="62" name="TextBox 61"/>
          <p:cNvSpPr txBox="1"/>
          <p:nvPr/>
        </p:nvSpPr>
        <p:spPr>
          <a:xfrm rot="16200000">
            <a:off x="7799431" y="4503248"/>
            <a:ext cx="678840" cy="461665"/>
          </a:xfrm>
          <a:prstGeom prst="rect">
            <a:avLst/>
          </a:prstGeom>
          <a:noFill/>
        </p:spPr>
        <p:txBody>
          <a:bodyPr wrap="none" rtlCol="0">
            <a:spAutoFit/>
          </a:bodyPr>
          <a:lstStyle/>
          <a:p>
            <a:r>
              <a:rPr lang="en-US" sz="1200" dirty="0">
                <a:latin typeface="+mj-lt"/>
                <a:cs typeface="Times New Roman" panose="02020603050405020304" pitchFamily="18" charset="0"/>
              </a:rPr>
              <a:t>CAGL6B</a:t>
            </a:r>
          </a:p>
          <a:p>
            <a:r>
              <a:rPr lang="en-US" sz="1200" dirty="0">
                <a:latin typeface="+mj-lt"/>
                <a:cs typeface="Times New Roman" panose="02020603050405020304" pitchFamily="18" charset="0"/>
              </a:rPr>
              <a:t>-FRT</a:t>
            </a:r>
          </a:p>
        </p:txBody>
      </p:sp>
      <p:sp>
        <p:nvSpPr>
          <p:cNvPr id="63" name="TextBox 62"/>
          <p:cNvSpPr txBox="1"/>
          <p:nvPr/>
        </p:nvSpPr>
        <p:spPr>
          <a:xfrm rot="16200000">
            <a:off x="6983337" y="4595581"/>
            <a:ext cx="678840" cy="276999"/>
          </a:xfrm>
          <a:prstGeom prst="rect">
            <a:avLst/>
          </a:prstGeom>
          <a:noFill/>
        </p:spPr>
        <p:txBody>
          <a:bodyPr wrap="none" rtlCol="0">
            <a:spAutoFit/>
          </a:bodyPr>
          <a:lstStyle/>
          <a:p>
            <a:r>
              <a:rPr lang="en-US" sz="1200" dirty="0">
                <a:latin typeface="+mj-lt"/>
                <a:cs typeface="Times New Roman" panose="02020603050405020304" pitchFamily="18" charset="0"/>
              </a:rPr>
              <a:t>CAGL6B</a:t>
            </a:r>
          </a:p>
        </p:txBody>
      </p:sp>
      <p:cxnSp>
        <p:nvCxnSpPr>
          <p:cNvPr id="53" name="Straight Connector 52"/>
          <p:cNvCxnSpPr/>
          <p:nvPr/>
        </p:nvCxnSpPr>
        <p:spPr>
          <a:xfrm>
            <a:off x="6344226" y="4270794"/>
            <a:ext cx="3999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64 CuadroTexto"/>
          <p:cNvSpPr txBox="1"/>
          <p:nvPr/>
        </p:nvSpPr>
        <p:spPr>
          <a:xfrm>
            <a:off x="71406" y="-27384"/>
            <a:ext cx="1148891" cy="369332"/>
          </a:xfrm>
          <a:prstGeom prst="rect">
            <a:avLst/>
          </a:prstGeom>
          <a:noFill/>
        </p:spPr>
        <p:txBody>
          <a:bodyPr wrap="square" rtlCol="0">
            <a:spAutoFit/>
          </a:bodyPr>
          <a:lstStyle/>
          <a:p>
            <a:r>
              <a:rPr lang="es-ES" b="1" dirty="0">
                <a:latin typeface="+mj-lt"/>
                <a:cs typeface="Times New Roman" pitchFamily="18" charset="0"/>
              </a:rPr>
              <a:t>Figure S5</a:t>
            </a:r>
          </a:p>
        </p:txBody>
      </p:sp>
      <p:graphicFrame>
        <p:nvGraphicFramePr>
          <p:cNvPr id="66" name="Chart 65">
            <a:extLst>
              <a:ext uri="{FF2B5EF4-FFF2-40B4-BE49-F238E27FC236}">
                <a16:creationId xmlns:a16="http://schemas.microsoft.com/office/drawing/2014/main" xmlns="" id="{917ADA97-BF99-4734-9727-D0FA12DB88A8}"/>
              </a:ext>
            </a:extLst>
          </p:cNvPr>
          <p:cNvGraphicFramePr>
            <a:graphicFrameLocks/>
          </p:cNvGraphicFramePr>
          <p:nvPr>
            <p:extLst>
              <p:ext uri="{D42A27DB-BD31-4B8C-83A1-F6EECF244321}">
                <p14:modId xmlns:p14="http://schemas.microsoft.com/office/powerpoint/2010/main" val="2543718019"/>
              </p:ext>
            </p:extLst>
          </p:nvPr>
        </p:nvGraphicFramePr>
        <p:xfrm>
          <a:off x="743217" y="1468726"/>
          <a:ext cx="3787019" cy="209860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7" name="Chart 66">
            <a:extLst>
              <a:ext uri="{FF2B5EF4-FFF2-40B4-BE49-F238E27FC236}">
                <a16:creationId xmlns:a16="http://schemas.microsoft.com/office/drawing/2014/main" xmlns="" id="{FE2C8BA2-3D75-4DF0-BF9D-B6FECD765CCD}"/>
              </a:ext>
            </a:extLst>
          </p:cNvPr>
          <p:cNvGraphicFramePr>
            <a:graphicFrameLocks/>
          </p:cNvGraphicFramePr>
          <p:nvPr>
            <p:extLst>
              <p:ext uri="{D42A27DB-BD31-4B8C-83A1-F6EECF244321}">
                <p14:modId xmlns:p14="http://schemas.microsoft.com/office/powerpoint/2010/main" val="1391586258"/>
              </p:ext>
            </p:extLst>
          </p:nvPr>
        </p:nvGraphicFramePr>
        <p:xfrm>
          <a:off x="4927036" y="1442227"/>
          <a:ext cx="3585658" cy="213078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5" name="Chart 44">
            <a:extLst>
              <a:ext uri="{FF2B5EF4-FFF2-40B4-BE49-F238E27FC236}">
                <a16:creationId xmlns:a16="http://schemas.microsoft.com/office/drawing/2014/main" xmlns="" id="{49E8D525-4E8B-4FD5-B31A-3F255DFC7FFF}"/>
              </a:ext>
            </a:extLst>
          </p:cNvPr>
          <p:cNvGraphicFramePr>
            <a:graphicFrameLocks/>
          </p:cNvGraphicFramePr>
          <p:nvPr>
            <p:extLst>
              <p:ext uri="{D42A27DB-BD31-4B8C-83A1-F6EECF244321}">
                <p14:modId xmlns:p14="http://schemas.microsoft.com/office/powerpoint/2010/main" val="3487372767"/>
              </p:ext>
            </p:extLst>
          </p:nvPr>
        </p:nvGraphicFramePr>
        <p:xfrm>
          <a:off x="5179074" y="5004092"/>
          <a:ext cx="3497382" cy="1853895"/>
        </p:xfrm>
        <a:graphic>
          <a:graphicData uri="http://schemas.openxmlformats.org/drawingml/2006/chart">
            <c:chart xmlns:c="http://schemas.openxmlformats.org/drawingml/2006/chart" xmlns:r="http://schemas.openxmlformats.org/officeDocument/2006/relationships" r:id="rId6"/>
          </a:graphicData>
        </a:graphic>
      </p:graphicFrame>
      <p:sp>
        <p:nvSpPr>
          <p:cNvPr id="40" name="TextBox 39"/>
          <p:cNvSpPr txBox="1"/>
          <p:nvPr/>
        </p:nvSpPr>
        <p:spPr>
          <a:xfrm>
            <a:off x="7715842" y="6358739"/>
            <a:ext cx="699230" cy="276999"/>
          </a:xfrm>
          <a:prstGeom prst="rect">
            <a:avLst/>
          </a:prstGeom>
          <a:noFill/>
        </p:spPr>
        <p:txBody>
          <a:bodyPr wrap="none" rtlCol="0">
            <a:spAutoFit/>
          </a:bodyPr>
          <a:lstStyle/>
          <a:p>
            <a:r>
              <a:rPr lang="en-US" sz="1200" i="1" dirty="0">
                <a:latin typeface="+mj-lt"/>
              </a:rPr>
              <a:t>lig4</a:t>
            </a:r>
            <a:r>
              <a:rPr lang="en-US" sz="1200" dirty="0">
                <a:latin typeface="+mj-lt"/>
              </a:rPr>
              <a:t>/</a:t>
            </a:r>
            <a:r>
              <a:rPr lang="en-US" sz="1200" i="1" dirty="0">
                <a:latin typeface="+mj-lt"/>
              </a:rPr>
              <a:t>lig4</a:t>
            </a:r>
          </a:p>
        </p:txBody>
      </p:sp>
    </p:spTree>
    <p:extLst>
      <p:ext uri="{BB962C8B-B14F-4D97-AF65-F5344CB8AC3E}">
        <p14:creationId xmlns:p14="http://schemas.microsoft.com/office/powerpoint/2010/main" val="3153449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2933" y="1033595"/>
            <a:ext cx="3832473" cy="2157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rot="16200000">
            <a:off x="2453521" y="608791"/>
            <a:ext cx="685252" cy="276999"/>
          </a:xfrm>
          <a:prstGeom prst="rect">
            <a:avLst/>
          </a:prstGeom>
          <a:noFill/>
        </p:spPr>
        <p:txBody>
          <a:bodyPr wrap="none" rtlCol="0">
            <a:spAutoFit/>
          </a:bodyPr>
          <a:lstStyle/>
          <a:p>
            <a:r>
              <a:rPr lang="es-ES" sz="1200" dirty="0"/>
              <a:t>CAGL1A</a:t>
            </a:r>
          </a:p>
        </p:txBody>
      </p:sp>
      <p:sp>
        <p:nvSpPr>
          <p:cNvPr id="3" name="2 CuadroTexto"/>
          <p:cNvSpPr txBox="1"/>
          <p:nvPr/>
        </p:nvSpPr>
        <p:spPr>
          <a:xfrm>
            <a:off x="2920965" y="745563"/>
            <a:ext cx="3703258" cy="276999"/>
          </a:xfrm>
          <a:prstGeom prst="rect">
            <a:avLst/>
          </a:prstGeom>
          <a:noFill/>
        </p:spPr>
        <p:txBody>
          <a:bodyPr wrap="none" rtlCol="0">
            <a:spAutoFit/>
          </a:bodyPr>
          <a:lstStyle/>
          <a:p>
            <a:r>
              <a:rPr lang="es-ES" sz="1200" dirty="0"/>
              <a:t> 1   2      3     4     5     6    7     8     9    10   11  12   13  14 </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7648" y="4228737"/>
            <a:ext cx="3966575" cy="2224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rot="16200000">
            <a:off x="2479307" y="3817543"/>
            <a:ext cx="678840" cy="276999"/>
          </a:xfrm>
          <a:prstGeom prst="rect">
            <a:avLst/>
          </a:prstGeom>
          <a:noFill/>
        </p:spPr>
        <p:txBody>
          <a:bodyPr wrap="none" rtlCol="0">
            <a:spAutoFit/>
          </a:bodyPr>
          <a:lstStyle/>
          <a:p>
            <a:r>
              <a:rPr lang="es-ES" sz="1200" dirty="0"/>
              <a:t>CAGL1B</a:t>
            </a:r>
          </a:p>
        </p:txBody>
      </p:sp>
      <p:sp>
        <p:nvSpPr>
          <p:cNvPr id="7" name="6 CuadroTexto"/>
          <p:cNvSpPr txBox="1"/>
          <p:nvPr/>
        </p:nvSpPr>
        <p:spPr>
          <a:xfrm>
            <a:off x="2974480" y="3985923"/>
            <a:ext cx="3757760" cy="276999"/>
          </a:xfrm>
          <a:prstGeom prst="rect">
            <a:avLst/>
          </a:prstGeom>
          <a:noFill/>
        </p:spPr>
        <p:txBody>
          <a:bodyPr wrap="none" rtlCol="0">
            <a:spAutoFit/>
          </a:bodyPr>
          <a:lstStyle/>
          <a:p>
            <a:r>
              <a:rPr lang="es-ES" sz="1200" dirty="0"/>
              <a:t> 1     2     3    4     5     6     7     8     9    10   11  12   13   14 </a:t>
            </a:r>
          </a:p>
        </p:txBody>
      </p:sp>
      <p:sp>
        <p:nvSpPr>
          <p:cNvPr id="8" name="7 CuadroTexto"/>
          <p:cNvSpPr txBox="1"/>
          <p:nvPr/>
        </p:nvSpPr>
        <p:spPr>
          <a:xfrm>
            <a:off x="3353013" y="415697"/>
            <a:ext cx="2520280" cy="276999"/>
          </a:xfrm>
          <a:prstGeom prst="rect">
            <a:avLst/>
          </a:prstGeom>
          <a:noFill/>
        </p:spPr>
        <p:txBody>
          <a:bodyPr wrap="square" rtlCol="0">
            <a:spAutoFit/>
          </a:bodyPr>
          <a:lstStyle/>
          <a:p>
            <a:pPr algn="ctr"/>
            <a:r>
              <a:rPr lang="es-ES" sz="1200" dirty="0">
                <a:latin typeface="+mj-lt"/>
                <a:cs typeface="Times New Roman" panose="02020603050405020304" pitchFamily="18" charset="0"/>
              </a:rPr>
              <a:t>5FOA</a:t>
            </a:r>
            <a:r>
              <a:rPr lang="es-ES" sz="1200" baseline="30000" dirty="0">
                <a:latin typeface="+mj-lt"/>
                <a:cs typeface="Times New Roman" panose="02020603050405020304" pitchFamily="18" charset="0"/>
              </a:rPr>
              <a:t>R </a:t>
            </a:r>
            <a:r>
              <a:rPr lang="es-ES" sz="1200" dirty="0" err="1">
                <a:latin typeface="+mj-lt"/>
                <a:cs typeface="Times New Roman" panose="02020603050405020304" pitchFamily="18" charset="0"/>
              </a:rPr>
              <a:t>segregants</a:t>
            </a:r>
            <a:r>
              <a:rPr lang="es-ES" sz="1200" dirty="0">
                <a:latin typeface="+mj-lt"/>
                <a:cs typeface="Times New Roman" panose="02020603050405020304" pitchFamily="18" charset="0"/>
              </a:rPr>
              <a:t> (</a:t>
            </a:r>
            <a:r>
              <a:rPr lang="es-ES" sz="1200" dirty="0" err="1">
                <a:latin typeface="+mj-lt"/>
                <a:cs typeface="Times New Roman" panose="02020603050405020304" pitchFamily="18" charset="0"/>
              </a:rPr>
              <a:t>Expt</a:t>
            </a:r>
            <a:r>
              <a:rPr lang="es-ES" sz="1200" dirty="0">
                <a:latin typeface="+mj-lt"/>
                <a:cs typeface="Times New Roman" panose="02020603050405020304" pitchFamily="18" charset="0"/>
              </a:rPr>
              <a:t> 1)</a:t>
            </a:r>
          </a:p>
        </p:txBody>
      </p:sp>
      <p:sp>
        <p:nvSpPr>
          <p:cNvPr id="9" name="8 CuadroTexto"/>
          <p:cNvSpPr txBox="1"/>
          <p:nvPr/>
        </p:nvSpPr>
        <p:spPr>
          <a:xfrm>
            <a:off x="3505413" y="3656057"/>
            <a:ext cx="2520280" cy="276999"/>
          </a:xfrm>
          <a:prstGeom prst="rect">
            <a:avLst/>
          </a:prstGeom>
          <a:noFill/>
        </p:spPr>
        <p:txBody>
          <a:bodyPr wrap="square" rtlCol="0">
            <a:spAutoFit/>
          </a:bodyPr>
          <a:lstStyle/>
          <a:p>
            <a:pPr algn="ctr"/>
            <a:r>
              <a:rPr lang="es-ES" sz="1200" dirty="0">
                <a:latin typeface="+mj-lt"/>
                <a:cs typeface="Times New Roman" panose="02020603050405020304" pitchFamily="18" charset="0"/>
              </a:rPr>
              <a:t>5FOA</a:t>
            </a:r>
            <a:r>
              <a:rPr lang="es-ES" sz="1200" baseline="30000" dirty="0">
                <a:latin typeface="+mj-lt"/>
                <a:cs typeface="Times New Roman" panose="02020603050405020304" pitchFamily="18" charset="0"/>
              </a:rPr>
              <a:t>R </a:t>
            </a:r>
            <a:r>
              <a:rPr lang="es-ES" sz="1200" dirty="0" err="1">
                <a:latin typeface="+mj-lt"/>
                <a:cs typeface="Times New Roman" panose="02020603050405020304" pitchFamily="18" charset="0"/>
              </a:rPr>
              <a:t>segregants</a:t>
            </a:r>
            <a:r>
              <a:rPr lang="es-ES" sz="1200" dirty="0">
                <a:latin typeface="+mj-lt"/>
                <a:cs typeface="Times New Roman" panose="02020603050405020304" pitchFamily="18" charset="0"/>
              </a:rPr>
              <a:t> (</a:t>
            </a:r>
            <a:r>
              <a:rPr lang="es-ES" sz="1200" dirty="0" err="1">
                <a:latin typeface="+mj-lt"/>
                <a:cs typeface="Times New Roman" panose="02020603050405020304" pitchFamily="18" charset="0"/>
              </a:rPr>
              <a:t>Expt</a:t>
            </a:r>
            <a:r>
              <a:rPr lang="es-ES" sz="1200" dirty="0">
                <a:latin typeface="+mj-lt"/>
                <a:cs typeface="Times New Roman" panose="02020603050405020304" pitchFamily="18" charset="0"/>
              </a:rPr>
              <a:t> 1)</a:t>
            </a:r>
          </a:p>
        </p:txBody>
      </p:sp>
      <p:cxnSp>
        <p:nvCxnSpPr>
          <p:cNvPr id="10" name="9 Conector recto"/>
          <p:cNvCxnSpPr/>
          <p:nvPr/>
        </p:nvCxnSpPr>
        <p:spPr>
          <a:xfrm>
            <a:off x="3029261" y="729767"/>
            <a:ext cx="3348088" cy="0"/>
          </a:xfrm>
          <a:prstGeom prst="line">
            <a:avLst/>
          </a:prstGeom>
        </p:spPr>
        <p:style>
          <a:lnRef idx="1">
            <a:schemeClr val="dk1"/>
          </a:lnRef>
          <a:fillRef idx="0">
            <a:schemeClr val="dk1"/>
          </a:fillRef>
          <a:effectRef idx="0">
            <a:schemeClr val="dk1"/>
          </a:effectRef>
          <a:fontRef idx="minor">
            <a:schemeClr val="tx1"/>
          </a:fontRef>
        </p:style>
      </p:cxnSp>
      <p:cxnSp>
        <p:nvCxnSpPr>
          <p:cNvPr id="12" name="11 Conector recto"/>
          <p:cNvCxnSpPr/>
          <p:nvPr/>
        </p:nvCxnSpPr>
        <p:spPr>
          <a:xfrm>
            <a:off x="3136989" y="4005064"/>
            <a:ext cx="3348088" cy="0"/>
          </a:xfrm>
          <a:prstGeom prst="line">
            <a:avLst/>
          </a:prstGeom>
        </p:spPr>
        <p:style>
          <a:lnRef idx="1">
            <a:schemeClr val="dk1"/>
          </a:lnRef>
          <a:fillRef idx="0">
            <a:schemeClr val="dk1"/>
          </a:fillRef>
          <a:effectRef idx="0">
            <a:schemeClr val="dk1"/>
          </a:effectRef>
          <a:fontRef idx="minor">
            <a:schemeClr val="tx1"/>
          </a:fontRef>
        </p:style>
      </p:cxnSp>
      <p:sp>
        <p:nvSpPr>
          <p:cNvPr id="13" name="12 CuadroTexto"/>
          <p:cNvSpPr txBox="1"/>
          <p:nvPr/>
        </p:nvSpPr>
        <p:spPr>
          <a:xfrm>
            <a:off x="71406" y="-27384"/>
            <a:ext cx="1148891" cy="369332"/>
          </a:xfrm>
          <a:prstGeom prst="rect">
            <a:avLst/>
          </a:prstGeom>
          <a:noFill/>
        </p:spPr>
        <p:txBody>
          <a:bodyPr wrap="square" rtlCol="0">
            <a:spAutoFit/>
          </a:bodyPr>
          <a:lstStyle/>
          <a:p>
            <a:r>
              <a:rPr lang="es-ES" b="1" dirty="0">
                <a:latin typeface="+mj-lt"/>
                <a:cs typeface="Times New Roman" pitchFamily="18" charset="0"/>
              </a:rPr>
              <a:t>Figure S6</a:t>
            </a:r>
          </a:p>
        </p:txBody>
      </p:sp>
    </p:spTree>
    <p:extLst>
      <p:ext uri="{BB962C8B-B14F-4D97-AF65-F5344CB8AC3E}">
        <p14:creationId xmlns:p14="http://schemas.microsoft.com/office/powerpoint/2010/main" val="4126073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287338" y="2969786"/>
            <a:ext cx="504000" cy="246221"/>
          </a:xfrm>
          <a:prstGeom prst="rect">
            <a:avLst/>
          </a:prstGeom>
          <a:noFill/>
        </p:spPr>
        <p:txBody>
          <a:bodyPr wrap="square" rtlCol="0">
            <a:spAutoFit/>
          </a:bodyPr>
          <a:lstStyle/>
          <a:p>
            <a:r>
              <a:rPr lang="es-ES" sz="1000" dirty="0">
                <a:latin typeface="+mj-lt"/>
                <a:cs typeface="Times New Roman" pitchFamily="18" charset="0"/>
              </a:rPr>
              <a:t>Chr 7</a:t>
            </a:r>
          </a:p>
        </p:txBody>
      </p:sp>
      <p:sp>
        <p:nvSpPr>
          <p:cNvPr id="8" name="7 CuadroTexto"/>
          <p:cNvSpPr txBox="1"/>
          <p:nvPr/>
        </p:nvSpPr>
        <p:spPr>
          <a:xfrm>
            <a:off x="287338" y="2858593"/>
            <a:ext cx="504000" cy="246221"/>
          </a:xfrm>
          <a:prstGeom prst="rect">
            <a:avLst/>
          </a:prstGeom>
          <a:noFill/>
        </p:spPr>
        <p:txBody>
          <a:bodyPr wrap="square" rtlCol="0">
            <a:spAutoFit/>
          </a:bodyPr>
          <a:lstStyle/>
          <a:p>
            <a:r>
              <a:rPr lang="es-ES" sz="1000" dirty="0">
                <a:latin typeface="+mj-lt"/>
                <a:cs typeface="Times New Roman" pitchFamily="18" charset="0"/>
              </a:rPr>
              <a:t>Chr 6</a:t>
            </a:r>
          </a:p>
        </p:txBody>
      </p:sp>
      <p:sp>
        <p:nvSpPr>
          <p:cNvPr id="9" name="8 CuadroTexto"/>
          <p:cNvSpPr txBox="1"/>
          <p:nvPr/>
        </p:nvSpPr>
        <p:spPr>
          <a:xfrm>
            <a:off x="287338" y="2707237"/>
            <a:ext cx="504000" cy="246221"/>
          </a:xfrm>
          <a:prstGeom prst="rect">
            <a:avLst/>
          </a:prstGeom>
          <a:noFill/>
        </p:spPr>
        <p:txBody>
          <a:bodyPr wrap="square" rtlCol="0">
            <a:spAutoFit/>
          </a:bodyPr>
          <a:lstStyle/>
          <a:p>
            <a:r>
              <a:rPr lang="es-ES" sz="1000" dirty="0">
                <a:latin typeface="+mj-lt"/>
                <a:cs typeface="Times New Roman" pitchFamily="18" charset="0"/>
              </a:rPr>
              <a:t>Chr 5</a:t>
            </a:r>
          </a:p>
        </p:txBody>
      </p:sp>
      <p:sp>
        <p:nvSpPr>
          <p:cNvPr id="10" name="9 CuadroTexto"/>
          <p:cNvSpPr txBox="1"/>
          <p:nvPr/>
        </p:nvSpPr>
        <p:spPr>
          <a:xfrm>
            <a:off x="287338" y="2486963"/>
            <a:ext cx="504000" cy="246221"/>
          </a:xfrm>
          <a:prstGeom prst="rect">
            <a:avLst/>
          </a:prstGeom>
          <a:noFill/>
        </p:spPr>
        <p:txBody>
          <a:bodyPr wrap="square" rtlCol="0">
            <a:spAutoFit/>
          </a:bodyPr>
          <a:lstStyle/>
          <a:p>
            <a:r>
              <a:rPr lang="es-ES" sz="1000" dirty="0">
                <a:latin typeface="+mj-lt"/>
                <a:cs typeface="Times New Roman" pitchFamily="18" charset="0"/>
              </a:rPr>
              <a:t>Chr 4</a:t>
            </a:r>
          </a:p>
        </p:txBody>
      </p:sp>
      <p:sp>
        <p:nvSpPr>
          <p:cNvPr id="11" name="10 CuadroTexto"/>
          <p:cNvSpPr txBox="1"/>
          <p:nvPr/>
        </p:nvSpPr>
        <p:spPr>
          <a:xfrm>
            <a:off x="287338" y="2380451"/>
            <a:ext cx="504000" cy="246221"/>
          </a:xfrm>
          <a:prstGeom prst="rect">
            <a:avLst/>
          </a:prstGeom>
          <a:noFill/>
        </p:spPr>
        <p:txBody>
          <a:bodyPr wrap="square" rtlCol="0">
            <a:spAutoFit/>
          </a:bodyPr>
          <a:lstStyle/>
          <a:p>
            <a:r>
              <a:rPr lang="es-ES" sz="1000" dirty="0">
                <a:latin typeface="+mj-lt"/>
                <a:cs typeface="Times New Roman" pitchFamily="18" charset="0"/>
              </a:rPr>
              <a:t>Chr 3</a:t>
            </a:r>
          </a:p>
        </p:txBody>
      </p:sp>
      <p:sp>
        <p:nvSpPr>
          <p:cNvPr id="12" name="11 CuadroTexto"/>
          <p:cNvSpPr txBox="1"/>
          <p:nvPr/>
        </p:nvSpPr>
        <p:spPr>
          <a:xfrm>
            <a:off x="287338" y="2097095"/>
            <a:ext cx="504000" cy="246221"/>
          </a:xfrm>
          <a:prstGeom prst="rect">
            <a:avLst/>
          </a:prstGeom>
          <a:noFill/>
        </p:spPr>
        <p:txBody>
          <a:bodyPr wrap="square" rtlCol="0">
            <a:spAutoFit/>
          </a:bodyPr>
          <a:lstStyle/>
          <a:p>
            <a:r>
              <a:rPr lang="es-ES" sz="1000" dirty="0">
                <a:latin typeface="+mj-lt"/>
                <a:cs typeface="Times New Roman" pitchFamily="18" charset="0"/>
              </a:rPr>
              <a:t>Chr 2</a:t>
            </a:r>
          </a:p>
        </p:txBody>
      </p:sp>
      <p:sp>
        <p:nvSpPr>
          <p:cNvPr id="13" name="12 CuadroTexto"/>
          <p:cNvSpPr txBox="1"/>
          <p:nvPr/>
        </p:nvSpPr>
        <p:spPr>
          <a:xfrm>
            <a:off x="287338" y="1652832"/>
            <a:ext cx="504000" cy="246221"/>
          </a:xfrm>
          <a:prstGeom prst="rect">
            <a:avLst/>
          </a:prstGeom>
          <a:noFill/>
        </p:spPr>
        <p:txBody>
          <a:bodyPr wrap="square" rtlCol="0">
            <a:spAutoFit/>
          </a:bodyPr>
          <a:lstStyle/>
          <a:p>
            <a:r>
              <a:rPr lang="es-ES" sz="1000" dirty="0">
                <a:latin typeface="+mj-lt"/>
                <a:cs typeface="Times New Roman" pitchFamily="18" charset="0"/>
              </a:rPr>
              <a:t>Chr 1</a:t>
            </a:r>
          </a:p>
        </p:txBody>
      </p:sp>
      <p:sp>
        <p:nvSpPr>
          <p:cNvPr id="14" name="13 CuadroTexto"/>
          <p:cNvSpPr txBox="1"/>
          <p:nvPr/>
        </p:nvSpPr>
        <p:spPr>
          <a:xfrm>
            <a:off x="287338" y="1860366"/>
            <a:ext cx="504000" cy="246221"/>
          </a:xfrm>
          <a:prstGeom prst="rect">
            <a:avLst/>
          </a:prstGeom>
          <a:noFill/>
        </p:spPr>
        <p:txBody>
          <a:bodyPr wrap="square" rtlCol="0">
            <a:spAutoFit/>
          </a:bodyPr>
          <a:lstStyle/>
          <a:p>
            <a:r>
              <a:rPr lang="es-ES" sz="1000" dirty="0">
                <a:latin typeface="+mj-lt"/>
                <a:cs typeface="Times New Roman" pitchFamily="18" charset="0"/>
              </a:rPr>
              <a:t>Chr R</a:t>
            </a:r>
          </a:p>
        </p:txBody>
      </p:sp>
      <p:sp>
        <p:nvSpPr>
          <p:cNvPr id="16" name="15 CuadroTexto"/>
          <p:cNvSpPr txBox="1"/>
          <p:nvPr/>
        </p:nvSpPr>
        <p:spPr>
          <a:xfrm>
            <a:off x="71406" y="71414"/>
            <a:ext cx="2714644" cy="369332"/>
          </a:xfrm>
          <a:prstGeom prst="rect">
            <a:avLst/>
          </a:prstGeom>
          <a:noFill/>
        </p:spPr>
        <p:txBody>
          <a:bodyPr wrap="square" rtlCol="0">
            <a:spAutoFit/>
          </a:bodyPr>
          <a:lstStyle/>
          <a:p>
            <a:r>
              <a:rPr lang="es-ES" b="1" dirty="0">
                <a:latin typeface="+mj-lt"/>
                <a:cs typeface="Times New Roman" pitchFamily="18" charset="0"/>
              </a:rPr>
              <a:t>Figure S7</a:t>
            </a:r>
          </a:p>
        </p:txBody>
      </p:sp>
      <p:pic>
        <p:nvPicPr>
          <p:cNvPr id="17" name="16 Imagen" descr="rad59041115.1.jpg"/>
          <p:cNvPicPr>
            <a:picLocks noChangeAspect="1"/>
          </p:cNvPicPr>
          <p:nvPr/>
        </p:nvPicPr>
        <p:blipFill>
          <a:blip r:embed="rId3"/>
          <a:srcRect r="34596" b="22806"/>
          <a:stretch>
            <a:fillRect/>
          </a:stretch>
        </p:blipFill>
        <p:spPr>
          <a:xfrm>
            <a:off x="5153090" y="1261670"/>
            <a:ext cx="2926468" cy="2315204"/>
          </a:xfrm>
          <a:prstGeom prst="rect">
            <a:avLst/>
          </a:prstGeom>
        </p:spPr>
      </p:pic>
      <p:sp>
        <p:nvSpPr>
          <p:cNvPr id="18" name="17 CuadroTexto"/>
          <p:cNvSpPr txBox="1"/>
          <p:nvPr/>
        </p:nvSpPr>
        <p:spPr>
          <a:xfrm>
            <a:off x="5126130" y="557412"/>
            <a:ext cx="369332" cy="686248"/>
          </a:xfrm>
          <a:prstGeom prst="rect">
            <a:avLst/>
          </a:prstGeom>
          <a:noFill/>
        </p:spPr>
        <p:txBody>
          <a:bodyPr vert="vert270" wrap="square" rtlCol="0">
            <a:spAutoFit/>
          </a:bodyPr>
          <a:lstStyle/>
          <a:p>
            <a:r>
              <a:rPr lang="es-ES" sz="1200" dirty="0">
                <a:latin typeface="+mj-lt"/>
                <a:cs typeface="Times New Roman" pitchFamily="18" charset="0"/>
              </a:rPr>
              <a:t>CAGL4</a:t>
            </a:r>
          </a:p>
        </p:txBody>
      </p:sp>
      <p:sp>
        <p:nvSpPr>
          <p:cNvPr id="19" name="18 CuadroTexto"/>
          <p:cNvSpPr txBox="1"/>
          <p:nvPr/>
        </p:nvSpPr>
        <p:spPr>
          <a:xfrm>
            <a:off x="5438842" y="1007321"/>
            <a:ext cx="3348000" cy="307777"/>
          </a:xfrm>
          <a:prstGeom prst="rect">
            <a:avLst/>
          </a:prstGeom>
          <a:noFill/>
        </p:spPr>
        <p:txBody>
          <a:bodyPr wrap="square" rtlCol="0">
            <a:spAutoFit/>
          </a:bodyPr>
          <a:lstStyle/>
          <a:p>
            <a:r>
              <a:rPr lang="es-ES" sz="1400" dirty="0">
                <a:latin typeface="+mj-lt"/>
                <a:cs typeface="Times New Roman" pitchFamily="18" charset="0"/>
              </a:rPr>
              <a:t> 1     2     3     4     5      6     7     8     9   10   11 </a:t>
            </a:r>
          </a:p>
        </p:txBody>
      </p:sp>
      <p:cxnSp>
        <p:nvCxnSpPr>
          <p:cNvPr id="20" name="19 Conector recto"/>
          <p:cNvCxnSpPr/>
          <p:nvPr/>
        </p:nvCxnSpPr>
        <p:spPr>
          <a:xfrm flipV="1">
            <a:off x="5536406" y="986061"/>
            <a:ext cx="3096000" cy="0"/>
          </a:xfrm>
          <a:prstGeom prst="line">
            <a:avLst/>
          </a:prstGeom>
          <a:ln w="19050"/>
        </p:spPr>
        <p:style>
          <a:lnRef idx="1">
            <a:schemeClr val="dk1"/>
          </a:lnRef>
          <a:fillRef idx="0">
            <a:schemeClr val="dk1"/>
          </a:fillRef>
          <a:effectRef idx="0">
            <a:schemeClr val="dk1"/>
          </a:effectRef>
          <a:fontRef idx="minor">
            <a:schemeClr val="tx1"/>
          </a:fontRef>
        </p:style>
      </p:cxnSp>
      <p:sp>
        <p:nvSpPr>
          <p:cNvPr id="21" name="20 CuadroTexto"/>
          <p:cNvSpPr txBox="1"/>
          <p:nvPr/>
        </p:nvSpPr>
        <p:spPr>
          <a:xfrm>
            <a:off x="6510412" y="660027"/>
            <a:ext cx="1800200" cy="276999"/>
          </a:xfrm>
          <a:prstGeom prst="rect">
            <a:avLst/>
          </a:prstGeom>
          <a:noFill/>
        </p:spPr>
        <p:txBody>
          <a:bodyPr wrap="square" rtlCol="0">
            <a:spAutoFit/>
          </a:bodyPr>
          <a:lstStyle/>
          <a:p>
            <a:r>
              <a:rPr lang="es-ES" sz="1200" dirty="0">
                <a:latin typeface="+mj-lt"/>
                <a:cs typeface="Times New Roman" pitchFamily="18" charset="0"/>
              </a:rPr>
              <a:t>5FOA</a:t>
            </a:r>
            <a:r>
              <a:rPr lang="es-ES" sz="1200" baseline="30000" dirty="0">
                <a:latin typeface="+mj-lt"/>
                <a:cs typeface="Times New Roman" pitchFamily="18" charset="0"/>
              </a:rPr>
              <a:t>R </a:t>
            </a:r>
            <a:r>
              <a:rPr lang="es-ES" sz="1200" dirty="0" err="1">
                <a:latin typeface="+mj-lt"/>
                <a:cs typeface="Times New Roman" pitchFamily="18" charset="0"/>
              </a:rPr>
              <a:t>segregants</a:t>
            </a:r>
            <a:endParaRPr lang="es-ES" sz="1200" dirty="0">
              <a:latin typeface="+mj-lt"/>
              <a:cs typeface="Times New Roman" pitchFamily="18" charset="0"/>
            </a:endParaRPr>
          </a:p>
        </p:txBody>
      </p:sp>
      <p:pic>
        <p:nvPicPr>
          <p:cNvPr id="22" name="21 Imagen" descr="rad59041115.1.jpg"/>
          <p:cNvPicPr>
            <a:picLocks noChangeAspect="1"/>
          </p:cNvPicPr>
          <p:nvPr/>
        </p:nvPicPr>
        <p:blipFill>
          <a:blip r:embed="rId3"/>
          <a:srcRect l="86089" t="1440" b="22206"/>
          <a:stretch>
            <a:fillRect/>
          </a:stretch>
        </p:blipFill>
        <p:spPr>
          <a:xfrm>
            <a:off x="8107385" y="1279678"/>
            <a:ext cx="622433" cy="2290067"/>
          </a:xfrm>
          <a:prstGeom prst="rect">
            <a:avLst/>
          </a:prstGeom>
        </p:spPr>
      </p:pic>
      <p:sp>
        <p:nvSpPr>
          <p:cNvPr id="23" name="22 CuadroTexto"/>
          <p:cNvSpPr txBox="1"/>
          <p:nvPr/>
        </p:nvSpPr>
        <p:spPr>
          <a:xfrm>
            <a:off x="680128" y="285728"/>
            <a:ext cx="369332" cy="972000"/>
          </a:xfrm>
          <a:prstGeom prst="rect">
            <a:avLst/>
          </a:prstGeom>
          <a:noFill/>
        </p:spPr>
        <p:txBody>
          <a:bodyPr vert="vert270" wrap="square" rtlCol="0">
            <a:spAutoFit/>
          </a:bodyPr>
          <a:lstStyle/>
          <a:p>
            <a:r>
              <a:rPr lang="es-ES" sz="1200" dirty="0">
                <a:latin typeface="+mj-lt"/>
                <a:cs typeface="Times New Roman" pitchFamily="18" charset="0"/>
              </a:rPr>
              <a:t>CAGL3</a:t>
            </a:r>
          </a:p>
        </p:txBody>
      </p:sp>
      <p:pic>
        <p:nvPicPr>
          <p:cNvPr id="29" name="28 Imagen" descr="rad59 karyotypes061115.1 (1).jpg"/>
          <p:cNvPicPr>
            <a:picLocks noChangeAspect="1"/>
          </p:cNvPicPr>
          <p:nvPr/>
        </p:nvPicPr>
        <p:blipFill>
          <a:blip r:embed="rId4"/>
          <a:srcRect b="1727"/>
          <a:stretch>
            <a:fillRect/>
          </a:stretch>
        </p:blipFill>
        <p:spPr>
          <a:xfrm>
            <a:off x="680128" y="1285860"/>
            <a:ext cx="4352400" cy="2292818"/>
          </a:xfrm>
          <a:prstGeom prst="rect">
            <a:avLst/>
          </a:prstGeom>
        </p:spPr>
      </p:pic>
      <p:sp>
        <p:nvSpPr>
          <p:cNvPr id="30" name="29 CuadroTexto"/>
          <p:cNvSpPr txBox="1"/>
          <p:nvPr/>
        </p:nvSpPr>
        <p:spPr>
          <a:xfrm>
            <a:off x="1049682" y="990212"/>
            <a:ext cx="4147854" cy="307777"/>
          </a:xfrm>
          <a:prstGeom prst="rect">
            <a:avLst/>
          </a:prstGeom>
          <a:noFill/>
        </p:spPr>
        <p:txBody>
          <a:bodyPr wrap="square" rtlCol="0">
            <a:spAutoFit/>
          </a:bodyPr>
          <a:lstStyle/>
          <a:p>
            <a:r>
              <a:rPr lang="es-ES" sz="1400" dirty="0">
                <a:latin typeface="+mj-lt"/>
                <a:cs typeface="Times New Roman" pitchFamily="18" charset="0"/>
              </a:rPr>
              <a:t> 1      2      3      4      5      6       7     8      9     10   11    12</a:t>
            </a:r>
          </a:p>
        </p:txBody>
      </p:sp>
      <p:cxnSp>
        <p:nvCxnSpPr>
          <p:cNvPr id="31" name="30 Conector recto"/>
          <p:cNvCxnSpPr/>
          <p:nvPr/>
        </p:nvCxnSpPr>
        <p:spPr>
          <a:xfrm flipV="1">
            <a:off x="1147246" y="968952"/>
            <a:ext cx="3744000" cy="0"/>
          </a:xfrm>
          <a:prstGeom prst="line">
            <a:avLst/>
          </a:prstGeom>
          <a:ln w="19050"/>
        </p:spPr>
        <p:style>
          <a:lnRef idx="1">
            <a:schemeClr val="dk1"/>
          </a:lnRef>
          <a:fillRef idx="0">
            <a:schemeClr val="dk1"/>
          </a:fillRef>
          <a:effectRef idx="0">
            <a:schemeClr val="dk1"/>
          </a:effectRef>
          <a:fontRef idx="minor">
            <a:schemeClr val="tx1"/>
          </a:fontRef>
        </p:style>
      </p:cxnSp>
      <p:sp>
        <p:nvSpPr>
          <p:cNvPr id="32" name="31 CuadroTexto"/>
          <p:cNvSpPr txBox="1"/>
          <p:nvPr/>
        </p:nvSpPr>
        <p:spPr>
          <a:xfrm>
            <a:off x="2397236" y="642918"/>
            <a:ext cx="1800200" cy="276999"/>
          </a:xfrm>
          <a:prstGeom prst="rect">
            <a:avLst/>
          </a:prstGeom>
          <a:noFill/>
        </p:spPr>
        <p:txBody>
          <a:bodyPr wrap="square" rtlCol="0">
            <a:spAutoFit/>
          </a:bodyPr>
          <a:lstStyle/>
          <a:p>
            <a:r>
              <a:rPr lang="es-ES" sz="1200" dirty="0">
                <a:latin typeface="+mj-lt"/>
                <a:cs typeface="Times New Roman" pitchFamily="18" charset="0"/>
              </a:rPr>
              <a:t>5FOA</a:t>
            </a:r>
            <a:r>
              <a:rPr lang="es-ES" sz="1200" baseline="30000" dirty="0">
                <a:latin typeface="+mj-lt"/>
                <a:cs typeface="Times New Roman" pitchFamily="18" charset="0"/>
              </a:rPr>
              <a:t>R </a:t>
            </a:r>
            <a:r>
              <a:rPr lang="es-ES" sz="1200" dirty="0" err="1">
                <a:latin typeface="+mj-lt"/>
                <a:cs typeface="Times New Roman" pitchFamily="18" charset="0"/>
              </a:rPr>
              <a:t>segregants</a:t>
            </a:r>
            <a:endParaRPr lang="es-ES" sz="1200" dirty="0">
              <a:latin typeface="+mj-lt"/>
              <a:cs typeface="Times New Roman" pitchFamily="18" charset="0"/>
            </a:endParaRPr>
          </a:p>
        </p:txBody>
      </p:sp>
      <p:sp>
        <p:nvSpPr>
          <p:cNvPr id="25" name="24 CuadroTexto"/>
          <p:cNvSpPr txBox="1"/>
          <p:nvPr/>
        </p:nvSpPr>
        <p:spPr>
          <a:xfrm>
            <a:off x="1403648" y="3643314"/>
            <a:ext cx="369332" cy="684000"/>
          </a:xfrm>
          <a:prstGeom prst="rect">
            <a:avLst/>
          </a:prstGeom>
          <a:noFill/>
        </p:spPr>
        <p:txBody>
          <a:bodyPr vert="vert270" wrap="square" rtlCol="0">
            <a:spAutoFit/>
          </a:bodyPr>
          <a:lstStyle/>
          <a:p>
            <a:r>
              <a:rPr lang="es-ES" sz="1200" dirty="0">
                <a:latin typeface="+mj-lt"/>
                <a:cs typeface="Times New Roman" panose="02020603050405020304" pitchFamily="18" charset="0"/>
              </a:rPr>
              <a:t>CAGL4</a:t>
            </a:r>
          </a:p>
        </p:txBody>
      </p:sp>
      <p:sp>
        <p:nvSpPr>
          <p:cNvPr id="26" name="25 CuadroTexto"/>
          <p:cNvSpPr txBox="1"/>
          <p:nvPr/>
        </p:nvSpPr>
        <p:spPr>
          <a:xfrm>
            <a:off x="1725152" y="4097272"/>
            <a:ext cx="2793322" cy="276999"/>
          </a:xfrm>
          <a:prstGeom prst="rect">
            <a:avLst/>
          </a:prstGeom>
          <a:noFill/>
        </p:spPr>
        <p:txBody>
          <a:bodyPr wrap="square" rtlCol="0">
            <a:spAutoFit/>
          </a:bodyPr>
          <a:lstStyle/>
          <a:p>
            <a:r>
              <a:rPr lang="es-ES" sz="1200" dirty="0">
                <a:latin typeface="+mj-lt"/>
                <a:cs typeface="Times New Roman" panose="02020603050405020304" pitchFamily="18" charset="0"/>
              </a:rPr>
              <a:t>12   13    14    15    16   17   18    19    20  </a:t>
            </a:r>
          </a:p>
        </p:txBody>
      </p:sp>
      <p:cxnSp>
        <p:nvCxnSpPr>
          <p:cNvPr id="27" name="26 Conector recto"/>
          <p:cNvCxnSpPr/>
          <p:nvPr/>
        </p:nvCxnSpPr>
        <p:spPr>
          <a:xfrm>
            <a:off x="1763688" y="4102058"/>
            <a:ext cx="2556000" cy="0"/>
          </a:xfrm>
          <a:prstGeom prst="line">
            <a:avLst/>
          </a:prstGeom>
        </p:spPr>
        <p:style>
          <a:lnRef idx="1">
            <a:schemeClr val="dk1"/>
          </a:lnRef>
          <a:fillRef idx="0">
            <a:schemeClr val="dk1"/>
          </a:fillRef>
          <a:effectRef idx="0">
            <a:schemeClr val="dk1"/>
          </a:effectRef>
          <a:fontRef idx="minor">
            <a:schemeClr val="tx1"/>
          </a:fontRef>
        </p:style>
      </p:cxnSp>
      <p:sp>
        <p:nvSpPr>
          <p:cNvPr id="28" name="27 CuadroTexto"/>
          <p:cNvSpPr txBox="1"/>
          <p:nvPr/>
        </p:nvSpPr>
        <p:spPr>
          <a:xfrm>
            <a:off x="1619672" y="3800073"/>
            <a:ext cx="2520280" cy="276999"/>
          </a:xfrm>
          <a:prstGeom prst="rect">
            <a:avLst/>
          </a:prstGeom>
          <a:noFill/>
        </p:spPr>
        <p:txBody>
          <a:bodyPr wrap="square" rtlCol="0">
            <a:spAutoFit/>
          </a:bodyPr>
          <a:lstStyle/>
          <a:p>
            <a:pPr algn="ctr"/>
            <a:r>
              <a:rPr lang="es-ES" sz="1200" dirty="0">
                <a:latin typeface="+mj-lt"/>
                <a:cs typeface="Times New Roman" panose="02020603050405020304" pitchFamily="18" charset="0"/>
              </a:rPr>
              <a:t>5FOA</a:t>
            </a:r>
            <a:r>
              <a:rPr lang="es-ES" sz="1200" baseline="30000" dirty="0">
                <a:latin typeface="+mj-lt"/>
                <a:cs typeface="Times New Roman" panose="02020603050405020304" pitchFamily="18" charset="0"/>
              </a:rPr>
              <a:t>R </a:t>
            </a:r>
            <a:r>
              <a:rPr lang="es-ES" sz="1200" dirty="0" err="1">
                <a:latin typeface="+mj-lt"/>
                <a:cs typeface="Times New Roman" panose="02020603050405020304" pitchFamily="18" charset="0"/>
              </a:rPr>
              <a:t>segregants</a:t>
            </a:r>
            <a:r>
              <a:rPr lang="es-ES" sz="1200" dirty="0">
                <a:latin typeface="+mj-lt"/>
                <a:cs typeface="Times New Roman" panose="02020603050405020304" pitchFamily="18" charset="0"/>
              </a:rPr>
              <a:t> (</a:t>
            </a:r>
            <a:r>
              <a:rPr lang="es-ES" sz="1200" dirty="0" err="1">
                <a:latin typeface="+mj-lt"/>
                <a:cs typeface="Times New Roman" panose="02020603050405020304" pitchFamily="18" charset="0"/>
              </a:rPr>
              <a:t>Expt</a:t>
            </a:r>
            <a:r>
              <a:rPr lang="es-ES" sz="1200" dirty="0">
                <a:latin typeface="+mj-lt"/>
                <a:cs typeface="Times New Roman" panose="02020603050405020304" pitchFamily="18" charset="0"/>
              </a:rPr>
              <a:t> 2)</a:t>
            </a:r>
          </a:p>
        </p:txBody>
      </p:sp>
      <p:pic>
        <p:nvPicPr>
          <p:cNvPr id="42" name="6 Imagen" descr="rad59 ht52 001.jpg"/>
          <p:cNvPicPr>
            <a:picLocks noChangeAspect="1"/>
          </p:cNvPicPr>
          <p:nvPr/>
        </p:nvPicPr>
        <p:blipFill rotWithShape="1">
          <a:blip r:embed="rId5" cstate="print">
            <a:grayscl/>
          </a:blip>
          <a:srcRect l="-62" t="975" r="82938" b="14173"/>
          <a:stretch/>
        </p:blipFill>
        <p:spPr>
          <a:xfrm>
            <a:off x="1429828" y="4351923"/>
            <a:ext cx="900000" cy="2318421"/>
          </a:xfrm>
          <a:prstGeom prst="rect">
            <a:avLst/>
          </a:prstGeom>
        </p:spPr>
      </p:pic>
      <p:pic>
        <p:nvPicPr>
          <p:cNvPr id="43" name="42 Imagen" descr="rad59 ht52 001.jpg"/>
          <p:cNvPicPr>
            <a:picLocks noChangeAspect="1"/>
          </p:cNvPicPr>
          <p:nvPr/>
        </p:nvPicPr>
        <p:blipFill rotWithShape="1">
          <a:blip r:embed="rId5" cstate="print">
            <a:grayscl/>
          </a:blip>
          <a:srcRect l="54882" r="6073" b="15150"/>
          <a:stretch/>
        </p:blipFill>
        <p:spPr>
          <a:xfrm>
            <a:off x="2316669" y="4351924"/>
            <a:ext cx="2052000" cy="2318420"/>
          </a:xfrm>
          <a:prstGeom prst="rect">
            <a:avLst/>
          </a:prstGeom>
        </p:spPr>
      </p:pic>
      <p:sp>
        <p:nvSpPr>
          <p:cNvPr id="34" name="33 CuadroTexto"/>
          <p:cNvSpPr txBox="1"/>
          <p:nvPr/>
        </p:nvSpPr>
        <p:spPr>
          <a:xfrm>
            <a:off x="1043608" y="5750543"/>
            <a:ext cx="504000" cy="246221"/>
          </a:xfrm>
          <a:prstGeom prst="rect">
            <a:avLst/>
          </a:prstGeom>
          <a:noFill/>
        </p:spPr>
        <p:txBody>
          <a:bodyPr wrap="square" rtlCol="0">
            <a:spAutoFit/>
          </a:bodyPr>
          <a:lstStyle/>
          <a:p>
            <a:r>
              <a:rPr lang="es-ES" sz="1000" dirty="0">
                <a:latin typeface="+mj-lt"/>
                <a:cs typeface="Times New Roman" pitchFamily="18" charset="0"/>
              </a:rPr>
              <a:t>Chr 7</a:t>
            </a:r>
          </a:p>
        </p:txBody>
      </p:sp>
      <p:sp>
        <p:nvSpPr>
          <p:cNvPr id="35" name="34 CuadroTexto"/>
          <p:cNvSpPr txBox="1"/>
          <p:nvPr/>
        </p:nvSpPr>
        <p:spPr>
          <a:xfrm>
            <a:off x="1043608" y="5636724"/>
            <a:ext cx="504000" cy="246221"/>
          </a:xfrm>
          <a:prstGeom prst="rect">
            <a:avLst/>
          </a:prstGeom>
          <a:noFill/>
        </p:spPr>
        <p:txBody>
          <a:bodyPr wrap="square" rtlCol="0">
            <a:spAutoFit/>
          </a:bodyPr>
          <a:lstStyle/>
          <a:p>
            <a:r>
              <a:rPr lang="es-ES" sz="1000" dirty="0">
                <a:latin typeface="+mj-lt"/>
                <a:cs typeface="Times New Roman" pitchFamily="18" charset="0"/>
              </a:rPr>
              <a:t>Chr 6</a:t>
            </a:r>
          </a:p>
        </p:txBody>
      </p:sp>
      <p:sp>
        <p:nvSpPr>
          <p:cNvPr id="36" name="35 CuadroTexto"/>
          <p:cNvSpPr txBox="1"/>
          <p:nvPr/>
        </p:nvSpPr>
        <p:spPr>
          <a:xfrm>
            <a:off x="1043608" y="5482914"/>
            <a:ext cx="504000" cy="246221"/>
          </a:xfrm>
          <a:prstGeom prst="rect">
            <a:avLst/>
          </a:prstGeom>
          <a:noFill/>
        </p:spPr>
        <p:txBody>
          <a:bodyPr wrap="square" rtlCol="0">
            <a:spAutoFit/>
          </a:bodyPr>
          <a:lstStyle/>
          <a:p>
            <a:r>
              <a:rPr lang="es-ES" sz="1000" dirty="0">
                <a:latin typeface="+mj-lt"/>
                <a:cs typeface="Times New Roman" pitchFamily="18" charset="0"/>
              </a:rPr>
              <a:t>Chr 5</a:t>
            </a:r>
          </a:p>
        </p:txBody>
      </p:sp>
      <p:sp>
        <p:nvSpPr>
          <p:cNvPr id="37" name="36 CuadroTexto"/>
          <p:cNvSpPr txBox="1"/>
          <p:nvPr/>
        </p:nvSpPr>
        <p:spPr>
          <a:xfrm>
            <a:off x="1043608" y="5351585"/>
            <a:ext cx="504000" cy="246221"/>
          </a:xfrm>
          <a:prstGeom prst="rect">
            <a:avLst/>
          </a:prstGeom>
          <a:noFill/>
        </p:spPr>
        <p:txBody>
          <a:bodyPr wrap="square" rtlCol="0">
            <a:spAutoFit/>
          </a:bodyPr>
          <a:lstStyle/>
          <a:p>
            <a:r>
              <a:rPr lang="es-ES" sz="1000" dirty="0">
                <a:latin typeface="+mj-lt"/>
                <a:cs typeface="Times New Roman" pitchFamily="18" charset="0"/>
              </a:rPr>
              <a:t>Chr 4</a:t>
            </a:r>
          </a:p>
        </p:txBody>
      </p:sp>
      <p:sp>
        <p:nvSpPr>
          <p:cNvPr id="38" name="37 CuadroTexto"/>
          <p:cNvSpPr txBox="1"/>
          <p:nvPr/>
        </p:nvSpPr>
        <p:spPr>
          <a:xfrm>
            <a:off x="1043608" y="5245073"/>
            <a:ext cx="504000" cy="246221"/>
          </a:xfrm>
          <a:prstGeom prst="rect">
            <a:avLst/>
          </a:prstGeom>
          <a:noFill/>
        </p:spPr>
        <p:txBody>
          <a:bodyPr wrap="square" rtlCol="0">
            <a:spAutoFit/>
          </a:bodyPr>
          <a:lstStyle/>
          <a:p>
            <a:r>
              <a:rPr lang="es-ES" sz="1000" dirty="0">
                <a:latin typeface="+mj-lt"/>
                <a:cs typeface="Times New Roman" pitchFamily="18" charset="0"/>
              </a:rPr>
              <a:t>Chr 3</a:t>
            </a:r>
          </a:p>
        </p:txBody>
      </p:sp>
      <p:sp>
        <p:nvSpPr>
          <p:cNvPr id="39" name="38 CuadroTexto"/>
          <p:cNvSpPr txBox="1"/>
          <p:nvPr/>
        </p:nvSpPr>
        <p:spPr>
          <a:xfrm>
            <a:off x="1043608" y="5074011"/>
            <a:ext cx="504000" cy="246221"/>
          </a:xfrm>
          <a:prstGeom prst="rect">
            <a:avLst/>
          </a:prstGeom>
          <a:noFill/>
        </p:spPr>
        <p:txBody>
          <a:bodyPr wrap="square" rtlCol="0">
            <a:spAutoFit/>
          </a:bodyPr>
          <a:lstStyle/>
          <a:p>
            <a:r>
              <a:rPr lang="es-ES" sz="1000" dirty="0">
                <a:latin typeface="+mj-lt"/>
                <a:cs typeface="Times New Roman" pitchFamily="18" charset="0"/>
              </a:rPr>
              <a:t>Chr 2</a:t>
            </a:r>
          </a:p>
        </p:txBody>
      </p:sp>
      <p:sp>
        <p:nvSpPr>
          <p:cNvPr id="40" name="39 CuadroTexto"/>
          <p:cNvSpPr txBox="1"/>
          <p:nvPr/>
        </p:nvSpPr>
        <p:spPr>
          <a:xfrm>
            <a:off x="1043608" y="4760553"/>
            <a:ext cx="504000" cy="246221"/>
          </a:xfrm>
          <a:prstGeom prst="rect">
            <a:avLst/>
          </a:prstGeom>
          <a:noFill/>
        </p:spPr>
        <p:txBody>
          <a:bodyPr wrap="square" rtlCol="0">
            <a:spAutoFit/>
          </a:bodyPr>
          <a:lstStyle/>
          <a:p>
            <a:r>
              <a:rPr lang="es-ES" sz="1000" dirty="0">
                <a:latin typeface="+mj-lt"/>
                <a:cs typeface="Times New Roman" pitchFamily="18" charset="0"/>
              </a:rPr>
              <a:t>Chr 1</a:t>
            </a:r>
          </a:p>
        </p:txBody>
      </p:sp>
      <p:sp>
        <p:nvSpPr>
          <p:cNvPr id="41" name="40 CuadroTexto"/>
          <p:cNvSpPr txBox="1"/>
          <p:nvPr/>
        </p:nvSpPr>
        <p:spPr>
          <a:xfrm>
            <a:off x="1043608" y="4910010"/>
            <a:ext cx="504000" cy="246221"/>
          </a:xfrm>
          <a:prstGeom prst="rect">
            <a:avLst/>
          </a:prstGeom>
          <a:noFill/>
        </p:spPr>
        <p:txBody>
          <a:bodyPr wrap="square" rtlCol="0">
            <a:spAutoFit/>
          </a:bodyPr>
          <a:lstStyle/>
          <a:p>
            <a:r>
              <a:rPr lang="es-ES" sz="1000" dirty="0">
                <a:latin typeface="+mj-lt"/>
                <a:cs typeface="Times New Roman" pitchFamily="18" charset="0"/>
              </a:rPr>
              <a:t>Chr R</a:t>
            </a:r>
          </a:p>
        </p:txBody>
      </p:sp>
      <p:cxnSp>
        <p:nvCxnSpPr>
          <p:cNvPr id="44" name="43 Conector recto de flecha"/>
          <p:cNvCxnSpPr/>
          <p:nvPr/>
        </p:nvCxnSpPr>
        <p:spPr>
          <a:xfrm>
            <a:off x="3380546" y="5499114"/>
            <a:ext cx="180000" cy="1588"/>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flipH="1">
            <a:off x="4052722" y="5440646"/>
            <a:ext cx="180000" cy="1588"/>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47 CuadroTexto"/>
          <p:cNvSpPr txBox="1"/>
          <p:nvPr/>
        </p:nvSpPr>
        <p:spPr>
          <a:xfrm>
            <a:off x="4633120" y="4077072"/>
            <a:ext cx="2793322" cy="276999"/>
          </a:xfrm>
          <a:prstGeom prst="rect">
            <a:avLst/>
          </a:prstGeom>
          <a:noFill/>
        </p:spPr>
        <p:txBody>
          <a:bodyPr wrap="square" rtlCol="0">
            <a:spAutoFit/>
          </a:bodyPr>
          <a:lstStyle/>
          <a:p>
            <a:r>
              <a:rPr lang="es-ES" sz="1200" dirty="0">
                <a:latin typeface="+mj-lt"/>
                <a:cs typeface="Times New Roman" panose="02020603050405020304" pitchFamily="18" charset="0"/>
              </a:rPr>
              <a:t>12     13     14    15   16    17    18   19   20  </a:t>
            </a:r>
          </a:p>
        </p:txBody>
      </p:sp>
      <p:sp>
        <p:nvSpPr>
          <p:cNvPr id="49" name="48 CuadroTexto"/>
          <p:cNvSpPr txBox="1"/>
          <p:nvPr/>
        </p:nvSpPr>
        <p:spPr>
          <a:xfrm>
            <a:off x="4291928" y="3673902"/>
            <a:ext cx="369332" cy="684000"/>
          </a:xfrm>
          <a:prstGeom prst="rect">
            <a:avLst/>
          </a:prstGeom>
          <a:noFill/>
        </p:spPr>
        <p:txBody>
          <a:bodyPr vert="vert270" wrap="square" rtlCol="0">
            <a:spAutoFit/>
          </a:bodyPr>
          <a:lstStyle/>
          <a:p>
            <a:r>
              <a:rPr lang="es-ES" sz="1200" dirty="0">
                <a:latin typeface="+mj-lt"/>
                <a:cs typeface="Times New Roman" panose="02020603050405020304" pitchFamily="18" charset="0"/>
              </a:rPr>
              <a:t>CAGL4</a:t>
            </a:r>
          </a:p>
        </p:txBody>
      </p:sp>
      <p:pic>
        <p:nvPicPr>
          <p:cNvPr id="46" name="45 Imagen" descr="S3.tif"/>
          <p:cNvPicPr>
            <a:picLocks noChangeAspect="1"/>
          </p:cNvPicPr>
          <p:nvPr/>
        </p:nvPicPr>
        <p:blipFill>
          <a:blip r:embed="rId6"/>
          <a:srcRect l="77037" b="23133"/>
          <a:stretch>
            <a:fillRect/>
          </a:stretch>
        </p:blipFill>
        <p:spPr>
          <a:xfrm>
            <a:off x="4368669" y="4334884"/>
            <a:ext cx="1029190" cy="2982548"/>
          </a:xfrm>
          <a:prstGeom prst="rect">
            <a:avLst/>
          </a:prstGeom>
        </p:spPr>
      </p:pic>
      <p:pic>
        <p:nvPicPr>
          <p:cNvPr id="47" name="46 Imagen" descr="S3.tif"/>
          <p:cNvPicPr>
            <a:picLocks noChangeAspect="1"/>
          </p:cNvPicPr>
          <p:nvPr/>
        </p:nvPicPr>
        <p:blipFill>
          <a:blip r:embed="rId6"/>
          <a:srcRect r="40388" b="23133"/>
          <a:stretch>
            <a:fillRect/>
          </a:stretch>
        </p:blipFill>
        <p:spPr>
          <a:xfrm>
            <a:off x="5284516" y="4335596"/>
            <a:ext cx="2671860" cy="3223074"/>
          </a:xfrm>
          <a:prstGeom prst="rect">
            <a:avLst/>
          </a:prstGeom>
        </p:spPr>
      </p:pic>
      <p:sp>
        <p:nvSpPr>
          <p:cNvPr id="3" name="2 Rectángulo"/>
          <p:cNvSpPr/>
          <p:nvPr/>
        </p:nvSpPr>
        <p:spPr>
          <a:xfrm>
            <a:off x="7349889" y="4334884"/>
            <a:ext cx="606487" cy="3240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0" name="49 Conector recto"/>
          <p:cNvCxnSpPr/>
          <p:nvPr/>
        </p:nvCxnSpPr>
        <p:spPr>
          <a:xfrm>
            <a:off x="4680296" y="4085698"/>
            <a:ext cx="2556000" cy="0"/>
          </a:xfrm>
          <a:prstGeom prst="line">
            <a:avLst/>
          </a:prstGeom>
        </p:spPr>
        <p:style>
          <a:lnRef idx="1">
            <a:schemeClr val="dk1"/>
          </a:lnRef>
          <a:fillRef idx="0">
            <a:schemeClr val="dk1"/>
          </a:fillRef>
          <a:effectRef idx="0">
            <a:schemeClr val="dk1"/>
          </a:effectRef>
          <a:fontRef idx="minor">
            <a:schemeClr val="tx1"/>
          </a:fontRef>
        </p:style>
      </p:cxnSp>
      <p:sp>
        <p:nvSpPr>
          <p:cNvPr id="2" name="1 Rectángulo"/>
          <p:cNvSpPr/>
          <p:nvPr/>
        </p:nvSpPr>
        <p:spPr>
          <a:xfrm>
            <a:off x="4336954" y="6670344"/>
            <a:ext cx="3073558" cy="904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50 CuadroTexto"/>
          <p:cNvSpPr txBox="1"/>
          <p:nvPr/>
        </p:nvSpPr>
        <p:spPr>
          <a:xfrm>
            <a:off x="6804248" y="5445224"/>
            <a:ext cx="684000" cy="246221"/>
          </a:xfrm>
          <a:prstGeom prst="rect">
            <a:avLst/>
          </a:prstGeom>
          <a:noFill/>
        </p:spPr>
        <p:txBody>
          <a:bodyPr wrap="square" rtlCol="0">
            <a:spAutoFit/>
          </a:bodyPr>
          <a:lstStyle/>
          <a:p>
            <a:r>
              <a:rPr lang="es-ES" sz="1000" i="1" dirty="0">
                <a:latin typeface="+mj-lt"/>
                <a:cs typeface="Times New Roman" pitchFamily="18" charset="0"/>
              </a:rPr>
              <a:t>COX12</a:t>
            </a:r>
          </a:p>
        </p:txBody>
      </p:sp>
    </p:spTree>
    <p:extLst>
      <p:ext uri="{BB962C8B-B14F-4D97-AF65-F5344CB8AC3E}">
        <p14:creationId xmlns:p14="http://schemas.microsoft.com/office/powerpoint/2010/main" val="1934380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34030" y="3591890"/>
            <a:ext cx="369332" cy="576000"/>
          </a:xfrm>
          <a:prstGeom prst="rect">
            <a:avLst/>
          </a:prstGeom>
          <a:noFill/>
        </p:spPr>
        <p:txBody>
          <a:bodyPr vert="vert270" wrap="square" rtlCol="0">
            <a:spAutoFit/>
          </a:bodyPr>
          <a:lstStyle/>
          <a:p>
            <a:r>
              <a:rPr lang="es-ES" sz="1200" dirty="0">
                <a:latin typeface="+mj-lt"/>
                <a:cs typeface="Times New Roman" pitchFamily="18" charset="0"/>
              </a:rPr>
              <a:t>W303</a:t>
            </a:r>
          </a:p>
        </p:txBody>
      </p:sp>
      <p:sp>
        <p:nvSpPr>
          <p:cNvPr id="4" name="3 CuadroTexto"/>
          <p:cNvSpPr txBox="1"/>
          <p:nvPr/>
        </p:nvSpPr>
        <p:spPr>
          <a:xfrm>
            <a:off x="1034775" y="3929856"/>
            <a:ext cx="3818291" cy="276999"/>
          </a:xfrm>
          <a:prstGeom prst="rect">
            <a:avLst/>
          </a:prstGeom>
          <a:noFill/>
        </p:spPr>
        <p:txBody>
          <a:bodyPr wrap="square" rtlCol="0">
            <a:spAutoFit/>
          </a:bodyPr>
          <a:lstStyle/>
          <a:p>
            <a:r>
              <a:rPr lang="es-ES" sz="1200" dirty="0">
                <a:latin typeface="+mj-lt"/>
                <a:cs typeface="Times New Roman" pitchFamily="18" charset="0"/>
              </a:rPr>
              <a:t> 1     2     3     6     7     9     10   11  12    15   16   17   19   20</a:t>
            </a:r>
          </a:p>
        </p:txBody>
      </p:sp>
      <p:cxnSp>
        <p:nvCxnSpPr>
          <p:cNvPr id="5" name="4 Conector recto"/>
          <p:cNvCxnSpPr/>
          <p:nvPr/>
        </p:nvCxnSpPr>
        <p:spPr>
          <a:xfrm flipV="1">
            <a:off x="1155118" y="3885609"/>
            <a:ext cx="3456000" cy="0"/>
          </a:xfrm>
          <a:prstGeom prst="line">
            <a:avLst/>
          </a:prstGeom>
        </p:spPr>
        <p:style>
          <a:lnRef idx="1">
            <a:schemeClr val="dk1"/>
          </a:lnRef>
          <a:fillRef idx="0">
            <a:schemeClr val="dk1"/>
          </a:fillRef>
          <a:effectRef idx="0">
            <a:schemeClr val="dk1"/>
          </a:effectRef>
          <a:fontRef idx="minor">
            <a:schemeClr val="tx1"/>
          </a:fontRef>
        </p:style>
      </p:cxnSp>
      <p:sp>
        <p:nvSpPr>
          <p:cNvPr id="6" name="5 CuadroTexto"/>
          <p:cNvSpPr txBox="1"/>
          <p:nvPr/>
        </p:nvSpPr>
        <p:spPr>
          <a:xfrm>
            <a:off x="2057420" y="3600519"/>
            <a:ext cx="1800200" cy="276999"/>
          </a:xfrm>
          <a:prstGeom prst="rect">
            <a:avLst/>
          </a:prstGeom>
          <a:noFill/>
        </p:spPr>
        <p:txBody>
          <a:bodyPr wrap="square" rtlCol="0">
            <a:spAutoFit/>
          </a:bodyPr>
          <a:lstStyle/>
          <a:p>
            <a:r>
              <a:rPr lang="es-ES" sz="1200" dirty="0">
                <a:latin typeface="+mj-lt"/>
                <a:cs typeface="Times New Roman" pitchFamily="18" charset="0"/>
              </a:rPr>
              <a:t>FOA</a:t>
            </a:r>
            <a:r>
              <a:rPr lang="es-ES" sz="1200" baseline="30000" dirty="0">
                <a:latin typeface="+mj-lt"/>
                <a:cs typeface="Times New Roman" pitchFamily="18" charset="0"/>
              </a:rPr>
              <a:t>R</a:t>
            </a:r>
            <a:r>
              <a:rPr lang="es-ES" sz="1200" dirty="0">
                <a:latin typeface="+mj-lt"/>
                <a:cs typeface="Times New Roman" pitchFamily="18" charset="0"/>
              </a:rPr>
              <a:t> </a:t>
            </a:r>
            <a:r>
              <a:rPr lang="es-ES" sz="1200" dirty="0" err="1">
                <a:latin typeface="+mj-lt"/>
                <a:cs typeface="Times New Roman" pitchFamily="18" charset="0"/>
              </a:rPr>
              <a:t>segregants</a:t>
            </a:r>
            <a:endParaRPr lang="es-ES" sz="1200" dirty="0">
              <a:latin typeface="+mj-lt"/>
              <a:cs typeface="Times New Roman" pitchFamily="18" charset="0"/>
            </a:endParaRPr>
          </a:p>
        </p:txBody>
      </p:sp>
      <p:pic>
        <p:nvPicPr>
          <p:cNvPr id="7" name="6 Imagen" descr="S5.tif"/>
          <p:cNvPicPr>
            <a:picLocks noChangeAspect="1"/>
          </p:cNvPicPr>
          <p:nvPr/>
        </p:nvPicPr>
        <p:blipFill>
          <a:blip r:embed="rId3"/>
          <a:srcRect b="49020"/>
          <a:stretch>
            <a:fillRect/>
          </a:stretch>
        </p:blipFill>
        <p:spPr>
          <a:xfrm>
            <a:off x="4752623" y="4157774"/>
            <a:ext cx="4068000" cy="2143622"/>
          </a:xfrm>
          <a:prstGeom prst="rect">
            <a:avLst/>
          </a:prstGeom>
        </p:spPr>
      </p:pic>
      <p:pic>
        <p:nvPicPr>
          <p:cNvPr id="10" name="9 Imagen" descr="5.jpg"/>
          <p:cNvPicPr>
            <a:picLocks noChangeAspect="1"/>
          </p:cNvPicPr>
          <p:nvPr/>
        </p:nvPicPr>
        <p:blipFill>
          <a:blip r:embed="rId4"/>
          <a:srcRect b="38537"/>
          <a:stretch>
            <a:fillRect/>
          </a:stretch>
        </p:blipFill>
        <p:spPr>
          <a:xfrm>
            <a:off x="776261" y="4167889"/>
            <a:ext cx="3960000" cy="2146212"/>
          </a:xfrm>
          <a:prstGeom prst="rect">
            <a:avLst/>
          </a:prstGeom>
        </p:spPr>
      </p:pic>
      <p:sp>
        <p:nvSpPr>
          <p:cNvPr id="13" name="12 CuadroTexto"/>
          <p:cNvSpPr txBox="1"/>
          <p:nvPr/>
        </p:nvSpPr>
        <p:spPr>
          <a:xfrm>
            <a:off x="4737652" y="3585753"/>
            <a:ext cx="369332" cy="576000"/>
          </a:xfrm>
          <a:prstGeom prst="rect">
            <a:avLst/>
          </a:prstGeom>
          <a:noFill/>
        </p:spPr>
        <p:txBody>
          <a:bodyPr vert="vert270" wrap="square" rtlCol="0">
            <a:spAutoFit/>
          </a:bodyPr>
          <a:lstStyle/>
          <a:p>
            <a:r>
              <a:rPr lang="es-ES" sz="1200" dirty="0">
                <a:latin typeface="+mj-lt"/>
                <a:cs typeface="Times New Roman" pitchFamily="18" charset="0"/>
              </a:rPr>
              <a:t>W303</a:t>
            </a:r>
          </a:p>
        </p:txBody>
      </p:sp>
      <p:sp>
        <p:nvSpPr>
          <p:cNvPr id="14" name="13 CuadroTexto"/>
          <p:cNvSpPr txBox="1"/>
          <p:nvPr/>
        </p:nvSpPr>
        <p:spPr>
          <a:xfrm>
            <a:off x="5038398" y="3923719"/>
            <a:ext cx="3829610" cy="276999"/>
          </a:xfrm>
          <a:prstGeom prst="rect">
            <a:avLst/>
          </a:prstGeom>
          <a:noFill/>
        </p:spPr>
        <p:txBody>
          <a:bodyPr wrap="square" rtlCol="0">
            <a:spAutoFit/>
          </a:bodyPr>
          <a:lstStyle/>
          <a:p>
            <a:r>
              <a:rPr lang="es-ES" sz="1200" dirty="0">
                <a:latin typeface="+mj-lt"/>
                <a:cs typeface="Times New Roman" pitchFamily="18" charset="0"/>
              </a:rPr>
              <a:t> 1      2    3     6     7     9   10   11  12   15   16   17   19   20</a:t>
            </a:r>
          </a:p>
        </p:txBody>
      </p:sp>
      <p:cxnSp>
        <p:nvCxnSpPr>
          <p:cNvPr id="15" name="14 Conector recto"/>
          <p:cNvCxnSpPr/>
          <p:nvPr/>
        </p:nvCxnSpPr>
        <p:spPr>
          <a:xfrm flipV="1">
            <a:off x="5158740" y="3879472"/>
            <a:ext cx="3456000" cy="0"/>
          </a:xfrm>
          <a:prstGeom prst="line">
            <a:avLst/>
          </a:prstGeom>
        </p:spPr>
        <p:style>
          <a:lnRef idx="1">
            <a:schemeClr val="dk1"/>
          </a:lnRef>
          <a:fillRef idx="0">
            <a:schemeClr val="dk1"/>
          </a:fillRef>
          <a:effectRef idx="0">
            <a:schemeClr val="dk1"/>
          </a:effectRef>
          <a:fontRef idx="minor">
            <a:schemeClr val="tx1"/>
          </a:fontRef>
        </p:style>
      </p:cxnSp>
      <p:sp>
        <p:nvSpPr>
          <p:cNvPr id="23" name="22 CuadroTexto"/>
          <p:cNvSpPr txBox="1"/>
          <p:nvPr/>
        </p:nvSpPr>
        <p:spPr>
          <a:xfrm>
            <a:off x="409924" y="5223461"/>
            <a:ext cx="571504" cy="246221"/>
          </a:xfrm>
          <a:prstGeom prst="rect">
            <a:avLst/>
          </a:prstGeom>
          <a:noFill/>
        </p:spPr>
        <p:txBody>
          <a:bodyPr wrap="square" rtlCol="0">
            <a:spAutoFit/>
          </a:bodyPr>
          <a:lstStyle/>
          <a:p>
            <a:r>
              <a:rPr lang="es-ES" sz="1000" dirty="0">
                <a:latin typeface="+mj-lt"/>
                <a:cs typeface="Times New Roman" pitchFamily="18" charset="0"/>
              </a:rPr>
              <a:t>1531</a:t>
            </a:r>
          </a:p>
        </p:txBody>
      </p:sp>
      <p:sp>
        <p:nvSpPr>
          <p:cNvPr id="24" name="23 CuadroTexto"/>
          <p:cNvSpPr txBox="1"/>
          <p:nvPr/>
        </p:nvSpPr>
        <p:spPr>
          <a:xfrm>
            <a:off x="409924" y="5483034"/>
            <a:ext cx="571504" cy="246221"/>
          </a:xfrm>
          <a:prstGeom prst="rect">
            <a:avLst/>
          </a:prstGeom>
          <a:noFill/>
        </p:spPr>
        <p:txBody>
          <a:bodyPr wrap="square" rtlCol="0">
            <a:spAutoFit/>
          </a:bodyPr>
          <a:lstStyle/>
          <a:p>
            <a:r>
              <a:rPr lang="es-ES" sz="1000" dirty="0">
                <a:latin typeface="+mj-lt"/>
                <a:cs typeface="Times New Roman" pitchFamily="18" charset="0"/>
              </a:rPr>
              <a:t>1091</a:t>
            </a:r>
          </a:p>
        </p:txBody>
      </p:sp>
      <p:sp>
        <p:nvSpPr>
          <p:cNvPr id="25" name="24 CuadroTexto"/>
          <p:cNvSpPr txBox="1"/>
          <p:nvPr/>
        </p:nvSpPr>
        <p:spPr>
          <a:xfrm>
            <a:off x="465679" y="5631513"/>
            <a:ext cx="571504" cy="246221"/>
          </a:xfrm>
          <a:prstGeom prst="rect">
            <a:avLst/>
          </a:prstGeom>
          <a:noFill/>
        </p:spPr>
        <p:txBody>
          <a:bodyPr wrap="square" rtlCol="0">
            <a:spAutoFit/>
          </a:bodyPr>
          <a:lstStyle/>
          <a:p>
            <a:r>
              <a:rPr lang="es-ES" sz="1000" dirty="0">
                <a:latin typeface="+mj-lt"/>
                <a:cs typeface="Times New Roman" pitchFamily="18" charset="0"/>
              </a:rPr>
              <a:t>924</a:t>
            </a:r>
          </a:p>
        </p:txBody>
      </p:sp>
      <p:sp>
        <p:nvSpPr>
          <p:cNvPr id="26" name="25 CuadroTexto"/>
          <p:cNvSpPr txBox="1"/>
          <p:nvPr/>
        </p:nvSpPr>
        <p:spPr>
          <a:xfrm>
            <a:off x="465679" y="5768786"/>
            <a:ext cx="571504" cy="246221"/>
          </a:xfrm>
          <a:prstGeom prst="rect">
            <a:avLst/>
          </a:prstGeom>
          <a:noFill/>
        </p:spPr>
        <p:txBody>
          <a:bodyPr wrap="square" rtlCol="0">
            <a:spAutoFit/>
          </a:bodyPr>
          <a:lstStyle/>
          <a:p>
            <a:r>
              <a:rPr lang="es-ES" sz="1000" dirty="0">
                <a:latin typeface="+mj-lt"/>
                <a:cs typeface="Times New Roman" pitchFamily="18" charset="0"/>
              </a:rPr>
              <a:t>813</a:t>
            </a:r>
          </a:p>
        </p:txBody>
      </p:sp>
      <p:sp>
        <p:nvSpPr>
          <p:cNvPr id="27" name="26 CuadroTexto"/>
          <p:cNvSpPr txBox="1"/>
          <p:nvPr/>
        </p:nvSpPr>
        <p:spPr>
          <a:xfrm>
            <a:off x="465679" y="6095817"/>
            <a:ext cx="571504" cy="246221"/>
          </a:xfrm>
          <a:prstGeom prst="rect">
            <a:avLst/>
          </a:prstGeom>
          <a:noFill/>
        </p:spPr>
        <p:txBody>
          <a:bodyPr wrap="square" rtlCol="0">
            <a:spAutoFit/>
          </a:bodyPr>
          <a:lstStyle/>
          <a:p>
            <a:r>
              <a:rPr lang="es-ES" sz="1000" dirty="0">
                <a:latin typeface="+mj-lt"/>
                <a:cs typeface="Times New Roman" pitchFamily="18" charset="0"/>
              </a:rPr>
              <a:t>666</a:t>
            </a:r>
          </a:p>
        </p:txBody>
      </p:sp>
      <p:sp>
        <p:nvSpPr>
          <p:cNvPr id="28" name="27 CuadroTexto"/>
          <p:cNvSpPr txBox="1"/>
          <p:nvPr/>
        </p:nvSpPr>
        <p:spPr>
          <a:xfrm>
            <a:off x="526793" y="5030084"/>
            <a:ext cx="571504" cy="246221"/>
          </a:xfrm>
          <a:prstGeom prst="rect">
            <a:avLst/>
          </a:prstGeom>
          <a:noFill/>
        </p:spPr>
        <p:txBody>
          <a:bodyPr wrap="square" rtlCol="0">
            <a:spAutoFit/>
          </a:bodyPr>
          <a:lstStyle/>
          <a:p>
            <a:r>
              <a:rPr lang="es-ES" sz="1000" dirty="0">
                <a:latin typeface="+mj-lt"/>
                <a:cs typeface="Times New Roman" pitchFamily="18" charset="0"/>
              </a:rPr>
              <a:t>Kb</a:t>
            </a:r>
          </a:p>
        </p:txBody>
      </p:sp>
      <p:cxnSp>
        <p:nvCxnSpPr>
          <p:cNvPr id="29" name="28 Conector recto de flecha"/>
          <p:cNvCxnSpPr/>
          <p:nvPr/>
        </p:nvCxnSpPr>
        <p:spPr>
          <a:xfrm>
            <a:off x="1034976" y="5828426"/>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1535042" y="5849064"/>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1268340" y="5739526"/>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1777931" y="5749051"/>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a:off x="2792351" y="5720476"/>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a:off x="3306705" y="5782389"/>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3816296" y="5739526"/>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4097488" y="5739526"/>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a:off x="4330852" y="5810964"/>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p:nvPr/>
        </p:nvCxnSpPr>
        <p:spPr>
          <a:xfrm flipH="1">
            <a:off x="2316098" y="5763339"/>
            <a:ext cx="108000" cy="1588"/>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8272740" y="4348198"/>
            <a:ext cx="684000" cy="246221"/>
          </a:xfrm>
          <a:prstGeom prst="rect">
            <a:avLst/>
          </a:prstGeom>
          <a:noFill/>
        </p:spPr>
        <p:txBody>
          <a:bodyPr wrap="square" rtlCol="0">
            <a:spAutoFit/>
          </a:bodyPr>
          <a:lstStyle/>
          <a:p>
            <a:r>
              <a:rPr lang="es-ES" sz="1000" i="1" dirty="0">
                <a:latin typeface="+mj-lt"/>
                <a:cs typeface="Times New Roman" pitchFamily="18" charset="0"/>
              </a:rPr>
              <a:t>COX12</a:t>
            </a:r>
          </a:p>
        </p:txBody>
      </p:sp>
      <p:sp>
        <p:nvSpPr>
          <p:cNvPr id="40" name="39 CuadroTexto"/>
          <p:cNvSpPr txBox="1"/>
          <p:nvPr/>
        </p:nvSpPr>
        <p:spPr>
          <a:xfrm>
            <a:off x="5057782" y="6330977"/>
            <a:ext cx="3929660" cy="246221"/>
          </a:xfrm>
          <a:prstGeom prst="rect">
            <a:avLst/>
          </a:prstGeom>
          <a:noFill/>
        </p:spPr>
        <p:txBody>
          <a:bodyPr wrap="square" rtlCol="0">
            <a:spAutoFit/>
          </a:bodyPr>
          <a:lstStyle/>
          <a:p>
            <a:r>
              <a:rPr lang="es-ES" sz="1000" dirty="0">
                <a:latin typeface="+mj-lt"/>
                <a:cs typeface="Times New Roman" pitchFamily="18" charset="0"/>
              </a:rPr>
              <a:t>CT    </a:t>
            </a:r>
            <a:r>
              <a:rPr lang="es-ES" sz="1000" dirty="0" err="1">
                <a:latin typeface="+mj-lt"/>
                <a:cs typeface="Times New Roman" pitchFamily="18" charset="0"/>
              </a:rPr>
              <a:t>CT</a:t>
            </a:r>
            <a:r>
              <a:rPr lang="es-ES" sz="1000" dirty="0">
                <a:latin typeface="+mj-lt"/>
                <a:cs typeface="Times New Roman" pitchFamily="18" charset="0"/>
              </a:rPr>
              <a:t>      </a:t>
            </a:r>
            <a:r>
              <a:rPr lang="es-ES" sz="1000" dirty="0" err="1">
                <a:latin typeface="+mj-lt"/>
                <a:cs typeface="Times New Roman" pitchFamily="18" charset="0"/>
              </a:rPr>
              <a:t>CT</a:t>
            </a:r>
            <a:r>
              <a:rPr lang="es-ES" sz="1000" dirty="0">
                <a:latin typeface="+mj-lt"/>
                <a:cs typeface="Times New Roman" pitchFamily="18" charset="0"/>
              </a:rPr>
              <a:t>     </a:t>
            </a:r>
            <a:r>
              <a:rPr lang="es-ES" sz="1000" dirty="0" err="1">
                <a:latin typeface="+mj-lt"/>
                <a:cs typeface="Times New Roman" pitchFamily="18" charset="0"/>
              </a:rPr>
              <a:t>CT</a:t>
            </a:r>
            <a:r>
              <a:rPr lang="es-ES" sz="1000" dirty="0">
                <a:latin typeface="+mj-lt"/>
                <a:cs typeface="Times New Roman" pitchFamily="18" charset="0"/>
              </a:rPr>
              <a:t>    </a:t>
            </a:r>
            <a:r>
              <a:rPr lang="es-ES" sz="1000" dirty="0" err="1">
                <a:latin typeface="+mj-lt"/>
                <a:cs typeface="Times New Roman" pitchFamily="18" charset="0"/>
              </a:rPr>
              <a:t>CT</a:t>
            </a:r>
            <a:r>
              <a:rPr lang="es-ES" sz="1000" dirty="0">
                <a:latin typeface="+mj-lt"/>
                <a:cs typeface="Times New Roman" pitchFamily="18" charset="0"/>
              </a:rPr>
              <a:t>   </a:t>
            </a:r>
            <a:r>
              <a:rPr lang="es-ES" sz="1000" dirty="0">
                <a:solidFill>
                  <a:srgbClr val="00B0F0"/>
                </a:solidFill>
                <a:latin typeface="+mj-lt"/>
                <a:cs typeface="Times New Roman" pitchFamily="18" charset="0"/>
              </a:rPr>
              <a:t>SSA  </a:t>
            </a:r>
            <a:r>
              <a:rPr lang="es-ES" sz="1000" dirty="0" err="1">
                <a:solidFill>
                  <a:srgbClr val="00B0F0"/>
                </a:solidFill>
                <a:latin typeface="+mj-lt"/>
                <a:cs typeface="Times New Roman" pitchFamily="18" charset="0"/>
              </a:rPr>
              <a:t>SSA</a:t>
            </a:r>
            <a:r>
              <a:rPr lang="es-ES" sz="1000" dirty="0">
                <a:solidFill>
                  <a:srgbClr val="00B0F0"/>
                </a:solidFill>
                <a:latin typeface="+mj-lt"/>
                <a:cs typeface="Times New Roman" pitchFamily="18" charset="0"/>
              </a:rPr>
              <a:t>   </a:t>
            </a:r>
            <a:r>
              <a:rPr lang="es-ES" sz="1000" dirty="0">
                <a:latin typeface="+mj-lt"/>
                <a:cs typeface="Times New Roman" pitchFamily="18" charset="0"/>
              </a:rPr>
              <a:t>CT   </a:t>
            </a:r>
            <a:r>
              <a:rPr lang="es-ES" sz="1000" dirty="0">
                <a:solidFill>
                  <a:srgbClr val="00B0F0"/>
                </a:solidFill>
                <a:latin typeface="+mj-lt"/>
                <a:cs typeface="Times New Roman" pitchFamily="18" charset="0"/>
              </a:rPr>
              <a:t>SSA</a:t>
            </a:r>
            <a:r>
              <a:rPr lang="es-ES" sz="1000" dirty="0">
                <a:latin typeface="+mj-lt"/>
                <a:cs typeface="Times New Roman" pitchFamily="18" charset="0"/>
              </a:rPr>
              <a:t>  CT    </a:t>
            </a:r>
            <a:r>
              <a:rPr lang="es-ES" sz="1000" dirty="0">
                <a:solidFill>
                  <a:srgbClr val="00B0F0"/>
                </a:solidFill>
                <a:latin typeface="+mj-lt"/>
                <a:cs typeface="Times New Roman" pitchFamily="18" charset="0"/>
              </a:rPr>
              <a:t>SSA</a:t>
            </a:r>
            <a:r>
              <a:rPr lang="es-ES" sz="1000" dirty="0">
                <a:latin typeface="+mj-lt"/>
                <a:cs typeface="Times New Roman" pitchFamily="18" charset="0"/>
              </a:rPr>
              <a:t>    CT     </a:t>
            </a:r>
            <a:r>
              <a:rPr lang="es-ES" sz="1000" dirty="0" err="1">
                <a:latin typeface="+mj-lt"/>
                <a:cs typeface="Times New Roman" pitchFamily="18" charset="0"/>
              </a:rPr>
              <a:t>CT</a:t>
            </a:r>
            <a:r>
              <a:rPr lang="es-ES" sz="1000" dirty="0">
                <a:latin typeface="+mj-lt"/>
                <a:cs typeface="Times New Roman" pitchFamily="18" charset="0"/>
              </a:rPr>
              <a:t>     </a:t>
            </a:r>
            <a:r>
              <a:rPr lang="es-ES" sz="1000" dirty="0" err="1">
                <a:latin typeface="+mj-lt"/>
                <a:cs typeface="Times New Roman" pitchFamily="18" charset="0"/>
              </a:rPr>
              <a:t>CT</a:t>
            </a:r>
            <a:endParaRPr lang="es-ES" sz="1000" dirty="0">
              <a:latin typeface="+mj-lt"/>
              <a:cs typeface="Times New Roman" pitchFamily="18" charset="0"/>
            </a:endParaRPr>
          </a:p>
        </p:txBody>
      </p:sp>
      <p:sp>
        <p:nvSpPr>
          <p:cNvPr id="41" name="40 CuadroTexto"/>
          <p:cNvSpPr txBox="1"/>
          <p:nvPr/>
        </p:nvSpPr>
        <p:spPr>
          <a:xfrm>
            <a:off x="107504" y="-16454"/>
            <a:ext cx="1071570" cy="369332"/>
          </a:xfrm>
          <a:prstGeom prst="rect">
            <a:avLst/>
          </a:prstGeom>
          <a:noFill/>
        </p:spPr>
        <p:txBody>
          <a:bodyPr wrap="square" rtlCol="0">
            <a:spAutoFit/>
          </a:bodyPr>
          <a:lstStyle/>
          <a:p>
            <a:r>
              <a:rPr lang="es-ES" b="1" dirty="0">
                <a:latin typeface="+mj-lt"/>
                <a:cs typeface="Times New Roman" pitchFamily="18" charset="0"/>
              </a:rPr>
              <a:t>Figure S8</a:t>
            </a:r>
          </a:p>
        </p:txBody>
      </p:sp>
      <p:sp>
        <p:nvSpPr>
          <p:cNvPr id="42" name="41 CuadroTexto"/>
          <p:cNvSpPr txBox="1"/>
          <p:nvPr/>
        </p:nvSpPr>
        <p:spPr>
          <a:xfrm>
            <a:off x="6021888" y="3554827"/>
            <a:ext cx="1800200" cy="276999"/>
          </a:xfrm>
          <a:prstGeom prst="rect">
            <a:avLst/>
          </a:prstGeom>
          <a:noFill/>
        </p:spPr>
        <p:txBody>
          <a:bodyPr wrap="square" rtlCol="0">
            <a:spAutoFit/>
          </a:bodyPr>
          <a:lstStyle/>
          <a:p>
            <a:r>
              <a:rPr lang="es-ES" sz="1200" dirty="0">
                <a:latin typeface="+mj-lt"/>
                <a:cs typeface="Times New Roman" pitchFamily="18" charset="0"/>
              </a:rPr>
              <a:t>FOA</a:t>
            </a:r>
            <a:r>
              <a:rPr lang="es-ES" sz="1200" baseline="30000" dirty="0">
                <a:latin typeface="+mj-lt"/>
                <a:cs typeface="Times New Roman" pitchFamily="18" charset="0"/>
              </a:rPr>
              <a:t>R</a:t>
            </a:r>
            <a:r>
              <a:rPr lang="es-ES" sz="1200" dirty="0">
                <a:latin typeface="+mj-lt"/>
                <a:cs typeface="Times New Roman" pitchFamily="18" charset="0"/>
              </a:rPr>
              <a:t> </a:t>
            </a:r>
            <a:r>
              <a:rPr lang="es-ES" sz="1200" dirty="0" err="1">
                <a:latin typeface="+mj-lt"/>
                <a:cs typeface="Times New Roman" pitchFamily="18" charset="0"/>
              </a:rPr>
              <a:t>segregants</a:t>
            </a:r>
            <a:endParaRPr lang="es-ES" sz="1200" dirty="0">
              <a:latin typeface="+mj-lt"/>
              <a:cs typeface="Times New Roman" pitchFamily="18" charset="0"/>
            </a:endParaRPr>
          </a:p>
        </p:txBody>
      </p:sp>
      <p:pic>
        <p:nvPicPr>
          <p:cNvPr id="43" name="42 Imagen" descr="002.jpg"/>
          <p:cNvPicPr>
            <a:picLocks noChangeAspect="1"/>
          </p:cNvPicPr>
          <p:nvPr/>
        </p:nvPicPr>
        <p:blipFill rotWithShape="1">
          <a:blip r:embed="rId5" cstate="print">
            <a:lum bright="10000" contrast="20000"/>
          </a:blip>
          <a:srcRect b="17306"/>
          <a:stretch/>
        </p:blipFill>
        <p:spPr>
          <a:xfrm>
            <a:off x="1637460" y="1034704"/>
            <a:ext cx="4428000" cy="1957243"/>
          </a:xfrm>
          <a:prstGeom prst="rect">
            <a:avLst/>
          </a:prstGeom>
        </p:spPr>
      </p:pic>
      <p:sp>
        <p:nvSpPr>
          <p:cNvPr id="44" name="43 CuadroTexto"/>
          <p:cNvSpPr txBox="1"/>
          <p:nvPr/>
        </p:nvSpPr>
        <p:spPr>
          <a:xfrm>
            <a:off x="1909588" y="776271"/>
            <a:ext cx="6171348" cy="276999"/>
          </a:xfrm>
          <a:prstGeom prst="rect">
            <a:avLst/>
          </a:prstGeom>
          <a:noFill/>
        </p:spPr>
        <p:txBody>
          <a:bodyPr wrap="square" rtlCol="0">
            <a:spAutoFit/>
          </a:bodyPr>
          <a:lstStyle/>
          <a:p>
            <a:r>
              <a:rPr lang="es-ES" sz="1200" dirty="0">
                <a:latin typeface="+mj-lt"/>
                <a:cs typeface="Times New Roman" pitchFamily="18" charset="0"/>
              </a:rPr>
              <a:t>  1      2      3      4      5       6      7      8      9     10    11    12    13    14    15   16    17   18    19    20</a:t>
            </a:r>
          </a:p>
        </p:txBody>
      </p:sp>
      <p:cxnSp>
        <p:nvCxnSpPr>
          <p:cNvPr id="45" name="44 Conector recto"/>
          <p:cNvCxnSpPr/>
          <p:nvPr/>
        </p:nvCxnSpPr>
        <p:spPr>
          <a:xfrm flipV="1">
            <a:off x="1987772" y="663619"/>
            <a:ext cx="5688000" cy="0"/>
          </a:xfrm>
          <a:prstGeom prst="line">
            <a:avLst/>
          </a:prstGeom>
          <a:ln w="19050"/>
        </p:spPr>
        <p:style>
          <a:lnRef idx="1">
            <a:schemeClr val="dk1"/>
          </a:lnRef>
          <a:fillRef idx="0">
            <a:schemeClr val="dk1"/>
          </a:fillRef>
          <a:effectRef idx="0">
            <a:schemeClr val="dk1"/>
          </a:effectRef>
          <a:fontRef idx="minor">
            <a:schemeClr val="tx1"/>
          </a:fontRef>
        </p:style>
      </p:cxnSp>
      <p:pic>
        <p:nvPicPr>
          <p:cNvPr id="46" name="45 Imagen" descr="1 001 (3).jpg"/>
          <p:cNvPicPr>
            <a:picLocks noChangeAspect="1"/>
          </p:cNvPicPr>
          <p:nvPr/>
        </p:nvPicPr>
        <p:blipFill rotWithShape="1">
          <a:blip r:embed="rId6" cstate="print"/>
          <a:srcRect l="14514" b="19848"/>
          <a:stretch/>
        </p:blipFill>
        <p:spPr>
          <a:xfrm>
            <a:off x="6096668" y="1025294"/>
            <a:ext cx="1696236" cy="1966653"/>
          </a:xfrm>
          <a:prstGeom prst="rect">
            <a:avLst/>
          </a:prstGeom>
        </p:spPr>
      </p:pic>
      <p:cxnSp>
        <p:nvCxnSpPr>
          <p:cNvPr id="47" name="46 Conector recto de flecha"/>
          <p:cNvCxnSpPr/>
          <p:nvPr/>
        </p:nvCxnSpPr>
        <p:spPr>
          <a:xfrm>
            <a:off x="1889490" y="2649579"/>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flipH="1">
            <a:off x="2842118" y="2634203"/>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a:off x="5997726" y="2537462"/>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50 Conector recto de flecha"/>
          <p:cNvCxnSpPr/>
          <p:nvPr/>
        </p:nvCxnSpPr>
        <p:spPr>
          <a:xfrm>
            <a:off x="7410242" y="2494930"/>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51 CuadroTexto"/>
          <p:cNvSpPr txBox="1"/>
          <p:nvPr/>
        </p:nvSpPr>
        <p:spPr>
          <a:xfrm>
            <a:off x="1236264" y="2459071"/>
            <a:ext cx="540000" cy="246221"/>
          </a:xfrm>
          <a:prstGeom prst="rect">
            <a:avLst/>
          </a:prstGeom>
          <a:noFill/>
        </p:spPr>
        <p:txBody>
          <a:bodyPr wrap="square" rtlCol="0">
            <a:spAutoFit/>
          </a:bodyPr>
          <a:lstStyle/>
          <a:p>
            <a:r>
              <a:rPr lang="es-ES" sz="1000" dirty="0">
                <a:latin typeface="+mj-lt"/>
                <a:cs typeface="Times New Roman" panose="02020603050405020304" pitchFamily="18" charset="0"/>
              </a:rPr>
              <a:t>Chr7</a:t>
            </a:r>
          </a:p>
        </p:txBody>
      </p:sp>
      <p:sp>
        <p:nvSpPr>
          <p:cNvPr id="53" name="52 CuadroTexto"/>
          <p:cNvSpPr txBox="1"/>
          <p:nvPr/>
        </p:nvSpPr>
        <p:spPr>
          <a:xfrm>
            <a:off x="1236264" y="2327934"/>
            <a:ext cx="540000" cy="246221"/>
          </a:xfrm>
          <a:prstGeom prst="rect">
            <a:avLst/>
          </a:prstGeom>
          <a:noFill/>
        </p:spPr>
        <p:txBody>
          <a:bodyPr wrap="square" rtlCol="0">
            <a:spAutoFit/>
          </a:bodyPr>
          <a:lstStyle/>
          <a:p>
            <a:r>
              <a:rPr lang="es-ES" sz="1000" dirty="0">
                <a:latin typeface="+mj-lt"/>
                <a:cs typeface="Times New Roman" panose="02020603050405020304" pitchFamily="18" charset="0"/>
              </a:rPr>
              <a:t>Chr6</a:t>
            </a:r>
          </a:p>
        </p:txBody>
      </p:sp>
      <p:sp>
        <p:nvSpPr>
          <p:cNvPr id="54" name="53 CuadroTexto"/>
          <p:cNvSpPr txBox="1"/>
          <p:nvPr/>
        </p:nvSpPr>
        <p:spPr>
          <a:xfrm>
            <a:off x="1236264" y="2196797"/>
            <a:ext cx="540000" cy="246221"/>
          </a:xfrm>
          <a:prstGeom prst="rect">
            <a:avLst/>
          </a:prstGeom>
          <a:noFill/>
        </p:spPr>
        <p:txBody>
          <a:bodyPr wrap="square" rtlCol="0">
            <a:spAutoFit/>
          </a:bodyPr>
          <a:lstStyle/>
          <a:p>
            <a:r>
              <a:rPr lang="es-ES" sz="1000" dirty="0">
                <a:latin typeface="+mj-lt"/>
                <a:cs typeface="Times New Roman" panose="02020603050405020304" pitchFamily="18" charset="0"/>
              </a:rPr>
              <a:t>Chr5</a:t>
            </a:r>
          </a:p>
        </p:txBody>
      </p:sp>
      <p:sp>
        <p:nvSpPr>
          <p:cNvPr id="55" name="54 CuadroTexto"/>
          <p:cNvSpPr txBox="1"/>
          <p:nvPr/>
        </p:nvSpPr>
        <p:spPr>
          <a:xfrm>
            <a:off x="1236264" y="2039902"/>
            <a:ext cx="540000" cy="246221"/>
          </a:xfrm>
          <a:prstGeom prst="rect">
            <a:avLst/>
          </a:prstGeom>
          <a:noFill/>
        </p:spPr>
        <p:txBody>
          <a:bodyPr wrap="square" rtlCol="0">
            <a:spAutoFit/>
          </a:bodyPr>
          <a:lstStyle/>
          <a:p>
            <a:r>
              <a:rPr lang="es-ES" sz="1000" dirty="0">
                <a:latin typeface="+mj-lt"/>
                <a:cs typeface="Times New Roman" panose="02020603050405020304" pitchFamily="18" charset="0"/>
              </a:rPr>
              <a:t>Chr4</a:t>
            </a:r>
          </a:p>
        </p:txBody>
      </p:sp>
      <p:sp>
        <p:nvSpPr>
          <p:cNvPr id="56" name="55 CuadroTexto"/>
          <p:cNvSpPr txBox="1"/>
          <p:nvPr/>
        </p:nvSpPr>
        <p:spPr>
          <a:xfrm>
            <a:off x="1236264" y="1921644"/>
            <a:ext cx="540000" cy="246221"/>
          </a:xfrm>
          <a:prstGeom prst="rect">
            <a:avLst/>
          </a:prstGeom>
          <a:noFill/>
        </p:spPr>
        <p:txBody>
          <a:bodyPr wrap="square" rtlCol="0">
            <a:spAutoFit/>
          </a:bodyPr>
          <a:lstStyle/>
          <a:p>
            <a:r>
              <a:rPr lang="es-ES" sz="1000" dirty="0">
                <a:latin typeface="+mj-lt"/>
                <a:cs typeface="Times New Roman" panose="02020603050405020304" pitchFamily="18" charset="0"/>
              </a:rPr>
              <a:t>Chr3</a:t>
            </a:r>
          </a:p>
        </p:txBody>
      </p:sp>
      <p:sp>
        <p:nvSpPr>
          <p:cNvPr id="57" name="56 CuadroTexto"/>
          <p:cNvSpPr txBox="1"/>
          <p:nvPr/>
        </p:nvSpPr>
        <p:spPr>
          <a:xfrm>
            <a:off x="1236264" y="1692741"/>
            <a:ext cx="540000" cy="246221"/>
          </a:xfrm>
          <a:prstGeom prst="rect">
            <a:avLst/>
          </a:prstGeom>
          <a:noFill/>
        </p:spPr>
        <p:txBody>
          <a:bodyPr wrap="square" rtlCol="0">
            <a:spAutoFit/>
          </a:bodyPr>
          <a:lstStyle/>
          <a:p>
            <a:r>
              <a:rPr lang="es-ES" sz="1000" dirty="0">
                <a:latin typeface="+mj-lt"/>
                <a:cs typeface="Times New Roman" panose="02020603050405020304" pitchFamily="18" charset="0"/>
              </a:rPr>
              <a:t>Chr2</a:t>
            </a:r>
          </a:p>
        </p:txBody>
      </p:sp>
      <p:sp>
        <p:nvSpPr>
          <p:cNvPr id="58" name="57 CuadroTexto"/>
          <p:cNvSpPr txBox="1"/>
          <p:nvPr/>
        </p:nvSpPr>
        <p:spPr>
          <a:xfrm>
            <a:off x="1236264" y="1495671"/>
            <a:ext cx="540000" cy="246221"/>
          </a:xfrm>
          <a:prstGeom prst="rect">
            <a:avLst/>
          </a:prstGeom>
          <a:noFill/>
        </p:spPr>
        <p:txBody>
          <a:bodyPr wrap="square" rtlCol="0">
            <a:spAutoFit/>
          </a:bodyPr>
          <a:lstStyle/>
          <a:p>
            <a:r>
              <a:rPr lang="es-ES" sz="1000" dirty="0">
                <a:latin typeface="+mj-lt"/>
                <a:cs typeface="Times New Roman" panose="02020603050405020304" pitchFamily="18" charset="0"/>
              </a:rPr>
              <a:t>ChrR</a:t>
            </a:r>
          </a:p>
        </p:txBody>
      </p:sp>
      <p:sp>
        <p:nvSpPr>
          <p:cNvPr id="59" name="58 CuadroTexto"/>
          <p:cNvSpPr txBox="1"/>
          <p:nvPr/>
        </p:nvSpPr>
        <p:spPr>
          <a:xfrm>
            <a:off x="1236264" y="1290988"/>
            <a:ext cx="540000" cy="246221"/>
          </a:xfrm>
          <a:prstGeom prst="rect">
            <a:avLst/>
          </a:prstGeom>
          <a:noFill/>
        </p:spPr>
        <p:txBody>
          <a:bodyPr wrap="square" rtlCol="0">
            <a:spAutoFit/>
          </a:bodyPr>
          <a:lstStyle/>
          <a:p>
            <a:r>
              <a:rPr lang="es-ES" sz="1000" dirty="0">
                <a:latin typeface="+mj-lt"/>
                <a:cs typeface="Times New Roman" panose="02020603050405020304" pitchFamily="18" charset="0"/>
              </a:rPr>
              <a:t>Chr1</a:t>
            </a:r>
          </a:p>
        </p:txBody>
      </p:sp>
      <p:cxnSp>
        <p:nvCxnSpPr>
          <p:cNvPr id="60" name="59 Conector recto de flecha"/>
          <p:cNvCxnSpPr/>
          <p:nvPr/>
        </p:nvCxnSpPr>
        <p:spPr>
          <a:xfrm>
            <a:off x="2197102" y="2541987"/>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60 Conector recto de flecha"/>
          <p:cNvCxnSpPr/>
          <p:nvPr/>
        </p:nvCxnSpPr>
        <p:spPr>
          <a:xfrm>
            <a:off x="3338986" y="2541987"/>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2" name="61 Conector recto de flecha"/>
          <p:cNvCxnSpPr/>
          <p:nvPr/>
        </p:nvCxnSpPr>
        <p:spPr>
          <a:xfrm flipH="1">
            <a:off x="3971478" y="2541987"/>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p:nvPr/>
        </p:nvCxnSpPr>
        <p:spPr>
          <a:xfrm>
            <a:off x="4740450" y="2514691"/>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63 Conector recto de flecha"/>
          <p:cNvCxnSpPr/>
          <p:nvPr/>
        </p:nvCxnSpPr>
        <p:spPr>
          <a:xfrm flipH="1">
            <a:off x="6884588" y="2484197"/>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64 Conector recto de flecha"/>
          <p:cNvCxnSpPr/>
          <p:nvPr/>
        </p:nvCxnSpPr>
        <p:spPr>
          <a:xfrm>
            <a:off x="7126426" y="2438955"/>
            <a:ext cx="144000" cy="0"/>
          </a:xfrm>
          <a:prstGeom prst="straightConnector1">
            <a:avLst/>
          </a:prstGeom>
          <a:ln w="381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6" name="65 CuadroTexto"/>
          <p:cNvSpPr txBox="1"/>
          <p:nvPr/>
        </p:nvSpPr>
        <p:spPr>
          <a:xfrm>
            <a:off x="1972266" y="3026026"/>
            <a:ext cx="5952270" cy="246221"/>
          </a:xfrm>
          <a:prstGeom prst="rect">
            <a:avLst/>
          </a:prstGeom>
          <a:noFill/>
        </p:spPr>
        <p:txBody>
          <a:bodyPr wrap="none" rtlCol="0">
            <a:spAutoFit/>
          </a:bodyPr>
          <a:lstStyle/>
          <a:p>
            <a:r>
              <a:rPr lang="es-ES" sz="1000" dirty="0">
                <a:latin typeface="+mj-lt"/>
                <a:cs typeface="Times New Roman" pitchFamily="18" charset="0"/>
              </a:rPr>
              <a:t>CT     </a:t>
            </a:r>
            <a:r>
              <a:rPr lang="es-ES" sz="1000" dirty="0" err="1">
                <a:latin typeface="+mj-lt"/>
                <a:cs typeface="Times New Roman" pitchFamily="18" charset="0"/>
              </a:rPr>
              <a:t>CT</a:t>
            </a:r>
            <a:r>
              <a:rPr lang="es-ES" sz="1000" dirty="0">
                <a:latin typeface="+mj-lt"/>
                <a:cs typeface="Times New Roman" pitchFamily="18" charset="0"/>
              </a:rPr>
              <a:t>       </a:t>
            </a:r>
            <a:r>
              <a:rPr lang="es-ES" sz="1000" dirty="0" err="1">
                <a:latin typeface="+mj-lt"/>
                <a:cs typeface="Times New Roman" pitchFamily="18" charset="0"/>
              </a:rPr>
              <a:t>CT</a:t>
            </a:r>
            <a:r>
              <a:rPr lang="es-ES" sz="1000" dirty="0">
                <a:latin typeface="+mj-lt"/>
                <a:cs typeface="Times New Roman" pitchFamily="18" charset="0"/>
              </a:rPr>
              <a:t>    CL      </a:t>
            </a:r>
            <a:r>
              <a:rPr lang="es-ES" sz="1000" dirty="0" err="1">
                <a:latin typeface="+mj-lt"/>
                <a:cs typeface="Times New Roman" pitchFamily="18" charset="0"/>
              </a:rPr>
              <a:t>CL</a:t>
            </a:r>
            <a:r>
              <a:rPr lang="es-ES" sz="1000" dirty="0">
                <a:latin typeface="+mj-lt"/>
                <a:cs typeface="Times New Roman" pitchFamily="18" charset="0"/>
              </a:rPr>
              <a:t>      CT      </a:t>
            </a:r>
            <a:r>
              <a:rPr lang="es-ES" sz="1000" dirty="0" err="1">
                <a:latin typeface="+mj-lt"/>
                <a:cs typeface="Times New Roman" pitchFamily="18" charset="0"/>
              </a:rPr>
              <a:t>CT</a:t>
            </a:r>
            <a:r>
              <a:rPr lang="es-ES" sz="1000" dirty="0">
                <a:latin typeface="+mj-lt"/>
                <a:cs typeface="Times New Roman" pitchFamily="18" charset="0"/>
              </a:rPr>
              <a:t>     CL     </a:t>
            </a:r>
            <a:r>
              <a:rPr lang="es-ES" sz="1000" dirty="0">
                <a:solidFill>
                  <a:srgbClr val="00B0F0"/>
                </a:solidFill>
                <a:latin typeface="+mj-lt"/>
                <a:cs typeface="Times New Roman" pitchFamily="18" charset="0"/>
              </a:rPr>
              <a:t>SSA   </a:t>
            </a:r>
            <a:r>
              <a:rPr lang="es-ES" sz="1000" dirty="0" err="1">
                <a:solidFill>
                  <a:srgbClr val="00B0F0"/>
                </a:solidFill>
                <a:latin typeface="+mj-lt"/>
                <a:cs typeface="Times New Roman" pitchFamily="18" charset="0"/>
              </a:rPr>
              <a:t>SSA</a:t>
            </a:r>
            <a:r>
              <a:rPr lang="es-ES" sz="1000" dirty="0">
                <a:solidFill>
                  <a:srgbClr val="00B0F0"/>
                </a:solidFill>
                <a:latin typeface="+mj-lt"/>
                <a:cs typeface="Times New Roman" pitchFamily="18" charset="0"/>
              </a:rPr>
              <a:t>   </a:t>
            </a:r>
            <a:r>
              <a:rPr lang="es-ES" sz="1000" dirty="0">
                <a:latin typeface="+mj-lt"/>
                <a:cs typeface="Times New Roman" pitchFamily="18" charset="0"/>
              </a:rPr>
              <a:t>   CT    </a:t>
            </a:r>
            <a:r>
              <a:rPr lang="es-ES" sz="1000" dirty="0">
                <a:solidFill>
                  <a:srgbClr val="00B0F0"/>
                </a:solidFill>
                <a:latin typeface="+mj-lt"/>
                <a:cs typeface="Times New Roman" pitchFamily="18" charset="0"/>
              </a:rPr>
              <a:t>SSA</a:t>
            </a:r>
            <a:r>
              <a:rPr lang="es-ES" sz="1000" dirty="0">
                <a:latin typeface="+mj-lt"/>
                <a:cs typeface="Times New Roman" pitchFamily="18" charset="0"/>
              </a:rPr>
              <a:t>     CL      </a:t>
            </a:r>
            <a:r>
              <a:rPr lang="es-ES" sz="1000" dirty="0" err="1">
                <a:latin typeface="+mj-lt"/>
                <a:cs typeface="Times New Roman" pitchFamily="18" charset="0"/>
              </a:rPr>
              <a:t>CL</a:t>
            </a:r>
            <a:r>
              <a:rPr lang="es-ES" sz="1000" dirty="0">
                <a:latin typeface="+mj-lt"/>
                <a:cs typeface="Times New Roman" pitchFamily="18" charset="0"/>
              </a:rPr>
              <a:t>        CT     </a:t>
            </a:r>
            <a:r>
              <a:rPr lang="es-ES" sz="1000" dirty="0">
                <a:solidFill>
                  <a:srgbClr val="00B0F0"/>
                </a:solidFill>
                <a:latin typeface="+mj-lt"/>
                <a:cs typeface="Times New Roman" pitchFamily="18" charset="0"/>
              </a:rPr>
              <a:t>SSA</a:t>
            </a:r>
            <a:r>
              <a:rPr lang="es-ES" sz="1000" dirty="0">
                <a:latin typeface="+mj-lt"/>
                <a:cs typeface="Times New Roman" pitchFamily="18" charset="0"/>
              </a:rPr>
              <a:t>    CT     CL     CT     </a:t>
            </a:r>
            <a:r>
              <a:rPr lang="es-ES" sz="1000" dirty="0" err="1">
                <a:latin typeface="+mj-lt"/>
                <a:cs typeface="Times New Roman" pitchFamily="18" charset="0"/>
              </a:rPr>
              <a:t>CT</a:t>
            </a:r>
            <a:endParaRPr lang="es-ES" sz="1000" dirty="0">
              <a:latin typeface="+mj-lt"/>
              <a:cs typeface="Times New Roman" pitchFamily="18" charset="0"/>
            </a:endParaRPr>
          </a:p>
        </p:txBody>
      </p:sp>
      <p:sp>
        <p:nvSpPr>
          <p:cNvPr id="68" name="67 CuadroTexto"/>
          <p:cNvSpPr txBox="1"/>
          <p:nvPr/>
        </p:nvSpPr>
        <p:spPr>
          <a:xfrm>
            <a:off x="1610380" y="333989"/>
            <a:ext cx="369332" cy="691571"/>
          </a:xfrm>
          <a:prstGeom prst="rect">
            <a:avLst/>
          </a:prstGeom>
          <a:noFill/>
        </p:spPr>
        <p:txBody>
          <a:bodyPr vert="vert270" wrap="square" rtlCol="0">
            <a:spAutoFit/>
          </a:bodyPr>
          <a:lstStyle/>
          <a:p>
            <a:r>
              <a:rPr lang="es-ES" sz="1200" dirty="0">
                <a:latin typeface="+mj-lt"/>
                <a:cs typeface="Times New Roman" pitchFamily="18" charset="0"/>
              </a:rPr>
              <a:t>CAGL4B </a:t>
            </a:r>
          </a:p>
        </p:txBody>
      </p:sp>
      <p:sp>
        <p:nvSpPr>
          <p:cNvPr id="69" name="68 CuadroTexto"/>
          <p:cNvSpPr txBox="1"/>
          <p:nvPr/>
        </p:nvSpPr>
        <p:spPr>
          <a:xfrm>
            <a:off x="3923928" y="375587"/>
            <a:ext cx="1800200" cy="276999"/>
          </a:xfrm>
          <a:prstGeom prst="rect">
            <a:avLst/>
          </a:prstGeom>
          <a:noFill/>
        </p:spPr>
        <p:txBody>
          <a:bodyPr wrap="square" rtlCol="0">
            <a:spAutoFit/>
          </a:bodyPr>
          <a:lstStyle/>
          <a:p>
            <a:r>
              <a:rPr lang="es-ES" sz="1200" dirty="0">
                <a:latin typeface="+mj-lt"/>
                <a:cs typeface="Times New Roman" pitchFamily="18" charset="0"/>
              </a:rPr>
              <a:t>FOA</a:t>
            </a:r>
            <a:r>
              <a:rPr lang="es-ES" sz="1200" baseline="30000" dirty="0">
                <a:latin typeface="+mj-lt"/>
                <a:cs typeface="Times New Roman" pitchFamily="18" charset="0"/>
              </a:rPr>
              <a:t>R</a:t>
            </a:r>
            <a:r>
              <a:rPr lang="es-ES" sz="1200" dirty="0">
                <a:latin typeface="+mj-lt"/>
                <a:cs typeface="Times New Roman" pitchFamily="18" charset="0"/>
              </a:rPr>
              <a:t> </a:t>
            </a:r>
            <a:r>
              <a:rPr lang="es-ES" sz="1200" dirty="0" err="1">
                <a:latin typeface="+mj-lt"/>
                <a:cs typeface="Times New Roman" pitchFamily="18" charset="0"/>
              </a:rPr>
              <a:t>segregants</a:t>
            </a:r>
            <a:endParaRPr lang="es-ES" sz="1200" dirty="0">
              <a:latin typeface="+mj-lt"/>
              <a:cs typeface="Times New Roman" pitchFamily="18" charset="0"/>
            </a:endParaRPr>
          </a:p>
        </p:txBody>
      </p:sp>
      <p:sp>
        <p:nvSpPr>
          <p:cNvPr id="70" name="69 CuadroTexto"/>
          <p:cNvSpPr txBox="1"/>
          <p:nvPr/>
        </p:nvSpPr>
        <p:spPr>
          <a:xfrm>
            <a:off x="611560" y="459660"/>
            <a:ext cx="432048" cy="369332"/>
          </a:xfrm>
          <a:prstGeom prst="rect">
            <a:avLst/>
          </a:prstGeom>
          <a:noFill/>
        </p:spPr>
        <p:txBody>
          <a:bodyPr wrap="square" rtlCol="0">
            <a:spAutoFit/>
          </a:bodyPr>
          <a:lstStyle/>
          <a:p>
            <a:r>
              <a:rPr lang="es-ES" b="1" dirty="0">
                <a:latin typeface="+mj-lt"/>
                <a:cs typeface="Times New Roman" panose="02020603050405020304" pitchFamily="18" charset="0"/>
              </a:rPr>
              <a:t>A</a:t>
            </a:r>
          </a:p>
        </p:txBody>
      </p:sp>
      <p:sp>
        <p:nvSpPr>
          <p:cNvPr id="71" name="70 CuadroTexto"/>
          <p:cNvSpPr txBox="1"/>
          <p:nvPr/>
        </p:nvSpPr>
        <p:spPr>
          <a:xfrm>
            <a:off x="467544" y="3275692"/>
            <a:ext cx="432048" cy="369332"/>
          </a:xfrm>
          <a:prstGeom prst="rect">
            <a:avLst/>
          </a:prstGeom>
          <a:noFill/>
        </p:spPr>
        <p:txBody>
          <a:bodyPr wrap="square" rtlCol="0">
            <a:spAutoFit/>
          </a:bodyPr>
          <a:lstStyle/>
          <a:p>
            <a:r>
              <a:rPr lang="es-ES" b="1" dirty="0">
                <a:latin typeface="+mj-lt"/>
                <a:cs typeface="Times New Roman" panose="02020603050405020304" pitchFamily="18" charset="0"/>
              </a:rPr>
              <a:t>B</a:t>
            </a:r>
          </a:p>
        </p:txBody>
      </p:sp>
    </p:spTree>
    <p:extLst>
      <p:ext uri="{BB962C8B-B14F-4D97-AF65-F5344CB8AC3E}">
        <p14:creationId xmlns:p14="http://schemas.microsoft.com/office/powerpoint/2010/main" val="956949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034014" y="3249877"/>
            <a:ext cx="423031" cy="276999"/>
          </a:xfrm>
          <a:prstGeom prst="rect">
            <a:avLst/>
          </a:prstGeom>
          <a:noFill/>
        </p:spPr>
        <p:txBody>
          <a:bodyPr wrap="square" rtlCol="0">
            <a:spAutoFit/>
          </a:bodyPr>
          <a:lstStyle/>
          <a:p>
            <a:r>
              <a:rPr lang="es-ES" sz="1200" dirty="0">
                <a:latin typeface="+mj-lt"/>
                <a:cs typeface="Times New Roman" pitchFamily="18" charset="0"/>
              </a:rPr>
              <a:t>kb</a:t>
            </a:r>
          </a:p>
        </p:txBody>
      </p:sp>
      <p:sp>
        <p:nvSpPr>
          <p:cNvPr id="17" name="16 CuadroTexto"/>
          <p:cNvSpPr txBox="1"/>
          <p:nvPr/>
        </p:nvSpPr>
        <p:spPr>
          <a:xfrm>
            <a:off x="2580210" y="2321183"/>
            <a:ext cx="369332" cy="972000"/>
          </a:xfrm>
          <a:prstGeom prst="rect">
            <a:avLst/>
          </a:prstGeom>
          <a:noFill/>
        </p:spPr>
        <p:txBody>
          <a:bodyPr vert="vert270" wrap="square" rtlCol="0">
            <a:spAutoFit/>
          </a:bodyPr>
          <a:lstStyle/>
          <a:p>
            <a:r>
              <a:rPr lang="es-ES" sz="1200" dirty="0">
                <a:latin typeface="+mj-lt"/>
                <a:cs typeface="Times New Roman" pitchFamily="18" charset="0"/>
              </a:rPr>
              <a:t>Control</a:t>
            </a:r>
          </a:p>
        </p:txBody>
      </p:sp>
      <p:sp>
        <p:nvSpPr>
          <p:cNvPr id="18" name="17 CuadroTexto"/>
          <p:cNvSpPr txBox="1"/>
          <p:nvPr/>
        </p:nvSpPr>
        <p:spPr>
          <a:xfrm>
            <a:off x="4657022" y="2321183"/>
            <a:ext cx="369332" cy="972000"/>
          </a:xfrm>
          <a:prstGeom prst="rect">
            <a:avLst/>
          </a:prstGeom>
          <a:noFill/>
        </p:spPr>
        <p:txBody>
          <a:bodyPr vert="vert270" wrap="square" rtlCol="0">
            <a:spAutoFit/>
          </a:bodyPr>
          <a:lstStyle/>
          <a:p>
            <a:r>
              <a:rPr lang="es-ES" sz="1200" dirty="0">
                <a:latin typeface="+mj-lt"/>
                <a:cs typeface="Times New Roman" pitchFamily="18" charset="0"/>
              </a:rPr>
              <a:t>W303</a:t>
            </a:r>
          </a:p>
        </p:txBody>
      </p:sp>
      <p:sp>
        <p:nvSpPr>
          <p:cNvPr id="20" name="19 CuadroTexto"/>
          <p:cNvSpPr txBox="1"/>
          <p:nvPr/>
        </p:nvSpPr>
        <p:spPr>
          <a:xfrm>
            <a:off x="2857336" y="3035563"/>
            <a:ext cx="3571900" cy="276999"/>
          </a:xfrm>
          <a:prstGeom prst="rect">
            <a:avLst/>
          </a:prstGeom>
          <a:noFill/>
        </p:spPr>
        <p:txBody>
          <a:bodyPr wrap="square" rtlCol="0">
            <a:spAutoFit/>
          </a:bodyPr>
          <a:lstStyle/>
          <a:p>
            <a:r>
              <a:rPr lang="es-ES" sz="1200" dirty="0">
                <a:latin typeface="+mj-lt"/>
              </a:rPr>
              <a:t>34    4     12    6    8     55   57          10    11    8    15</a:t>
            </a:r>
          </a:p>
        </p:txBody>
      </p:sp>
      <p:cxnSp>
        <p:nvCxnSpPr>
          <p:cNvPr id="22" name="21 Conector recto"/>
          <p:cNvCxnSpPr/>
          <p:nvPr/>
        </p:nvCxnSpPr>
        <p:spPr>
          <a:xfrm>
            <a:off x="2928774" y="3061441"/>
            <a:ext cx="214314" cy="1588"/>
          </a:xfrm>
          <a:prstGeom prst="line">
            <a:avLst/>
          </a:prstGeom>
          <a:ln w="19050"/>
        </p:spPr>
        <p:style>
          <a:lnRef idx="1">
            <a:schemeClr val="dk1"/>
          </a:lnRef>
          <a:fillRef idx="0">
            <a:schemeClr val="dk1"/>
          </a:fillRef>
          <a:effectRef idx="0">
            <a:schemeClr val="dk1"/>
          </a:effectRef>
          <a:fontRef idx="minor">
            <a:schemeClr val="tx1"/>
          </a:fontRef>
        </p:style>
      </p:cxnSp>
      <p:cxnSp>
        <p:nvCxnSpPr>
          <p:cNvPr id="23" name="22 Conector recto"/>
          <p:cNvCxnSpPr/>
          <p:nvPr/>
        </p:nvCxnSpPr>
        <p:spPr>
          <a:xfrm>
            <a:off x="3231778" y="3061441"/>
            <a:ext cx="432000" cy="1588"/>
          </a:xfrm>
          <a:prstGeom prst="line">
            <a:avLst/>
          </a:prstGeom>
          <a:ln w="19050"/>
        </p:spPr>
        <p:style>
          <a:lnRef idx="1">
            <a:schemeClr val="dk1"/>
          </a:lnRef>
          <a:fillRef idx="0">
            <a:schemeClr val="dk1"/>
          </a:fillRef>
          <a:effectRef idx="0">
            <a:schemeClr val="dk1"/>
          </a:effectRef>
          <a:fontRef idx="minor">
            <a:schemeClr val="tx1"/>
          </a:fontRef>
        </p:style>
      </p:cxnSp>
      <p:cxnSp>
        <p:nvCxnSpPr>
          <p:cNvPr id="24" name="23 Conector recto"/>
          <p:cNvCxnSpPr/>
          <p:nvPr/>
        </p:nvCxnSpPr>
        <p:spPr>
          <a:xfrm>
            <a:off x="3728472" y="3061441"/>
            <a:ext cx="432000" cy="1588"/>
          </a:xfrm>
          <a:prstGeom prst="line">
            <a:avLst/>
          </a:prstGeom>
          <a:ln w="19050"/>
        </p:spPr>
        <p:style>
          <a:lnRef idx="1">
            <a:schemeClr val="dk1"/>
          </a:lnRef>
          <a:fillRef idx="0">
            <a:schemeClr val="dk1"/>
          </a:fillRef>
          <a:effectRef idx="0">
            <a:schemeClr val="dk1"/>
          </a:effectRef>
          <a:fontRef idx="minor">
            <a:schemeClr val="tx1"/>
          </a:fontRef>
        </p:style>
      </p:cxnSp>
      <p:cxnSp>
        <p:nvCxnSpPr>
          <p:cNvPr id="25" name="24 Conector recto"/>
          <p:cNvCxnSpPr/>
          <p:nvPr/>
        </p:nvCxnSpPr>
        <p:spPr>
          <a:xfrm>
            <a:off x="4256846" y="3061441"/>
            <a:ext cx="432000" cy="1588"/>
          </a:xfrm>
          <a:prstGeom prst="line">
            <a:avLst/>
          </a:prstGeom>
          <a:ln w="19050"/>
        </p:spPr>
        <p:style>
          <a:lnRef idx="1">
            <a:schemeClr val="dk1"/>
          </a:lnRef>
          <a:fillRef idx="0">
            <a:schemeClr val="dk1"/>
          </a:fillRef>
          <a:effectRef idx="0">
            <a:schemeClr val="dk1"/>
          </a:effectRef>
          <a:fontRef idx="minor">
            <a:schemeClr val="tx1"/>
          </a:fontRef>
        </p:style>
      </p:cxnSp>
      <p:cxnSp>
        <p:nvCxnSpPr>
          <p:cNvPr id="26" name="25 Conector recto"/>
          <p:cNvCxnSpPr/>
          <p:nvPr/>
        </p:nvCxnSpPr>
        <p:spPr>
          <a:xfrm>
            <a:off x="5031608" y="3061441"/>
            <a:ext cx="432000" cy="1588"/>
          </a:xfrm>
          <a:prstGeom prst="line">
            <a:avLst/>
          </a:prstGeom>
          <a:ln w="19050"/>
        </p:spPr>
        <p:style>
          <a:lnRef idx="1">
            <a:schemeClr val="dk1"/>
          </a:lnRef>
          <a:fillRef idx="0">
            <a:schemeClr val="dk1"/>
          </a:fillRef>
          <a:effectRef idx="0">
            <a:schemeClr val="dk1"/>
          </a:effectRef>
          <a:fontRef idx="minor">
            <a:schemeClr val="tx1"/>
          </a:fontRef>
        </p:style>
      </p:cxnSp>
      <p:cxnSp>
        <p:nvCxnSpPr>
          <p:cNvPr id="27" name="26 Conector recto"/>
          <p:cNvCxnSpPr/>
          <p:nvPr/>
        </p:nvCxnSpPr>
        <p:spPr>
          <a:xfrm>
            <a:off x="5585860" y="3061441"/>
            <a:ext cx="432000" cy="1588"/>
          </a:xfrm>
          <a:prstGeom prst="line">
            <a:avLst/>
          </a:prstGeom>
          <a:ln w="19050"/>
        </p:spPr>
        <p:style>
          <a:lnRef idx="1">
            <a:schemeClr val="dk1"/>
          </a:lnRef>
          <a:fillRef idx="0">
            <a:schemeClr val="dk1"/>
          </a:fillRef>
          <a:effectRef idx="0">
            <a:schemeClr val="dk1"/>
          </a:effectRef>
          <a:fontRef idx="minor">
            <a:schemeClr val="tx1"/>
          </a:fontRef>
        </p:style>
      </p:cxnSp>
      <p:sp>
        <p:nvSpPr>
          <p:cNvPr id="28" name="27 CuadroTexto"/>
          <p:cNvSpPr txBox="1"/>
          <p:nvPr/>
        </p:nvSpPr>
        <p:spPr>
          <a:xfrm>
            <a:off x="2853820" y="1892555"/>
            <a:ext cx="369332" cy="1160436"/>
          </a:xfrm>
          <a:prstGeom prst="rect">
            <a:avLst/>
          </a:prstGeom>
          <a:noFill/>
        </p:spPr>
        <p:txBody>
          <a:bodyPr vert="vert270" wrap="square" rtlCol="0">
            <a:spAutoFit/>
          </a:bodyPr>
          <a:lstStyle/>
          <a:p>
            <a:r>
              <a:rPr lang="es-ES" sz="1200" dirty="0">
                <a:latin typeface="+mj-lt"/>
                <a:cs typeface="Times New Roman" pitchFamily="18" charset="0"/>
              </a:rPr>
              <a:t>CAGL3 (</a:t>
            </a:r>
            <a:r>
              <a:rPr lang="es-ES" sz="1200" i="1" dirty="0">
                <a:latin typeface="+mj-lt"/>
                <a:cs typeface="Times New Roman" pitchFamily="18" charset="0"/>
              </a:rPr>
              <a:t>rad51</a:t>
            </a:r>
            <a:r>
              <a:rPr lang="es-ES" sz="1200" dirty="0">
                <a:latin typeface="+mj-lt"/>
                <a:cs typeface="Times New Roman" pitchFamily="18" charset="0"/>
              </a:rPr>
              <a:t>)</a:t>
            </a:r>
          </a:p>
        </p:txBody>
      </p:sp>
      <p:sp>
        <p:nvSpPr>
          <p:cNvPr id="29" name="28 CuadroTexto"/>
          <p:cNvSpPr txBox="1"/>
          <p:nvPr/>
        </p:nvSpPr>
        <p:spPr>
          <a:xfrm>
            <a:off x="3303216" y="1700808"/>
            <a:ext cx="369332" cy="1352183"/>
          </a:xfrm>
          <a:prstGeom prst="rect">
            <a:avLst/>
          </a:prstGeom>
          <a:noFill/>
        </p:spPr>
        <p:txBody>
          <a:bodyPr vert="vert270" wrap="square" rtlCol="0">
            <a:spAutoFit/>
          </a:bodyPr>
          <a:lstStyle/>
          <a:p>
            <a:r>
              <a:rPr lang="es-ES" sz="1200" dirty="0">
                <a:latin typeface="+mj-lt"/>
                <a:cs typeface="Times New Roman" pitchFamily="18" charset="0"/>
              </a:rPr>
              <a:t>CAGL4A (</a:t>
            </a:r>
            <a:r>
              <a:rPr lang="es-ES" sz="1200" i="1" dirty="0">
                <a:latin typeface="+mj-lt"/>
                <a:cs typeface="Times New Roman" pitchFamily="18" charset="0"/>
              </a:rPr>
              <a:t>rad52</a:t>
            </a:r>
            <a:r>
              <a:rPr lang="es-ES" sz="1200" dirty="0">
                <a:latin typeface="+mj-lt"/>
                <a:cs typeface="Times New Roman" pitchFamily="18" charset="0"/>
              </a:rPr>
              <a:t>)</a:t>
            </a:r>
          </a:p>
        </p:txBody>
      </p:sp>
      <p:sp>
        <p:nvSpPr>
          <p:cNvPr id="30" name="29 CuadroTexto"/>
          <p:cNvSpPr txBox="1"/>
          <p:nvPr/>
        </p:nvSpPr>
        <p:spPr>
          <a:xfrm>
            <a:off x="3719702" y="1484784"/>
            <a:ext cx="369332" cy="1568207"/>
          </a:xfrm>
          <a:prstGeom prst="rect">
            <a:avLst/>
          </a:prstGeom>
          <a:noFill/>
        </p:spPr>
        <p:txBody>
          <a:bodyPr vert="vert270" wrap="square" rtlCol="0">
            <a:spAutoFit/>
          </a:bodyPr>
          <a:lstStyle/>
          <a:p>
            <a:r>
              <a:rPr lang="es-ES" sz="1200" dirty="0">
                <a:latin typeface="+mj-lt"/>
                <a:cs typeface="Times New Roman" pitchFamily="18" charset="0"/>
              </a:rPr>
              <a:t>CAGL4A.1 (</a:t>
            </a:r>
            <a:r>
              <a:rPr lang="es-ES" sz="1200" i="1" dirty="0">
                <a:latin typeface="+mj-lt"/>
                <a:cs typeface="Times New Roman" pitchFamily="18" charset="0"/>
              </a:rPr>
              <a:t>rad52</a:t>
            </a:r>
            <a:r>
              <a:rPr lang="es-ES" sz="1200" dirty="0">
                <a:latin typeface="+mj-lt"/>
                <a:cs typeface="Times New Roman" pitchFamily="18" charset="0"/>
              </a:rPr>
              <a:t>)</a:t>
            </a:r>
          </a:p>
        </p:txBody>
      </p:sp>
      <p:sp>
        <p:nvSpPr>
          <p:cNvPr id="31" name="30 CuadroTexto"/>
          <p:cNvSpPr txBox="1"/>
          <p:nvPr/>
        </p:nvSpPr>
        <p:spPr>
          <a:xfrm>
            <a:off x="4291206" y="1700808"/>
            <a:ext cx="369332" cy="1334755"/>
          </a:xfrm>
          <a:prstGeom prst="rect">
            <a:avLst/>
          </a:prstGeom>
          <a:noFill/>
        </p:spPr>
        <p:txBody>
          <a:bodyPr vert="vert270" wrap="square" rtlCol="0">
            <a:spAutoFit/>
          </a:bodyPr>
          <a:lstStyle/>
          <a:p>
            <a:r>
              <a:rPr lang="es-ES" sz="1200" dirty="0">
                <a:latin typeface="+mj-lt"/>
                <a:cs typeface="Times New Roman" pitchFamily="18" charset="0"/>
              </a:rPr>
              <a:t>CAGL4B (</a:t>
            </a:r>
            <a:r>
              <a:rPr lang="es-ES" sz="1200" i="1" dirty="0">
                <a:latin typeface="+mj-lt"/>
                <a:cs typeface="Times New Roman" pitchFamily="18" charset="0"/>
              </a:rPr>
              <a:t>rad52</a:t>
            </a:r>
            <a:r>
              <a:rPr lang="es-ES" sz="1200" dirty="0">
                <a:latin typeface="+mj-lt"/>
                <a:cs typeface="Times New Roman" pitchFamily="18" charset="0"/>
              </a:rPr>
              <a:t>)</a:t>
            </a:r>
          </a:p>
        </p:txBody>
      </p:sp>
      <p:sp>
        <p:nvSpPr>
          <p:cNvPr id="32" name="31 CuadroTexto"/>
          <p:cNvSpPr txBox="1"/>
          <p:nvPr/>
        </p:nvSpPr>
        <p:spPr>
          <a:xfrm>
            <a:off x="5005586" y="1268760"/>
            <a:ext cx="369332" cy="1766803"/>
          </a:xfrm>
          <a:prstGeom prst="rect">
            <a:avLst/>
          </a:prstGeom>
          <a:noFill/>
        </p:spPr>
        <p:txBody>
          <a:bodyPr vert="vert270" wrap="square" rtlCol="0">
            <a:spAutoFit/>
          </a:bodyPr>
          <a:lstStyle/>
          <a:p>
            <a:r>
              <a:rPr lang="es-ES" sz="1200" dirty="0">
                <a:latin typeface="+mj-lt"/>
                <a:cs typeface="Times New Roman" pitchFamily="18" charset="0"/>
              </a:rPr>
              <a:t>CAGL5B (</a:t>
            </a:r>
            <a:r>
              <a:rPr lang="es-ES" sz="1200" i="1" dirty="0">
                <a:latin typeface="+mj-lt"/>
                <a:cs typeface="Times New Roman" pitchFamily="18" charset="0"/>
              </a:rPr>
              <a:t>rad59rad52</a:t>
            </a:r>
            <a:r>
              <a:rPr lang="es-ES" sz="1200" dirty="0">
                <a:latin typeface="+mj-lt"/>
                <a:cs typeface="Times New Roman" pitchFamily="18" charset="0"/>
              </a:rPr>
              <a:t>)</a:t>
            </a:r>
          </a:p>
        </p:txBody>
      </p:sp>
      <p:sp>
        <p:nvSpPr>
          <p:cNvPr id="33" name="32 CuadroTexto"/>
          <p:cNvSpPr txBox="1"/>
          <p:nvPr/>
        </p:nvSpPr>
        <p:spPr>
          <a:xfrm>
            <a:off x="5589232" y="1484784"/>
            <a:ext cx="369332" cy="1568207"/>
          </a:xfrm>
          <a:prstGeom prst="rect">
            <a:avLst/>
          </a:prstGeom>
          <a:noFill/>
        </p:spPr>
        <p:txBody>
          <a:bodyPr vert="vert270" wrap="square" rtlCol="0">
            <a:spAutoFit/>
          </a:bodyPr>
          <a:lstStyle/>
          <a:p>
            <a:r>
              <a:rPr lang="es-ES" sz="1200" dirty="0">
                <a:latin typeface="+mj-lt"/>
                <a:cs typeface="Times New Roman" pitchFamily="18" charset="0"/>
              </a:rPr>
              <a:t>CAGL6B (</a:t>
            </a:r>
            <a:r>
              <a:rPr lang="es-ES" sz="1200" i="1" dirty="0">
                <a:latin typeface="+mj-lt"/>
                <a:cs typeface="Times New Roman" pitchFamily="18" charset="0"/>
              </a:rPr>
              <a:t>lig4rad52</a:t>
            </a:r>
            <a:r>
              <a:rPr lang="es-ES" sz="1200" dirty="0">
                <a:latin typeface="+mj-lt"/>
                <a:cs typeface="Times New Roman" pitchFamily="18" charset="0"/>
              </a:rPr>
              <a:t>)</a:t>
            </a:r>
          </a:p>
        </p:txBody>
      </p:sp>
      <p:pic>
        <p:nvPicPr>
          <p:cNvPr id="36" name="35 Imagen" descr="Imagen2.jpg"/>
          <p:cNvPicPr>
            <a:picLocks noChangeAspect="1"/>
          </p:cNvPicPr>
          <p:nvPr/>
        </p:nvPicPr>
        <p:blipFill>
          <a:blip r:embed="rId3"/>
          <a:stretch>
            <a:fillRect/>
          </a:stretch>
        </p:blipFill>
        <p:spPr>
          <a:xfrm>
            <a:off x="2702805" y="3292408"/>
            <a:ext cx="3348000" cy="2008800"/>
          </a:xfrm>
          <a:prstGeom prst="rect">
            <a:avLst/>
          </a:prstGeom>
        </p:spPr>
      </p:pic>
      <p:sp>
        <p:nvSpPr>
          <p:cNvPr id="9" name="8 CuadroTexto"/>
          <p:cNvSpPr txBox="1"/>
          <p:nvPr/>
        </p:nvSpPr>
        <p:spPr>
          <a:xfrm>
            <a:off x="6034014" y="3735846"/>
            <a:ext cx="771148" cy="276999"/>
          </a:xfrm>
          <a:prstGeom prst="rect">
            <a:avLst/>
          </a:prstGeom>
          <a:noFill/>
        </p:spPr>
        <p:txBody>
          <a:bodyPr wrap="square" rtlCol="0">
            <a:spAutoFit/>
          </a:bodyPr>
          <a:lstStyle/>
          <a:p>
            <a:r>
              <a:rPr lang="es-ES" sz="1200" dirty="0">
                <a:latin typeface="+mj-lt"/>
                <a:cs typeface="Times New Roman" pitchFamily="18" charset="0"/>
              </a:rPr>
              <a:t>1091</a:t>
            </a:r>
          </a:p>
        </p:txBody>
      </p:sp>
      <p:sp>
        <p:nvSpPr>
          <p:cNvPr id="11" name="10 CuadroTexto"/>
          <p:cNvSpPr txBox="1"/>
          <p:nvPr/>
        </p:nvSpPr>
        <p:spPr>
          <a:xfrm>
            <a:off x="6034014" y="4144792"/>
            <a:ext cx="423031" cy="276999"/>
          </a:xfrm>
          <a:prstGeom prst="rect">
            <a:avLst/>
          </a:prstGeom>
          <a:noFill/>
        </p:spPr>
        <p:txBody>
          <a:bodyPr wrap="square" rtlCol="0">
            <a:spAutoFit/>
          </a:bodyPr>
          <a:lstStyle/>
          <a:p>
            <a:r>
              <a:rPr lang="es-ES" sz="1200" dirty="0">
                <a:latin typeface="+mj-lt"/>
                <a:cs typeface="Times New Roman" pitchFamily="18" charset="0"/>
              </a:rPr>
              <a:t>924</a:t>
            </a:r>
          </a:p>
        </p:txBody>
      </p:sp>
      <p:sp>
        <p:nvSpPr>
          <p:cNvPr id="13" name="12 CuadroTexto"/>
          <p:cNvSpPr txBox="1"/>
          <p:nvPr/>
        </p:nvSpPr>
        <p:spPr>
          <a:xfrm>
            <a:off x="6034014" y="4536486"/>
            <a:ext cx="697280" cy="276999"/>
          </a:xfrm>
          <a:prstGeom prst="rect">
            <a:avLst/>
          </a:prstGeom>
          <a:noFill/>
        </p:spPr>
        <p:txBody>
          <a:bodyPr wrap="square" rtlCol="0">
            <a:spAutoFit/>
          </a:bodyPr>
          <a:lstStyle/>
          <a:p>
            <a:r>
              <a:rPr lang="es-ES" sz="1200" dirty="0">
                <a:latin typeface="+mj-lt"/>
                <a:cs typeface="Times New Roman" pitchFamily="18" charset="0"/>
              </a:rPr>
              <a:t>813</a:t>
            </a:r>
          </a:p>
        </p:txBody>
      </p:sp>
      <p:sp>
        <p:nvSpPr>
          <p:cNvPr id="15" name="14 CuadroTexto"/>
          <p:cNvSpPr txBox="1"/>
          <p:nvPr/>
        </p:nvSpPr>
        <p:spPr>
          <a:xfrm>
            <a:off x="6034014" y="4930610"/>
            <a:ext cx="768718" cy="276999"/>
          </a:xfrm>
          <a:prstGeom prst="rect">
            <a:avLst/>
          </a:prstGeom>
          <a:noFill/>
        </p:spPr>
        <p:txBody>
          <a:bodyPr wrap="square" rtlCol="0">
            <a:spAutoFit/>
          </a:bodyPr>
          <a:lstStyle/>
          <a:p>
            <a:r>
              <a:rPr lang="es-ES" sz="1200" dirty="0">
                <a:latin typeface="+mj-lt"/>
                <a:cs typeface="Times New Roman" pitchFamily="18" charset="0"/>
              </a:rPr>
              <a:t>666</a:t>
            </a:r>
          </a:p>
        </p:txBody>
      </p:sp>
      <p:sp>
        <p:nvSpPr>
          <p:cNvPr id="34" name="33 CuadroTexto"/>
          <p:cNvSpPr txBox="1"/>
          <p:nvPr/>
        </p:nvSpPr>
        <p:spPr>
          <a:xfrm>
            <a:off x="2163524" y="3911510"/>
            <a:ext cx="583671" cy="276999"/>
          </a:xfrm>
          <a:prstGeom prst="rect">
            <a:avLst/>
          </a:prstGeom>
          <a:noFill/>
        </p:spPr>
        <p:txBody>
          <a:bodyPr wrap="square" rtlCol="0">
            <a:spAutoFit/>
          </a:bodyPr>
          <a:lstStyle/>
          <a:p>
            <a:r>
              <a:rPr lang="es-ES" sz="1200" dirty="0">
                <a:latin typeface="+mj-lt"/>
                <a:cs typeface="Times New Roman" panose="02020603050405020304" pitchFamily="18" charset="0"/>
              </a:rPr>
              <a:t>Chr7A</a:t>
            </a:r>
          </a:p>
        </p:txBody>
      </p:sp>
      <p:sp>
        <p:nvSpPr>
          <p:cNvPr id="35" name="34 CuadroTexto"/>
          <p:cNvSpPr txBox="1"/>
          <p:nvPr/>
        </p:nvSpPr>
        <p:spPr>
          <a:xfrm>
            <a:off x="2163524" y="4048780"/>
            <a:ext cx="583671" cy="276999"/>
          </a:xfrm>
          <a:prstGeom prst="rect">
            <a:avLst/>
          </a:prstGeom>
          <a:noFill/>
        </p:spPr>
        <p:txBody>
          <a:bodyPr wrap="square" rtlCol="0">
            <a:spAutoFit/>
          </a:bodyPr>
          <a:lstStyle/>
          <a:p>
            <a:r>
              <a:rPr lang="es-ES" sz="1200" dirty="0">
                <a:latin typeface="+mj-lt"/>
                <a:cs typeface="Times New Roman" panose="02020603050405020304" pitchFamily="18" charset="0"/>
              </a:rPr>
              <a:t>Chr7B</a:t>
            </a:r>
          </a:p>
        </p:txBody>
      </p:sp>
      <p:sp>
        <p:nvSpPr>
          <p:cNvPr id="37" name="36 CuadroTexto"/>
          <p:cNvSpPr txBox="1"/>
          <p:nvPr/>
        </p:nvSpPr>
        <p:spPr>
          <a:xfrm>
            <a:off x="2163524" y="3395099"/>
            <a:ext cx="540000" cy="276999"/>
          </a:xfrm>
          <a:prstGeom prst="rect">
            <a:avLst/>
          </a:prstGeom>
          <a:noFill/>
        </p:spPr>
        <p:txBody>
          <a:bodyPr wrap="square" rtlCol="0">
            <a:spAutoFit/>
          </a:bodyPr>
          <a:lstStyle/>
          <a:p>
            <a:r>
              <a:rPr lang="es-ES" sz="1200" dirty="0">
                <a:latin typeface="+mj-lt"/>
                <a:cs typeface="Times New Roman" panose="02020603050405020304" pitchFamily="18" charset="0"/>
              </a:rPr>
              <a:t>Chr5</a:t>
            </a:r>
          </a:p>
        </p:txBody>
      </p:sp>
      <p:sp>
        <p:nvSpPr>
          <p:cNvPr id="38" name="37 CuadroTexto"/>
          <p:cNvSpPr txBox="1"/>
          <p:nvPr/>
        </p:nvSpPr>
        <p:spPr>
          <a:xfrm>
            <a:off x="2163524" y="3760974"/>
            <a:ext cx="473740" cy="276999"/>
          </a:xfrm>
          <a:prstGeom prst="rect">
            <a:avLst/>
          </a:prstGeom>
          <a:noFill/>
        </p:spPr>
        <p:txBody>
          <a:bodyPr wrap="square" rtlCol="0">
            <a:spAutoFit/>
          </a:bodyPr>
          <a:lstStyle/>
          <a:p>
            <a:r>
              <a:rPr lang="es-ES" sz="1200" dirty="0">
                <a:latin typeface="+mj-lt"/>
                <a:cs typeface="Times New Roman" panose="02020603050405020304" pitchFamily="18" charset="0"/>
              </a:rPr>
              <a:t>Chr6</a:t>
            </a:r>
          </a:p>
        </p:txBody>
      </p:sp>
      <p:sp>
        <p:nvSpPr>
          <p:cNvPr id="39" name="38 CuadroTexto"/>
          <p:cNvSpPr txBox="1"/>
          <p:nvPr/>
        </p:nvSpPr>
        <p:spPr>
          <a:xfrm>
            <a:off x="71406" y="71414"/>
            <a:ext cx="2714644" cy="369332"/>
          </a:xfrm>
          <a:prstGeom prst="rect">
            <a:avLst/>
          </a:prstGeom>
          <a:noFill/>
        </p:spPr>
        <p:txBody>
          <a:bodyPr wrap="square" rtlCol="0">
            <a:spAutoFit/>
          </a:bodyPr>
          <a:lstStyle/>
          <a:p>
            <a:r>
              <a:rPr lang="es-ES" b="1" dirty="0">
                <a:latin typeface="+mj-lt"/>
                <a:cs typeface="Times New Roman" pitchFamily="18" charset="0"/>
              </a:rPr>
              <a:t>Figure S9</a:t>
            </a:r>
          </a:p>
        </p:txBody>
      </p:sp>
    </p:spTree>
    <p:extLst>
      <p:ext uri="{BB962C8B-B14F-4D97-AF65-F5344CB8AC3E}">
        <p14:creationId xmlns:p14="http://schemas.microsoft.com/office/powerpoint/2010/main" val="147815291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11554</TotalTime>
  <Words>1955</Words>
  <Application>Microsoft Office PowerPoint</Application>
  <PresentationFormat>On-screen Show (4:3)</PresentationFormat>
  <Paragraphs>484</Paragraphs>
  <Slides>12</Slides>
  <Notes>12</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12</vt:i4>
      </vt:variant>
    </vt:vector>
  </HeadingPairs>
  <TitlesOfParts>
    <vt:vector size="13"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Copy Editor</cp:lastModifiedBy>
  <cp:revision>177</cp:revision>
  <cp:lastPrinted>2019-06-28T16:15:13Z</cp:lastPrinted>
  <dcterms:created xsi:type="dcterms:W3CDTF">2015-11-02T16:58:09Z</dcterms:created>
  <dcterms:modified xsi:type="dcterms:W3CDTF">2019-09-12T15:09:12Z</dcterms:modified>
</cp:coreProperties>
</file>