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80" r:id="rId2"/>
    <p:sldId id="262" r:id="rId3"/>
    <p:sldId id="261" r:id="rId4"/>
    <p:sldId id="256" r:id="rId5"/>
    <p:sldId id="257" r:id="rId6"/>
    <p:sldId id="279" r:id="rId7"/>
  </p:sldIdLst>
  <p:sldSz cx="6858000" cy="9144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007" autoAdjust="0"/>
  </p:normalViewPr>
  <p:slideViewPr>
    <p:cSldViewPr snapToGrid="0">
      <p:cViewPr varScale="1">
        <p:scale>
          <a:sx n="75" d="100"/>
          <a:sy n="75" d="100"/>
        </p:scale>
        <p:origin x="2237"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475B54-DFCB-4636-A019-C7BBDA64A277}" type="datetimeFigureOut">
              <a:rPr lang="en-US" smtClean="0"/>
              <a:t>5/2/2019</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697CE3-5CCF-4D57-A2E8-D796CC3A78C5}" type="slidenum">
              <a:rPr lang="en-US" smtClean="0"/>
              <a:t>‹#›</a:t>
            </a:fld>
            <a:endParaRPr lang="en-US"/>
          </a:p>
        </p:txBody>
      </p:sp>
    </p:spTree>
    <p:extLst>
      <p:ext uri="{BB962C8B-B14F-4D97-AF65-F5344CB8AC3E}">
        <p14:creationId xmlns:p14="http://schemas.microsoft.com/office/powerpoint/2010/main" val="3468179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697CE3-5CCF-4D57-A2E8-D796CC3A78C5}" type="slidenum">
              <a:rPr lang="en-US" smtClean="0"/>
              <a:t>1</a:t>
            </a:fld>
            <a:endParaRPr lang="en-US"/>
          </a:p>
        </p:txBody>
      </p:sp>
    </p:spTree>
    <p:extLst>
      <p:ext uri="{BB962C8B-B14F-4D97-AF65-F5344CB8AC3E}">
        <p14:creationId xmlns:p14="http://schemas.microsoft.com/office/powerpoint/2010/main" val="17278580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CFDA2-B60D-409C-956C-E5F873807FDC}" type="slidenum">
              <a:rPr lang="en-US" smtClean="0"/>
              <a:t>2</a:t>
            </a:fld>
            <a:endParaRPr lang="en-US"/>
          </a:p>
        </p:txBody>
      </p:sp>
    </p:spTree>
    <p:extLst>
      <p:ext uri="{BB962C8B-B14F-4D97-AF65-F5344CB8AC3E}">
        <p14:creationId xmlns:p14="http://schemas.microsoft.com/office/powerpoint/2010/main" val="251043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Figure SR2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A7CFDA2-B60D-409C-956C-E5F873807FDC}" type="slidenum">
              <a:rPr lang="en-US" smtClean="0"/>
              <a:t>3</a:t>
            </a:fld>
            <a:endParaRPr lang="en-US"/>
          </a:p>
        </p:txBody>
      </p:sp>
    </p:spTree>
    <p:extLst>
      <p:ext uri="{BB962C8B-B14F-4D97-AF65-F5344CB8AC3E}">
        <p14:creationId xmlns:p14="http://schemas.microsoft.com/office/powerpoint/2010/main" val="480099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697CE3-5CCF-4D57-A2E8-D796CC3A78C5}" type="slidenum">
              <a:rPr lang="en-US" smtClean="0"/>
              <a:t>4</a:t>
            </a:fld>
            <a:endParaRPr lang="en-US"/>
          </a:p>
        </p:txBody>
      </p:sp>
    </p:spTree>
    <p:extLst>
      <p:ext uri="{BB962C8B-B14F-4D97-AF65-F5344CB8AC3E}">
        <p14:creationId xmlns:p14="http://schemas.microsoft.com/office/powerpoint/2010/main" val="1257685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8697CE3-5CCF-4D57-A2E8-D796CC3A78C5}" type="slidenum">
              <a:rPr lang="en-US" smtClean="0"/>
              <a:t>5</a:t>
            </a:fld>
            <a:endParaRPr lang="en-US"/>
          </a:p>
        </p:txBody>
      </p:sp>
    </p:spTree>
    <p:extLst>
      <p:ext uri="{BB962C8B-B14F-4D97-AF65-F5344CB8AC3E}">
        <p14:creationId xmlns:p14="http://schemas.microsoft.com/office/powerpoint/2010/main" val="2091911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7CFDA2-B60D-409C-956C-E5F873807FDC}" type="slidenum">
              <a:rPr lang="en-US" smtClean="0"/>
              <a:t>6</a:t>
            </a:fld>
            <a:endParaRPr lang="en-US"/>
          </a:p>
        </p:txBody>
      </p:sp>
    </p:spTree>
    <p:extLst>
      <p:ext uri="{BB962C8B-B14F-4D97-AF65-F5344CB8AC3E}">
        <p14:creationId xmlns:p14="http://schemas.microsoft.com/office/powerpoint/2010/main" val="106454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5D1C608-8E10-4E3E-A76A-30B4464CC088}" type="datetimeFigureOut">
              <a:rPr lang="en-US" smtClean="0"/>
              <a:t>5/2/2019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701446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D1C608-8E10-4E3E-A76A-30B4464CC088}" type="datetimeFigureOut">
              <a:rPr lang="en-US" smtClean="0"/>
              <a:t>5/2/2019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1659581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D1C608-8E10-4E3E-A76A-30B4464CC088}" type="datetimeFigureOut">
              <a:rPr lang="en-US" smtClean="0"/>
              <a:t>5/2/2019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817126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5D1C608-8E10-4E3E-A76A-30B4464CC088}" type="datetimeFigureOut">
              <a:rPr lang="en-US" smtClean="0"/>
              <a:t>5/2/2019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19796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D1C608-8E10-4E3E-A76A-30B4464CC088}" type="datetimeFigureOut">
              <a:rPr lang="en-US" smtClean="0"/>
              <a:t>5/2/2019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602413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5D1C608-8E10-4E3E-A76A-30B4464CC088}" type="datetimeFigureOut">
              <a:rPr lang="en-US" smtClean="0"/>
              <a:t>5/2/2019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2853455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5D1C608-8E10-4E3E-A76A-30B4464CC088}" type="datetimeFigureOut">
              <a:rPr lang="en-US" smtClean="0"/>
              <a:t>5/2/2019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162816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5D1C608-8E10-4E3E-A76A-30B4464CC088}" type="datetimeFigureOut">
              <a:rPr lang="en-US" smtClean="0"/>
              <a:t>5/2/2019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32358737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D1C608-8E10-4E3E-A76A-30B4464CC088}" type="datetimeFigureOut">
              <a:rPr lang="en-US" smtClean="0"/>
              <a:t>5/2/2019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2608693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D1C608-8E10-4E3E-A76A-30B4464CC088}" type="datetimeFigureOut">
              <a:rPr lang="en-US" smtClean="0"/>
              <a:t>5/2/2019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2275343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E5D1C608-8E10-4E3E-A76A-30B4464CC088}" type="datetimeFigureOut">
              <a:rPr lang="en-US" smtClean="0"/>
              <a:t>5/2/2019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4C3A6C-F2A2-4ACC-81D7-3CDDF5833130}" type="slidenum">
              <a:rPr lang="en-US" smtClean="0"/>
              <a:t>‹#›</a:t>
            </a:fld>
            <a:endParaRPr lang="en-US"/>
          </a:p>
        </p:txBody>
      </p:sp>
    </p:spTree>
    <p:extLst>
      <p:ext uri="{BB962C8B-B14F-4D97-AF65-F5344CB8AC3E}">
        <p14:creationId xmlns:p14="http://schemas.microsoft.com/office/powerpoint/2010/main" val="38732085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E5D1C608-8E10-4E3E-A76A-30B4464CC088}" type="datetimeFigureOut">
              <a:rPr lang="en-US" smtClean="0"/>
              <a:t>5/2/2019</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954C3A6C-F2A2-4ACC-81D7-3CDDF5833130}" type="slidenum">
              <a:rPr lang="en-US" smtClean="0"/>
              <a:t>‹#›</a:t>
            </a:fld>
            <a:endParaRPr lang="en-US"/>
          </a:p>
        </p:txBody>
      </p:sp>
    </p:spTree>
    <p:extLst>
      <p:ext uri="{BB962C8B-B14F-4D97-AF65-F5344CB8AC3E}">
        <p14:creationId xmlns:p14="http://schemas.microsoft.com/office/powerpoint/2010/main" val="15331909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30F10AF8-0826-485B-8FE3-3E32D7D9EF46}"/>
              </a:ext>
            </a:extLst>
          </p:cNvPr>
          <p:cNvGrpSpPr/>
          <p:nvPr/>
        </p:nvGrpSpPr>
        <p:grpSpPr>
          <a:xfrm>
            <a:off x="1496769" y="19495"/>
            <a:ext cx="3905384" cy="289356"/>
            <a:chOff x="1496769" y="-2720038"/>
            <a:chExt cx="3905384" cy="289356"/>
          </a:xfrm>
        </p:grpSpPr>
        <p:sp>
          <p:nvSpPr>
            <p:cNvPr id="9" name="TextBox 8">
              <a:extLst>
                <a:ext uri="{FF2B5EF4-FFF2-40B4-BE49-F238E27FC236}">
                  <a16:creationId xmlns:a16="http://schemas.microsoft.com/office/drawing/2014/main" id="{AAB37E44-F0FC-4BDD-9D4E-2AB56BB367B9}"/>
                </a:ext>
              </a:extLst>
            </p:cNvPr>
            <p:cNvSpPr txBox="1"/>
            <p:nvPr/>
          </p:nvSpPr>
          <p:spPr>
            <a:xfrm>
              <a:off x="4492930" y="-2707681"/>
              <a:ext cx="909223" cy="276999"/>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A. thaliana</a:t>
              </a:r>
            </a:p>
          </p:txBody>
        </p:sp>
        <p:sp>
          <p:nvSpPr>
            <p:cNvPr id="11" name="TextBox 10">
              <a:extLst>
                <a:ext uri="{FF2B5EF4-FFF2-40B4-BE49-F238E27FC236}">
                  <a16:creationId xmlns:a16="http://schemas.microsoft.com/office/drawing/2014/main" id="{B69DE752-BBF1-40A6-8874-FCD0462EC18B}"/>
                </a:ext>
              </a:extLst>
            </p:cNvPr>
            <p:cNvSpPr txBox="1"/>
            <p:nvPr/>
          </p:nvSpPr>
          <p:spPr>
            <a:xfrm>
              <a:off x="1496769" y="-2720038"/>
              <a:ext cx="875561" cy="276999"/>
            </a:xfrm>
            <a:prstGeom prst="rect">
              <a:avLst/>
            </a:prstGeom>
            <a:noFill/>
          </p:spPr>
          <p:txBody>
            <a:bodyPr wrap="none" rtlCol="0">
              <a:spAutoFit/>
            </a:bodyPr>
            <a:lstStyle/>
            <a:p>
              <a:r>
                <a:rPr lang="en-US" sz="1200" i="1" dirty="0">
                  <a:latin typeface="Arial" panose="020B0604020202020204" pitchFamily="34" charset="0"/>
                  <a:cs typeface="Arial" panose="020B0604020202020204" pitchFamily="34" charset="0"/>
                </a:rPr>
                <a:t>B. cinerea</a:t>
              </a:r>
            </a:p>
          </p:txBody>
        </p:sp>
      </p:grpSp>
      <p:pic>
        <p:nvPicPr>
          <p:cNvPr id="16" name="Picture 15">
            <a:extLst>
              <a:ext uri="{FF2B5EF4-FFF2-40B4-BE49-F238E27FC236}">
                <a16:creationId xmlns:a16="http://schemas.microsoft.com/office/drawing/2014/main" id="{F00B9374-F625-4D3C-85F8-7F6CB6E789EB}"/>
              </a:ext>
            </a:extLst>
          </p:cNvPr>
          <p:cNvPicPr>
            <a:picLocks noChangeAspect="1"/>
          </p:cNvPicPr>
          <p:nvPr/>
        </p:nvPicPr>
        <p:blipFill rotWithShape="1">
          <a:blip r:embed="rId3">
            <a:extLst>
              <a:ext uri="{28A0092B-C50C-407E-A947-70E740481C1C}">
                <a14:useLocalDpi xmlns:a14="http://schemas.microsoft.com/office/drawing/2010/main" val="0"/>
              </a:ext>
            </a:extLst>
          </a:blip>
          <a:srcRect b="5790"/>
          <a:stretch/>
        </p:blipFill>
        <p:spPr>
          <a:xfrm>
            <a:off x="347472" y="227895"/>
            <a:ext cx="2857500" cy="3589401"/>
          </a:xfrm>
          <a:prstGeom prst="rect">
            <a:avLst/>
          </a:prstGeom>
        </p:spPr>
      </p:pic>
      <p:sp>
        <p:nvSpPr>
          <p:cNvPr id="17" name="TextBox 16">
            <a:extLst>
              <a:ext uri="{FF2B5EF4-FFF2-40B4-BE49-F238E27FC236}">
                <a16:creationId xmlns:a16="http://schemas.microsoft.com/office/drawing/2014/main" id="{AB0B8D4D-CB9C-483C-AC5A-4DA62CC548C4}"/>
              </a:ext>
            </a:extLst>
          </p:cNvPr>
          <p:cNvSpPr txBox="1"/>
          <p:nvPr/>
        </p:nvSpPr>
        <p:spPr>
          <a:xfrm>
            <a:off x="1146344" y="3767286"/>
            <a:ext cx="1805751"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log</a:t>
            </a:r>
            <a:r>
              <a:rPr lang="en-US" sz="1200" baseline="-25000" dirty="0">
                <a:latin typeface="Arial" panose="020B0604020202020204" pitchFamily="34" charset="0"/>
                <a:cs typeface="Arial" panose="020B0604020202020204" pitchFamily="34" charset="0"/>
              </a:rPr>
              <a:t>10</a:t>
            </a:r>
            <a:r>
              <a:rPr lang="en-US" sz="1200" dirty="0">
                <a:latin typeface="Arial" panose="020B0604020202020204" pitchFamily="34" charset="0"/>
                <a:cs typeface="Arial" panose="020B0604020202020204" pitchFamily="34" charset="0"/>
              </a:rPr>
              <a:t>(SNP associations)</a:t>
            </a:r>
          </a:p>
        </p:txBody>
      </p:sp>
      <p:grpSp>
        <p:nvGrpSpPr>
          <p:cNvPr id="24" name="Group 23">
            <a:extLst>
              <a:ext uri="{FF2B5EF4-FFF2-40B4-BE49-F238E27FC236}">
                <a16:creationId xmlns:a16="http://schemas.microsoft.com/office/drawing/2014/main" id="{F808A622-9F66-4A76-BDF5-525ABA7FC9A4}"/>
              </a:ext>
            </a:extLst>
          </p:cNvPr>
          <p:cNvGrpSpPr/>
          <p:nvPr/>
        </p:nvGrpSpPr>
        <p:grpSpPr>
          <a:xfrm>
            <a:off x="347472" y="3995763"/>
            <a:ext cx="2857500" cy="3791093"/>
            <a:chOff x="347472" y="5086493"/>
            <a:chExt cx="2857500" cy="3791093"/>
          </a:xfrm>
        </p:grpSpPr>
        <p:pic>
          <p:nvPicPr>
            <p:cNvPr id="19" name="Picture 18">
              <a:extLst>
                <a:ext uri="{FF2B5EF4-FFF2-40B4-BE49-F238E27FC236}">
                  <a16:creationId xmlns:a16="http://schemas.microsoft.com/office/drawing/2014/main" id="{CCB129B6-0590-4A40-BF58-BFBC7CB5769F}"/>
                </a:ext>
              </a:extLst>
            </p:cNvPr>
            <p:cNvPicPr>
              <a:picLocks noChangeAspect="1"/>
            </p:cNvPicPr>
            <p:nvPr/>
          </p:nvPicPr>
          <p:blipFill rotWithShape="1">
            <a:blip r:embed="rId4">
              <a:extLst>
                <a:ext uri="{28A0092B-C50C-407E-A947-70E740481C1C}">
                  <a14:useLocalDpi xmlns:a14="http://schemas.microsoft.com/office/drawing/2010/main" val="0"/>
                </a:ext>
              </a:extLst>
            </a:blip>
            <a:srcRect b="5790"/>
            <a:stretch/>
          </p:blipFill>
          <p:spPr>
            <a:xfrm>
              <a:off x="347472" y="5086493"/>
              <a:ext cx="2857500" cy="3589401"/>
            </a:xfrm>
            <a:prstGeom prst="rect">
              <a:avLst/>
            </a:prstGeom>
          </p:spPr>
        </p:pic>
        <p:sp>
          <p:nvSpPr>
            <p:cNvPr id="20" name="TextBox 19">
              <a:extLst>
                <a:ext uri="{FF2B5EF4-FFF2-40B4-BE49-F238E27FC236}">
                  <a16:creationId xmlns:a16="http://schemas.microsoft.com/office/drawing/2014/main" id="{68A3A01F-C133-41FE-91A8-60589EBBB9FB}"/>
                </a:ext>
              </a:extLst>
            </p:cNvPr>
            <p:cNvSpPr txBox="1"/>
            <p:nvPr/>
          </p:nvSpPr>
          <p:spPr>
            <a:xfrm>
              <a:off x="1400517" y="8600587"/>
              <a:ext cx="1160895"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-log</a:t>
              </a:r>
              <a:r>
                <a:rPr lang="en-US" sz="1200" baseline="-25000" dirty="0">
                  <a:latin typeface="Arial" panose="020B0604020202020204" pitchFamily="34" charset="0"/>
                  <a:cs typeface="Arial" panose="020B0604020202020204" pitchFamily="34" charset="0"/>
                </a:rPr>
                <a:t>10</a:t>
              </a:r>
              <a:r>
                <a:rPr lang="en-US" sz="1200" dirty="0">
                  <a:latin typeface="Arial" panose="020B0604020202020204" pitchFamily="34" charset="0"/>
                  <a:cs typeface="Arial" panose="020B0604020202020204" pitchFamily="34" charset="0"/>
                </a:rPr>
                <a:t>(p score)</a:t>
              </a:r>
            </a:p>
          </p:txBody>
        </p:sp>
      </p:grpSp>
      <p:grpSp>
        <p:nvGrpSpPr>
          <p:cNvPr id="25" name="Group 24">
            <a:extLst>
              <a:ext uri="{FF2B5EF4-FFF2-40B4-BE49-F238E27FC236}">
                <a16:creationId xmlns:a16="http://schemas.microsoft.com/office/drawing/2014/main" id="{3107692B-16EC-40B8-A314-FFDEC824B47A}"/>
              </a:ext>
            </a:extLst>
          </p:cNvPr>
          <p:cNvGrpSpPr/>
          <p:nvPr/>
        </p:nvGrpSpPr>
        <p:grpSpPr>
          <a:xfrm>
            <a:off x="3429000" y="4007027"/>
            <a:ext cx="2857500" cy="3791092"/>
            <a:chOff x="3429000" y="5086493"/>
            <a:chExt cx="2857500" cy="3791092"/>
          </a:xfrm>
        </p:grpSpPr>
        <p:pic>
          <p:nvPicPr>
            <p:cNvPr id="22" name="Picture 21">
              <a:extLst>
                <a:ext uri="{FF2B5EF4-FFF2-40B4-BE49-F238E27FC236}">
                  <a16:creationId xmlns:a16="http://schemas.microsoft.com/office/drawing/2014/main" id="{A98F6CB5-96A2-40A7-8647-E2A6BFA81E78}"/>
                </a:ext>
              </a:extLst>
            </p:cNvPr>
            <p:cNvPicPr>
              <a:picLocks noChangeAspect="1"/>
            </p:cNvPicPr>
            <p:nvPr/>
          </p:nvPicPr>
          <p:blipFill rotWithShape="1">
            <a:blip r:embed="rId5">
              <a:extLst>
                <a:ext uri="{28A0092B-C50C-407E-A947-70E740481C1C}">
                  <a14:useLocalDpi xmlns:a14="http://schemas.microsoft.com/office/drawing/2010/main" val="0"/>
                </a:ext>
              </a:extLst>
            </a:blip>
            <a:srcRect b="5790"/>
            <a:stretch/>
          </p:blipFill>
          <p:spPr>
            <a:xfrm>
              <a:off x="3429000" y="5086493"/>
              <a:ext cx="2857500" cy="3589401"/>
            </a:xfrm>
            <a:prstGeom prst="rect">
              <a:avLst/>
            </a:prstGeom>
          </p:spPr>
        </p:pic>
        <p:sp>
          <p:nvSpPr>
            <p:cNvPr id="23" name="TextBox 22">
              <a:extLst>
                <a:ext uri="{FF2B5EF4-FFF2-40B4-BE49-F238E27FC236}">
                  <a16:creationId xmlns:a16="http://schemas.microsoft.com/office/drawing/2014/main" id="{97F33725-1422-4233-829D-D0DC1B1052B2}"/>
                </a:ext>
              </a:extLst>
            </p:cNvPr>
            <p:cNvSpPr txBox="1"/>
            <p:nvPr/>
          </p:nvSpPr>
          <p:spPr>
            <a:xfrm>
              <a:off x="4555197" y="8600586"/>
              <a:ext cx="1160895"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-log</a:t>
              </a:r>
              <a:r>
                <a:rPr lang="en-US" sz="1200" baseline="-25000" dirty="0">
                  <a:latin typeface="Arial" panose="020B0604020202020204" pitchFamily="34" charset="0"/>
                  <a:cs typeface="Arial" panose="020B0604020202020204" pitchFamily="34" charset="0"/>
                </a:rPr>
                <a:t>10</a:t>
              </a:r>
              <a:r>
                <a:rPr lang="en-US" sz="1200" dirty="0">
                  <a:latin typeface="Arial" panose="020B0604020202020204" pitchFamily="34" charset="0"/>
                  <a:cs typeface="Arial" panose="020B0604020202020204" pitchFamily="34" charset="0"/>
                </a:rPr>
                <a:t>(p score)</a:t>
              </a:r>
            </a:p>
          </p:txBody>
        </p:sp>
      </p:grpSp>
      <p:sp>
        <p:nvSpPr>
          <p:cNvPr id="26" name="TextBox 25">
            <a:extLst>
              <a:ext uri="{FF2B5EF4-FFF2-40B4-BE49-F238E27FC236}">
                <a16:creationId xmlns:a16="http://schemas.microsoft.com/office/drawing/2014/main" id="{18F55CC4-ED4C-4EC1-B25F-1D5319858D44}"/>
              </a:ext>
            </a:extLst>
          </p:cNvPr>
          <p:cNvSpPr txBox="1"/>
          <p:nvPr/>
        </p:nvSpPr>
        <p:spPr>
          <a:xfrm>
            <a:off x="68132" y="2961"/>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sp>
        <p:nvSpPr>
          <p:cNvPr id="27" name="TextBox 26">
            <a:extLst>
              <a:ext uri="{FF2B5EF4-FFF2-40B4-BE49-F238E27FC236}">
                <a16:creationId xmlns:a16="http://schemas.microsoft.com/office/drawing/2014/main" id="{0D26CCA0-5F99-45A0-B68A-8C8CC4E8DAB4}"/>
              </a:ext>
            </a:extLst>
          </p:cNvPr>
          <p:cNvSpPr txBox="1"/>
          <p:nvPr/>
        </p:nvSpPr>
        <p:spPr>
          <a:xfrm>
            <a:off x="3429000" y="237744"/>
            <a:ext cx="37702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b.</a:t>
            </a:r>
          </a:p>
        </p:txBody>
      </p:sp>
      <p:sp>
        <p:nvSpPr>
          <p:cNvPr id="28" name="TextBox 27">
            <a:extLst>
              <a:ext uri="{FF2B5EF4-FFF2-40B4-BE49-F238E27FC236}">
                <a16:creationId xmlns:a16="http://schemas.microsoft.com/office/drawing/2014/main" id="{D04E7203-5E1F-4569-8281-5C97B5D84D63}"/>
              </a:ext>
            </a:extLst>
          </p:cNvPr>
          <p:cNvSpPr txBox="1"/>
          <p:nvPr/>
        </p:nvSpPr>
        <p:spPr>
          <a:xfrm>
            <a:off x="68132" y="3794017"/>
            <a:ext cx="3048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a:t>
            </a:r>
          </a:p>
        </p:txBody>
      </p:sp>
      <p:sp>
        <p:nvSpPr>
          <p:cNvPr id="29" name="TextBox 28">
            <a:extLst>
              <a:ext uri="{FF2B5EF4-FFF2-40B4-BE49-F238E27FC236}">
                <a16:creationId xmlns:a16="http://schemas.microsoft.com/office/drawing/2014/main" id="{AA222B81-FEA6-41A2-9EE7-E685307408D0}"/>
              </a:ext>
            </a:extLst>
          </p:cNvPr>
          <p:cNvSpPr txBox="1"/>
          <p:nvPr/>
        </p:nvSpPr>
        <p:spPr>
          <a:xfrm>
            <a:off x="3410507" y="3824510"/>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d.</a:t>
            </a:r>
          </a:p>
        </p:txBody>
      </p:sp>
      <p:sp>
        <p:nvSpPr>
          <p:cNvPr id="2" name="Rectangle 1">
            <a:extLst>
              <a:ext uri="{FF2B5EF4-FFF2-40B4-BE49-F238E27FC236}">
                <a16:creationId xmlns:a16="http://schemas.microsoft.com/office/drawing/2014/main" id="{54106284-FF20-48F2-8115-3A78F629205D}"/>
              </a:ext>
            </a:extLst>
          </p:cNvPr>
          <p:cNvSpPr/>
          <p:nvPr/>
        </p:nvSpPr>
        <p:spPr>
          <a:xfrm>
            <a:off x="1" y="7737612"/>
            <a:ext cx="6857999" cy="1461362"/>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S1. Distribution of number of associations and p-values for SNP-transcript associations</a:t>
            </a:r>
            <a:r>
              <a:rPr lang="en-US" sz="1200" dirty="0">
                <a:latin typeface="Arial" panose="020B0604020202020204" pitchFamily="34" charset="0"/>
                <a:ea typeface="Calibri" panose="020F0502020204030204" pitchFamily="34" charset="0"/>
                <a:cs typeface="Arial" panose="020B0604020202020204" pitchFamily="34" charset="0"/>
              </a:rPr>
              <a:t>.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transcripts with significant SNP associations (1,616 total) are a and c, </a:t>
            </a:r>
            <a:r>
              <a:rPr lang="en-US" sz="1200" i="1" dirty="0">
                <a:latin typeface="Arial" panose="020B0604020202020204" pitchFamily="34" charset="0"/>
                <a:ea typeface="Calibri" panose="020F0502020204030204" pitchFamily="34" charset="0"/>
                <a:cs typeface="Arial" panose="020B0604020202020204" pitchFamily="34" charset="0"/>
              </a:rPr>
              <a:t>A. thaliana </a:t>
            </a:r>
            <a:r>
              <a:rPr lang="en-US" sz="1200" dirty="0">
                <a:latin typeface="Arial" panose="020B0604020202020204" pitchFamily="34" charset="0"/>
                <a:ea typeface="Calibri" panose="020F0502020204030204" pitchFamily="34" charset="0"/>
                <a:cs typeface="Arial" panose="020B0604020202020204" pitchFamily="34" charset="0"/>
              </a:rPr>
              <a:t>transcripts with significant SNP associations (5,213 total) are b and d. In a and b, histograms depict the distribution of number of significant SNP associations per each transcript. In c and d,</a:t>
            </a:r>
            <a:r>
              <a:rPr lang="en-US" sz="1200" b="1" dirty="0">
                <a:latin typeface="Arial" panose="020B0604020202020204" pitchFamily="34" charset="0"/>
                <a:ea typeface="Calibri" panose="020F0502020204030204" pitchFamily="34" charset="0"/>
                <a:cs typeface="Arial" panose="020B0604020202020204" pitchFamily="34" charset="0"/>
              </a:rPr>
              <a:t> </a:t>
            </a:r>
            <a:r>
              <a:rPr lang="en-US" sz="1200" dirty="0">
                <a:latin typeface="Arial" panose="020B0604020202020204" pitchFamily="34" charset="0"/>
                <a:ea typeface="Calibri" panose="020F0502020204030204" pitchFamily="34" charset="0"/>
                <a:cs typeface="Arial" panose="020B0604020202020204" pitchFamily="34" charset="0"/>
              </a:rPr>
              <a:t>boxplots encompass the top 1 SNP associated with each transcript. Box edges delimit the first and third quartile, the thick center line delimits the median. Whiskers extend to 1.5 times the interquartile range and additional points indicate outliers. </a:t>
            </a:r>
          </a:p>
        </p:txBody>
      </p:sp>
      <p:pic>
        <p:nvPicPr>
          <p:cNvPr id="4" name="Picture 3">
            <a:extLst>
              <a:ext uri="{FF2B5EF4-FFF2-40B4-BE49-F238E27FC236}">
                <a16:creationId xmlns:a16="http://schemas.microsoft.com/office/drawing/2014/main" id="{574EC399-E331-4EEB-BD4F-C8204AB53AF7}"/>
              </a:ext>
            </a:extLst>
          </p:cNvPr>
          <p:cNvPicPr>
            <a:picLocks noChangeAspect="1"/>
          </p:cNvPicPr>
          <p:nvPr/>
        </p:nvPicPr>
        <p:blipFill rotWithShape="1">
          <a:blip r:embed="rId6">
            <a:extLst>
              <a:ext uri="{28A0092B-C50C-407E-A947-70E740481C1C}">
                <a14:useLocalDpi xmlns:a14="http://schemas.microsoft.com/office/drawing/2010/main" val="0"/>
              </a:ext>
            </a:extLst>
          </a:blip>
          <a:srcRect b="5822"/>
          <a:stretch/>
        </p:blipFill>
        <p:spPr>
          <a:xfrm>
            <a:off x="3429000" y="242918"/>
            <a:ext cx="2857500" cy="3588150"/>
          </a:xfrm>
          <a:prstGeom prst="rect">
            <a:avLst/>
          </a:prstGeom>
        </p:spPr>
      </p:pic>
      <p:sp>
        <p:nvSpPr>
          <p:cNvPr id="21" name="TextBox 20">
            <a:extLst>
              <a:ext uri="{FF2B5EF4-FFF2-40B4-BE49-F238E27FC236}">
                <a16:creationId xmlns:a16="http://schemas.microsoft.com/office/drawing/2014/main" id="{E7555242-F41E-464C-ADE9-FB6061811A98}"/>
              </a:ext>
            </a:extLst>
          </p:cNvPr>
          <p:cNvSpPr txBox="1"/>
          <p:nvPr/>
        </p:nvSpPr>
        <p:spPr>
          <a:xfrm>
            <a:off x="4280922" y="3799796"/>
            <a:ext cx="1805751"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log</a:t>
            </a:r>
            <a:r>
              <a:rPr lang="en-US" sz="1200" baseline="-25000" dirty="0">
                <a:latin typeface="Arial" panose="020B0604020202020204" pitchFamily="34" charset="0"/>
                <a:cs typeface="Arial" panose="020B0604020202020204" pitchFamily="34" charset="0"/>
              </a:rPr>
              <a:t>10</a:t>
            </a:r>
            <a:r>
              <a:rPr lang="en-US" sz="1200" dirty="0">
                <a:latin typeface="Arial" panose="020B0604020202020204" pitchFamily="34" charset="0"/>
                <a:cs typeface="Arial" panose="020B0604020202020204" pitchFamily="34" charset="0"/>
              </a:rPr>
              <a:t>(SNP associations)</a:t>
            </a:r>
          </a:p>
        </p:txBody>
      </p:sp>
      <p:sp>
        <p:nvSpPr>
          <p:cNvPr id="30" name="TextBox 29">
            <a:extLst>
              <a:ext uri="{FF2B5EF4-FFF2-40B4-BE49-F238E27FC236}">
                <a16:creationId xmlns:a16="http://schemas.microsoft.com/office/drawing/2014/main" id="{F21B9E4E-4982-4C0D-A42F-A47829BD94BB}"/>
              </a:ext>
            </a:extLst>
          </p:cNvPr>
          <p:cNvSpPr txBox="1"/>
          <p:nvPr/>
        </p:nvSpPr>
        <p:spPr>
          <a:xfrm>
            <a:off x="3381495" y="0"/>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2750013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B8AE7B8-ADD6-4805-A6A9-B9ABE09E28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8660"/>
            <a:ext cx="6858000" cy="4286250"/>
          </a:xfrm>
          <a:prstGeom prst="rect">
            <a:avLst/>
          </a:prstGeom>
        </p:spPr>
      </p:pic>
      <p:pic>
        <p:nvPicPr>
          <p:cNvPr id="4" name="Picture 3">
            <a:extLst>
              <a:ext uri="{FF2B5EF4-FFF2-40B4-BE49-F238E27FC236}">
                <a16:creationId xmlns:a16="http://schemas.microsoft.com/office/drawing/2014/main" id="{D1B327E9-A9C1-4A4D-A1D2-5C51D6460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3" y="4018348"/>
            <a:ext cx="6858000" cy="4286250"/>
          </a:xfrm>
          <a:prstGeom prst="rect">
            <a:avLst/>
          </a:prstGeom>
        </p:spPr>
      </p:pic>
      <p:sp>
        <p:nvSpPr>
          <p:cNvPr id="8" name="TextBox 7">
            <a:extLst>
              <a:ext uri="{FF2B5EF4-FFF2-40B4-BE49-F238E27FC236}">
                <a16:creationId xmlns:a16="http://schemas.microsoft.com/office/drawing/2014/main" id="{54872048-C7F2-4A6C-B7C4-01196BC6A548}"/>
              </a:ext>
            </a:extLst>
          </p:cNvPr>
          <p:cNvSpPr txBox="1"/>
          <p:nvPr/>
        </p:nvSpPr>
        <p:spPr>
          <a:xfrm>
            <a:off x="-4001" y="0"/>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sp>
        <p:nvSpPr>
          <p:cNvPr id="9" name="TextBox 8">
            <a:extLst>
              <a:ext uri="{FF2B5EF4-FFF2-40B4-BE49-F238E27FC236}">
                <a16:creationId xmlns:a16="http://schemas.microsoft.com/office/drawing/2014/main" id="{2BAC532D-BBEB-49F5-A2F7-429F31A602DA}"/>
              </a:ext>
            </a:extLst>
          </p:cNvPr>
          <p:cNvSpPr txBox="1"/>
          <p:nvPr/>
        </p:nvSpPr>
        <p:spPr>
          <a:xfrm>
            <a:off x="14287" y="4030358"/>
            <a:ext cx="35618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 </a:t>
            </a:r>
          </a:p>
        </p:txBody>
      </p:sp>
      <p:sp>
        <p:nvSpPr>
          <p:cNvPr id="2" name="Rectangle 1">
            <a:extLst>
              <a:ext uri="{FF2B5EF4-FFF2-40B4-BE49-F238E27FC236}">
                <a16:creationId xmlns:a16="http://schemas.microsoft.com/office/drawing/2014/main" id="{E08C7322-9199-4350-B808-3BF417D17433}"/>
              </a:ext>
            </a:extLst>
          </p:cNvPr>
          <p:cNvSpPr/>
          <p:nvPr/>
        </p:nvSpPr>
        <p:spPr>
          <a:xfrm>
            <a:off x="0" y="8159703"/>
            <a:ext cx="6807137" cy="1066126"/>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S2. Manhattan-type plot of GEMMA results of transcriptome-wide </a:t>
            </a:r>
            <a:r>
              <a:rPr lang="en-US" sz="1200" b="1" i="1" dirty="0">
                <a:latin typeface="Arial" panose="020B0604020202020204" pitchFamily="34" charset="0"/>
                <a:ea typeface="Calibri" panose="020F0502020204030204" pitchFamily="34" charset="0"/>
                <a:cs typeface="Arial" panose="020B0604020202020204" pitchFamily="34" charset="0"/>
              </a:rPr>
              <a:t>B. cinerea</a:t>
            </a:r>
            <a:r>
              <a:rPr lang="en-US" sz="1200" b="1" dirty="0">
                <a:latin typeface="Arial" panose="020B0604020202020204" pitchFamily="34" charset="0"/>
                <a:ea typeface="Calibri" panose="020F0502020204030204" pitchFamily="34" charset="0"/>
                <a:cs typeface="Arial" panose="020B0604020202020204" pitchFamily="34" charset="0"/>
              </a:rPr>
              <a:t> expression phenotypes. </a:t>
            </a:r>
            <a:r>
              <a:rPr lang="en-US" sz="1200" dirty="0">
                <a:latin typeface="Arial" panose="020B0604020202020204" pitchFamily="34" charset="0"/>
                <a:ea typeface="Calibri" panose="020F0502020204030204" pitchFamily="34" charset="0"/>
                <a:cs typeface="Arial" panose="020B0604020202020204" pitchFamily="34" charset="0"/>
              </a:rPr>
              <a:t>Each point represents a single transcript-SNP p-value of association. Panel a is a Manhattan-type plot of the top 1 SNP hit per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transcript on Col-0 </a:t>
            </a:r>
            <a:r>
              <a:rPr lang="en-US" sz="1200" i="1" dirty="0">
                <a:latin typeface="Arial" panose="020B0604020202020204" pitchFamily="34" charset="0"/>
                <a:ea typeface="Calibri" panose="020F0502020204030204" pitchFamily="34" charset="0"/>
                <a:cs typeface="Arial" panose="020B0604020202020204" pitchFamily="34" charset="0"/>
              </a:rPr>
              <a:t>A. thaliana</a:t>
            </a:r>
            <a:r>
              <a:rPr lang="en-US" sz="1200" dirty="0">
                <a:latin typeface="Arial" panose="020B0604020202020204" pitchFamily="34" charset="0"/>
                <a:ea typeface="Calibri" panose="020F0502020204030204" pitchFamily="34" charset="0"/>
                <a:cs typeface="Arial" panose="020B0604020202020204" pitchFamily="34" charset="0"/>
              </a:rPr>
              <a:t>. Panel b is a Manhattan-type plot of the top 1 SNP hit per </a:t>
            </a:r>
            <a:r>
              <a:rPr lang="en-US" sz="1200" i="1" dirty="0">
                <a:latin typeface="Arial" panose="020B0604020202020204" pitchFamily="34" charset="0"/>
                <a:ea typeface="Calibri" panose="020F0502020204030204" pitchFamily="34" charset="0"/>
                <a:cs typeface="Arial" panose="020B0604020202020204" pitchFamily="34" charset="0"/>
              </a:rPr>
              <a:t>A. thaliana </a:t>
            </a:r>
            <a:r>
              <a:rPr lang="en-US" sz="1200" dirty="0">
                <a:latin typeface="Arial" panose="020B0604020202020204" pitchFamily="34" charset="0"/>
                <a:ea typeface="Calibri" panose="020F0502020204030204" pitchFamily="34" charset="0"/>
                <a:cs typeface="Arial" panose="020B0604020202020204" pitchFamily="34" charset="0"/>
              </a:rPr>
              <a:t>transcript when infected by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a:t>
            </a:r>
          </a:p>
        </p:txBody>
      </p:sp>
    </p:spTree>
    <p:extLst>
      <p:ext uri="{BB962C8B-B14F-4D97-AF65-F5344CB8AC3E}">
        <p14:creationId xmlns:p14="http://schemas.microsoft.com/office/powerpoint/2010/main" val="2880898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3433F17-3F62-4537-A69C-81614BF4C5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100" y="27269"/>
            <a:ext cx="2971800" cy="3657600"/>
          </a:xfrm>
          <a:prstGeom prst="rect">
            <a:avLst/>
          </a:prstGeom>
        </p:spPr>
      </p:pic>
      <p:pic>
        <p:nvPicPr>
          <p:cNvPr id="7" name="Picture 6">
            <a:extLst>
              <a:ext uri="{FF2B5EF4-FFF2-40B4-BE49-F238E27FC236}">
                <a16:creationId xmlns:a16="http://schemas.microsoft.com/office/drawing/2014/main" id="{1CD08C3A-932F-40A5-BC9D-D522CAEA7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7605" y="27269"/>
            <a:ext cx="2971800" cy="3657600"/>
          </a:xfrm>
          <a:prstGeom prst="rect">
            <a:avLst/>
          </a:prstGeom>
        </p:spPr>
      </p:pic>
      <p:pic>
        <p:nvPicPr>
          <p:cNvPr id="4" name="Content Placeholder 4">
            <a:extLst>
              <a:ext uri="{FF2B5EF4-FFF2-40B4-BE49-F238E27FC236}">
                <a16:creationId xmlns:a16="http://schemas.microsoft.com/office/drawing/2014/main" id="{371042B2-6655-46F5-8C07-443FF4829190}"/>
              </a:ext>
            </a:extLst>
          </p:cNvPr>
          <p:cNvPicPr>
            <a:picLocks noGrp="1" noChangeAspect="1"/>
          </p:cNvPicPr>
          <p:nvPr>
            <p:ph idx="1"/>
          </p:nvPr>
        </p:nvPicPr>
        <p:blipFill>
          <a:blip r:embed="rId5">
            <a:extLst>
              <a:ext uri="{28A0092B-C50C-407E-A947-70E740481C1C}">
                <a14:useLocalDpi xmlns:a14="http://schemas.microsoft.com/office/drawing/2010/main" val="0"/>
              </a:ext>
            </a:extLst>
          </a:blip>
          <a:stretch>
            <a:fillRect/>
          </a:stretch>
        </p:blipFill>
        <p:spPr>
          <a:xfrm>
            <a:off x="110100" y="3688080"/>
            <a:ext cx="2971800" cy="3657600"/>
          </a:xfrm>
        </p:spPr>
      </p:pic>
      <p:sp>
        <p:nvSpPr>
          <p:cNvPr id="5" name="TextBox 4">
            <a:extLst>
              <a:ext uri="{FF2B5EF4-FFF2-40B4-BE49-F238E27FC236}">
                <a16:creationId xmlns:a16="http://schemas.microsoft.com/office/drawing/2014/main" id="{32C2DB12-BEB8-4EB1-9948-D6E09BF46558}"/>
              </a:ext>
            </a:extLst>
          </p:cNvPr>
          <p:cNvSpPr txBox="1"/>
          <p:nvPr/>
        </p:nvSpPr>
        <p:spPr>
          <a:xfrm>
            <a:off x="68132" y="9144"/>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sp>
        <p:nvSpPr>
          <p:cNvPr id="6" name="TextBox 5">
            <a:extLst>
              <a:ext uri="{FF2B5EF4-FFF2-40B4-BE49-F238E27FC236}">
                <a16:creationId xmlns:a16="http://schemas.microsoft.com/office/drawing/2014/main" id="{56992B38-AD1B-4B14-9339-7E712FC639B3}"/>
              </a:ext>
            </a:extLst>
          </p:cNvPr>
          <p:cNvSpPr txBox="1"/>
          <p:nvPr/>
        </p:nvSpPr>
        <p:spPr>
          <a:xfrm>
            <a:off x="3429000" y="9144"/>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a:t>
            </a:r>
          </a:p>
        </p:txBody>
      </p:sp>
      <p:sp>
        <p:nvSpPr>
          <p:cNvPr id="8" name="TextBox 7">
            <a:extLst>
              <a:ext uri="{FF2B5EF4-FFF2-40B4-BE49-F238E27FC236}">
                <a16:creationId xmlns:a16="http://schemas.microsoft.com/office/drawing/2014/main" id="{105EE4F0-BC29-4019-A88F-E95CF2576359}"/>
              </a:ext>
            </a:extLst>
          </p:cNvPr>
          <p:cNvSpPr txBox="1"/>
          <p:nvPr/>
        </p:nvSpPr>
        <p:spPr>
          <a:xfrm>
            <a:off x="68132" y="3504874"/>
            <a:ext cx="30489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c.</a:t>
            </a:r>
          </a:p>
        </p:txBody>
      </p:sp>
      <p:sp>
        <p:nvSpPr>
          <p:cNvPr id="2" name="Rectangle 1">
            <a:extLst>
              <a:ext uri="{FF2B5EF4-FFF2-40B4-BE49-F238E27FC236}">
                <a16:creationId xmlns:a16="http://schemas.microsoft.com/office/drawing/2014/main" id="{E6D9A375-84EF-4613-B92B-25BEA0509DE0}"/>
              </a:ext>
            </a:extLst>
          </p:cNvPr>
          <p:cNvSpPr/>
          <p:nvPr/>
        </p:nvSpPr>
        <p:spPr>
          <a:xfrm>
            <a:off x="0" y="7345680"/>
            <a:ext cx="6858000" cy="1461362"/>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S3. Distance between transcript center and top SNP location for all </a:t>
            </a:r>
            <a:r>
              <a:rPr lang="en-US" sz="1200" b="1" i="1" dirty="0">
                <a:latin typeface="Arial" panose="020B0604020202020204" pitchFamily="34" charset="0"/>
                <a:ea typeface="Calibri" panose="020F0502020204030204" pitchFamily="34" charset="0"/>
                <a:cs typeface="Arial" panose="020B0604020202020204" pitchFamily="34" charset="0"/>
              </a:rPr>
              <a:t>B. cinerea </a:t>
            </a:r>
            <a:r>
              <a:rPr lang="en-US" sz="1200" b="1" dirty="0">
                <a:latin typeface="Arial" panose="020B0604020202020204" pitchFamily="34" charset="0"/>
                <a:ea typeface="Calibri" panose="020F0502020204030204" pitchFamily="34" charset="0"/>
                <a:cs typeface="Arial" panose="020B0604020202020204" pitchFamily="34" charset="0"/>
              </a:rPr>
              <a:t>expression profiles on Col-0 </a:t>
            </a:r>
            <a:r>
              <a:rPr lang="en-US" sz="1200" b="1" i="1" dirty="0">
                <a:latin typeface="Arial" panose="020B0604020202020204" pitchFamily="34" charset="0"/>
                <a:ea typeface="Calibri" panose="020F0502020204030204" pitchFamily="34" charset="0"/>
                <a:cs typeface="Arial" panose="020B0604020202020204" pitchFamily="34" charset="0"/>
              </a:rPr>
              <a:t>A. thaliana</a:t>
            </a:r>
            <a:r>
              <a:rPr lang="en-US" sz="1200" b="1" dirty="0">
                <a:latin typeface="Arial" panose="020B0604020202020204" pitchFamily="34" charset="0"/>
                <a:ea typeface="Calibri" panose="020F0502020204030204" pitchFamily="34" charset="0"/>
                <a:cs typeface="Arial" panose="020B0604020202020204" pitchFamily="34" charset="0"/>
              </a:rPr>
              <a:t>. </a:t>
            </a:r>
            <a:r>
              <a:rPr lang="en-US" sz="1200" dirty="0">
                <a:latin typeface="Arial" panose="020B0604020202020204" pitchFamily="34" charset="0"/>
                <a:ea typeface="Calibri" panose="020F0502020204030204" pitchFamily="34" charset="0"/>
                <a:cs typeface="Arial" panose="020B0604020202020204" pitchFamily="34" charset="0"/>
              </a:rPr>
              <a:t>Distances are in Mb, including only top SNPs on the same chromosome as the focal gene. Panel a data include the top 1 SNP identified by GEMMA association with each transcript expression profile (lowest p-value for association). Panel b describes the length of individual chromosomes. Panel c data include the shortest distance between transcript genomic location and top 1 SNP identified by GEMMA association with each transcript expression profile (lowest p-value for association) out of 5 permutations. </a:t>
            </a:r>
          </a:p>
        </p:txBody>
      </p:sp>
    </p:spTree>
    <p:extLst>
      <p:ext uri="{BB962C8B-B14F-4D97-AF65-F5344CB8AC3E}">
        <p14:creationId xmlns:p14="http://schemas.microsoft.com/office/powerpoint/2010/main" val="2815713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AECA340D-62CD-4432-8459-7A9B8C918E27}"/>
              </a:ext>
            </a:extLst>
          </p:cNvPr>
          <p:cNvPicPr>
            <a:picLocks noChangeAspect="1"/>
          </p:cNvPicPr>
          <p:nvPr/>
        </p:nvPicPr>
        <p:blipFill rotWithShape="1">
          <a:blip r:embed="rId3">
            <a:extLst>
              <a:ext uri="{28A0092B-C50C-407E-A947-70E740481C1C}">
                <a14:useLocalDpi xmlns:a14="http://schemas.microsoft.com/office/drawing/2010/main" val="0"/>
              </a:ext>
            </a:extLst>
          </a:blip>
          <a:srcRect b="6914"/>
          <a:stretch/>
        </p:blipFill>
        <p:spPr>
          <a:xfrm>
            <a:off x="-6346" y="2738188"/>
            <a:ext cx="6858000" cy="4787899"/>
          </a:xfrm>
          <a:prstGeom prst="rect">
            <a:avLst/>
          </a:prstGeom>
        </p:spPr>
      </p:pic>
      <p:pic>
        <p:nvPicPr>
          <p:cNvPr id="11" name="Picture 10">
            <a:extLst>
              <a:ext uri="{FF2B5EF4-FFF2-40B4-BE49-F238E27FC236}">
                <a16:creationId xmlns:a16="http://schemas.microsoft.com/office/drawing/2014/main" id="{E78A9E9A-AB69-4D88-A2E2-8207B52CD6EF}"/>
              </a:ext>
            </a:extLst>
          </p:cNvPr>
          <p:cNvPicPr>
            <a:picLocks noChangeAspect="1"/>
          </p:cNvPicPr>
          <p:nvPr/>
        </p:nvPicPr>
        <p:blipFill rotWithShape="1">
          <a:blip r:embed="rId4">
            <a:extLst>
              <a:ext uri="{28A0092B-C50C-407E-A947-70E740481C1C}">
                <a14:useLocalDpi xmlns:a14="http://schemas.microsoft.com/office/drawing/2010/main" val="0"/>
              </a:ext>
            </a:extLst>
          </a:blip>
          <a:srcRect l="3133" t="6488" b="9703"/>
          <a:stretch/>
        </p:blipFill>
        <p:spPr>
          <a:xfrm>
            <a:off x="208551" y="47244"/>
            <a:ext cx="6643103" cy="1915886"/>
          </a:xfrm>
          <a:prstGeom prst="rect">
            <a:avLst/>
          </a:prstGeom>
        </p:spPr>
      </p:pic>
      <p:sp>
        <p:nvSpPr>
          <p:cNvPr id="12" name="TextBox 11">
            <a:extLst>
              <a:ext uri="{FF2B5EF4-FFF2-40B4-BE49-F238E27FC236}">
                <a16:creationId xmlns:a16="http://schemas.microsoft.com/office/drawing/2014/main" id="{1FFA7F8E-ED40-4276-97F9-B67F2E0BFC37}"/>
              </a:ext>
            </a:extLst>
          </p:cNvPr>
          <p:cNvSpPr txBox="1"/>
          <p:nvPr/>
        </p:nvSpPr>
        <p:spPr>
          <a:xfrm>
            <a:off x="32060" y="-15955"/>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sp>
        <p:nvSpPr>
          <p:cNvPr id="13" name="TextBox 12">
            <a:extLst>
              <a:ext uri="{FF2B5EF4-FFF2-40B4-BE49-F238E27FC236}">
                <a16:creationId xmlns:a16="http://schemas.microsoft.com/office/drawing/2014/main" id="{0DF05069-5613-491C-8BDD-E3CC87DBC700}"/>
              </a:ext>
            </a:extLst>
          </p:cNvPr>
          <p:cNvSpPr txBox="1"/>
          <p:nvPr/>
        </p:nvSpPr>
        <p:spPr>
          <a:xfrm>
            <a:off x="0" y="2770108"/>
            <a:ext cx="35618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 </a:t>
            </a:r>
          </a:p>
        </p:txBody>
      </p:sp>
      <p:sp>
        <p:nvSpPr>
          <p:cNvPr id="6" name="TextBox 5">
            <a:extLst>
              <a:ext uri="{FF2B5EF4-FFF2-40B4-BE49-F238E27FC236}">
                <a16:creationId xmlns:a16="http://schemas.microsoft.com/office/drawing/2014/main" id="{0EA41D68-6E51-49A5-9E51-16EE02ADD719}"/>
              </a:ext>
            </a:extLst>
          </p:cNvPr>
          <p:cNvSpPr txBox="1"/>
          <p:nvPr/>
        </p:nvSpPr>
        <p:spPr>
          <a:xfrm>
            <a:off x="1991531" y="2490017"/>
            <a:ext cx="30168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a:t>
            </a:r>
          </a:p>
        </p:txBody>
      </p:sp>
      <p:cxnSp>
        <p:nvCxnSpPr>
          <p:cNvPr id="7" name="Straight Connector 6">
            <a:extLst>
              <a:ext uri="{FF2B5EF4-FFF2-40B4-BE49-F238E27FC236}">
                <a16:creationId xmlns:a16="http://schemas.microsoft.com/office/drawing/2014/main" id="{8E415D45-FE54-4692-9120-471CBC169BC8}"/>
              </a:ext>
            </a:extLst>
          </p:cNvPr>
          <p:cNvCxnSpPr>
            <a:cxnSpLocks/>
          </p:cNvCxnSpPr>
          <p:nvPr/>
        </p:nvCxnSpPr>
        <p:spPr>
          <a:xfrm>
            <a:off x="2120955" y="2195259"/>
            <a:ext cx="0" cy="323352"/>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DC88337-8D88-4D13-A3DC-91E2225F52B5}"/>
              </a:ext>
            </a:extLst>
          </p:cNvPr>
          <p:cNvSpPr txBox="1"/>
          <p:nvPr/>
        </p:nvSpPr>
        <p:spPr>
          <a:xfrm>
            <a:off x="4880781" y="2484617"/>
            <a:ext cx="301686"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a:t>
            </a:r>
          </a:p>
        </p:txBody>
      </p:sp>
      <p:cxnSp>
        <p:nvCxnSpPr>
          <p:cNvPr id="14" name="Straight Connector 13">
            <a:extLst>
              <a:ext uri="{FF2B5EF4-FFF2-40B4-BE49-F238E27FC236}">
                <a16:creationId xmlns:a16="http://schemas.microsoft.com/office/drawing/2014/main" id="{B434F331-1BF2-41C3-B792-A491A63A43CE}"/>
              </a:ext>
            </a:extLst>
          </p:cNvPr>
          <p:cNvCxnSpPr>
            <a:cxnSpLocks/>
          </p:cNvCxnSpPr>
          <p:nvPr/>
        </p:nvCxnSpPr>
        <p:spPr>
          <a:xfrm>
            <a:off x="5027754" y="2195259"/>
            <a:ext cx="0" cy="323352"/>
          </a:xfrm>
          <a:prstGeom prst="line">
            <a:avLst/>
          </a:prstGeom>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AB22E18A-9239-490C-B61D-33ECB4845949}"/>
              </a:ext>
            </a:extLst>
          </p:cNvPr>
          <p:cNvGrpSpPr/>
          <p:nvPr/>
        </p:nvGrpSpPr>
        <p:grpSpPr>
          <a:xfrm>
            <a:off x="417102" y="2012522"/>
            <a:ext cx="3860083" cy="182737"/>
            <a:chOff x="417102" y="2774522"/>
            <a:chExt cx="3860083" cy="182737"/>
          </a:xfrm>
        </p:grpSpPr>
        <p:cxnSp>
          <p:nvCxnSpPr>
            <p:cNvPr id="17" name="Straight Connector 16">
              <a:extLst>
                <a:ext uri="{FF2B5EF4-FFF2-40B4-BE49-F238E27FC236}">
                  <a16:creationId xmlns:a16="http://schemas.microsoft.com/office/drawing/2014/main" id="{0A11131B-B113-45E6-9A18-05308D5A7A4F}"/>
                </a:ext>
              </a:extLst>
            </p:cNvPr>
            <p:cNvCxnSpPr>
              <a:cxnSpLocks/>
            </p:cNvCxnSpPr>
            <p:nvPr/>
          </p:nvCxnSpPr>
          <p:spPr>
            <a:xfrm>
              <a:off x="417102" y="2957259"/>
              <a:ext cx="38600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1F81E57-6F29-4438-8DDD-A818C912DCE3}"/>
                </a:ext>
              </a:extLst>
            </p:cNvPr>
            <p:cNvCxnSpPr/>
            <p:nvPr/>
          </p:nvCxnSpPr>
          <p:spPr>
            <a:xfrm flipV="1">
              <a:off x="417102" y="2800005"/>
              <a:ext cx="0" cy="1572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208A3AE-70BC-4FE4-8E54-3BC63DFED0A7}"/>
                </a:ext>
              </a:extLst>
            </p:cNvPr>
            <p:cNvCxnSpPr>
              <a:cxnSpLocks/>
            </p:cNvCxnSpPr>
            <p:nvPr/>
          </p:nvCxnSpPr>
          <p:spPr>
            <a:xfrm flipV="1">
              <a:off x="4277185" y="2774522"/>
              <a:ext cx="0" cy="18273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 name="Group 19">
            <a:extLst>
              <a:ext uri="{FF2B5EF4-FFF2-40B4-BE49-F238E27FC236}">
                <a16:creationId xmlns:a16="http://schemas.microsoft.com/office/drawing/2014/main" id="{0B6FA72F-0D30-4179-BF8E-B32566FA04F3}"/>
              </a:ext>
            </a:extLst>
          </p:cNvPr>
          <p:cNvGrpSpPr/>
          <p:nvPr/>
        </p:nvGrpSpPr>
        <p:grpSpPr>
          <a:xfrm>
            <a:off x="4328703" y="1998954"/>
            <a:ext cx="2224498" cy="196305"/>
            <a:chOff x="417102" y="2774522"/>
            <a:chExt cx="3860083" cy="182737"/>
          </a:xfrm>
        </p:grpSpPr>
        <p:cxnSp>
          <p:nvCxnSpPr>
            <p:cNvPr id="21" name="Straight Connector 20">
              <a:extLst>
                <a:ext uri="{FF2B5EF4-FFF2-40B4-BE49-F238E27FC236}">
                  <a16:creationId xmlns:a16="http://schemas.microsoft.com/office/drawing/2014/main" id="{DC106C81-E9C8-4E2A-9DC4-23DEBA4D0B80}"/>
                </a:ext>
              </a:extLst>
            </p:cNvPr>
            <p:cNvCxnSpPr>
              <a:cxnSpLocks/>
            </p:cNvCxnSpPr>
            <p:nvPr/>
          </p:nvCxnSpPr>
          <p:spPr>
            <a:xfrm>
              <a:off x="417102" y="2957259"/>
              <a:ext cx="38600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D0607CB-428C-4966-BBC6-EEBD8F972B0C}"/>
                </a:ext>
              </a:extLst>
            </p:cNvPr>
            <p:cNvCxnSpPr/>
            <p:nvPr/>
          </p:nvCxnSpPr>
          <p:spPr>
            <a:xfrm flipV="1">
              <a:off x="417102" y="2800005"/>
              <a:ext cx="0" cy="157254"/>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C6E769C-96D4-4169-B659-F17EE73467CA}"/>
                </a:ext>
              </a:extLst>
            </p:cNvPr>
            <p:cNvCxnSpPr>
              <a:cxnSpLocks/>
            </p:cNvCxnSpPr>
            <p:nvPr/>
          </p:nvCxnSpPr>
          <p:spPr>
            <a:xfrm flipV="1">
              <a:off x="4277185" y="2774522"/>
              <a:ext cx="0" cy="182737"/>
            </a:xfrm>
            <a:prstGeom prst="line">
              <a:avLst/>
            </a:prstGeom>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BCD4639B-D045-4477-A3E1-B51DE90B1553}"/>
              </a:ext>
            </a:extLst>
          </p:cNvPr>
          <p:cNvSpPr txBox="1"/>
          <p:nvPr/>
        </p:nvSpPr>
        <p:spPr>
          <a:xfrm>
            <a:off x="2497130" y="2230170"/>
            <a:ext cx="224933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Cluster Membership</a:t>
            </a:r>
          </a:p>
        </p:txBody>
      </p:sp>
      <p:sp>
        <p:nvSpPr>
          <p:cNvPr id="2" name="Rectangle 1">
            <a:extLst>
              <a:ext uri="{FF2B5EF4-FFF2-40B4-BE49-F238E27FC236}">
                <a16:creationId xmlns:a16="http://schemas.microsoft.com/office/drawing/2014/main" id="{90B7A778-608B-4356-9DF8-51E845B842F6}"/>
              </a:ext>
            </a:extLst>
          </p:cNvPr>
          <p:cNvSpPr/>
          <p:nvPr/>
        </p:nvSpPr>
        <p:spPr>
          <a:xfrm>
            <a:off x="-23150" y="7492174"/>
            <a:ext cx="6874804" cy="1658980"/>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S4. </a:t>
            </a:r>
            <a:r>
              <a:rPr lang="en-US" sz="1200" b="1" i="1" dirty="0">
                <a:latin typeface="Arial" panose="020B0604020202020204" pitchFamily="34" charset="0"/>
                <a:ea typeface="Calibri" panose="020F0502020204030204" pitchFamily="34" charset="0"/>
                <a:cs typeface="Arial" panose="020B0604020202020204" pitchFamily="34" charset="0"/>
              </a:rPr>
              <a:t>cis</a:t>
            </a:r>
            <a:r>
              <a:rPr lang="en-US" sz="1200" b="1" dirty="0">
                <a:latin typeface="Arial" panose="020B0604020202020204" pitchFamily="34" charset="0"/>
                <a:ea typeface="Calibri" panose="020F0502020204030204" pitchFamily="34" charset="0"/>
                <a:cs typeface="Arial" panose="020B0604020202020204" pitchFamily="34" charset="0"/>
              </a:rPr>
              <a:t>-effect analysis of the botrydial biosynthetic gene network.</a:t>
            </a:r>
            <a:r>
              <a:rPr lang="en-US" sz="1200" dirty="0">
                <a:latin typeface="Arial" panose="020B0604020202020204" pitchFamily="34" charset="0"/>
                <a:ea typeface="Calibri" panose="020F0502020204030204" pitchFamily="34" charset="0"/>
                <a:cs typeface="Arial" panose="020B0604020202020204" pitchFamily="34" charset="0"/>
              </a:rPr>
              <a:t> Panel a is hierarchical clustering of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isolates from SNPs within the botrydial biosynthetic gene network. Clustering was based on mean linkage (UPGMA), with correlation distance and 1000 bootstrap replications. AU p-values are reported in red, BP values in green. Edges with high AU values are considered strongly supported by the data, and clustering is drawn according to these edges with AU &gt; 95%.  Panel b is Violin plots of botrydial network-level expression within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clusters. Isolates are clustered based membership in groups defined by hierarchical clustering of the SNPs within the botrydial biosynthesis network.</a:t>
            </a:r>
          </a:p>
        </p:txBody>
      </p:sp>
    </p:spTree>
    <p:extLst>
      <p:ext uri="{BB962C8B-B14F-4D97-AF65-F5344CB8AC3E}">
        <p14:creationId xmlns:p14="http://schemas.microsoft.com/office/powerpoint/2010/main" val="4146352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DDBDDD8-A1F5-4A5E-9C7B-779EA66CE6CF}"/>
              </a:ext>
            </a:extLst>
          </p:cNvPr>
          <p:cNvSpPr txBox="1"/>
          <p:nvPr/>
        </p:nvSpPr>
        <p:spPr>
          <a:xfrm>
            <a:off x="54123" y="2707691"/>
            <a:ext cx="44114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b. </a:t>
            </a:r>
          </a:p>
        </p:txBody>
      </p:sp>
      <p:grpSp>
        <p:nvGrpSpPr>
          <p:cNvPr id="21" name="Group 20">
            <a:extLst>
              <a:ext uri="{FF2B5EF4-FFF2-40B4-BE49-F238E27FC236}">
                <a16:creationId xmlns:a16="http://schemas.microsoft.com/office/drawing/2014/main" id="{D3C4889D-3D20-4CFC-88B2-8BEB06305C82}"/>
              </a:ext>
            </a:extLst>
          </p:cNvPr>
          <p:cNvGrpSpPr/>
          <p:nvPr/>
        </p:nvGrpSpPr>
        <p:grpSpPr>
          <a:xfrm>
            <a:off x="0" y="2718054"/>
            <a:ext cx="6858000" cy="4784919"/>
            <a:chOff x="0" y="4314202"/>
            <a:chExt cx="6858000" cy="4784919"/>
          </a:xfrm>
        </p:grpSpPr>
        <p:pic>
          <p:nvPicPr>
            <p:cNvPr id="5" name="Picture 4">
              <a:extLst>
                <a:ext uri="{FF2B5EF4-FFF2-40B4-BE49-F238E27FC236}">
                  <a16:creationId xmlns:a16="http://schemas.microsoft.com/office/drawing/2014/main" id="{5CE80459-3125-4EDA-848C-B2FD4F58C90F}"/>
                </a:ext>
              </a:extLst>
            </p:cNvPr>
            <p:cNvPicPr>
              <a:picLocks noChangeAspect="1"/>
            </p:cNvPicPr>
            <p:nvPr/>
          </p:nvPicPr>
          <p:blipFill rotWithShape="1">
            <a:blip r:embed="rId3">
              <a:extLst>
                <a:ext uri="{28A0092B-C50C-407E-A947-70E740481C1C}">
                  <a14:useLocalDpi xmlns:a14="http://schemas.microsoft.com/office/drawing/2010/main" val="0"/>
                </a:ext>
              </a:extLst>
            </a:blip>
            <a:srcRect b="6972"/>
            <a:stretch/>
          </p:blipFill>
          <p:spPr>
            <a:xfrm>
              <a:off x="0" y="4314204"/>
              <a:ext cx="6858000" cy="4784917"/>
            </a:xfrm>
            <a:prstGeom prst="rect">
              <a:avLst/>
            </a:prstGeom>
          </p:spPr>
        </p:pic>
        <p:pic>
          <p:nvPicPr>
            <p:cNvPr id="6" name="Picture 5">
              <a:extLst>
                <a:ext uri="{FF2B5EF4-FFF2-40B4-BE49-F238E27FC236}">
                  <a16:creationId xmlns:a16="http://schemas.microsoft.com/office/drawing/2014/main" id="{1513DD18-B771-4FD0-847E-BF7D379CB0EF}"/>
                </a:ext>
              </a:extLst>
            </p:cNvPr>
            <p:cNvPicPr>
              <a:picLocks noChangeAspect="1"/>
            </p:cNvPicPr>
            <p:nvPr/>
          </p:nvPicPr>
          <p:blipFill rotWithShape="1">
            <a:blip r:embed="rId3">
              <a:extLst>
                <a:ext uri="{28A0092B-C50C-407E-A947-70E740481C1C}">
                  <a14:useLocalDpi xmlns:a14="http://schemas.microsoft.com/office/drawing/2010/main" val="0"/>
                </a:ext>
              </a:extLst>
            </a:blip>
            <a:srcRect l="9121" r="47297" b="6972"/>
            <a:stretch/>
          </p:blipFill>
          <p:spPr>
            <a:xfrm>
              <a:off x="3575714" y="4314202"/>
              <a:ext cx="2988860" cy="4784917"/>
            </a:xfrm>
            <a:prstGeom prst="rect">
              <a:avLst/>
            </a:prstGeom>
          </p:spPr>
        </p:pic>
        <p:pic>
          <p:nvPicPr>
            <p:cNvPr id="7" name="Picture 6">
              <a:extLst>
                <a:ext uri="{FF2B5EF4-FFF2-40B4-BE49-F238E27FC236}">
                  <a16:creationId xmlns:a16="http://schemas.microsoft.com/office/drawing/2014/main" id="{2484AD5F-3067-4A39-B47F-97AD88C51DF8}"/>
                </a:ext>
              </a:extLst>
            </p:cNvPr>
            <p:cNvPicPr>
              <a:picLocks noChangeAspect="1"/>
            </p:cNvPicPr>
            <p:nvPr/>
          </p:nvPicPr>
          <p:blipFill rotWithShape="1">
            <a:blip r:embed="rId3">
              <a:extLst>
                <a:ext uri="{28A0092B-C50C-407E-A947-70E740481C1C}">
                  <a14:useLocalDpi xmlns:a14="http://schemas.microsoft.com/office/drawing/2010/main" val="0"/>
                </a:ext>
              </a:extLst>
            </a:blip>
            <a:srcRect l="52902" r="5610" b="6972"/>
            <a:stretch/>
          </p:blipFill>
          <p:spPr>
            <a:xfrm>
              <a:off x="730533" y="4314203"/>
              <a:ext cx="2845181" cy="4784917"/>
            </a:xfrm>
            <a:prstGeom prst="rect">
              <a:avLst/>
            </a:prstGeom>
          </p:spPr>
        </p:pic>
      </p:grpSp>
      <p:grpSp>
        <p:nvGrpSpPr>
          <p:cNvPr id="20" name="Group 19">
            <a:extLst>
              <a:ext uri="{FF2B5EF4-FFF2-40B4-BE49-F238E27FC236}">
                <a16:creationId xmlns:a16="http://schemas.microsoft.com/office/drawing/2014/main" id="{09FBDFA4-047C-415F-919F-FB2EA9FC7BBF}"/>
              </a:ext>
            </a:extLst>
          </p:cNvPr>
          <p:cNvGrpSpPr/>
          <p:nvPr/>
        </p:nvGrpSpPr>
        <p:grpSpPr>
          <a:xfrm>
            <a:off x="211564" y="74938"/>
            <a:ext cx="6572250" cy="2024449"/>
            <a:chOff x="421114" y="422410"/>
            <a:chExt cx="6572250" cy="2024449"/>
          </a:xfrm>
        </p:grpSpPr>
        <p:pic>
          <p:nvPicPr>
            <p:cNvPr id="3" name="Picture 2">
              <a:extLst>
                <a:ext uri="{FF2B5EF4-FFF2-40B4-BE49-F238E27FC236}">
                  <a16:creationId xmlns:a16="http://schemas.microsoft.com/office/drawing/2014/main" id="{A5FF2100-E49A-450A-89DB-44E575B6D88D}"/>
                </a:ext>
              </a:extLst>
            </p:cNvPr>
            <p:cNvPicPr>
              <a:picLocks noChangeAspect="1"/>
            </p:cNvPicPr>
            <p:nvPr/>
          </p:nvPicPr>
          <p:blipFill rotWithShape="1">
            <a:blip r:embed="rId4">
              <a:extLst>
                <a:ext uri="{28A0092B-C50C-407E-A947-70E740481C1C}">
                  <a14:useLocalDpi xmlns:a14="http://schemas.microsoft.com/office/drawing/2010/main" val="0"/>
                </a:ext>
              </a:extLst>
            </a:blip>
            <a:srcRect l="4167" t="7613" b="6113"/>
            <a:stretch/>
          </p:blipFill>
          <p:spPr>
            <a:xfrm>
              <a:off x="421114" y="422410"/>
              <a:ext cx="6572250" cy="1945822"/>
            </a:xfrm>
            <a:prstGeom prst="rect">
              <a:avLst/>
            </a:prstGeom>
          </p:spPr>
        </p:pic>
        <p:grpSp>
          <p:nvGrpSpPr>
            <p:cNvPr id="13" name="Group 12">
              <a:extLst>
                <a:ext uri="{FF2B5EF4-FFF2-40B4-BE49-F238E27FC236}">
                  <a16:creationId xmlns:a16="http://schemas.microsoft.com/office/drawing/2014/main" id="{66650E3C-71CB-44A5-8592-E78431AFFB48}"/>
                </a:ext>
              </a:extLst>
            </p:cNvPr>
            <p:cNvGrpSpPr/>
            <p:nvPr/>
          </p:nvGrpSpPr>
          <p:grpSpPr>
            <a:xfrm>
              <a:off x="548640" y="2289605"/>
              <a:ext cx="2142309" cy="157254"/>
              <a:chOff x="548640" y="2289605"/>
              <a:chExt cx="2142309" cy="157254"/>
            </a:xfrm>
          </p:grpSpPr>
          <p:cxnSp>
            <p:nvCxnSpPr>
              <p:cNvPr id="10" name="Straight Connector 9">
                <a:extLst>
                  <a:ext uri="{FF2B5EF4-FFF2-40B4-BE49-F238E27FC236}">
                    <a16:creationId xmlns:a16="http://schemas.microsoft.com/office/drawing/2014/main" id="{89687D1E-C87B-49A1-B8D6-A467BDA86AE0}"/>
                  </a:ext>
                </a:extLst>
              </p:cNvPr>
              <p:cNvCxnSpPr>
                <a:cxnSpLocks/>
              </p:cNvCxnSpPr>
              <p:nvPr/>
            </p:nvCxnSpPr>
            <p:spPr>
              <a:xfrm>
                <a:off x="548640" y="2446859"/>
                <a:ext cx="21423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49F5252A-D42C-4F52-B12E-66F86F4C6F47}"/>
                  </a:ext>
                </a:extLst>
              </p:cNvPr>
              <p:cNvCxnSpPr/>
              <p:nvPr/>
            </p:nvCxnSpPr>
            <p:spPr>
              <a:xfrm flipV="1">
                <a:off x="2690949" y="2289605"/>
                <a:ext cx="0" cy="1572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352DCB0-53D5-45EE-99C1-E962B3E69334}"/>
                  </a:ext>
                </a:extLst>
              </p:cNvPr>
              <p:cNvCxnSpPr/>
              <p:nvPr/>
            </p:nvCxnSpPr>
            <p:spPr>
              <a:xfrm flipV="1">
                <a:off x="548640" y="2289605"/>
                <a:ext cx="0" cy="15725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25D8D571-797A-4FAA-82B7-E866D6EF15CA}"/>
                </a:ext>
              </a:extLst>
            </p:cNvPr>
            <p:cNvGrpSpPr/>
            <p:nvPr/>
          </p:nvGrpSpPr>
          <p:grpSpPr>
            <a:xfrm>
              <a:off x="2725973" y="2294083"/>
              <a:ext cx="3962208" cy="152776"/>
              <a:chOff x="548640" y="2289605"/>
              <a:chExt cx="2142309" cy="157254"/>
            </a:xfrm>
          </p:grpSpPr>
          <p:cxnSp>
            <p:nvCxnSpPr>
              <p:cNvPr id="15" name="Straight Connector 14">
                <a:extLst>
                  <a:ext uri="{FF2B5EF4-FFF2-40B4-BE49-F238E27FC236}">
                    <a16:creationId xmlns:a16="http://schemas.microsoft.com/office/drawing/2014/main" id="{291C35B4-3AF2-4292-AE44-DD191E014222}"/>
                  </a:ext>
                </a:extLst>
              </p:cNvPr>
              <p:cNvCxnSpPr>
                <a:cxnSpLocks/>
              </p:cNvCxnSpPr>
              <p:nvPr/>
            </p:nvCxnSpPr>
            <p:spPr>
              <a:xfrm>
                <a:off x="548640" y="2446859"/>
                <a:ext cx="214230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3F7D302-9899-4ADC-96A7-CEC77FA41B26}"/>
                  </a:ext>
                </a:extLst>
              </p:cNvPr>
              <p:cNvCxnSpPr/>
              <p:nvPr/>
            </p:nvCxnSpPr>
            <p:spPr>
              <a:xfrm flipV="1">
                <a:off x="2690949" y="2289605"/>
                <a:ext cx="0" cy="157254"/>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D8DC5A7-02F1-41CE-94C4-CE439E4F59FC}"/>
                  </a:ext>
                </a:extLst>
              </p:cNvPr>
              <p:cNvCxnSpPr/>
              <p:nvPr/>
            </p:nvCxnSpPr>
            <p:spPr>
              <a:xfrm flipV="1">
                <a:off x="548640" y="2289605"/>
                <a:ext cx="0" cy="157254"/>
              </a:xfrm>
              <a:prstGeom prst="line">
                <a:avLst/>
              </a:prstGeom>
            </p:spPr>
            <p:style>
              <a:lnRef idx="1">
                <a:schemeClr val="accent1"/>
              </a:lnRef>
              <a:fillRef idx="0">
                <a:schemeClr val="accent1"/>
              </a:fillRef>
              <a:effectRef idx="0">
                <a:schemeClr val="accent1"/>
              </a:effectRef>
              <a:fontRef idx="minor">
                <a:schemeClr val="tx1"/>
              </a:fontRef>
            </p:style>
          </p:cxnSp>
        </p:grpSp>
      </p:grpSp>
      <p:sp>
        <p:nvSpPr>
          <p:cNvPr id="18" name="TextBox 17">
            <a:extLst>
              <a:ext uri="{FF2B5EF4-FFF2-40B4-BE49-F238E27FC236}">
                <a16:creationId xmlns:a16="http://schemas.microsoft.com/office/drawing/2014/main" id="{045F506D-F34E-470F-AF83-A2699F33AA8B}"/>
              </a:ext>
            </a:extLst>
          </p:cNvPr>
          <p:cNvSpPr txBox="1"/>
          <p:nvPr/>
        </p:nvSpPr>
        <p:spPr>
          <a:xfrm>
            <a:off x="1978831" y="2479970"/>
            <a:ext cx="31290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1</a:t>
            </a:r>
          </a:p>
        </p:txBody>
      </p:sp>
      <p:sp>
        <p:nvSpPr>
          <p:cNvPr id="19" name="TextBox 18">
            <a:extLst>
              <a:ext uri="{FF2B5EF4-FFF2-40B4-BE49-F238E27FC236}">
                <a16:creationId xmlns:a16="http://schemas.microsoft.com/office/drawing/2014/main" id="{66471680-6E27-43E0-BFF0-3E60E930ADAB}"/>
              </a:ext>
            </a:extLst>
          </p:cNvPr>
          <p:cNvSpPr txBox="1"/>
          <p:nvPr/>
        </p:nvSpPr>
        <p:spPr>
          <a:xfrm>
            <a:off x="4974855" y="2479970"/>
            <a:ext cx="312906"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2</a:t>
            </a:r>
          </a:p>
        </p:txBody>
      </p:sp>
      <p:sp>
        <p:nvSpPr>
          <p:cNvPr id="8" name="TextBox 7">
            <a:extLst>
              <a:ext uri="{FF2B5EF4-FFF2-40B4-BE49-F238E27FC236}">
                <a16:creationId xmlns:a16="http://schemas.microsoft.com/office/drawing/2014/main" id="{05D9E768-EE7F-443D-966C-C937B002764E}"/>
              </a:ext>
            </a:extLst>
          </p:cNvPr>
          <p:cNvSpPr txBox="1"/>
          <p:nvPr/>
        </p:nvSpPr>
        <p:spPr>
          <a:xfrm>
            <a:off x="17332" y="6096"/>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cxnSp>
        <p:nvCxnSpPr>
          <p:cNvPr id="23" name="Straight Connector 22">
            <a:extLst>
              <a:ext uri="{FF2B5EF4-FFF2-40B4-BE49-F238E27FC236}">
                <a16:creationId xmlns:a16="http://schemas.microsoft.com/office/drawing/2014/main" id="{4582BE4A-43EC-491A-A612-09DC0017F433}"/>
              </a:ext>
            </a:extLst>
          </p:cNvPr>
          <p:cNvCxnSpPr>
            <a:cxnSpLocks/>
          </p:cNvCxnSpPr>
          <p:nvPr/>
        </p:nvCxnSpPr>
        <p:spPr>
          <a:xfrm>
            <a:off x="1410244" y="2099387"/>
            <a:ext cx="625657" cy="608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3AF9257-F58B-4E41-9C0A-31EF45D815E4}"/>
              </a:ext>
            </a:extLst>
          </p:cNvPr>
          <p:cNvCxnSpPr>
            <a:cxnSpLocks/>
          </p:cNvCxnSpPr>
          <p:nvPr/>
        </p:nvCxnSpPr>
        <p:spPr>
          <a:xfrm>
            <a:off x="4592742" y="2109525"/>
            <a:ext cx="473021" cy="598166"/>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538FB143-3C12-4136-A4DA-71F4FC86BC2B}"/>
              </a:ext>
            </a:extLst>
          </p:cNvPr>
          <p:cNvSpPr txBox="1"/>
          <p:nvPr/>
        </p:nvSpPr>
        <p:spPr>
          <a:xfrm>
            <a:off x="2024644" y="2140224"/>
            <a:ext cx="2249334"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Cluster Membership</a:t>
            </a:r>
          </a:p>
        </p:txBody>
      </p:sp>
      <p:sp>
        <p:nvSpPr>
          <p:cNvPr id="2" name="Rectangle 1">
            <a:extLst>
              <a:ext uri="{FF2B5EF4-FFF2-40B4-BE49-F238E27FC236}">
                <a16:creationId xmlns:a16="http://schemas.microsoft.com/office/drawing/2014/main" id="{415C971A-9A5B-40D1-992E-6A7B2431D4FD}"/>
              </a:ext>
            </a:extLst>
          </p:cNvPr>
          <p:cNvSpPr/>
          <p:nvPr/>
        </p:nvSpPr>
        <p:spPr>
          <a:xfrm>
            <a:off x="-10022" y="7484556"/>
            <a:ext cx="6857999" cy="1658980"/>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S5. </a:t>
            </a:r>
            <a:r>
              <a:rPr lang="en-US" sz="1200" b="1" i="1" dirty="0">
                <a:latin typeface="Arial" panose="020B0604020202020204" pitchFamily="34" charset="0"/>
                <a:ea typeface="Calibri" panose="020F0502020204030204" pitchFamily="34" charset="0"/>
                <a:cs typeface="Arial" panose="020B0604020202020204" pitchFamily="34" charset="0"/>
              </a:rPr>
              <a:t>cis</a:t>
            </a:r>
            <a:r>
              <a:rPr lang="en-US" sz="1200" b="1" dirty="0">
                <a:latin typeface="Arial" panose="020B0604020202020204" pitchFamily="34" charset="0"/>
                <a:ea typeface="Calibri" panose="020F0502020204030204" pitchFamily="34" charset="0"/>
                <a:cs typeface="Arial" panose="020B0604020202020204" pitchFamily="34" charset="0"/>
              </a:rPr>
              <a:t>-effect analysis of the cyclic peptide biosynthetic gene network.</a:t>
            </a:r>
            <a:r>
              <a:rPr lang="en-US" sz="1200" dirty="0">
                <a:latin typeface="Arial" panose="020B0604020202020204" pitchFamily="34" charset="0"/>
                <a:ea typeface="Calibri" panose="020F0502020204030204" pitchFamily="34" charset="0"/>
                <a:cs typeface="Arial" panose="020B0604020202020204" pitchFamily="34" charset="0"/>
              </a:rPr>
              <a:t> Panel a is hierarchical clustering of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isolates from SNPs within the cyclic peptide biosynthetic gene network. Clustering was based on mean linkage (UPGMA), with correlation distance and 1000 bootstrap replications. AU p-values are reported in red, BP values in green. Edges with high AU values are considered strongly supported by the data, and clustering is drawn according to these edges with AU &gt; 95%.  Panel b is Violin plots of cyclic peptide network-level expression within </a:t>
            </a:r>
            <a:r>
              <a:rPr lang="en-US" sz="1200" i="1" dirty="0">
                <a:latin typeface="Arial" panose="020B0604020202020204" pitchFamily="34" charset="0"/>
                <a:ea typeface="Calibri" panose="020F0502020204030204" pitchFamily="34" charset="0"/>
                <a:cs typeface="Arial" panose="020B0604020202020204" pitchFamily="34" charset="0"/>
              </a:rPr>
              <a:t>B. cinerea</a:t>
            </a:r>
            <a:r>
              <a:rPr lang="en-US" sz="1200" dirty="0">
                <a:latin typeface="Arial" panose="020B0604020202020204" pitchFamily="34" charset="0"/>
                <a:ea typeface="Calibri" panose="020F0502020204030204" pitchFamily="34" charset="0"/>
                <a:cs typeface="Arial" panose="020B0604020202020204" pitchFamily="34" charset="0"/>
              </a:rPr>
              <a:t> clusters. Isolates are clustered based membership in groups defined by hierarchical clustering of the SNPs within the botrydial biosynthesis network.</a:t>
            </a:r>
          </a:p>
        </p:txBody>
      </p:sp>
      <p:sp>
        <p:nvSpPr>
          <p:cNvPr id="25" name="TextBox 24">
            <a:extLst>
              <a:ext uri="{FF2B5EF4-FFF2-40B4-BE49-F238E27FC236}">
                <a16:creationId xmlns:a16="http://schemas.microsoft.com/office/drawing/2014/main" id="{4AE661BE-962D-472E-9C58-6E1CDAA55636}"/>
              </a:ext>
            </a:extLst>
          </p:cNvPr>
          <p:cNvSpPr txBox="1"/>
          <p:nvPr/>
        </p:nvSpPr>
        <p:spPr>
          <a:xfrm>
            <a:off x="0" y="2770108"/>
            <a:ext cx="35618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 </a:t>
            </a:r>
          </a:p>
        </p:txBody>
      </p:sp>
    </p:spTree>
    <p:extLst>
      <p:ext uri="{BB962C8B-B14F-4D97-AF65-F5344CB8AC3E}">
        <p14:creationId xmlns:p14="http://schemas.microsoft.com/office/powerpoint/2010/main" val="3805695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A0A4D931-79B3-41B4-9184-76BB7FFDAA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155868"/>
            <a:ext cx="6858000" cy="4286250"/>
          </a:xfrm>
          <a:prstGeom prst="rect">
            <a:avLst/>
          </a:prstGeom>
        </p:spPr>
      </p:pic>
      <p:pic>
        <p:nvPicPr>
          <p:cNvPr id="8" name="Picture 7">
            <a:extLst>
              <a:ext uri="{FF2B5EF4-FFF2-40B4-BE49-F238E27FC236}">
                <a16:creationId xmlns:a16="http://schemas.microsoft.com/office/drawing/2014/main" id="{A7BA743A-9A32-4A19-B0CC-C71145E50F51}"/>
              </a:ext>
            </a:extLst>
          </p:cNvPr>
          <p:cNvPicPr>
            <a:picLocks noChangeAspect="1"/>
          </p:cNvPicPr>
          <p:nvPr/>
        </p:nvPicPr>
        <p:blipFill rotWithShape="1">
          <a:blip r:embed="rId4">
            <a:extLst>
              <a:ext uri="{28A0092B-C50C-407E-A947-70E740481C1C}">
                <a14:useLocalDpi xmlns:a14="http://schemas.microsoft.com/office/drawing/2010/main" val="0"/>
              </a:ext>
            </a:extLst>
          </a:blip>
          <a:srcRect t="-1" b="1880"/>
          <a:stretch/>
        </p:blipFill>
        <p:spPr>
          <a:xfrm>
            <a:off x="0" y="-33799"/>
            <a:ext cx="6858000" cy="4205709"/>
          </a:xfrm>
          <a:prstGeom prst="rect">
            <a:avLst/>
          </a:prstGeom>
        </p:spPr>
      </p:pic>
      <p:sp>
        <p:nvSpPr>
          <p:cNvPr id="4" name="TextBox 3">
            <a:extLst>
              <a:ext uri="{FF2B5EF4-FFF2-40B4-BE49-F238E27FC236}">
                <a16:creationId xmlns:a16="http://schemas.microsoft.com/office/drawing/2014/main" id="{E2BFE527-CF62-4256-BB9D-FD9657CAB200}"/>
              </a:ext>
            </a:extLst>
          </p:cNvPr>
          <p:cNvSpPr txBox="1"/>
          <p:nvPr/>
        </p:nvSpPr>
        <p:spPr>
          <a:xfrm>
            <a:off x="54123" y="4115867"/>
            <a:ext cx="356188"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b. </a:t>
            </a:r>
          </a:p>
        </p:txBody>
      </p:sp>
      <p:sp>
        <p:nvSpPr>
          <p:cNvPr id="5" name="TextBox 4">
            <a:extLst>
              <a:ext uri="{FF2B5EF4-FFF2-40B4-BE49-F238E27FC236}">
                <a16:creationId xmlns:a16="http://schemas.microsoft.com/office/drawing/2014/main" id="{D612673C-1908-4081-B6E6-32040377999A}"/>
              </a:ext>
            </a:extLst>
          </p:cNvPr>
          <p:cNvSpPr txBox="1"/>
          <p:nvPr/>
        </p:nvSpPr>
        <p:spPr>
          <a:xfrm>
            <a:off x="68132" y="-54864"/>
            <a:ext cx="312906"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a.</a:t>
            </a:r>
          </a:p>
        </p:txBody>
      </p:sp>
      <p:sp>
        <p:nvSpPr>
          <p:cNvPr id="2" name="Rectangle 1">
            <a:extLst>
              <a:ext uri="{FF2B5EF4-FFF2-40B4-BE49-F238E27FC236}">
                <a16:creationId xmlns:a16="http://schemas.microsoft.com/office/drawing/2014/main" id="{A5E101F9-EC50-48F6-9672-7AC8C8477382}"/>
              </a:ext>
            </a:extLst>
          </p:cNvPr>
          <p:cNvSpPr/>
          <p:nvPr/>
        </p:nvSpPr>
        <p:spPr>
          <a:xfrm>
            <a:off x="17547" y="8275029"/>
            <a:ext cx="6858000" cy="868507"/>
          </a:xfrm>
          <a:prstGeom prst="rect">
            <a:avLst/>
          </a:prstGeom>
        </p:spPr>
        <p:txBody>
          <a:bodyPr wrap="square">
            <a:spAutoFit/>
          </a:bodyPr>
          <a:lstStyle/>
          <a:p>
            <a:pPr>
              <a:lnSpc>
                <a:spcPct val="107000"/>
              </a:lnSpc>
              <a:spcAft>
                <a:spcPts val="800"/>
              </a:spcAft>
            </a:pPr>
            <a:r>
              <a:rPr lang="en-US" sz="1200" b="1" dirty="0">
                <a:latin typeface="Arial" panose="020B0604020202020204" pitchFamily="34" charset="0"/>
                <a:ea typeface="Calibri" panose="020F0502020204030204" pitchFamily="34" charset="0"/>
                <a:cs typeface="Arial" panose="020B0604020202020204" pitchFamily="34" charset="0"/>
              </a:rPr>
              <a:t>Figure S6. Interspecific hotspot comparison on the </a:t>
            </a:r>
            <a:r>
              <a:rPr lang="en-US" sz="1200" b="1" i="1" dirty="0">
                <a:latin typeface="Arial" panose="020B0604020202020204" pitchFamily="34" charset="0"/>
                <a:ea typeface="Calibri" panose="020F0502020204030204" pitchFamily="34" charset="0"/>
                <a:cs typeface="Arial" panose="020B0604020202020204" pitchFamily="34" charset="0"/>
              </a:rPr>
              <a:t>B. cinerea </a:t>
            </a:r>
            <a:r>
              <a:rPr lang="en-US" sz="1200" b="1" dirty="0">
                <a:latin typeface="Arial" panose="020B0604020202020204" pitchFamily="34" charset="0"/>
                <a:ea typeface="Calibri" panose="020F0502020204030204" pitchFamily="34" charset="0"/>
                <a:cs typeface="Arial" panose="020B0604020202020204" pitchFamily="34" charset="0"/>
              </a:rPr>
              <a:t>genome with the top 10 genes per SNP.</a:t>
            </a:r>
            <a:r>
              <a:rPr lang="en-US" sz="1200" dirty="0">
                <a:latin typeface="Arial" panose="020B0604020202020204" pitchFamily="34" charset="0"/>
                <a:ea typeface="Calibri" panose="020F0502020204030204" pitchFamily="34" charset="0"/>
                <a:cs typeface="Arial" panose="020B0604020202020204" pitchFamily="34" charset="0"/>
              </a:rPr>
              <a:t> For each SNP that is a top hit for one or more transcripts, the number of associated transcripts is counted, across both the </a:t>
            </a:r>
            <a:r>
              <a:rPr lang="en-US" sz="1200" i="1" dirty="0">
                <a:latin typeface="Arial" panose="020B0604020202020204" pitchFamily="34" charset="0"/>
                <a:ea typeface="Calibri" panose="020F0502020204030204" pitchFamily="34" charset="0"/>
                <a:cs typeface="Arial" panose="020B0604020202020204" pitchFamily="34" charset="0"/>
              </a:rPr>
              <a:t>B. cinerea </a:t>
            </a:r>
            <a:r>
              <a:rPr lang="en-US" sz="1200" dirty="0">
                <a:latin typeface="Arial" panose="020B0604020202020204" pitchFamily="34" charset="0"/>
                <a:ea typeface="Calibri" panose="020F0502020204030204" pitchFamily="34" charset="0"/>
                <a:cs typeface="Arial" panose="020B0604020202020204" pitchFamily="34" charset="0"/>
              </a:rPr>
              <a:t>transcriptome and the </a:t>
            </a:r>
            <a:r>
              <a:rPr lang="en-US" sz="1200" i="1" dirty="0">
                <a:latin typeface="Arial" panose="020B0604020202020204" pitchFamily="34" charset="0"/>
                <a:ea typeface="Calibri" panose="020F0502020204030204" pitchFamily="34" charset="0"/>
                <a:cs typeface="Arial" panose="020B0604020202020204" pitchFamily="34" charset="0"/>
              </a:rPr>
              <a:t>A. thaliana</a:t>
            </a:r>
            <a:r>
              <a:rPr lang="en-US" sz="1200" dirty="0">
                <a:latin typeface="Arial" panose="020B0604020202020204" pitchFamily="34" charset="0"/>
                <a:ea typeface="Calibri" panose="020F0502020204030204" pitchFamily="34" charset="0"/>
                <a:cs typeface="Arial" panose="020B0604020202020204" pitchFamily="34" charset="0"/>
              </a:rPr>
              <a:t> transcriptome. </a:t>
            </a:r>
          </a:p>
        </p:txBody>
      </p:sp>
    </p:spTree>
    <p:extLst>
      <p:ext uri="{BB962C8B-B14F-4D97-AF65-F5344CB8AC3E}">
        <p14:creationId xmlns:p14="http://schemas.microsoft.com/office/powerpoint/2010/main" val="144572707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3370</TotalTime>
  <Words>675</Words>
  <Application>Microsoft Office PowerPoint</Application>
  <PresentationFormat>Letter Paper (8.5x11 in)</PresentationFormat>
  <Paragraphs>42</Paragraphs>
  <Slides>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 S</dc:creator>
  <cp:lastModifiedBy>Admin</cp:lastModifiedBy>
  <cp:revision>36</cp:revision>
  <dcterms:created xsi:type="dcterms:W3CDTF">2018-12-21T19:36:41Z</dcterms:created>
  <dcterms:modified xsi:type="dcterms:W3CDTF">2019-05-02T16:54:22Z</dcterms:modified>
</cp:coreProperties>
</file>