
<file path=[Content_Types].xml><?xml version="1.0" encoding="utf-8"?>
<Types xmlns="http://schemas.openxmlformats.org/package/2006/content-types">
  <Default Extension="jpeg" ContentType="image/jpeg"/>
  <Default Extension="rels" ContentType="application/vnd.openxmlformats-package.relationships+xml"/>
  <Default Extension="tif" ContentType="image/tiff"/>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3"/>
  </p:notesMasterIdLst>
  <p:sldIdLst>
    <p:sldId id="257" r:id="rId2"/>
  </p:sldIdLst>
  <p:sldSz cx="9144000" cy="973931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5100"/>
    <a:srgbClr val="929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55"/>
    <p:restoredTop sz="71779"/>
  </p:normalViewPr>
  <p:slideViewPr>
    <p:cSldViewPr snapToGrid="0" snapToObjects="1">
      <p:cViewPr>
        <p:scale>
          <a:sx n="86" d="100"/>
          <a:sy n="86" d="100"/>
        </p:scale>
        <p:origin x="1776" y="-2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系列 1</c:v>
                </c:pt>
              </c:strCache>
            </c:strRef>
          </c:tx>
          <c:spPr>
            <a:ln w="28575" cap="rnd">
              <a:noFill/>
              <a:round/>
            </a:ln>
            <a:effectLst/>
          </c:spPr>
          <c:marker>
            <c:symbol val="none"/>
          </c:marker>
          <c:cat>
            <c:strRef>
              <c:f>Sheet1!$A$2:$A$5</c:f>
              <c:strCache>
                <c:ptCount val="4"/>
                <c:pt idx="0">
                  <c:v>分類 1</c:v>
                </c:pt>
                <c:pt idx="1">
                  <c:v>分類 2</c:v>
                </c:pt>
                <c:pt idx="2">
                  <c:v>分類 3</c:v>
                </c:pt>
                <c:pt idx="3">
                  <c:v>分類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CD0-CF42-8BC6-7AD051CF8E65}"/>
            </c:ext>
          </c:extLst>
        </c:ser>
        <c:dLbls>
          <c:showLegendKey val="0"/>
          <c:showVal val="0"/>
          <c:showCatName val="0"/>
          <c:showSerName val="0"/>
          <c:showPercent val="0"/>
          <c:showBubbleSize val="0"/>
        </c:dLbls>
        <c:smooth val="0"/>
        <c:axId val="-1878415184"/>
        <c:axId val="-1873117200"/>
      </c:lineChart>
      <c:catAx>
        <c:axId val="-1878415184"/>
        <c:scaling>
          <c:orientation val="minMax"/>
        </c:scaling>
        <c:delete val="1"/>
        <c:axPos val="t"/>
        <c:numFmt formatCode="General" sourceLinked="1"/>
        <c:majorTickMark val="none"/>
        <c:minorTickMark val="none"/>
        <c:tickLblPos val="nextTo"/>
        <c:crossAx val="-1873117200"/>
        <c:crosses val="autoZero"/>
        <c:auto val="1"/>
        <c:lblAlgn val="ctr"/>
        <c:lblOffset val="100"/>
        <c:noMultiLvlLbl val="0"/>
      </c:catAx>
      <c:valAx>
        <c:axId val="-1873117200"/>
        <c:scaling>
          <c:orientation val="maxMin"/>
          <c:max val="43"/>
          <c:min val="0"/>
        </c:scaling>
        <c:delete val="0"/>
        <c:axPos val="l"/>
        <c:numFmt formatCode="General" sourceLinked="0"/>
        <c:majorTickMark val="in"/>
        <c:minorTickMark val="in"/>
        <c:tickLblPos val="nextTo"/>
        <c:spPr>
          <a:noFill/>
          <a:ln>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Times New Roman" charset="0"/>
                <a:ea typeface="Times New Roman" charset="0"/>
                <a:cs typeface="Times New Roman" charset="0"/>
              </a:defRPr>
            </a:pPr>
            <a:endParaRPr lang="ja-JP"/>
          </a:p>
        </c:txPr>
        <c:crossAx val="-1878415184"/>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8D4E21-6371-3743-BE32-D49A872703C3}" type="datetimeFigureOut">
              <a:rPr kumimoji="1" lang="ja-JP" altLang="en-US" smtClean="0"/>
              <a:t>2019/9/13</a:t>
            </a:fld>
            <a:endParaRPr kumimoji="1" lang="ja-JP" altLang="en-US"/>
          </a:p>
        </p:txBody>
      </p:sp>
      <p:sp>
        <p:nvSpPr>
          <p:cNvPr id="4" name="スライド イメージ プレースホルダー 3"/>
          <p:cNvSpPr>
            <a:spLocks noGrp="1" noRot="1" noChangeAspect="1"/>
          </p:cNvSpPr>
          <p:nvPr>
            <p:ph type="sldImg" idx="2"/>
          </p:nvPr>
        </p:nvSpPr>
        <p:spPr>
          <a:xfrm>
            <a:off x="1979613" y="1143000"/>
            <a:ext cx="28987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3FA847-13DC-584F-ADC6-58E236FB1599}" type="slidenum">
              <a:rPr kumimoji="1" lang="ja-JP" altLang="en-US" smtClean="0"/>
              <a:t>‹#›</a:t>
            </a:fld>
            <a:endParaRPr kumimoji="1" lang="ja-JP" altLang="en-US"/>
          </a:p>
        </p:txBody>
      </p:sp>
    </p:spTree>
    <p:extLst>
      <p:ext uri="{BB962C8B-B14F-4D97-AF65-F5344CB8AC3E}">
        <p14:creationId xmlns:p14="http://schemas.microsoft.com/office/powerpoint/2010/main" val="14231490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979613" y="1143000"/>
            <a:ext cx="2898775" cy="3086100"/>
          </a:xfrm>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Supplementary Fig. 4. A reciprocal translocation between chromosome chr1 and chr3 induced by gamma-ray irradiation in mutant ‘HTM_G347’. </a:t>
            </a:r>
          </a:p>
          <a:p>
            <a:r>
              <a:rPr kumimoji="1" lang="en-US" altLang="ja-JP" sz="1200" kern="1200" dirty="0">
                <a:solidFill>
                  <a:schemeClr val="tx1"/>
                </a:solidFill>
                <a:effectLst/>
                <a:latin typeface="+mn-lt"/>
                <a:ea typeface="+mn-ea"/>
                <a:cs typeface="+mn-cs"/>
              </a:rPr>
              <a:t> (a) Schematic representation of the reciprocal translocation between chromosomes chr1 and chr3. The right two chromosomes represent chr1 and chr3 in ‘</a:t>
            </a:r>
            <a:r>
              <a:rPr kumimoji="1" lang="en-US" altLang="ja-JP" sz="1200" kern="1200" dirty="0" err="1">
                <a:solidFill>
                  <a:schemeClr val="tx1"/>
                </a:solidFill>
                <a:effectLst/>
                <a:latin typeface="+mn-lt"/>
                <a:ea typeface="+mn-ea"/>
                <a:cs typeface="+mn-cs"/>
              </a:rPr>
              <a:t>Hitomebore</a:t>
            </a:r>
            <a:r>
              <a:rPr kumimoji="1" lang="en-US" altLang="ja-JP" sz="1200" kern="1200" dirty="0">
                <a:solidFill>
                  <a:schemeClr val="tx1"/>
                </a:solidFill>
                <a:effectLst/>
                <a:latin typeface="+mn-lt"/>
                <a:ea typeface="+mn-ea"/>
                <a:cs typeface="+mn-cs"/>
              </a:rPr>
              <a:t>’, and the left two chromosomes represent the rearranged chromosomes, named by chr1&amp;3 and chr3&amp;1, respectively.   (b) Schematic representation of the rejoined genomic regions in ‘HTM_G347’. The positions of the breakpoints and directions of arrow-shaped boxes indicating 5’ to 3’ directions are based on the ‘</a:t>
            </a:r>
            <a:r>
              <a:rPr kumimoji="1" lang="en-US" altLang="ja-JP" sz="1200" kern="1200" dirty="0" err="1">
                <a:solidFill>
                  <a:schemeClr val="tx1"/>
                </a:solidFill>
                <a:effectLst/>
                <a:latin typeface="+mn-lt"/>
                <a:ea typeface="+mn-ea"/>
                <a:cs typeface="+mn-cs"/>
              </a:rPr>
              <a:t>Nipponbare</a:t>
            </a:r>
            <a:r>
              <a:rPr kumimoji="1" lang="en-US" altLang="ja-JP" sz="1200" kern="1200" dirty="0">
                <a:solidFill>
                  <a:schemeClr val="tx1"/>
                </a:solidFill>
                <a:effectLst/>
                <a:latin typeface="+mn-lt"/>
                <a:ea typeface="+mn-ea"/>
                <a:cs typeface="+mn-cs"/>
              </a:rPr>
              <a:t>’ genome sequence. Note that the diagram is not drawn to scale. To validate the SV, primer pairs (</a:t>
            </a:r>
            <a:r>
              <a:rPr kumimoji="1" lang="en-US" altLang="ja-JP" sz="1200" kern="1200" dirty="0" err="1">
                <a:solidFill>
                  <a:schemeClr val="tx1"/>
                </a:solidFill>
                <a:effectLst/>
                <a:latin typeface="+mn-lt"/>
                <a:ea typeface="+mn-ea"/>
                <a:cs typeface="+mn-cs"/>
              </a:rPr>
              <a:t>i</a:t>
            </a:r>
            <a:r>
              <a:rPr kumimoji="1" lang="en-US" altLang="ja-JP" sz="1200" kern="1200" dirty="0">
                <a:solidFill>
                  <a:schemeClr val="tx1"/>
                </a:solidFill>
                <a:effectLst/>
                <a:latin typeface="+mn-lt"/>
                <a:ea typeface="+mn-ea"/>
                <a:cs typeface="+mn-cs"/>
              </a:rPr>
              <a:t>): G347-SV1_f1 and G347-SV1_r1 and (ii): G347-SV1_f2 and G347-SV1_r2 for PCR (Supplementary Table S7) were designed. Arrows indicate the primer positions, and the predicted PCR product sizes are shown at the lower part. (c) Agarose gel electrophoresis of the amplification products obtained after PCR, the numbers (</a:t>
            </a:r>
            <a:r>
              <a:rPr kumimoji="1" lang="en-US" altLang="ja-JP" sz="1200" kern="1200" dirty="0" err="1">
                <a:solidFill>
                  <a:schemeClr val="tx1"/>
                </a:solidFill>
                <a:effectLst/>
                <a:latin typeface="+mn-lt"/>
                <a:ea typeface="+mn-ea"/>
                <a:cs typeface="+mn-cs"/>
              </a:rPr>
              <a:t>i</a:t>
            </a:r>
            <a:r>
              <a:rPr kumimoji="1" lang="en-US" altLang="ja-JP" sz="1200" kern="1200" dirty="0">
                <a:solidFill>
                  <a:schemeClr val="tx1"/>
                </a:solidFill>
                <a:effectLst/>
                <a:latin typeface="+mn-lt"/>
                <a:ea typeface="+mn-ea"/>
                <a:cs typeface="+mn-cs"/>
              </a:rPr>
              <a:t>) and (ii) of electrophoresis figures are corresponding to those in (b), </a:t>
            </a:r>
            <a:r>
              <a:rPr kumimoji="1" lang="en-US" altLang="ja-JP" sz="1400" kern="1200" dirty="0">
                <a:solidFill>
                  <a:schemeClr val="tx1"/>
                </a:solidFill>
                <a:effectLst/>
                <a:latin typeface="+mn-lt"/>
                <a:ea typeface="+mn-ea"/>
                <a:cs typeface="+mn-cs"/>
              </a:rPr>
              <a:t>and </a:t>
            </a:r>
            <a:r>
              <a:rPr lang="en-US" altLang="ja-JP" sz="1200" spc="100" dirty="0">
                <a:solidFill>
                  <a:schemeClr val="bg1"/>
                </a:solidFill>
                <a:latin typeface="Times"/>
                <a:cs typeface="Times"/>
              </a:rPr>
              <a:t>(iii)</a:t>
            </a:r>
            <a:r>
              <a:rPr lang="en-US" altLang="ja-JP" sz="1200" spc="100" baseline="0" dirty="0">
                <a:solidFill>
                  <a:schemeClr val="bg1"/>
                </a:solidFill>
                <a:latin typeface="Times"/>
                <a:cs typeface="Times"/>
              </a:rPr>
              <a:t> are </a:t>
            </a:r>
            <a:r>
              <a:rPr kumimoji="1" lang="en-US" altLang="ja-JP" sz="1200" kern="1200" dirty="0">
                <a:solidFill>
                  <a:schemeClr val="tx1"/>
                </a:solidFill>
                <a:effectLst/>
                <a:latin typeface="+mn-lt"/>
                <a:ea typeface="+mn-ea"/>
                <a:cs typeface="+mn-cs"/>
              </a:rPr>
              <a:t>positive controls using a primer pair </a:t>
            </a:r>
            <a:r>
              <a:rPr kumimoji="1" lang="en-US" altLang="ja-JP" sz="1200" kern="1200" dirty="0" err="1">
                <a:solidFill>
                  <a:schemeClr val="tx1"/>
                </a:solidFill>
                <a:effectLst/>
                <a:latin typeface="+mn-lt"/>
                <a:ea typeface="+mn-ea"/>
                <a:cs typeface="+mn-cs"/>
              </a:rPr>
              <a:t>control_f</a:t>
            </a:r>
            <a:r>
              <a:rPr kumimoji="1" lang="en-US" altLang="ja-JP" sz="1200" kern="1200" dirty="0">
                <a:solidFill>
                  <a:schemeClr val="tx1"/>
                </a:solidFill>
                <a:effectLst/>
                <a:latin typeface="+mn-lt"/>
                <a:ea typeface="+mn-ea"/>
                <a:cs typeface="+mn-cs"/>
              </a:rPr>
              <a:t> and </a:t>
            </a:r>
            <a:r>
              <a:rPr kumimoji="1" lang="en-US" altLang="ja-JP" sz="1200" kern="1200" dirty="0" err="1">
                <a:solidFill>
                  <a:schemeClr val="tx1"/>
                </a:solidFill>
                <a:effectLst/>
                <a:latin typeface="+mn-lt"/>
                <a:ea typeface="+mn-ea"/>
                <a:cs typeface="+mn-cs"/>
              </a:rPr>
              <a:t>control_r</a:t>
            </a:r>
            <a:r>
              <a:rPr kumimoji="1" lang="en-US" altLang="ja-JP" sz="1200" kern="1200" dirty="0">
                <a:solidFill>
                  <a:schemeClr val="tx1"/>
                </a:solidFill>
                <a:effectLst/>
                <a:latin typeface="+mn-lt"/>
                <a:ea typeface="+mn-ea"/>
                <a:cs typeface="+mn-cs"/>
              </a:rPr>
              <a:t> that are specific to a different genomic region without any mutations</a:t>
            </a:r>
            <a:r>
              <a:rPr lang="ja-JP" altLang="ja-JP" sz="1400">
                <a:effectLst/>
              </a:rPr>
              <a:t> </a:t>
            </a:r>
            <a:r>
              <a:rPr kumimoji="1" lang="en-US" altLang="ja-JP" sz="1400" kern="1200" dirty="0">
                <a:solidFill>
                  <a:schemeClr val="tx1"/>
                </a:solidFill>
                <a:effectLst/>
                <a:latin typeface="+mn-lt"/>
                <a:ea typeface="+mn-ea"/>
                <a:cs typeface="+mn-cs"/>
              </a:rPr>
              <a:t>(Supplementary Table S7)</a:t>
            </a:r>
            <a:r>
              <a:rPr kumimoji="1" lang="en-US" altLang="ja-JP" sz="1200" kern="1200" dirty="0">
                <a:solidFill>
                  <a:schemeClr val="tx1"/>
                </a:solidFill>
                <a:effectLst/>
                <a:latin typeface="+mn-lt"/>
                <a:ea typeface="+mn-ea"/>
                <a:cs typeface="+mn-cs"/>
              </a:rPr>
              <a:t>. Lane M, 100 </a:t>
            </a:r>
            <a:r>
              <a:rPr kumimoji="1" lang="en-US" altLang="ja-JP" sz="1200" kern="1200" dirty="0" err="1">
                <a:solidFill>
                  <a:schemeClr val="tx1"/>
                </a:solidFill>
                <a:effectLst/>
                <a:latin typeface="+mn-lt"/>
                <a:ea typeface="+mn-ea"/>
                <a:cs typeface="+mn-cs"/>
              </a:rPr>
              <a:t>bp</a:t>
            </a:r>
            <a:r>
              <a:rPr kumimoji="1" lang="en-US" altLang="ja-JP" sz="1200" kern="1200" dirty="0">
                <a:solidFill>
                  <a:schemeClr val="tx1"/>
                </a:solidFill>
                <a:effectLst/>
                <a:latin typeface="+mn-lt"/>
                <a:ea typeface="+mn-ea"/>
                <a:cs typeface="+mn-cs"/>
              </a:rPr>
              <a:t> DNA ladder size marker; lane 1, ‘HTM_G347’ and lane 2, ‘</a:t>
            </a:r>
            <a:r>
              <a:rPr kumimoji="1" lang="en-US" altLang="ja-JP" sz="1200" kern="1200" dirty="0" err="1">
                <a:solidFill>
                  <a:schemeClr val="tx1"/>
                </a:solidFill>
                <a:effectLst/>
                <a:latin typeface="+mn-lt"/>
                <a:ea typeface="+mn-ea"/>
                <a:cs typeface="+mn-cs"/>
              </a:rPr>
              <a:t>Hitomebore</a:t>
            </a:r>
            <a:r>
              <a:rPr kumimoji="1" lang="en-US" altLang="ja-JP" sz="1200" kern="1200" dirty="0">
                <a:solidFill>
                  <a:schemeClr val="tx1"/>
                </a:solidFill>
                <a:effectLst/>
                <a:latin typeface="+mn-lt"/>
                <a:ea typeface="+mn-ea"/>
                <a:cs typeface="+mn-cs"/>
              </a:rPr>
              <a:t>’.</a:t>
            </a:r>
          </a:p>
        </p:txBody>
      </p:sp>
      <p:sp>
        <p:nvSpPr>
          <p:cNvPr id="4" name="スライド番号プレースホルダー 3"/>
          <p:cNvSpPr>
            <a:spLocks noGrp="1"/>
          </p:cNvSpPr>
          <p:nvPr>
            <p:ph type="sldNum" sz="quarter" idx="10"/>
          </p:nvPr>
        </p:nvSpPr>
        <p:spPr/>
        <p:txBody>
          <a:bodyPr/>
          <a:lstStyle/>
          <a:p>
            <a:fld id="{F33FA847-13DC-584F-ADC6-58E236FB1599}" type="slidenum">
              <a:rPr kumimoji="1" lang="ja-JP" altLang="en-US" smtClean="0"/>
              <a:t>1</a:t>
            </a:fld>
            <a:endParaRPr kumimoji="1" lang="ja-JP" altLang="en-US"/>
          </a:p>
        </p:txBody>
      </p:sp>
    </p:spTree>
    <p:extLst>
      <p:ext uri="{BB962C8B-B14F-4D97-AF65-F5344CB8AC3E}">
        <p14:creationId xmlns:p14="http://schemas.microsoft.com/office/powerpoint/2010/main" val="459385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3911"/>
            <a:ext cx="7772400" cy="3390724"/>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5115395"/>
            <a:ext cx="6858000" cy="23514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3;&#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518528"/>
            <a:ext cx="1971675" cy="825361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1" y="518528"/>
            <a:ext cx="5800725" cy="825361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2428068"/>
            <a:ext cx="7886700" cy="4051283"/>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6517677"/>
            <a:ext cx="7886700" cy="2130474"/>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2592641"/>
            <a:ext cx="3886200" cy="617950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2592641"/>
            <a:ext cx="3886200" cy="617950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518530"/>
            <a:ext cx="7886700" cy="1882484"/>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2387485"/>
            <a:ext cx="3868340" cy="11700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3557555"/>
            <a:ext cx="3868340" cy="523262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1" y="2387485"/>
            <a:ext cx="3887391" cy="11700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1" y="3557555"/>
            <a:ext cx="3887391" cy="523262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3;&#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649288"/>
            <a:ext cx="2949178" cy="2272506"/>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1402283"/>
            <a:ext cx="4629150" cy="6921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921794"/>
            <a:ext cx="2949178" cy="54129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649288"/>
            <a:ext cx="2949178" cy="2272506"/>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1402283"/>
            <a:ext cx="4629150" cy="69212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29841" y="2921794"/>
            <a:ext cx="2949178" cy="54129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3F70ADA-D243-3E41-94F5-0C9781C7541D}" type="datetimeFigureOut">
              <a:rPr kumimoji="1" lang="ja-JP" altLang="en-US" smtClean="0"/>
              <a:t>2019/9/13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6B5057-491D-7447-A597-201316C2295E}"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518530"/>
            <a:ext cx="7886700" cy="1882484"/>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2592641"/>
            <a:ext cx="7886700" cy="6179505"/>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9026903"/>
            <a:ext cx="2057400" cy="518528"/>
          </a:xfrm>
          <a:prstGeom prst="rect">
            <a:avLst/>
          </a:prstGeom>
        </p:spPr>
        <p:txBody>
          <a:bodyPr vert="horz" lIns="91440" tIns="45720" rIns="91440" bIns="45720" rtlCol="0" anchor="ctr"/>
          <a:lstStyle>
            <a:lvl1pPr algn="l">
              <a:defRPr sz="1200">
                <a:solidFill>
                  <a:schemeClr val="tx1">
                    <a:tint val="75000"/>
                  </a:schemeClr>
                </a:solidFill>
              </a:defRPr>
            </a:lvl1pPr>
          </a:lstStyle>
          <a:p>
            <a:fld id="{B3F70ADA-D243-3E41-94F5-0C9781C7541D}" type="datetimeFigureOut">
              <a:rPr kumimoji="1" lang="ja-JP" altLang="en-US" smtClean="0"/>
              <a:t>2019/9/13</a:t>
            </a:fld>
            <a:endParaRPr kumimoji="1" lang="ja-JP" altLang="en-US"/>
          </a:p>
        </p:txBody>
      </p:sp>
      <p:sp>
        <p:nvSpPr>
          <p:cNvPr id="5" name="Footer Placeholder 4"/>
          <p:cNvSpPr>
            <a:spLocks noGrp="1"/>
          </p:cNvSpPr>
          <p:nvPr>
            <p:ph type="ftr" sz="quarter" idx="3"/>
          </p:nvPr>
        </p:nvSpPr>
        <p:spPr>
          <a:xfrm>
            <a:off x="3028950" y="9026903"/>
            <a:ext cx="3086100" cy="5185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9026903"/>
            <a:ext cx="2057400" cy="518528"/>
          </a:xfrm>
          <a:prstGeom prst="rect">
            <a:avLst/>
          </a:prstGeom>
        </p:spPr>
        <p:txBody>
          <a:bodyPr vert="horz" lIns="91440" tIns="45720" rIns="91440" bIns="45720" rtlCol="0" anchor="ctr"/>
          <a:lstStyle>
            <a:lvl1pPr algn="r">
              <a:defRPr sz="1200">
                <a:solidFill>
                  <a:schemeClr val="tx1">
                    <a:tint val="75000"/>
                  </a:schemeClr>
                </a:solidFill>
              </a:defRPr>
            </a:lvl1pPr>
          </a:lstStyle>
          <a:p>
            <a:fld id="{596B5057-491D-7447-A597-201316C2295E}" type="slidenum">
              <a:rPr kumimoji="1" lang="ja-JP" altLang="en-US" smtClean="0"/>
              <a:t>‹#›</a:t>
            </a:fld>
            <a:endParaRPr kumimoji="1" lang="ja-JP" altLang="en-US"/>
          </a:p>
        </p:txBody>
      </p:sp>
    </p:spTree>
    <p:extLst>
      <p:ext uri="{BB962C8B-B14F-4D97-AF65-F5344CB8AC3E}">
        <p14:creationId xmlns:p14="http://schemas.microsoft.com/office/powerpoint/2010/main" val="121800935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tif"/><Relationship Id="rId5" Type="http://schemas.openxmlformats.org/officeDocument/2006/relationships/image" Target="../media/image2.tiff"/><Relationship Id="rId4" Type="http://schemas.openxmlformats.org/officeDocument/2006/relationships/image" Target="../media/image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 name="グラフ 194"/>
          <p:cNvGraphicFramePr/>
          <p:nvPr>
            <p:extLst>
              <p:ext uri="{D42A27DB-BD31-4B8C-83A1-F6EECF244321}">
                <p14:modId xmlns:p14="http://schemas.microsoft.com/office/powerpoint/2010/main" val="2034578871"/>
              </p:ext>
            </p:extLst>
          </p:nvPr>
        </p:nvGraphicFramePr>
        <p:xfrm>
          <a:off x="2291671" y="378895"/>
          <a:ext cx="2203765" cy="3856776"/>
        </p:xfrm>
        <a:graphic>
          <a:graphicData uri="http://schemas.openxmlformats.org/drawingml/2006/chart">
            <c:chart xmlns:c="http://schemas.openxmlformats.org/drawingml/2006/chart" xmlns:r="http://schemas.openxmlformats.org/officeDocument/2006/relationships" r:id="rId3"/>
          </a:graphicData>
        </a:graphic>
      </p:graphicFrame>
      <p:sp>
        <p:nvSpPr>
          <p:cNvPr id="196" name="角丸四角形 1"/>
          <p:cNvSpPr/>
          <p:nvPr/>
        </p:nvSpPr>
        <p:spPr>
          <a:xfrm>
            <a:off x="4940881" y="506485"/>
            <a:ext cx="189280" cy="1171651"/>
          </a:xfrm>
          <a:custGeom>
            <a:avLst/>
            <a:gdLst>
              <a:gd name="connsiteX0" fmla="*/ 0 w 323557"/>
              <a:gd name="connsiteY0" fmla="*/ 53927 h 1477108"/>
              <a:gd name="connsiteX1" fmla="*/ 53927 w 323557"/>
              <a:gd name="connsiteY1" fmla="*/ 0 h 1477108"/>
              <a:gd name="connsiteX2" fmla="*/ 269630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53927 h 1477108"/>
              <a:gd name="connsiteX1" fmla="*/ 53927 w 323557"/>
              <a:gd name="connsiteY1" fmla="*/ 0 h 1477108"/>
              <a:gd name="connsiteX2" fmla="*/ 227427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96130 h 1519311"/>
              <a:gd name="connsiteX1" fmla="*/ 53927 w 323557"/>
              <a:gd name="connsiteY1" fmla="*/ 42203 h 1519311"/>
              <a:gd name="connsiteX2" fmla="*/ 227427 w 323557"/>
              <a:gd name="connsiteY2" fmla="*/ 0 h 1519311"/>
              <a:gd name="connsiteX3" fmla="*/ 323557 w 323557"/>
              <a:gd name="connsiteY3" fmla="*/ 96130 h 1519311"/>
              <a:gd name="connsiteX4" fmla="*/ 323557 w 323557"/>
              <a:gd name="connsiteY4" fmla="*/ 1465384 h 1519311"/>
              <a:gd name="connsiteX5" fmla="*/ 269630 w 323557"/>
              <a:gd name="connsiteY5" fmla="*/ 1519311 h 1519311"/>
              <a:gd name="connsiteX6" fmla="*/ 53927 w 323557"/>
              <a:gd name="connsiteY6" fmla="*/ 1519311 h 1519311"/>
              <a:gd name="connsiteX7" fmla="*/ 0 w 323557"/>
              <a:gd name="connsiteY7" fmla="*/ 1465384 h 1519311"/>
              <a:gd name="connsiteX8" fmla="*/ 0 w 323557"/>
              <a:gd name="connsiteY8" fmla="*/ 96130 h 1519311"/>
              <a:gd name="connsiteX0" fmla="*/ 0 w 323557"/>
              <a:gd name="connsiteY0" fmla="*/ 110198 h 1533379"/>
              <a:gd name="connsiteX1" fmla="*/ 67994 w 323557"/>
              <a:gd name="connsiteY1" fmla="*/ 0 h 1533379"/>
              <a:gd name="connsiteX2" fmla="*/ 227427 w 323557"/>
              <a:gd name="connsiteY2" fmla="*/ 14068 h 1533379"/>
              <a:gd name="connsiteX3" fmla="*/ 323557 w 323557"/>
              <a:gd name="connsiteY3" fmla="*/ 110198 h 1533379"/>
              <a:gd name="connsiteX4" fmla="*/ 323557 w 323557"/>
              <a:gd name="connsiteY4" fmla="*/ 1479452 h 1533379"/>
              <a:gd name="connsiteX5" fmla="*/ 269630 w 323557"/>
              <a:gd name="connsiteY5" fmla="*/ 1533379 h 1533379"/>
              <a:gd name="connsiteX6" fmla="*/ 53927 w 323557"/>
              <a:gd name="connsiteY6" fmla="*/ 1533379 h 1533379"/>
              <a:gd name="connsiteX7" fmla="*/ 0 w 323557"/>
              <a:gd name="connsiteY7" fmla="*/ 1479452 h 1533379"/>
              <a:gd name="connsiteX8" fmla="*/ 0 w 323557"/>
              <a:gd name="connsiteY8" fmla="*/ 110198 h 153337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53927 w 323557"/>
              <a:gd name="connsiteY6" fmla="*/ 153337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54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27662 h 1607113"/>
              <a:gd name="connsiteX1" fmla="*/ 67994 w 323557"/>
              <a:gd name="connsiteY1" fmla="*/ 17464 h 1607113"/>
              <a:gd name="connsiteX2" fmla="*/ 227427 w 323557"/>
              <a:gd name="connsiteY2" fmla="*/ 0 h 1607113"/>
              <a:gd name="connsiteX3" fmla="*/ 323557 w 323557"/>
              <a:gd name="connsiteY3" fmla="*/ 127662 h 1607113"/>
              <a:gd name="connsiteX4" fmla="*/ 323557 w 323557"/>
              <a:gd name="connsiteY4" fmla="*/ 1496916 h 1607113"/>
              <a:gd name="connsiteX5" fmla="*/ 269630 w 323557"/>
              <a:gd name="connsiteY5" fmla="*/ 1607113 h 1607113"/>
              <a:gd name="connsiteX6" fmla="*/ 110198 w 323557"/>
              <a:gd name="connsiteY6" fmla="*/ 1607113 h 1607113"/>
              <a:gd name="connsiteX7" fmla="*/ 0 w 323557"/>
              <a:gd name="connsiteY7" fmla="*/ 1496916 h 1607113"/>
              <a:gd name="connsiteX8" fmla="*/ 0 w 323557"/>
              <a:gd name="connsiteY8" fmla="*/ 127662 h 1607113"/>
              <a:gd name="connsiteX0" fmla="*/ 0 w 323557"/>
              <a:gd name="connsiteY0" fmla="*/ 131219 h 1610670"/>
              <a:gd name="connsiteX1" fmla="*/ 96022 w 323557"/>
              <a:gd name="connsiteY1" fmla="*/ 0 h 1610670"/>
              <a:gd name="connsiteX2" fmla="*/ 227427 w 323557"/>
              <a:gd name="connsiteY2" fmla="*/ 3557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8172 h 1617623"/>
              <a:gd name="connsiteX1" fmla="*/ 96022 w 323557"/>
              <a:gd name="connsiteY1" fmla="*/ 6953 h 1617623"/>
              <a:gd name="connsiteX2" fmla="*/ 227427 w 323557"/>
              <a:gd name="connsiteY2" fmla="*/ 0 h 1617623"/>
              <a:gd name="connsiteX3" fmla="*/ 323557 w 323557"/>
              <a:gd name="connsiteY3" fmla="*/ 138172 h 1617623"/>
              <a:gd name="connsiteX4" fmla="*/ 323557 w 323557"/>
              <a:gd name="connsiteY4" fmla="*/ 1507426 h 1617623"/>
              <a:gd name="connsiteX5" fmla="*/ 269630 w 323557"/>
              <a:gd name="connsiteY5" fmla="*/ 1617623 h 1617623"/>
              <a:gd name="connsiteX6" fmla="*/ 110198 w 323557"/>
              <a:gd name="connsiteY6" fmla="*/ 1617623 h 1617623"/>
              <a:gd name="connsiteX7" fmla="*/ 0 w 323557"/>
              <a:gd name="connsiteY7" fmla="*/ 1507426 h 1617623"/>
              <a:gd name="connsiteX8" fmla="*/ 0 w 323557"/>
              <a:gd name="connsiteY8" fmla="*/ 138172 h 1617623"/>
              <a:gd name="connsiteX0" fmla="*/ 0 w 323557"/>
              <a:gd name="connsiteY0" fmla="*/ 131219 h 1610670"/>
              <a:gd name="connsiteX1" fmla="*/ 96022 w 323557"/>
              <a:gd name="connsiteY1" fmla="*/ 0 h 1610670"/>
              <a:gd name="connsiteX2" fmla="*/ 223924 w 323557"/>
              <a:gd name="connsiteY2" fmla="*/ 54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1219 h 1631691"/>
              <a:gd name="connsiteX1" fmla="*/ 96022 w 323557"/>
              <a:gd name="connsiteY1" fmla="*/ 0 h 1631691"/>
              <a:gd name="connsiteX2" fmla="*/ 223924 w 323557"/>
              <a:gd name="connsiteY2" fmla="*/ 54 h 1631691"/>
              <a:gd name="connsiteX3" fmla="*/ 323557 w 323557"/>
              <a:gd name="connsiteY3" fmla="*/ 131219 h 1631691"/>
              <a:gd name="connsiteX4" fmla="*/ 323557 w 323557"/>
              <a:gd name="connsiteY4" fmla="*/ 1500473 h 1631691"/>
              <a:gd name="connsiteX5" fmla="*/ 241603 w 323557"/>
              <a:gd name="connsiteY5" fmla="*/ 1631691 h 1631691"/>
              <a:gd name="connsiteX6" fmla="*/ 110198 w 323557"/>
              <a:gd name="connsiteY6" fmla="*/ 1610670 h 1631691"/>
              <a:gd name="connsiteX7" fmla="*/ 0 w 323557"/>
              <a:gd name="connsiteY7" fmla="*/ 1500473 h 1631691"/>
              <a:gd name="connsiteX8" fmla="*/ 0 w 323557"/>
              <a:gd name="connsiteY8" fmla="*/ 131219 h 1631691"/>
              <a:gd name="connsiteX0" fmla="*/ 0 w 323557"/>
              <a:gd name="connsiteY0" fmla="*/ 131219 h 1635195"/>
              <a:gd name="connsiteX1" fmla="*/ 96022 w 323557"/>
              <a:gd name="connsiteY1" fmla="*/ 0 h 1635195"/>
              <a:gd name="connsiteX2" fmla="*/ 223924 w 323557"/>
              <a:gd name="connsiteY2" fmla="*/ 54 h 1635195"/>
              <a:gd name="connsiteX3" fmla="*/ 323557 w 323557"/>
              <a:gd name="connsiteY3" fmla="*/ 131219 h 1635195"/>
              <a:gd name="connsiteX4" fmla="*/ 323557 w 323557"/>
              <a:gd name="connsiteY4" fmla="*/ 1500473 h 1635195"/>
              <a:gd name="connsiteX5" fmla="*/ 241603 w 323557"/>
              <a:gd name="connsiteY5" fmla="*/ 1631691 h 1635195"/>
              <a:gd name="connsiteX6" fmla="*/ 117205 w 323557"/>
              <a:gd name="connsiteY6" fmla="*/ 1635195 h 1635195"/>
              <a:gd name="connsiteX7" fmla="*/ 0 w 323557"/>
              <a:gd name="connsiteY7" fmla="*/ 1500473 h 1635195"/>
              <a:gd name="connsiteX8" fmla="*/ 0 w 323557"/>
              <a:gd name="connsiteY8" fmla="*/ 131219 h 163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557" h="1635195">
                <a:moveTo>
                  <a:pt x="0" y="131219"/>
                </a:moveTo>
                <a:cubicBezTo>
                  <a:pt x="0" y="101436"/>
                  <a:pt x="66239" y="0"/>
                  <a:pt x="96022" y="0"/>
                </a:cubicBezTo>
                <a:lnTo>
                  <a:pt x="223924" y="54"/>
                </a:lnTo>
                <a:cubicBezTo>
                  <a:pt x="253707" y="54"/>
                  <a:pt x="323557" y="101436"/>
                  <a:pt x="323557" y="131219"/>
                </a:cubicBezTo>
                <a:lnTo>
                  <a:pt x="323557" y="1500473"/>
                </a:lnTo>
                <a:cubicBezTo>
                  <a:pt x="323557" y="1530256"/>
                  <a:pt x="271386" y="1631691"/>
                  <a:pt x="241603" y="1631691"/>
                </a:cubicBezTo>
                <a:lnTo>
                  <a:pt x="117205" y="1635195"/>
                </a:lnTo>
                <a:cubicBezTo>
                  <a:pt x="87422" y="1635195"/>
                  <a:pt x="0" y="1530256"/>
                  <a:pt x="0" y="1500473"/>
                </a:cubicBezTo>
                <a:lnTo>
                  <a:pt x="0" y="131219"/>
                </a:lnTo>
                <a:close/>
              </a:path>
            </a:pathLst>
          </a:custGeom>
          <a:solidFill>
            <a:srgbClr val="945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sp>
        <p:nvSpPr>
          <p:cNvPr id="197" name="角丸四角形 1"/>
          <p:cNvSpPr/>
          <p:nvPr/>
        </p:nvSpPr>
        <p:spPr>
          <a:xfrm>
            <a:off x="4940881" y="1673238"/>
            <a:ext cx="189280" cy="2477831"/>
          </a:xfrm>
          <a:custGeom>
            <a:avLst/>
            <a:gdLst>
              <a:gd name="connsiteX0" fmla="*/ 0 w 323557"/>
              <a:gd name="connsiteY0" fmla="*/ 53927 h 1477108"/>
              <a:gd name="connsiteX1" fmla="*/ 53927 w 323557"/>
              <a:gd name="connsiteY1" fmla="*/ 0 h 1477108"/>
              <a:gd name="connsiteX2" fmla="*/ 269630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53927 h 1477108"/>
              <a:gd name="connsiteX1" fmla="*/ 53927 w 323557"/>
              <a:gd name="connsiteY1" fmla="*/ 0 h 1477108"/>
              <a:gd name="connsiteX2" fmla="*/ 227427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96130 h 1519311"/>
              <a:gd name="connsiteX1" fmla="*/ 53927 w 323557"/>
              <a:gd name="connsiteY1" fmla="*/ 42203 h 1519311"/>
              <a:gd name="connsiteX2" fmla="*/ 227427 w 323557"/>
              <a:gd name="connsiteY2" fmla="*/ 0 h 1519311"/>
              <a:gd name="connsiteX3" fmla="*/ 323557 w 323557"/>
              <a:gd name="connsiteY3" fmla="*/ 96130 h 1519311"/>
              <a:gd name="connsiteX4" fmla="*/ 323557 w 323557"/>
              <a:gd name="connsiteY4" fmla="*/ 1465384 h 1519311"/>
              <a:gd name="connsiteX5" fmla="*/ 269630 w 323557"/>
              <a:gd name="connsiteY5" fmla="*/ 1519311 h 1519311"/>
              <a:gd name="connsiteX6" fmla="*/ 53927 w 323557"/>
              <a:gd name="connsiteY6" fmla="*/ 1519311 h 1519311"/>
              <a:gd name="connsiteX7" fmla="*/ 0 w 323557"/>
              <a:gd name="connsiteY7" fmla="*/ 1465384 h 1519311"/>
              <a:gd name="connsiteX8" fmla="*/ 0 w 323557"/>
              <a:gd name="connsiteY8" fmla="*/ 96130 h 1519311"/>
              <a:gd name="connsiteX0" fmla="*/ 0 w 323557"/>
              <a:gd name="connsiteY0" fmla="*/ 110198 h 1533379"/>
              <a:gd name="connsiteX1" fmla="*/ 67994 w 323557"/>
              <a:gd name="connsiteY1" fmla="*/ 0 h 1533379"/>
              <a:gd name="connsiteX2" fmla="*/ 227427 w 323557"/>
              <a:gd name="connsiteY2" fmla="*/ 14068 h 1533379"/>
              <a:gd name="connsiteX3" fmla="*/ 323557 w 323557"/>
              <a:gd name="connsiteY3" fmla="*/ 110198 h 1533379"/>
              <a:gd name="connsiteX4" fmla="*/ 323557 w 323557"/>
              <a:gd name="connsiteY4" fmla="*/ 1479452 h 1533379"/>
              <a:gd name="connsiteX5" fmla="*/ 269630 w 323557"/>
              <a:gd name="connsiteY5" fmla="*/ 1533379 h 1533379"/>
              <a:gd name="connsiteX6" fmla="*/ 53927 w 323557"/>
              <a:gd name="connsiteY6" fmla="*/ 1533379 h 1533379"/>
              <a:gd name="connsiteX7" fmla="*/ 0 w 323557"/>
              <a:gd name="connsiteY7" fmla="*/ 1479452 h 1533379"/>
              <a:gd name="connsiteX8" fmla="*/ 0 w 323557"/>
              <a:gd name="connsiteY8" fmla="*/ 110198 h 153337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53927 w 323557"/>
              <a:gd name="connsiteY6" fmla="*/ 153337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54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27662 h 1607113"/>
              <a:gd name="connsiteX1" fmla="*/ 67994 w 323557"/>
              <a:gd name="connsiteY1" fmla="*/ 17464 h 1607113"/>
              <a:gd name="connsiteX2" fmla="*/ 227427 w 323557"/>
              <a:gd name="connsiteY2" fmla="*/ 0 h 1607113"/>
              <a:gd name="connsiteX3" fmla="*/ 323557 w 323557"/>
              <a:gd name="connsiteY3" fmla="*/ 127662 h 1607113"/>
              <a:gd name="connsiteX4" fmla="*/ 323557 w 323557"/>
              <a:gd name="connsiteY4" fmla="*/ 1496916 h 1607113"/>
              <a:gd name="connsiteX5" fmla="*/ 269630 w 323557"/>
              <a:gd name="connsiteY5" fmla="*/ 1607113 h 1607113"/>
              <a:gd name="connsiteX6" fmla="*/ 110198 w 323557"/>
              <a:gd name="connsiteY6" fmla="*/ 1607113 h 1607113"/>
              <a:gd name="connsiteX7" fmla="*/ 0 w 323557"/>
              <a:gd name="connsiteY7" fmla="*/ 1496916 h 1607113"/>
              <a:gd name="connsiteX8" fmla="*/ 0 w 323557"/>
              <a:gd name="connsiteY8" fmla="*/ 127662 h 1607113"/>
              <a:gd name="connsiteX0" fmla="*/ 0 w 323557"/>
              <a:gd name="connsiteY0" fmla="*/ 131219 h 1610670"/>
              <a:gd name="connsiteX1" fmla="*/ 96022 w 323557"/>
              <a:gd name="connsiteY1" fmla="*/ 0 h 1610670"/>
              <a:gd name="connsiteX2" fmla="*/ 227427 w 323557"/>
              <a:gd name="connsiteY2" fmla="*/ 3557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8172 h 1617623"/>
              <a:gd name="connsiteX1" fmla="*/ 96022 w 323557"/>
              <a:gd name="connsiteY1" fmla="*/ 6953 h 1617623"/>
              <a:gd name="connsiteX2" fmla="*/ 227427 w 323557"/>
              <a:gd name="connsiteY2" fmla="*/ 0 h 1617623"/>
              <a:gd name="connsiteX3" fmla="*/ 323557 w 323557"/>
              <a:gd name="connsiteY3" fmla="*/ 138172 h 1617623"/>
              <a:gd name="connsiteX4" fmla="*/ 323557 w 323557"/>
              <a:gd name="connsiteY4" fmla="*/ 1507426 h 1617623"/>
              <a:gd name="connsiteX5" fmla="*/ 269630 w 323557"/>
              <a:gd name="connsiteY5" fmla="*/ 1617623 h 1617623"/>
              <a:gd name="connsiteX6" fmla="*/ 110198 w 323557"/>
              <a:gd name="connsiteY6" fmla="*/ 1617623 h 1617623"/>
              <a:gd name="connsiteX7" fmla="*/ 0 w 323557"/>
              <a:gd name="connsiteY7" fmla="*/ 1507426 h 1617623"/>
              <a:gd name="connsiteX8" fmla="*/ 0 w 323557"/>
              <a:gd name="connsiteY8" fmla="*/ 138172 h 1617623"/>
              <a:gd name="connsiteX0" fmla="*/ 0 w 323557"/>
              <a:gd name="connsiteY0" fmla="*/ 131219 h 1610670"/>
              <a:gd name="connsiteX1" fmla="*/ 96022 w 323557"/>
              <a:gd name="connsiteY1" fmla="*/ 0 h 1610670"/>
              <a:gd name="connsiteX2" fmla="*/ 223924 w 323557"/>
              <a:gd name="connsiteY2" fmla="*/ 54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1219 h 1631691"/>
              <a:gd name="connsiteX1" fmla="*/ 96022 w 323557"/>
              <a:gd name="connsiteY1" fmla="*/ 0 h 1631691"/>
              <a:gd name="connsiteX2" fmla="*/ 223924 w 323557"/>
              <a:gd name="connsiteY2" fmla="*/ 54 h 1631691"/>
              <a:gd name="connsiteX3" fmla="*/ 323557 w 323557"/>
              <a:gd name="connsiteY3" fmla="*/ 131219 h 1631691"/>
              <a:gd name="connsiteX4" fmla="*/ 323557 w 323557"/>
              <a:gd name="connsiteY4" fmla="*/ 1500473 h 1631691"/>
              <a:gd name="connsiteX5" fmla="*/ 241603 w 323557"/>
              <a:gd name="connsiteY5" fmla="*/ 1631691 h 1631691"/>
              <a:gd name="connsiteX6" fmla="*/ 110198 w 323557"/>
              <a:gd name="connsiteY6" fmla="*/ 1610670 h 1631691"/>
              <a:gd name="connsiteX7" fmla="*/ 0 w 323557"/>
              <a:gd name="connsiteY7" fmla="*/ 1500473 h 1631691"/>
              <a:gd name="connsiteX8" fmla="*/ 0 w 323557"/>
              <a:gd name="connsiteY8" fmla="*/ 131219 h 1631691"/>
              <a:gd name="connsiteX0" fmla="*/ 0 w 323557"/>
              <a:gd name="connsiteY0" fmla="*/ 131219 h 1635195"/>
              <a:gd name="connsiteX1" fmla="*/ 96022 w 323557"/>
              <a:gd name="connsiteY1" fmla="*/ 0 h 1635195"/>
              <a:gd name="connsiteX2" fmla="*/ 223924 w 323557"/>
              <a:gd name="connsiteY2" fmla="*/ 54 h 1635195"/>
              <a:gd name="connsiteX3" fmla="*/ 323557 w 323557"/>
              <a:gd name="connsiteY3" fmla="*/ 131219 h 1635195"/>
              <a:gd name="connsiteX4" fmla="*/ 323557 w 323557"/>
              <a:gd name="connsiteY4" fmla="*/ 1500473 h 1635195"/>
              <a:gd name="connsiteX5" fmla="*/ 241603 w 323557"/>
              <a:gd name="connsiteY5" fmla="*/ 1631691 h 1635195"/>
              <a:gd name="connsiteX6" fmla="*/ 117205 w 323557"/>
              <a:gd name="connsiteY6" fmla="*/ 1635195 h 1635195"/>
              <a:gd name="connsiteX7" fmla="*/ 0 w 323557"/>
              <a:gd name="connsiteY7" fmla="*/ 1500473 h 1635195"/>
              <a:gd name="connsiteX8" fmla="*/ 0 w 323557"/>
              <a:gd name="connsiteY8" fmla="*/ 131219 h 163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557" h="1635195">
                <a:moveTo>
                  <a:pt x="0" y="131219"/>
                </a:moveTo>
                <a:cubicBezTo>
                  <a:pt x="0" y="101436"/>
                  <a:pt x="66239" y="0"/>
                  <a:pt x="96022" y="0"/>
                </a:cubicBezTo>
                <a:lnTo>
                  <a:pt x="223924" y="54"/>
                </a:lnTo>
                <a:cubicBezTo>
                  <a:pt x="253707" y="54"/>
                  <a:pt x="323557" y="101436"/>
                  <a:pt x="323557" y="131219"/>
                </a:cubicBezTo>
                <a:lnTo>
                  <a:pt x="323557" y="1500473"/>
                </a:lnTo>
                <a:cubicBezTo>
                  <a:pt x="323557" y="1530256"/>
                  <a:pt x="271386" y="1631691"/>
                  <a:pt x="241603" y="1631691"/>
                </a:cubicBezTo>
                <a:lnTo>
                  <a:pt x="117205" y="1635195"/>
                </a:lnTo>
                <a:cubicBezTo>
                  <a:pt x="87422" y="1635195"/>
                  <a:pt x="0" y="1530256"/>
                  <a:pt x="0" y="1500473"/>
                </a:cubicBezTo>
                <a:lnTo>
                  <a:pt x="0" y="131219"/>
                </a:lnTo>
                <a:close/>
              </a:path>
            </a:pathLst>
          </a:custGeom>
          <a:solidFill>
            <a:srgbClr val="945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sp>
        <p:nvSpPr>
          <p:cNvPr id="198" name="角丸四角形 1"/>
          <p:cNvSpPr/>
          <p:nvPr/>
        </p:nvSpPr>
        <p:spPr>
          <a:xfrm>
            <a:off x="5830834" y="506485"/>
            <a:ext cx="188999" cy="1700469"/>
          </a:xfrm>
          <a:custGeom>
            <a:avLst/>
            <a:gdLst>
              <a:gd name="connsiteX0" fmla="*/ 0 w 323557"/>
              <a:gd name="connsiteY0" fmla="*/ 53927 h 1477108"/>
              <a:gd name="connsiteX1" fmla="*/ 53927 w 323557"/>
              <a:gd name="connsiteY1" fmla="*/ 0 h 1477108"/>
              <a:gd name="connsiteX2" fmla="*/ 269630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53927 h 1477108"/>
              <a:gd name="connsiteX1" fmla="*/ 53927 w 323557"/>
              <a:gd name="connsiteY1" fmla="*/ 0 h 1477108"/>
              <a:gd name="connsiteX2" fmla="*/ 227427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96130 h 1519311"/>
              <a:gd name="connsiteX1" fmla="*/ 53927 w 323557"/>
              <a:gd name="connsiteY1" fmla="*/ 42203 h 1519311"/>
              <a:gd name="connsiteX2" fmla="*/ 227427 w 323557"/>
              <a:gd name="connsiteY2" fmla="*/ 0 h 1519311"/>
              <a:gd name="connsiteX3" fmla="*/ 323557 w 323557"/>
              <a:gd name="connsiteY3" fmla="*/ 96130 h 1519311"/>
              <a:gd name="connsiteX4" fmla="*/ 323557 w 323557"/>
              <a:gd name="connsiteY4" fmla="*/ 1465384 h 1519311"/>
              <a:gd name="connsiteX5" fmla="*/ 269630 w 323557"/>
              <a:gd name="connsiteY5" fmla="*/ 1519311 h 1519311"/>
              <a:gd name="connsiteX6" fmla="*/ 53927 w 323557"/>
              <a:gd name="connsiteY6" fmla="*/ 1519311 h 1519311"/>
              <a:gd name="connsiteX7" fmla="*/ 0 w 323557"/>
              <a:gd name="connsiteY7" fmla="*/ 1465384 h 1519311"/>
              <a:gd name="connsiteX8" fmla="*/ 0 w 323557"/>
              <a:gd name="connsiteY8" fmla="*/ 96130 h 1519311"/>
              <a:gd name="connsiteX0" fmla="*/ 0 w 323557"/>
              <a:gd name="connsiteY0" fmla="*/ 110198 h 1533379"/>
              <a:gd name="connsiteX1" fmla="*/ 67994 w 323557"/>
              <a:gd name="connsiteY1" fmla="*/ 0 h 1533379"/>
              <a:gd name="connsiteX2" fmla="*/ 227427 w 323557"/>
              <a:gd name="connsiteY2" fmla="*/ 14068 h 1533379"/>
              <a:gd name="connsiteX3" fmla="*/ 323557 w 323557"/>
              <a:gd name="connsiteY3" fmla="*/ 110198 h 1533379"/>
              <a:gd name="connsiteX4" fmla="*/ 323557 w 323557"/>
              <a:gd name="connsiteY4" fmla="*/ 1479452 h 1533379"/>
              <a:gd name="connsiteX5" fmla="*/ 269630 w 323557"/>
              <a:gd name="connsiteY5" fmla="*/ 1533379 h 1533379"/>
              <a:gd name="connsiteX6" fmla="*/ 53927 w 323557"/>
              <a:gd name="connsiteY6" fmla="*/ 1533379 h 1533379"/>
              <a:gd name="connsiteX7" fmla="*/ 0 w 323557"/>
              <a:gd name="connsiteY7" fmla="*/ 1479452 h 1533379"/>
              <a:gd name="connsiteX8" fmla="*/ 0 w 323557"/>
              <a:gd name="connsiteY8" fmla="*/ 110198 h 153337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53927 w 323557"/>
              <a:gd name="connsiteY6" fmla="*/ 153337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54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27662 h 1607113"/>
              <a:gd name="connsiteX1" fmla="*/ 67994 w 323557"/>
              <a:gd name="connsiteY1" fmla="*/ 17464 h 1607113"/>
              <a:gd name="connsiteX2" fmla="*/ 227427 w 323557"/>
              <a:gd name="connsiteY2" fmla="*/ 0 h 1607113"/>
              <a:gd name="connsiteX3" fmla="*/ 323557 w 323557"/>
              <a:gd name="connsiteY3" fmla="*/ 127662 h 1607113"/>
              <a:gd name="connsiteX4" fmla="*/ 323557 w 323557"/>
              <a:gd name="connsiteY4" fmla="*/ 1496916 h 1607113"/>
              <a:gd name="connsiteX5" fmla="*/ 269630 w 323557"/>
              <a:gd name="connsiteY5" fmla="*/ 1607113 h 1607113"/>
              <a:gd name="connsiteX6" fmla="*/ 110198 w 323557"/>
              <a:gd name="connsiteY6" fmla="*/ 1607113 h 1607113"/>
              <a:gd name="connsiteX7" fmla="*/ 0 w 323557"/>
              <a:gd name="connsiteY7" fmla="*/ 1496916 h 1607113"/>
              <a:gd name="connsiteX8" fmla="*/ 0 w 323557"/>
              <a:gd name="connsiteY8" fmla="*/ 127662 h 1607113"/>
              <a:gd name="connsiteX0" fmla="*/ 0 w 323557"/>
              <a:gd name="connsiteY0" fmla="*/ 131219 h 1610670"/>
              <a:gd name="connsiteX1" fmla="*/ 96022 w 323557"/>
              <a:gd name="connsiteY1" fmla="*/ 0 h 1610670"/>
              <a:gd name="connsiteX2" fmla="*/ 227427 w 323557"/>
              <a:gd name="connsiteY2" fmla="*/ 3557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8172 h 1617623"/>
              <a:gd name="connsiteX1" fmla="*/ 96022 w 323557"/>
              <a:gd name="connsiteY1" fmla="*/ 6953 h 1617623"/>
              <a:gd name="connsiteX2" fmla="*/ 227427 w 323557"/>
              <a:gd name="connsiteY2" fmla="*/ 0 h 1617623"/>
              <a:gd name="connsiteX3" fmla="*/ 323557 w 323557"/>
              <a:gd name="connsiteY3" fmla="*/ 138172 h 1617623"/>
              <a:gd name="connsiteX4" fmla="*/ 323557 w 323557"/>
              <a:gd name="connsiteY4" fmla="*/ 1507426 h 1617623"/>
              <a:gd name="connsiteX5" fmla="*/ 269630 w 323557"/>
              <a:gd name="connsiteY5" fmla="*/ 1617623 h 1617623"/>
              <a:gd name="connsiteX6" fmla="*/ 110198 w 323557"/>
              <a:gd name="connsiteY6" fmla="*/ 1617623 h 1617623"/>
              <a:gd name="connsiteX7" fmla="*/ 0 w 323557"/>
              <a:gd name="connsiteY7" fmla="*/ 1507426 h 1617623"/>
              <a:gd name="connsiteX8" fmla="*/ 0 w 323557"/>
              <a:gd name="connsiteY8" fmla="*/ 138172 h 1617623"/>
              <a:gd name="connsiteX0" fmla="*/ 0 w 323557"/>
              <a:gd name="connsiteY0" fmla="*/ 131219 h 1610670"/>
              <a:gd name="connsiteX1" fmla="*/ 96022 w 323557"/>
              <a:gd name="connsiteY1" fmla="*/ 0 h 1610670"/>
              <a:gd name="connsiteX2" fmla="*/ 223924 w 323557"/>
              <a:gd name="connsiteY2" fmla="*/ 54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1219 h 1631691"/>
              <a:gd name="connsiteX1" fmla="*/ 96022 w 323557"/>
              <a:gd name="connsiteY1" fmla="*/ 0 h 1631691"/>
              <a:gd name="connsiteX2" fmla="*/ 223924 w 323557"/>
              <a:gd name="connsiteY2" fmla="*/ 54 h 1631691"/>
              <a:gd name="connsiteX3" fmla="*/ 323557 w 323557"/>
              <a:gd name="connsiteY3" fmla="*/ 131219 h 1631691"/>
              <a:gd name="connsiteX4" fmla="*/ 323557 w 323557"/>
              <a:gd name="connsiteY4" fmla="*/ 1500473 h 1631691"/>
              <a:gd name="connsiteX5" fmla="*/ 241603 w 323557"/>
              <a:gd name="connsiteY5" fmla="*/ 1631691 h 1631691"/>
              <a:gd name="connsiteX6" fmla="*/ 110198 w 323557"/>
              <a:gd name="connsiteY6" fmla="*/ 1610670 h 1631691"/>
              <a:gd name="connsiteX7" fmla="*/ 0 w 323557"/>
              <a:gd name="connsiteY7" fmla="*/ 1500473 h 1631691"/>
              <a:gd name="connsiteX8" fmla="*/ 0 w 323557"/>
              <a:gd name="connsiteY8" fmla="*/ 131219 h 1631691"/>
              <a:gd name="connsiteX0" fmla="*/ 0 w 323557"/>
              <a:gd name="connsiteY0" fmla="*/ 131219 h 1635195"/>
              <a:gd name="connsiteX1" fmla="*/ 96022 w 323557"/>
              <a:gd name="connsiteY1" fmla="*/ 0 h 1635195"/>
              <a:gd name="connsiteX2" fmla="*/ 223924 w 323557"/>
              <a:gd name="connsiteY2" fmla="*/ 54 h 1635195"/>
              <a:gd name="connsiteX3" fmla="*/ 323557 w 323557"/>
              <a:gd name="connsiteY3" fmla="*/ 131219 h 1635195"/>
              <a:gd name="connsiteX4" fmla="*/ 323557 w 323557"/>
              <a:gd name="connsiteY4" fmla="*/ 1500473 h 1635195"/>
              <a:gd name="connsiteX5" fmla="*/ 241603 w 323557"/>
              <a:gd name="connsiteY5" fmla="*/ 1631691 h 1635195"/>
              <a:gd name="connsiteX6" fmla="*/ 117205 w 323557"/>
              <a:gd name="connsiteY6" fmla="*/ 1635195 h 1635195"/>
              <a:gd name="connsiteX7" fmla="*/ 0 w 323557"/>
              <a:gd name="connsiteY7" fmla="*/ 1500473 h 1635195"/>
              <a:gd name="connsiteX8" fmla="*/ 0 w 323557"/>
              <a:gd name="connsiteY8" fmla="*/ 131219 h 163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557" h="1635195">
                <a:moveTo>
                  <a:pt x="0" y="131219"/>
                </a:moveTo>
                <a:cubicBezTo>
                  <a:pt x="0" y="101436"/>
                  <a:pt x="66239" y="0"/>
                  <a:pt x="96022" y="0"/>
                </a:cubicBezTo>
                <a:lnTo>
                  <a:pt x="223924" y="54"/>
                </a:lnTo>
                <a:cubicBezTo>
                  <a:pt x="253707" y="54"/>
                  <a:pt x="323557" y="101436"/>
                  <a:pt x="323557" y="131219"/>
                </a:cubicBezTo>
                <a:lnTo>
                  <a:pt x="323557" y="1500473"/>
                </a:lnTo>
                <a:cubicBezTo>
                  <a:pt x="323557" y="1530256"/>
                  <a:pt x="271386" y="1631691"/>
                  <a:pt x="241603" y="1631691"/>
                </a:cubicBezTo>
                <a:lnTo>
                  <a:pt x="117205" y="1635195"/>
                </a:lnTo>
                <a:cubicBezTo>
                  <a:pt x="87422" y="1635195"/>
                  <a:pt x="0" y="1530256"/>
                  <a:pt x="0" y="1500473"/>
                </a:cubicBezTo>
                <a:lnTo>
                  <a:pt x="0" y="131219"/>
                </a:lnTo>
                <a:close/>
              </a:path>
            </a:pathLst>
          </a:custGeom>
          <a:solidFill>
            <a:srgbClr val="92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sp>
        <p:nvSpPr>
          <p:cNvPr id="199" name="角丸四角形 1"/>
          <p:cNvSpPr/>
          <p:nvPr/>
        </p:nvSpPr>
        <p:spPr>
          <a:xfrm>
            <a:off x="5837624" y="2195332"/>
            <a:ext cx="188999" cy="1779816"/>
          </a:xfrm>
          <a:custGeom>
            <a:avLst/>
            <a:gdLst>
              <a:gd name="connsiteX0" fmla="*/ 0 w 323557"/>
              <a:gd name="connsiteY0" fmla="*/ 53927 h 1477108"/>
              <a:gd name="connsiteX1" fmla="*/ 53927 w 323557"/>
              <a:gd name="connsiteY1" fmla="*/ 0 h 1477108"/>
              <a:gd name="connsiteX2" fmla="*/ 269630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53927 h 1477108"/>
              <a:gd name="connsiteX1" fmla="*/ 53927 w 323557"/>
              <a:gd name="connsiteY1" fmla="*/ 0 h 1477108"/>
              <a:gd name="connsiteX2" fmla="*/ 227427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96130 h 1519311"/>
              <a:gd name="connsiteX1" fmla="*/ 53927 w 323557"/>
              <a:gd name="connsiteY1" fmla="*/ 42203 h 1519311"/>
              <a:gd name="connsiteX2" fmla="*/ 227427 w 323557"/>
              <a:gd name="connsiteY2" fmla="*/ 0 h 1519311"/>
              <a:gd name="connsiteX3" fmla="*/ 323557 w 323557"/>
              <a:gd name="connsiteY3" fmla="*/ 96130 h 1519311"/>
              <a:gd name="connsiteX4" fmla="*/ 323557 w 323557"/>
              <a:gd name="connsiteY4" fmla="*/ 1465384 h 1519311"/>
              <a:gd name="connsiteX5" fmla="*/ 269630 w 323557"/>
              <a:gd name="connsiteY5" fmla="*/ 1519311 h 1519311"/>
              <a:gd name="connsiteX6" fmla="*/ 53927 w 323557"/>
              <a:gd name="connsiteY6" fmla="*/ 1519311 h 1519311"/>
              <a:gd name="connsiteX7" fmla="*/ 0 w 323557"/>
              <a:gd name="connsiteY7" fmla="*/ 1465384 h 1519311"/>
              <a:gd name="connsiteX8" fmla="*/ 0 w 323557"/>
              <a:gd name="connsiteY8" fmla="*/ 96130 h 1519311"/>
              <a:gd name="connsiteX0" fmla="*/ 0 w 323557"/>
              <a:gd name="connsiteY0" fmla="*/ 110198 h 1533379"/>
              <a:gd name="connsiteX1" fmla="*/ 67994 w 323557"/>
              <a:gd name="connsiteY1" fmla="*/ 0 h 1533379"/>
              <a:gd name="connsiteX2" fmla="*/ 227427 w 323557"/>
              <a:gd name="connsiteY2" fmla="*/ 14068 h 1533379"/>
              <a:gd name="connsiteX3" fmla="*/ 323557 w 323557"/>
              <a:gd name="connsiteY3" fmla="*/ 110198 h 1533379"/>
              <a:gd name="connsiteX4" fmla="*/ 323557 w 323557"/>
              <a:gd name="connsiteY4" fmla="*/ 1479452 h 1533379"/>
              <a:gd name="connsiteX5" fmla="*/ 269630 w 323557"/>
              <a:gd name="connsiteY5" fmla="*/ 1533379 h 1533379"/>
              <a:gd name="connsiteX6" fmla="*/ 53927 w 323557"/>
              <a:gd name="connsiteY6" fmla="*/ 1533379 h 1533379"/>
              <a:gd name="connsiteX7" fmla="*/ 0 w 323557"/>
              <a:gd name="connsiteY7" fmla="*/ 1479452 h 1533379"/>
              <a:gd name="connsiteX8" fmla="*/ 0 w 323557"/>
              <a:gd name="connsiteY8" fmla="*/ 110198 h 153337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53927 w 323557"/>
              <a:gd name="connsiteY6" fmla="*/ 153337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54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27662 h 1607113"/>
              <a:gd name="connsiteX1" fmla="*/ 67994 w 323557"/>
              <a:gd name="connsiteY1" fmla="*/ 17464 h 1607113"/>
              <a:gd name="connsiteX2" fmla="*/ 227427 w 323557"/>
              <a:gd name="connsiteY2" fmla="*/ 0 h 1607113"/>
              <a:gd name="connsiteX3" fmla="*/ 323557 w 323557"/>
              <a:gd name="connsiteY3" fmla="*/ 127662 h 1607113"/>
              <a:gd name="connsiteX4" fmla="*/ 323557 w 323557"/>
              <a:gd name="connsiteY4" fmla="*/ 1496916 h 1607113"/>
              <a:gd name="connsiteX5" fmla="*/ 269630 w 323557"/>
              <a:gd name="connsiteY5" fmla="*/ 1607113 h 1607113"/>
              <a:gd name="connsiteX6" fmla="*/ 110198 w 323557"/>
              <a:gd name="connsiteY6" fmla="*/ 1607113 h 1607113"/>
              <a:gd name="connsiteX7" fmla="*/ 0 w 323557"/>
              <a:gd name="connsiteY7" fmla="*/ 1496916 h 1607113"/>
              <a:gd name="connsiteX8" fmla="*/ 0 w 323557"/>
              <a:gd name="connsiteY8" fmla="*/ 127662 h 1607113"/>
              <a:gd name="connsiteX0" fmla="*/ 0 w 323557"/>
              <a:gd name="connsiteY0" fmla="*/ 131219 h 1610670"/>
              <a:gd name="connsiteX1" fmla="*/ 96022 w 323557"/>
              <a:gd name="connsiteY1" fmla="*/ 0 h 1610670"/>
              <a:gd name="connsiteX2" fmla="*/ 227427 w 323557"/>
              <a:gd name="connsiteY2" fmla="*/ 3557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8172 h 1617623"/>
              <a:gd name="connsiteX1" fmla="*/ 96022 w 323557"/>
              <a:gd name="connsiteY1" fmla="*/ 6953 h 1617623"/>
              <a:gd name="connsiteX2" fmla="*/ 227427 w 323557"/>
              <a:gd name="connsiteY2" fmla="*/ 0 h 1617623"/>
              <a:gd name="connsiteX3" fmla="*/ 323557 w 323557"/>
              <a:gd name="connsiteY3" fmla="*/ 138172 h 1617623"/>
              <a:gd name="connsiteX4" fmla="*/ 323557 w 323557"/>
              <a:gd name="connsiteY4" fmla="*/ 1507426 h 1617623"/>
              <a:gd name="connsiteX5" fmla="*/ 269630 w 323557"/>
              <a:gd name="connsiteY5" fmla="*/ 1617623 h 1617623"/>
              <a:gd name="connsiteX6" fmla="*/ 110198 w 323557"/>
              <a:gd name="connsiteY6" fmla="*/ 1617623 h 1617623"/>
              <a:gd name="connsiteX7" fmla="*/ 0 w 323557"/>
              <a:gd name="connsiteY7" fmla="*/ 1507426 h 1617623"/>
              <a:gd name="connsiteX8" fmla="*/ 0 w 323557"/>
              <a:gd name="connsiteY8" fmla="*/ 138172 h 1617623"/>
              <a:gd name="connsiteX0" fmla="*/ 0 w 323557"/>
              <a:gd name="connsiteY0" fmla="*/ 131219 h 1610670"/>
              <a:gd name="connsiteX1" fmla="*/ 96022 w 323557"/>
              <a:gd name="connsiteY1" fmla="*/ 0 h 1610670"/>
              <a:gd name="connsiteX2" fmla="*/ 223924 w 323557"/>
              <a:gd name="connsiteY2" fmla="*/ 54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1219 h 1631691"/>
              <a:gd name="connsiteX1" fmla="*/ 96022 w 323557"/>
              <a:gd name="connsiteY1" fmla="*/ 0 h 1631691"/>
              <a:gd name="connsiteX2" fmla="*/ 223924 w 323557"/>
              <a:gd name="connsiteY2" fmla="*/ 54 h 1631691"/>
              <a:gd name="connsiteX3" fmla="*/ 323557 w 323557"/>
              <a:gd name="connsiteY3" fmla="*/ 131219 h 1631691"/>
              <a:gd name="connsiteX4" fmla="*/ 323557 w 323557"/>
              <a:gd name="connsiteY4" fmla="*/ 1500473 h 1631691"/>
              <a:gd name="connsiteX5" fmla="*/ 241603 w 323557"/>
              <a:gd name="connsiteY5" fmla="*/ 1631691 h 1631691"/>
              <a:gd name="connsiteX6" fmla="*/ 110198 w 323557"/>
              <a:gd name="connsiteY6" fmla="*/ 1610670 h 1631691"/>
              <a:gd name="connsiteX7" fmla="*/ 0 w 323557"/>
              <a:gd name="connsiteY7" fmla="*/ 1500473 h 1631691"/>
              <a:gd name="connsiteX8" fmla="*/ 0 w 323557"/>
              <a:gd name="connsiteY8" fmla="*/ 131219 h 1631691"/>
              <a:gd name="connsiteX0" fmla="*/ 0 w 323557"/>
              <a:gd name="connsiteY0" fmla="*/ 131219 h 1635195"/>
              <a:gd name="connsiteX1" fmla="*/ 96022 w 323557"/>
              <a:gd name="connsiteY1" fmla="*/ 0 h 1635195"/>
              <a:gd name="connsiteX2" fmla="*/ 223924 w 323557"/>
              <a:gd name="connsiteY2" fmla="*/ 54 h 1635195"/>
              <a:gd name="connsiteX3" fmla="*/ 323557 w 323557"/>
              <a:gd name="connsiteY3" fmla="*/ 131219 h 1635195"/>
              <a:gd name="connsiteX4" fmla="*/ 323557 w 323557"/>
              <a:gd name="connsiteY4" fmla="*/ 1500473 h 1635195"/>
              <a:gd name="connsiteX5" fmla="*/ 241603 w 323557"/>
              <a:gd name="connsiteY5" fmla="*/ 1631691 h 1635195"/>
              <a:gd name="connsiteX6" fmla="*/ 117205 w 323557"/>
              <a:gd name="connsiteY6" fmla="*/ 1635195 h 1635195"/>
              <a:gd name="connsiteX7" fmla="*/ 0 w 323557"/>
              <a:gd name="connsiteY7" fmla="*/ 1500473 h 1635195"/>
              <a:gd name="connsiteX8" fmla="*/ 0 w 323557"/>
              <a:gd name="connsiteY8" fmla="*/ 131219 h 163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557" h="1635195">
                <a:moveTo>
                  <a:pt x="0" y="131219"/>
                </a:moveTo>
                <a:cubicBezTo>
                  <a:pt x="0" y="101436"/>
                  <a:pt x="66239" y="0"/>
                  <a:pt x="96022" y="0"/>
                </a:cubicBezTo>
                <a:lnTo>
                  <a:pt x="223924" y="54"/>
                </a:lnTo>
                <a:cubicBezTo>
                  <a:pt x="253707" y="54"/>
                  <a:pt x="323557" y="101436"/>
                  <a:pt x="323557" y="131219"/>
                </a:cubicBezTo>
                <a:lnTo>
                  <a:pt x="323557" y="1500473"/>
                </a:lnTo>
                <a:cubicBezTo>
                  <a:pt x="323557" y="1530256"/>
                  <a:pt x="271386" y="1631691"/>
                  <a:pt x="241603" y="1631691"/>
                </a:cubicBezTo>
                <a:lnTo>
                  <a:pt x="117205" y="1635195"/>
                </a:lnTo>
                <a:cubicBezTo>
                  <a:pt x="87422" y="1635195"/>
                  <a:pt x="0" y="1530256"/>
                  <a:pt x="0" y="1500473"/>
                </a:cubicBezTo>
                <a:lnTo>
                  <a:pt x="0" y="131219"/>
                </a:lnTo>
                <a:close/>
              </a:path>
            </a:pathLst>
          </a:custGeom>
          <a:solidFill>
            <a:srgbClr val="92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cxnSp>
        <p:nvCxnSpPr>
          <p:cNvPr id="200" name="直線コネクタ 199"/>
          <p:cNvCxnSpPr/>
          <p:nvPr/>
        </p:nvCxnSpPr>
        <p:spPr>
          <a:xfrm>
            <a:off x="4832239" y="1102870"/>
            <a:ext cx="400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直線コネクタ 200"/>
          <p:cNvCxnSpPr/>
          <p:nvPr/>
        </p:nvCxnSpPr>
        <p:spPr>
          <a:xfrm>
            <a:off x="5650943" y="565321"/>
            <a:ext cx="400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2" name="テキスト ボックス 201"/>
          <p:cNvSpPr txBox="1"/>
          <p:nvPr/>
        </p:nvSpPr>
        <p:spPr>
          <a:xfrm>
            <a:off x="4785237" y="4270818"/>
            <a:ext cx="503664" cy="307777"/>
          </a:xfrm>
          <a:prstGeom prst="rect">
            <a:avLst/>
          </a:prstGeom>
          <a:noFill/>
          <a:ln>
            <a:solidFill>
              <a:schemeClr val="tx1"/>
            </a:solidFill>
            <a:prstDash val="sysDash"/>
          </a:ln>
        </p:spPr>
        <p:txBody>
          <a:bodyPr wrap="none" rtlCol="0">
            <a:spAutoFit/>
          </a:bodyPr>
          <a:lstStyle/>
          <a:p>
            <a:r>
              <a:rPr lang="en-US" altLang="ja-JP" sz="1400" dirty="0">
                <a:latin typeface="Times New Roman" charset="0"/>
                <a:ea typeface="Times New Roman" charset="0"/>
                <a:cs typeface="Times New Roman" charset="0"/>
              </a:rPr>
              <a:t>chr1</a:t>
            </a:r>
            <a:endParaRPr lang="ja-JP" altLang="en-US" sz="1400" dirty="0">
              <a:latin typeface="Times New Roman" charset="0"/>
              <a:ea typeface="Times New Roman" charset="0"/>
              <a:cs typeface="Times New Roman" charset="0"/>
            </a:endParaRPr>
          </a:p>
        </p:txBody>
      </p:sp>
      <p:sp>
        <p:nvSpPr>
          <p:cNvPr id="203" name="テキスト ボックス 202"/>
          <p:cNvSpPr txBox="1"/>
          <p:nvPr/>
        </p:nvSpPr>
        <p:spPr>
          <a:xfrm>
            <a:off x="5544068" y="4276186"/>
            <a:ext cx="503664" cy="307777"/>
          </a:xfrm>
          <a:prstGeom prst="rect">
            <a:avLst/>
          </a:prstGeom>
          <a:noFill/>
          <a:ln>
            <a:solidFill>
              <a:schemeClr val="tx1"/>
            </a:solidFill>
            <a:prstDash val="sysDash"/>
          </a:ln>
        </p:spPr>
        <p:txBody>
          <a:bodyPr wrap="none" rtlCol="0">
            <a:spAutoFit/>
          </a:bodyPr>
          <a:lstStyle/>
          <a:p>
            <a:r>
              <a:rPr lang="en-US" altLang="ja-JP" sz="1400" dirty="0">
                <a:latin typeface="Times New Roman" charset="0"/>
                <a:ea typeface="Times New Roman" charset="0"/>
                <a:cs typeface="Times New Roman" charset="0"/>
              </a:rPr>
              <a:t>chr3</a:t>
            </a:r>
            <a:endParaRPr lang="ja-JP" altLang="en-US" sz="1400" dirty="0">
              <a:latin typeface="Times New Roman" charset="0"/>
              <a:ea typeface="Times New Roman" charset="0"/>
              <a:cs typeface="Times New Roman" charset="0"/>
            </a:endParaRPr>
          </a:p>
        </p:txBody>
      </p:sp>
      <p:sp>
        <p:nvSpPr>
          <p:cNvPr id="204" name="角丸四角形 1"/>
          <p:cNvSpPr/>
          <p:nvPr/>
        </p:nvSpPr>
        <p:spPr>
          <a:xfrm>
            <a:off x="3185675" y="1665486"/>
            <a:ext cx="189280" cy="2477831"/>
          </a:xfrm>
          <a:custGeom>
            <a:avLst/>
            <a:gdLst>
              <a:gd name="connsiteX0" fmla="*/ 0 w 323557"/>
              <a:gd name="connsiteY0" fmla="*/ 53927 h 1477108"/>
              <a:gd name="connsiteX1" fmla="*/ 53927 w 323557"/>
              <a:gd name="connsiteY1" fmla="*/ 0 h 1477108"/>
              <a:gd name="connsiteX2" fmla="*/ 269630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53927 h 1477108"/>
              <a:gd name="connsiteX1" fmla="*/ 53927 w 323557"/>
              <a:gd name="connsiteY1" fmla="*/ 0 h 1477108"/>
              <a:gd name="connsiteX2" fmla="*/ 227427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96130 h 1519311"/>
              <a:gd name="connsiteX1" fmla="*/ 53927 w 323557"/>
              <a:gd name="connsiteY1" fmla="*/ 42203 h 1519311"/>
              <a:gd name="connsiteX2" fmla="*/ 227427 w 323557"/>
              <a:gd name="connsiteY2" fmla="*/ 0 h 1519311"/>
              <a:gd name="connsiteX3" fmla="*/ 323557 w 323557"/>
              <a:gd name="connsiteY3" fmla="*/ 96130 h 1519311"/>
              <a:gd name="connsiteX4" fmla="*/ 323557 w 323557"/>
              <a:gd name="connsiteY4" fmla="*/ 1465384 h 1519311"/>
              <a:gd name="connsiteX5" fmla="*/ 269630 w 323557"/>
              <a:gd name="connsiteY5" fmla="*/ 1519311 h 1519311"/>
              <a:gd name="connsiteX6" fmla="*/ 53927 w 323557"/>
              <a:gd name="connsiteY6" fmla="*/ 1519311 h 1519311"/>
              <a:gd name="connsiteX7" fmla="*/ 0 w 323557"/>
              <a:gd name="connsiteY7" fmla="*/ 1465384 h 1519311"/>
              <a:gd name="connsiteX8" fmla="*/ 0 w 323557"/>
              <a:gd name="connsiteY8" fmla="*/ 96130 h 1519311"/>
              <a:gd name="connsiteX0" fmla="*/ 0 w 323557"/>
              <a:gd name="connsiteY0" fmla="*/ 110198 h 1533379"/>
              <a:gd name="connsiteX1" fmla="*/ 67994 w 323557"/>
              <a:gd name="connsiteY1" fmla="*/ 0 h 1533379"/>
              <a:gd name="connsiteX2" fmla="*/ 227427 w 323557"/>
              <a:gd name="connsiteY2" fmla="*/ 14068 h 1533379"/>
              <a:gd name="connsiteX3" fmla="*/ 323557 w 323557"/>
              <a:gd name="connsiteY3" fmla="*/ 110198 h 1533379"/>
              <a:gd name="connsiteX4" fmla="*/ 323557 w 323557"/>
              <a:gd name="connsiteY4" fmla="*/ 1479452 h 1533379"/>
              <a:gd name="connsiteX5" fmla="*/ 269630 w 323557"/>
              <a:gd name="connsiteY5" fmla="*/ 1533379 h 1533379"/>
              <a:gd name="connsiteX6" fmla="*/ 53927 w 323557"/>
              <a:gd name="connsiteY6" fmla="*/ 1533379 h 1533379"/>
              <a:gd name="connsiteX7" fmla="*/ 0 w 323557"/>
              <a:gd name="connsiteY7" fmla="*/ 1479452 h 1533379"/>
              <a:gd name="connsiteX8" fmla="*/ 0 w 323557"/>
              <a:gd name="connsiteY8" fmla="*/ 110198 h 153337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53927 w 323557"/>
              <a:gd name="connsiteY6" fmla="*/ 153337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54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27662 h 1607113"/>
              <a:gd name="connsiteX1" fmla="*/ 67994 w 323557"/>
              <a:gd name="connsiteY1" fmla="*/ 17464 h 1607113"/>
              <a:gd name="connsiteX2" fmla="*/ 227427 w 323557"/>
              <a:gd name="connsiteY2" fmla="*/ 0 h 1607113"/>
              <a:gd name="connsiteX3" fmla="*/ 323557 w 323557"/>
              <a:gd name="connsiteY3" fmla="*/ 127662 h 1607113"/>
              <a:gd name="connsiteX4" fmla="*/ 323557 w 323557"/>
              <a:gd name="connsiteY4" fmla="*/ 1496916 h 1607113"/>
              <a:gd name="connsiteX5" fmla="*/ 269630 w 323557"/>
              <a:gd name="connsiteY5" fmla="*/ 1607113 h 1607113"/>
              <a:gd name="connsiteX6" fmla="*/ 110198 w 323557"/>
              <a:gd name="connsiteY6" fmla="*/ 1607113 h 1607113"/>
              <a:gd name="connsiteX7" fmla="*/ 0 w 323557"/>
              <a:gd name="connsiteY7" fmla="*/ 1496916 h 1607113"/>
              <a:gd name="connsiteX8" fmla="*/ 0 w 323557"/>
              <a:gd name="connsiteY8" fmla="*/ 127662 h 1607113"/>
              <a:gd name="connsiteX0" fmla="*/ 0 w 323557"/>
              <a:gd name="connsiteY0" fmla="*/ 131219 h 1610670"/>
              <a:gd name="connsiteX1" fmla="*/ 96022 w 323557"/>
              <a:gd name="connsiteY1" fmla="*/ 0 h 1610670"/>
              <a:gd name="connsiteX2" fmla="*/ 227427 w 323557"/>
              <a:gd name="connsiteY2" fmla="*/ 3557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8172 h 1617623"/>
              <a:gd name="connsiteX1" fmla="*/ 96022 w 323557"/>
              <a:gd name="connsiteY1" fmla="*/ 6953 h 1617623"/>
              <a:gd name="connsiteX2" fmla="*/ 227427 w 323557"/>
              <a:gd name="connsiteY2" fmla="*/ 0 h 1617623"/>
              <a:gd name="connsiteX3" fmla="*/ 323557 w 323557"/>
              <a:gd name="connsiteY3" fmla="*/ 138172 h 1617623"/>
              <a:gd name="connsiteX4" fmla="*/ 323557 w 323557"/>
              <a:gd name="connsiteY4" fmla="*/ 1507426 h 1617623"/>
              <a:gd name="connsiteX5" fmla="*/ 269630 w 323557"/>
              <a:gd name="connsiteY5" fmla="*/ 1617623 h 1617623"/>
              <a:gd name="connsiteX6" fmla="*/ 110198 w 323557"/>
              <a:gd name="connsiteY6" fmla="*/ 1617623 h 1617623"/>
              <a:gd name="connsiteX7" fmla="*/ 0 w 323557"/>
              <a:gd name="connsiteY7" fmla="*/ 1507426 h 1617623"/>
              <a:gd name="connsiteX8" fmla="*/ 0 w 323557"/>
              <a:gd name="connsiteY8" fmla="*/ 138172 h 1617623"/>
              <a:gd name="connsiteX0" fmla="*/ 0 w 323557"/>
              <a:gd name="connsiteY0" fmla="*/ 131219 h 1610670"/>
              <a:gd name="connsiteX1" fmla="*/ 96022 w 323557"/>
              <a:gd name="connsiteY1" fmla="*/ 0 h 1610670"/>
              <a:gd name="connsiteX2" fmla="*/ 223924 w 323557"/>
              <a:gd name="connsiteY2" fmla="*/ 54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1219 h 1631691"/>
              <a:gd name="connsiteX1" fmla="*/ 96022 w 323557"/>
              <a:gd name="connsiteY1" fmla="*/ 0 h 1631691"/>
              <a:gd name="connsiteX2" fmla="*/ 223924 w 323557"/>
              <a:gd name="connsiteY2" fmla="*/ 54 h 1631691"/>
              <a:gd name="connsiteX3" fmla="*/ 323557 w 323557"/>
              <a:gd name="connsiteY3" fmla="*/ 131219 h 1631691"/>
              <a:gd name="connsiteX4" fmla="*/ 323557 w 323557"/>
              <a:gd name="connsiteY4" fmla="*/ 1500473 h 1631691"/>
              <a:gd name="connsiteX5" fmla="*/ 241603 w 323557"/>
              <a:gd name="connsiteY5" fmla="*/ 1631691 h 1631691"/>
              <a:gd name="connsiteX6" fmla="*/ 110198 w 323557"/>
              <a:gd name="connsiteY6" fmla="*/ 1610670 h 1631691"/>
              <a:gd name="connsiteX7" fmla="*/ 0 w 323557"/>
              <a:gd name="connsiteY7" fmla="*/ 1500473 h 1631691"/>
              <a:gd name="connsiteX8" fmla="*/ 0 w 323557"/>
              <a:gd name="connsiteY8" fmla="*/ 131219 h 1631691"/>
              <a:gd name="connsiteX0" fmla="*/ 0 w 323557"/>
              <a:gd name="connsiteY0" fmla="*/ 131219 h 1635195"/>
              <a:gd name="connsiteX1" fmla="*/ 96022 w 323557"/>
              <a:gd name="connsiteY1" fmla="*/ 0 h 1635195"/>
              <a:gd name="connsiteX2" fmla="*/ 223924 w 323557"/>
              <a:gd name="connsiteY2" fmla="*/ 54 h 1635195"/>
              <a:gd name="connsiteX3" fmla="*/ 323557 w 323557"/>
              <a:gd name="connsiteY3" fmla="*/ 131219 h 1635195"/>
              <a:gd name="connsiteX4" fmla="*/ 323557 w 323557"/>
              <a:gd name="connsiteY4" fmla="*/ 1500473 h 1635195"/>
              <a:gd name="connsiteX5" fmla="*/ 241603 w 323557"/>
              <a:gd name="connsiteY5" fmla="*/ 1631691 h 1635195"/>
              <a:gd name="connsiteX6" fmla="*/ 117205 w 323557"/>
              <a:gd name="connsiteY6" fmla="*/ 1635195 h 1635195"/>
              <a:gd name="connsiteX7" fmla="*/ 0 w 323557"/>
              <a:gd name="connsiteY7" fmla="*/ 1500473 h 1635195"/>
              <a:gd name="connsiteX8" fmla="*/ 0 w 323557"/>
              <a:gd name="connsiteY8" fmla="*/ 131219 h 163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557" h="1635195">
                <a:moveTo>
                  <a:pt x="0" y="131219"/>
                </a:moveTo>
                <a:cubicBezTo>
                  <a:pt x="0" y="101436"/>
                  <a:pt x="66239" y="0"/>
                  <a:pt x="96022" y="0"/>
                </a:cubicBezTo>
                <a:lnTo>
                  <a:pt x="223924" y="54"/>
                </a:lnTo>
                <a:cubicBezTo>
                  <a:pt x="253707" y="54"/>
                  <a:pt x="323557" y="101436"/>
                  <a:pt x="323557" y="131219"/>
                </a:cubicBezTo>
                <a:lnTo>
                  <a:pt x="323557" y="1500473"/>
                </a:lnTo>
                <a:cubicBezTo>
                  <a:pt x="323557" y="1530256"/>
                  <a:pt x="271386" y="1631691"/>
                  <a:pt x="241603" y="1631691"/>
                </a:cubicBezTo>
                <a:lnTo>
                  <a:pt x="117205" y="1635195"/>
                </a:lnTo>
                <a:cubicBezTo>
                  <a:pt x="87422" y="1635195"/>
                  <a:pt x="0" y="1530256"/>
                  <a:pt x="0" y="1500473"/>
                </a:cubicBezTo>
                <a:lnTo>
                  <a:pt x="0" y="131219"/>
                </a:lnTo>
                <a:close/>
              </a:path>
            </a:pathLst>
          </a:custGeom>
          <a:solidFill>
            <a:srgbClr val="945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grpSp>
        <p:nvGrpSpPr>
          <p:cNvPr id="205" name="図形グループ 204"/>
          <p:cNvGrpSpPr/>
          <p:nvPr/>
        </p:nvGrpSpPr>
        <p:grpSpPr>
          <a:xfrm>
            <a:off x="3150329" y="1015877"/>
            <a:ext cx="246594" cy="649609"/>
            <a:chOff x="3827165" y="1170884"/>
            <a:chExt cx="328792" cy="866145"/>
          </a:xfrm>
        </p:grpSpPr>
        <p:pic>
          <p:nvPicPr>
            <p:cNvPr id="206" name="図 205"/>
            <p:cNvPicPr>
              <a:picLocks noChangeAspect="1"/>
            </p:cNvPicPr>
            <p:nvPr/>
          </p:nvPicPr>
          <p:blipFill rotWithShape="1">
            <a:blip r:embed="rId4"/>
            <a:srcRect l="1504" t="50899"/>
            <a:stretch/>
          </p:blipFill>
          <p:spPr>
            <a:xfrm>
              <a:off x="3864588" y="1270008"/>
              <a:ext cx="250179" cy="767021"/>
            </a:xfrm>
            <a:prstGeom prst="rect">
              <a:avLst/>
            </a:prstGeom>
          </p:spPr>
        </p:pic>
        <p:pic>
          <p:nvPicPr>
            <p:cNvPr id="207" name="図 206"/>
            <p:cNvPicPr>
              <a:picLocks noChangeAspect="1"/>
            </p:cNvPicPr>
            <p:nvPr/>
          </p:nvPicPr>
          <p:blipFill rotWithShape="1">
            <a:blip r:embed="rId5"/>
            <a:srcRect r="-1547" b="96530"/>
            <a:stretch/>
          </p:blipFill>
          <p:spPr>
            <a:xfrm>
              <a:off x="3827165" y="1170884"/>
              <a:ext cx="328792" cy="100000"/>
            </a:xfrm>
            <a:prstGeom prst="rect">
              <a:avLst/>
            </a:prstGeom>
          </p:spPr>
        </p:pic>
      </p:grpSp>
      <p:sp>
        <p:nvSpPr>
          <p:cNvPr id="208" name="角丸四角形 1"/>
          <p:cNvSpPr/>
          <p:nvPr/>
        </p:nvSpPr>
        <p:spPr>
          <a:xfrm>
            <a:off x="4093918" y="2194304"/>
            <a:ext cx="188999" cy="1779816"/>
          </a:xfrm>
          <a:custGeom>
            <a:avLst/>
            <a:gdLst>
              <a:gd name="connsiteX0" fmla="*/ 0 w 323557"/>
              <a:gd name="connsiteY0" fmla="*/ 53927 h 1477108"/>
              <a:gd name="connsiteX1" fmla="*/ 53927 w 323557"/>
              <a:gd name="connsiteY1" fmla="*/ 0 h 1477108"/>
              <a:gd name="connsiteX2" fmla="*/ 269630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53927 h 1477108"/>
              <a:gd name="connsiteX1" fmla="*/ 53927 w 323557"/>
              <a:gd name="connsiteY1" fmla="*/ 0 h 1477108"/>
              <a:gd name="connsiteX2" fmla="*/ 227427 w 323557"/>
              <a:gd name="connsiteY2" fmla="*/ 0 h 1477108"/>
              <a:gd name="connsiteX3" fmla="*/ 323557 w 323557"/>
              <a:gd name="connsiteY3" fmla="*/ 53927 h 1477108"/>
              <a:gd name="connsiteX4" fmla="*/ 323557 w 323557"/>
              <a:gd name="connsiteY4" fmla="*/ 1423181 h 1477108"/>
              <a:gd name="connsiteX5" fmla="*/ 269630 w 323557"/>
              <a:gd name="connsiteY5" fmla="*/ 1477108 h 1477108"/>
              <a:gd name="connsiteX6" fmla="*/ 53927 w 323557"/>
              <a:gd name="connsiteY6" fmla="*/ 1477108 h 1477108"/>
              <a:gd name="connsiteX7" fmla="*/ 0 w 323557"/>
              <a:gd name="connsiteY7" fmla="*/ 1423181 h 1477108"/>
              <a:gd name="connsiteX8" fmla="*/ 0 w 323557"/>
              <a:gd name="connsiteY8" fmla="*/ 53927 h 1477108"/>
              <a:gd name="connsiteX0" fmla="*/ 0 w 323557"/>
              <a:gd name="connsiteY0" fmla="*/ 96130 h 1519311"/>
              <a:gd name="connsiteX1" fmla="*/ 53927 w 323557"/>
              <a:gd name="connsiteY1" fmla="*/ 42203 h 1519311"/>
              <a:gd name="connsiteX2" fmla="*/ 227427 w 323557"/>
              <a:gd name="connsiteY2" fmla="*/ 0 h 1519311"/>
              <a:gd name="connsiteX3" fmla="*/ 323557 w 323557"/>
              <a:gd name="connsiteY3" fmla="*/ 96130 h 1519311"/>
              <a:gd name="connsiteX4" fmla="*/ 323557 w 323557"/>
              <a:gd name="connsiteY4" fmla="*/ 1465384 h 1519311"/>
              <a:gd name="connsiteX5" fmla="*/ 269630 w 323557"/>
              <a:gd name="connsiteY5" fmla="*/ 1519311 h 1519311"/>
              <a:gd name="connsiteX6" fmla="*/ 53927 w 323557"/>
              <a:gd name="connsiteY6" fmla="*/ 1519311 h 1519311"/>
              <a:gd name="connsiteX7" fmla="*/ 0 w 323557"/>
              <a:gd name="connsiteY7" fmla="*/ 1465384 h 1519311"/>
              <a:gd name="connsiteX8" fmla="*/ 0 w 323557"/>
              <a:gd name="connsiteY8" fmla="*/ 96130 h 1519311"/>
              <a:gd name="connsiteX0" fmla="*/ 0 w 323557"/>
              <a:gd name="connsiteY0" fmla="*/ 110198 h 1533379"/>
              <a:gd name="connsiteX1" fmla="*/ 67994 w 323557"/>
              <a:gd name="connsiteY1" fmla="*/ 0 h 1533379"/>
              <a:gd name="connsiteX2" fmla="*/ 227427 w 323557"/>
              <a:gd name="connsiteY2" fmla="*/ 14068 h 1533379"/>
              <a:gd name="connsiteX3" fmla="*/ 323557 w 323557"/>
              <a:gd name="connsiteY3" fmla="*/ 110198 h 1533379"/>
              <a:gd name="connsiteX4" fmla="*/ 323557 w 323557"/>
              <a:gd name="connsiteY4" fmla="*/ 1479452 h 1533379"/>
              <a:gd name="connsiteX5" fmla="*/ 269630 w 323557"/>
              <a:gd name="connsiteY5" fmla="*/ 1533379 h 1533379"/>
              <a:gd name="connsiteX6" fmla="*/ 53927 w 323557"/>
              <a:gd name="connsiteY6" fmla="*/ 1533379 h 1533379"/>
              <a:gd name="connsiteX7" fmla="*/ 0 w 323557"/>
              <a:gd name="connsiteY7" fmla="*/ 1479452 h 1533379"/>
              <a:gd name="connsiteX8" fmla="*/ 0 w 323557"/>
              <a:gd name="connsiteY8" fmla="*/ 110198 h 153337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53927 w 323557"/>
              <a:gd name="connsiteY6" fmla="*/ 153337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14068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10198 h 1589649"/>
              <a:gd name="connsiteX1" fmla="*/ 67994 w 323557"/>
              <a:gd name="connsiteY1" fmla="*/ 0 h 1589649"/>
              <a:gd name="connsiteX2" fmla="*/ 227427 w 323557"/>
              <a:gd name="connsiteY2" fmla="*/ 54 h 1589649"/>
              <a:gd name="connsiteX3" fmla="*/ 323557 w 323557"/>
              <a:gd name="connsiteY3" fmla="*/ 110198 h 1589649"/>
              <a:gd name="connsiteX4" fmla="*/ 323557 w 323557"/>
              <a:gd name="connsiteY4" fmla="*/ 1479452 h 1589649"/>
              <a:gd name="connsiteX5" fmla="*/ 269630 w 323557"/>
              <a:gd name="connsiteY5" fmla="*/ 1589649 h 1589649"/>
              <a:gd name="connsiteX6" fmla="*/ 110198 w 323557"/>
              <a:gd name="connsiteY6" fmla="*/ 1589649 h 1589649"/>
              <a:gd name="connsiteX7" fmla="*/ 0 w 323557"/>
              <a:gd name="connsiteY7" fmla="*/ 1479452 h 1589649"/>
              <a:gd name="connsiteX8" fmla="*/ 0 w 323557"/>
              <a:gd name="connsiteY8" fmla="*/ 110198 h 1589649"/>
              <a:gd name="connsiteX0" fmla="*/ 0 w 323557"/>
              <a:gd name="connsiteY0" fmla="*/ 127662 h 1607113"/>
              <a:gd name="connsiteX1" fmla="*/ 67994 w 323557"/>
              <a:gd name="connsiteY1" fmla="*/ 17464 h 1607113"/>
              <a:gd name="connsiteX2" fmla="*/ 227427 w 323557"/>
              <a:gd name="connsiteY2" fmla="*/ 0 h 1607113"/>
              <a:gd name="connsiteX3" fmla="*/ 323557 w 323557"/>
              <a:gd name="connsiteY3" fmla="*/ 127662 h 1607113"/>
              <a:gd name="connsiteX4" fmla="*/ 323557 w 323557"/>
              <a:gd name="connsiteY4" fmla="*/ 1496916 h 1607113"/>
              <a:gd name="connsiteX5" fmla="*/ 269630 w 323557"/>
              <a:gd name="connsiteY5" fmla="*/ 1607113 h 1607113"/>
              <a:gd name="connsiteX6" fmla="*/ 110198 w 323557"/>
              <a:gd name="connsiteY6" fmla="*/ 1607113 h 1607113"/>
              <a:gd name="connsiteX7" fmla="*/ 0 w 323557"/>
              <a:gd name="connsiteY7" fmla="*/ 1496916 h 1607113"/>
              <a:gd name="connsiteX8" fmla="*/ 0 w 323557"/>
              <a:gd name="connsiteY8" fmla="*/ 127662 h 1607113"/>
              <a:gd name="connsiteX0" fmla="*/ 0 w 323557"/>
              <a:gd name="connsiteY0" fmla="*/ 131219 h 1610670"/>
              <a:gd name="connsiteX1" fmla="*/ 96022 w 323557"/>
              <a:gd name="connsiteY1" fmla="*/ 0 h 1610670"/>
              <a:gd name="connsiteX2" fmla="*/ 227427 w 323557"/>
              <a:gd name="connsiteY2" fmla="*/ 3557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8172 h 1617623"/>
              <a:gd name="connsiteX1" fmla="*/ 96022 w 323557"/>
              <a:gd name="connsiteY1" fmla="*/ 6953 h 1617623"/>
              <a:gd name="connsiteX2" fmla="*/ 227427 w 323557"/>
              <a:gd name="connsiteY2" fmla="*/ 0 h 1617623"/>
              <a:gd name="connsiteX3" fmla="*/ 323557 w 323557"/>
              <a:gd name="connsiteY3" fmla="*/ 138172 h 1617623"/>
              <a:gd name="connsiteX4" fmla="*/ 323557 w 323557"/>
              <a:gd name="connsiteY4" fmla="*/ 1507426 h 1617623"/>
              <a:gd name="connsiteX5" fmla="*/ 269630 w 323557"/>
              <a:gd name="connsiteY5" fmla="*/ 1617623 h 1617623"/>
              <a:gd name="connsiteX6" fmla="*/ 110198 w 323557"/>
              <a:gd name="connsiteY6" fmla="*/ 1617623 h 1617623"/>
              <a:gd name="connsiteX7" fmla="*/ 0 w 323557"/>
              <a:gd name="connsiteY7" fmla="*/ 1507426 h 1617623"/>
              <a:gd name="connsiteX8" fmla="*/ 0 w 323557"/>
              <a:gd name="connsiteY8" fmla="*/ 138172 h 1617623"/>
              <a:gd name="connsiteX0" fmla="*/ 0 w 323557"/>
              <a:gd name="connsiteY0" fmla="*/ 131219 h 1610670"/>
              <a:gd name="connsiteX1" fmla="*/ 96022 w 323557"/>
              <a:gd name="connsiteY1" fmla="*/ 0 h 1610670"/>
              <a:gd name="connsiteX2" fmla="*/ 223924 w 323557"/>
              <a:gd name="connsiteY2" fmla="*/ 54 h 1610670"/>
              <a:gd name="connsiteX3" fmla="*/ 323557 w 323557"/>
              <a:gd name="connsiteY3" fmla="*/ 131219 h 1610670"/>
              <a:gd name="connsiteX4" fmla="*/ 323557 w 323557"/>
              <a:gd name="connsiteY4" fmla="*/ 1500473 h 1610670"/>
              <a:gd name="connsiteX5" fmla="*/ 269630 w 323557"/>
              <a:gd name="connsiteY5" fmla="*/ 1610670 h 1610670"/>
              <a:gd name="connsiteX6" fmla="*/ 110198 w 323557"/>
              <a:gd name="connsiteY6" fmla="*/ 1610670 h 1610670"/>
              <a:gd name="connsiteX7" fmla="*/ 0 w 323557"/>
              <a:gd name="connsiteY7" fmla="*/ 1500473 h 1610670"/>
              <a:gd name="connsiteX8" fmla="*/ 0 w 323557"/>
              <a:gd name="connsiteY8" fmla="*/ 131219 h 1610670"/>
              <a:gd name="connsiteX0" fmla="*/ 0 w 323557"/>
              <a:gd name="connsiteY0" fmla="*/ 131219 h 1631691"/>
              <a:gd name="connsiteX1" fmla="*/ 96022 w 323557"/>
              <a:gd name="connsiteY1" fmla="*/ 0 h 1631691"/>
              <a:gd name="connsiteX2" fmla="*/ 223924 w 323557"/>
              <a:gd name="connsiteY2" fmla="*/ 54 h 1631691"/>
              <a:gd name="connsiteX3" fmla="*/ 323557 w 323557"/>
              <a:gd name="connsiteY3" fmla="*/ 131219 h 1631691"/>
              <a:gd name="connsiteX4" fmla="*/ 323557 w 323557"/>
              <a:gd name="connsiteY4" fmla="*/ 1500473 h 1631691"/>
              <a:gd name="connsiteX5" fmla="*/ 241603 w 323557"/>
              <a:gd name="connsiteY5" fmla="*/ 1631691 h 1631691"/>
              <a:gd name="connsiteX6" fmla="*/ 110198 w 323557"/>
              <a:gd name="connsiteY6" fmla="*/ 1610670 h 1631691"/>
              <a:gd name="connsiteX7" fmla="*/ 0 w 323557"/>
              <a:gd name="connsiteY7" fmla="*/ 1500473 h 1631691"/>
              <a:gd name="connsiteX8" fmla="*/ 0 w 323557"/>
              <a:gd name="connsiteY8" fmla="*/ 131219 h 1631691"/>
              <a:gd name="connsiteX0" fmla="*/ 0 w 323557"/>
              <a:gd name="connsiteY0" fmla="*/ 131219 h 1635195"/>
              <a:gd name="connsiteX1" fmla="*/ 96022 w 323557"/>
              <a:gd name="connsiteY1" fmla="*/ 0 h 1635195"/>
              <a:gd name="connsiteX2" fmla="*/ 223924 w 323557"/>
              <a:gd name="connsiteY2" fmla="*/ 54 h 1635195"/>
              <a:gd name="connsiteX3" fmla="*/ 323557 w 323557"/>
              <a:gd name="connsiteY3" fmla="*/ 131219 h 1635195"/>
              <a:gd name="connsiteX4" fmla="*/ 323557 w 323557"/>
              <a:gd name="connsiteY4" fmla="*/ 1500473 h 1635195"/>
              <a:gd name="connsiteX5" fmla="*/ 241603 w 323557"/>
              <a:gd name="connsiteY5" fmla="*/ 1631691 h 1635195"/>
              <a:gd name="connsiteX6" fmla="*/ 117205 w 323557"/>
              <a:gd name="connsiteY6" fmla="*/ 1635195 h 1635195"/>
              <a:gd name="connsiteX7" fmla="*/ 0 w 323557"/>
              <a:gd name="connsiteY7" fmla="*/ 1500473 h 1635195"/>
              <a:gd name="connsiteX8" fmla="*/ 0 w 323557"/>
              <a:gd name="connsiteY8" fmla="*/ 131219 h 163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557" h="1635195">
                <a:moveTo>
                  <a:pt x="0" y="131219"/>
                </a:moveTo>
                <a:cubicBezTo>
                  <a:pt x="0" y="101436"/>
                  <a:pt x="66239" y="0"/>
                  <a:pt x="96022" y="0"/>
                </a:cubicBezTo>
                <a:lnTo>
                  <a:pt x="223924" y="54"/>
                </a:lnTo>
                <a:cubicBezTo>
                  <a:pt x="253707" y="54"/>
                  <a:pt x="323557" y="101436"/>
                  <a:pt x="323557" y="131219"/>
                </a:cubicBezTo>
                <a:lnTo>
                  <a:pt x="323557" y="1500473"/>
                </a:lnTo>
                <a:cubicBezTo>
                  <a:pt x="323557" y="1530256"/>
                  <a:pt x="271386" y="1631691"/>
                  <a:pt x="241603" y="1631691"/>
                </a:cubicBezTo>
                <a:lnTo>
                  <a:pt x="117205" y="1635195"/>
                </a:lnTo>
                <a:cubicBezTo>
                  <a:pt x="87422" y="1635195"/>
                  <a:pt x="0" y="1530256"/>
                  <a:pt x="0" y="1500473"/>
                </a:cubicBezTo>
                <a:lnTo>
                  <a:pt x="0" y="131219"/>
                </a:lnTo>
                <a:close/>
              </a:path>
            </a:pathLst>
          </a:custGeom>
          <a:solidFill>
            <a:srgbClr val="92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pic>
        <p:nvPicPr>
          <p:cNvPr id="209" name="図 208"/>
          <p:cNvPicPr>
            <a:picLocks noChangeAspect="1"/>
          </p:cNvPicPr>
          <p:nvPr/>
        </p:nvPicPr>
        <p:blipFill rotWithShape="1">
          <a:blip r:embed="rId5"/>
          <a:srcRect l="6586" t="2809"/>
          <a:stretch/>
        </p:blipFill>
        <p:spPr>
          <a:xfrm>
            <a:off x="4096992" y="486031"/>
            <a:ext cx="177955" cy="1719350"/>
          </a:xfrm>
          <a:prstGeom prst="rect">
            <a:avLst/>
          </a:prstGeom>
        </p:spPr>
      </p:pic>
      <p:pic>
        <p:nvPicPr>
          <p:cNvPr id="210" name="図 209"/>
          <p:cNvPicPr>
            <a:picLocks/>
          </p:cNvPicPr>
          <p:nvPr/>
        </p:nvPicPr>
        <p:blipFill rotWithShape="1">
          <a:blip r:embed="rId4"/>
          <a:srcRect r="-3362" b="49642"/>
          <a:stretch/>
        </p:blipFill>
        <p:spPr>
          <a:xfrm>
            <a:off x="4097126" y="19617"/>
            <a:ext cx="187200" cy="566305"/>
          </a:xfrm>
          <a:prstGeom prst="rect">
            <a:avLst/>
          </a:prstGeom>
        </p:spPr>
      </p:pic>
      <p:sp>
        <p:nvSpPr>
          <p:cNvPr id="211" name="テキスト ボックス 210"/>
          <p:cNvSpPr txBox="1"/>
          <p:nvPr/>
        </p:nvSpPr>
        <p:spPr>
          <a:xfrm>
            <a:off x="2776098" y="4264019"/>
            <a:ext cx="732893" cy="307777"/>
          </a:xfrm>
          <a:prstGeom prst="rect">
            <a:avLst/>
          </a:prstGeom>
          <a:noFill/>
        </p:spPr>
        <p:txBody>
          <a:bodyPr wrap="none" rtlCol="0">
            <a:spAutoFit/>
          </a:bodyPr>
          <a:lstStyle/>
          <a:p>
            <a:r>
              <a:rPr lang="en-US" altLang="ja-JP" sz="1400">
                <a:latin typeface="Times New Roman" charset="0"/>
                <a:ea typeface="Times New Roman" charset="0"/>
                <a:cs typeface="Times New Roman" charset="0"/>
              </a:rPr>
              <a:t>chr1&amp;3</a:t>
            </a:r>
            <a:endParaRPr lang="ja-JP" altLang="en-US" sz="1400" dirty="0">
              <a:latin typeface="Times New Roman" charset="0"/>
              <a:ea typeface="Times New Roman" charset="0"/>
              <a:cs typeface="Times New Roman" charset="0"/>
            </a:endParaRPr>
          </a:p>
        </p:txBody>
      </p:sp>
      <p:sp>
        <p:nvSpPr>
          <p:cNvPr id="212" name="テキスト ボックス 211"/>
          <p:cNvSpPr txBox="1"/>
          <p:nvPr/>
        </p:nvSpPr>
        <p:spPr>
          <a:xfrm>
            <a:off x="3721799" y="4277141"/>
            <a:ext cx="732893" cy="307777"/>
          </a:xfrm>
          <a:prstGeom prst="rect">
            <a:avLst/>
          </a:prstGeom>
          <a:noFill/>
        </p:spPr>
        <p:txBody>
          <a:bodyPr wrap="none" rtlCol="0">
            <a:spAutoFit/>
          </a:bodyPr>
          <a:lstStyle/>
          <a:p>
            <a:r>
              <a:rPr lang="en-US" altLang="ja-JP" sz="1400">
                <a:latin typeface="Times New Roman" charset="0"/>
                <a:ea typeface="Times New Roman" charset="0"/>
                <a:cs typeface="Times New Roman" charset="0"/>
              </a:rPr>
              <a:t>chr3&amp;1</a:t>
            </a:r>
            <a:endParaRPr lang="ja-JP" altLang="en-US" sz="1400" dirty="0">
              <a:latin typeface="Times New Roman" charset="0"/>
              <a:ea typeface="Times New Roman" charset="0"/>
              <a:cs typeface="Times New Roman" charset="0"/>
            </a:endParaRPr>
          </a:p>
        </p:txBody>
      </p:sp>
      <p:sp>
        <p:nvSpPr>
          <p:cNvPr id="213" name="テキスト ボックス 212"/>
          <p:cNvSpPr txBox="1"/>
          <p:nvPr/>
        </p:nvSpPr>
        <p:spPr>
          <a:xfrm>
            <a:off x="4293522" y="118500"/>
            <a:ext cx="2061783" cy="307777"/>
          </a:xfrm>
          <a:prstGeom prst="rect">
            <a:avLst/>
          </a:prstGeom>
          <a:noFill/>
        </p:spPr>
        <p:txBody>
          <a:bodyPr wrap="none" rtlCol="0">
            <a:spAutoFit/>
          </a:bodyPr>
          <a:lstStyle/>
          <a:p>
            <a:r>
              <a:rPr lang="en-US" altLang="ja-JP" sz="1400" b="1">
                <a:latin typeface="Times New Roman" charset="0"/>
                <a:ea typeface="Times New Roman" charset="0"/>
                <a:cs typeface="Times New Roman" charset="0"/>
              </a:rPr>
              <a:t>Reciprocal translocation</a:t>
            </a:r>
            <a:endParaRPr lang="ja-JP" altLang="en-US" sz="1400" b="1" dirty="0">
              <a:latin typeface="Times New Roman" charset="0"/>
              <a:ea typeface="Times New Roman" charset="0"/>
              <a:cs typeface="Times New Roman" charset="0"/>
            </a:endParaRPr>
          </a:p>
        </p:txBody>
      </p:sp>
      <p:cxnSp>
        <p:nvCxnSpPr>
          <p:cNvPr id="214" name="直線コネクタ 213"/>
          <p:cNvCxnSpPr/>
          <p:nvPr/>
        </p:nvCxnSpPr>
        <p:spPr>
          <a:xfrm flipV="1">
            <a:off x="3396923" y="1090995"/>
            <a:ext cx="1435316" cy="915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5" name="直線コネクタ 214"/>
          <p:cNvCxnSpPr/>
          <p:nvPr/>
        </p:nvCxnSpPr>
        <p:spPr>
          <a:xfrm rot="-60000" flipV="1">
            <a:off x="3386830" y="607317"/>
            <a:ext cx="2455879" cy="46908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6" name="直線コネクタ 215"/>
          <p:cNvCxnSpPr/>
          <p:nvPr/>
        </p:nvCxnSpPr>
        <p:spPr>
          <a:xfrm>
            <a:off x="4309604" y="577596"/>
            <a:ext cx="631277" cy="537032"/>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7" name="直線コネクタ 216"/>
          <p:cNvCxnSpPr/>
          <p:nvPr/>
        </p:nvCxnSpPr>
        <p:spPr>
          <a:xfrm flipV="1">
            <a:off x="4177744" y="563195"/>
            <a:ext cx="1455371" cy="2483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8" name="テキスト ボックス 217"/>
          <p:cNvSpPr txBox="1"/>
          <p:nvPr/>
        </p:nvSpPr>
        <p:spPr>
          <a:xfrm>
            <a:off x="5101990" y="1035526"/>
            <a:ext cx="813043" cy="307777"/>
          </a:xfrm>
          <a:prstGeom prst="rect">
            <a:avLst/>
          </a:prstGeom>
          <a:noFill/>
        </p:spPr>
        <p:txBody>
          <a:bodyPr wrap="none" rtlCol="0">
            <a:spAutoFit/>
          </a:bodyPr>
          <a:lstStyle/>
          <a:p>
            <a:r>
              <a:rPr lang="en-US" altLang="ja-JP" sz="1400" b="1" dirty="0">
                <a:latin typeface="Times New Roman" charset="0"/>
                <a:ea typeface="Times New Roman" charset="0"/>
                <a:cs typeface="Times New Roman" charset="0"/>
              </a:rPr>
              <a:t>6.8 1Mb</a:t>
            </a:r>
            <a:endParaRPr lang="ja-JP" altLang="en-US" sz="1400" b="1" dirty="0">
              <a:latin typeface="Times New Roman" charset="0"/>
              <a:ea typeface="Times New Roman" charset="0"/>
              <a:cs typeface="Times New Roman" charset="0"/>
            </a:endParaRPr>
          </a:p>
        </p:txBody>
      </p:sp>
      <p:sp>
        <p:nvSpPr>
          <p:cNvPr id="219" name="テキスト ボックス 218"/>
          <p:cNvSpPr txBox="1"/>
          <p:nvPr/>
        </p:nvSpPr>
        <p:spPr>
          <a:xfrm>
            <a:off x="5977165" y="390945"/>
            <a:ext cx="857927" cy="307777"/>
          </a:xfrm>
          <a:prstGeom prst="rect">
            <a:avLst/>
          </a:prstGeom>
          <a:noFill/>
        </p:spPr>
        <p:txBody>
          <a:bodyPr wrap="none" rtlCol="0">
            <a:spAutoFit/>
          </a:bodyPr>
          <a:lstStyle/>
          <a:p>
            <a:r>
              <a:rPr lang="en-US" altLang="ja-JP" sz="1400" b="1" dirty="0">
                <a:latin typeface="Times New Roman" charset="0"/>
                <a:ea typeface="Times New Roman" charset="0"/>
                <a:cs typeface="Times New Roman" charset="0"/>
              </a:rPr>
              <a:t>0.86  Mb</a:t>
            </a:r>
            <a:endParaRPr lang="ja-JP" altLang="en-US" sz="1400" b="1" dirty="0">
              <a:latin typeface="Times New Roman" charset="0"/>
              <a:ea typeface="Times New Roman" charset="0"/>
              <a:cs typeface="Times New Roman" charset="0"/>
            </a:endParaRPr>
          </a:p>
        </p:txBody>
      </p:sp>
      <p:sp>
        <p:nvSpPr>
          <p:cNvPr id="220" name="ホームベース 219"/>
          <p:cNvSpPr/>
          <p:nvPr/>
        </p:nvSpPr>
        <p:spPr>
          <a:xfrm>
            <a:off x="863826" y="5711443"/>
            <a:ext cx="1579819" cy="288000"/>
          </a:xfrm>
          <a:prstGeom prst="homePlate">
            <a:avLst/>
          </a:prstGeom>
          <a:solidFill>
            <a:srgbClr val="9451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400"/>
          </a:p>
        </p:txBody>
      </p:sp>
      <p:sp>
        <p:nvSpPr>
          <p:cNvPr id="221" name="ホームベース 220"/>
          <p:cNvSpPr/>
          <p:nvPr/>
        </p:nvSpPr>
        <p:spPr>
          <a:xfrm>
            <a:off x="2443645" y="5703916"/>
            <a:ext cx="1116000" cy="288000"/>
          </a:xfrm>
          <a:prstGeom prst="homePlate">
            <a:avLst/>
          </a:prstGeom>
          <a:solidFill>
            <a:srgbClr val="929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400"/>
          </a:p>
        </p:txBody>
      </p:sp>
      <p:sp>
        <p:nvSpPr>
          <p:cNvPr id="222" name="テキスト ボックス 221"/>
          <p:cNvSpPr txBox="1"/>
          <p:nvPr/>
        </p:nvSpPr>
        <p:spPr>
          <a:xfrm>
            <a:off x="1171950" y="4876492"/>
            <a:ext cx="1298241" cy="307777"/>
          </a:xfrm>
          <a:prstGeom prst="rect">
            <a:avLst/>
          </a:prstGeom>
          <a:noFill/>
        </p:spPr>
        <p:txBody>
          <a:bodyPr wrap="none" rtlCol="0">
            <a:spAutoFit/>
          </a:bodyPr>
          <a:lstStyle/>
          <a:p>
            <a:r>
              <a:rPr lang="en-US" altLang="ja-JP" sz="1400" dirty="0">
                <a:latin typeface="Times New Roman" charset="0"/>
                <a:ea typeface="Times New Roman" charset="0"/>
                <a:cs typeface="Times New Roman" charset="0"/>
              </a:rPr>
              <a:t>Chr1:</a:t>
            </a:r>
            <a:r>
              <a:rPr lang="cs-CZ" altLang="ja-JP" sz="1400" dirty="0">
                <a:latin typeface="Times New Roman" charset="0"/>
                <a:ea typeface="Times New Roman" charset="0"/>
                <a:cs typeface="Times New Roman" charset="0"/>
              </a:rPr>
              <a:t>6,813,111</a:t>
            </a:r>
            <a:endParaRPr lang="ja-JP" altLang="en-US" sz="1400" dirty="0">
              <a:latin typeface="Times New Roman" charset="0"/>
              <a:ea typeface="Times New Roman" charset="0"/>
              <a:cs typeface="Times New Roman" charset="0"/>
            </a:endParaRPr>
          </a:p>
        </p:txBody>
      </p:sp>
      <p:cxnSp>
        <p:nvCxnSpPr>
          <p:cNvPr id="223" name="直線コネクタ 222"/>
          <p:cNvCxnSpPr/>
          <p:nvPr/>
        </p:nvCxnSpPr>
        <p:spPr>
          <a:xfrm>
            <a:off x="2417224" y="5111243"/>
            <a:ext cx="0" cy="720000"/>
          </a:xfrm>
          <a:prstGeom prst="line">
            <a:avLst/>
          </a:prstGeom>
          <a:ln>
            <a:solidFill>
              <a:srgbClr val="00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24" name="直線コネクタ 223"/>
          <p:cNvCxnSpPr/>
          <p:nvPr/>
        </p:nvCxnSpPr>
        <p:spPr>
          <a:xfrm>
            <a:off x="2443645" y="5390926"/>
            <a:ext cx="0" cy="320518"/>
          </a:xfrm>
          <a:prstGeom prst="line">
            <a:avLst/>
          </a:prstGeom>
          <a:ln>
            <a:solidFill>
              <a:srgbClr val="000000"/>
            </a:solidFill>
            <a:prstDash val="sysDash"/>
          </a:ln>
          <a:effectLst/>
        </p:spPr>
        <p:style>
          <a:lnRef idx="2">
            <a:schemeClr val="accent1"/>
          </a:lnRef>
          <a:fillRef idx="0">
            <a:schemeClr val="accent1"/>
          </a:fillRef>
          <a:effectRef idx="1">
            <a:schemeClr val="accent1"/>
          </a:effectRef>
          <a:fontRef idx="minor">
            <a:schemeClr val="tx1"/>
          </a:fontRef>
        </p:style>
      </p:cxnSp>
      <p:sp>
        <p:nvSpPr>
          <p:cNvPr id="225" name="テキスト ボックス 224"/>
          <p:cNvSpPr txBox="1"/>
          <p:nvPr/>
        </p:nvSpPr>
        <p:spPr>
          <a:xfrm>
            <a:off x="2369363" y="5140078"/>
            <a:ext cx="1221809" cy="307777"/>
          </a:xfrm>
          <a:prstGeom prst="rect">
            <a:avLst/>
          </a:prstGeom>
          <a:noFill/>
        </p:spPr>
        <p:txBody>
          <a:bodyPr wrap="none" rtlCol="0">
            <a:spAutoFit/>
          </a:bodyPr>
          <a:lstStyle/>
          <a:p>
            <a:r>
              <a:rPr lang="en-US" altLang="ja-JP" sz="1400" dirty="0">
                <a:latin typeface="Times New Roman" charset="0"/>
                <a:ea typeface="Times New Roman" charset="0"/>
                <a:cs typeface="Times New Roman" charset="0"/>
              </a:rPr>
              <a:t>Chr03:</a:t>
            </a:r>
            <a:r>
              <a:rPr lang="is-IS" altLang="ja-JP" sz="1400" dirty="0">
                <a:latin typeface="Times New Roman" charset="0"/>
                <a:ea typeface="Times New Roman" charset="0"/>
                <a:cs typeface="Times New Roman" charset="0"/>
              </a:rPr>
              <a:t> 86,479</a:t>
            </a:r>
            <a:endParaRPr lang="ja-JP" altLang="en-US" sz="1400" dirty="0">
              <a:latin typeface="Times New Roman" charset="0"/>
              <a:ea typeface="Times New Roman" charset="0"/>
              <a:cs typeface="Times New Roman" charset="0"/>
            </a:endParaRPr>
          </a:p>
        </p:txBody>
      </p:sp>
      <p:cxnSp>
        <p:nvCxnSpPr>
          <p:cNvPr id="226" name="直線矢印コネクタ 225"/>
          <p:cNvCxnSpPr/>
          <p:nvPr/>
        </p:nvCxnSpPr>
        <p:spPr>
          <a:xfrm>
            <a:off x="1776080" y="5848634"/>
            <a:ext cx="36046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7" name="直線矢印コネクタ 226"/>
          <p:cNvCxnSpPr/>
          <p:nvPr/>
        </p:nvCxnSpPr>
        <p:spPr>
          <a:xfrm flipH="1">
            <a:off x="2636061" y="5852025"/>
            <a:ext cx="344207"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8" name="直線コネクタ 227"/>
          <p:cNvCxnSpPr/>
          <p:nvPr/>
        </p:nvCxnSpPr>
        <p:spPr>
          <a:xfrm>
            <a:off x="1776080" y="5853666"/>
            <a:ext cx="0" cy="47509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29" name="直線コネクタ 228"/>
          <p:cNvCxnSpPr/>
          <p:nvPr/>
        </p:nvCxnSpPr>
        <p:spPr>
          <a:xfrm>
            <a:off x="2999275" y="5850610"/>
            <a:ext cx="0" cy="469361"/>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30" name="直線矢印コネクタ 229"/>
          <p:cNvCxnSpPr/>
          <p:nvPr/>
        </p:nvCxnSpPr>
        <p:spPr>
          <a:xfrm>
            <a:off x="1776080" y="6127230"/>
            <a:ext cx="1235070" cy="0"/>
          </a:xfrm>
          <a:prstGeom prst="straightConnector1">
            <a:avLst/>
          </a:prstGeom>
          <a:ln>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33" name="正方形/長方形 232"/>
          <p:cNvSpPr/>
          <p:nvPr/>
        </p:nvSpPr>
        <p:spPr>
          <a:xfrm>
            <a:off x="2046347" y="6085291"/>
            <a:ext cx="678391" cy="307777"/>
          </a:xfrm>
          <a:prstGeom prst="rect">
            <a:avLst/>
          </a:prstGeom>
        </p:spPr>
        <p:txBody>
          <a:bodyPr wrap="none">
            <a:spAutoFit/>
          </a:bodyPr>
          <a:lstStyle/>
          <a:p>
            <a:r>
              <a:rPr lang="en-US" altLang="ja-JP" sz="1400" dirty="0">
                <a:latin typeface="Times New Roman" charset="0"/>
                <a:ea typeface="Times New Roman" charset="0"/>
                <a:cs typeface="Times New Roman" charset="0"/>
              </a:rPr>
              <a:t>363 </a:t>
            </a:r>
            <a:r>
              <a:rPr lang="en-US" altLang="ja-JP" sz="1400" dirty="0" err="1">
                <a:latin typeface="Times New Roman" charset="0"/>
                <a:ea typeface="Times New Roman" charset="0"/>
                <a:cs typeface="Times New Roman" charset="0"/>
              </a:rPr>
              <a:t>bp</a:t>
            </a:r>
            <a:endParaRPr lang="ja-JP" altLang="en-US" sz="1400" dirty="0">
              <a:latin typeface="Times New Roman" charset="0"/>
              <a:ea typeface="Times New Roman" charset="0"/>
              <a:cs typeface="Times New Roman" charset="0"/>
            </a:endParaRPr>
          </a:p>
        </p:txBody>
      </p:sp>
      <p:sp>
        <p:nvSpPr>
          <p:cNvPr id="234" name="ホームベース 233"/>
          <p:cNvSpPr/>
          <p:nvPr/>
        </p:nvSpPr>
        <p:spPr>
          <a:xfrm>
            <a:off x="4191966" y="5727720"/>
            <a:ext cx="1579819" cy="288000"/>
          </a:xfrm>
          <a:prstGeom prst="homePlate">
            <a:avLst/>
          </a:prstGeom>
          <a:solidFill>
            <a:srgbClr val="929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400"/>
          </a:p>
        </p:txBody>
      </p:sp>
      <p:sp>
        <p:nvSpPr>
          <p:cNvPr id="235" name="ホームベース 234"/>
          <p:cNvSpPr/>
          <p:nvPr/>
        </p:nvSpPr>
        <p:spPr>
          <a:xfrm>
            <a:off x="5771785" y="5720193"/>
            <a:ext cx="1116000" cy="288000"/>
          </a:xfrm>
          <a:prstGeom prst="homePlate">
            <a:avLst/>
          </a:prstGeom>
          <a:solidFill>
            <a:srgbClr val="9451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400"/>
          </a:p>
        </p:txBody>
      </p:sp>
      <p:sp>
        <p:nvSpPr>
          <p:cNvPr id="236" name="テキスト ボックス 235"/>
          <p:cNvSpPr txBox="1"/>
          <p:nvPr/>
        </p:nvSpPr>
        <p:spPr>
          <a:xfrm>
            <a:off x="5688255" y="5076044"/>
            <a:ext cx="1394677" cy="307777"/>
          </a:xfrm>
          <a:prstGeom prst="rect">
            <a:avLst/>
          </a:prstGeom>
          <a:noFill/>
        </p:spPr>
        <p:txBody>
          <a:bodyPr wrap="none" rtlCol="0">
            <a:spAutoFit/>
          </a:bodyPr>
          <a:lstStyle/>
          <a:p>
            <a:r>
              <a:rPr lang="en-US" altLang="ja-JP" sz="1400" dirty="0">
                <a:latin typeface="Times New Roman" charset="0"/>
                <a:ea typeface="Times New Roman" charset="0"/>
                <a:cs typeface="Times New Roman" charset="0"/>
              </a:rPr>
              <a:t>Chr01:</a:t>
            </a:r>
            <a:r>
              <a:rPr lang="cs-CZ" altLang="ja-JP" sz="1400" dirty="0">
                <a:latin typeface="Times New Roman" charset="0"/>
                <a:ea typeface="Times New Roman" charset="0"/>
                <a:cs typeface="Times New Roman" charset="0"/>
              </a:rPr>
              <a:t>6,813,112</a:t>
            </a:r>
            <a:endParaRPr lang="ja-JP" altLang="en-US" sz="1400" dirty="0">
              <a:latin typeface="Times New Roman" charset="0"/>
              <a:ea typeface="Times New Roman" charset="0"/>
              <a:cs typeface="Times New Roman" charset="0"/>
            </a:endParaRPr>
          </a:p>
        </p:txBody>
      </p:sp>
      <p:cxnSp>
        <p:nvCxnSpPr>
          <p:cNvPr id="237" name="直線コネクタ 236"/>
          <p:cNvCxnSpPr/>
          <p:nvPr/>
        </p:nvCxnSpPr>
        <p:spPr>
          <a:xfrm>
            <a:off x="5745364" y="5107856"/>
            <a:ext cx="0" cy="756000"/>
          </a:xfrm>
          <a:prstGeom prst="line">
            <a:avLst/>
          </a:prstGeom>
          <a:ln>
            <a:solidFill>
              <a:srgbClr val="00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38" name="直線コネクタ 237"/>
          <p:cNvCxnSpPr/>
          <p:nvPr/>
        </p:nvCxnSpPr>
        <p:spPr>
          <a:xfrm>
            <a:off x="5771785" y="5407203"/>
            <a:ext cx="0" cy="320518"/>
          </a:xfrm>
          <a:prstGeom prst="line">
            <a:avLst/>
          </a:prstGeom>
          <a:ln>
            <a:solidFill>
              <a:srgbClr val="000000"/>
            </a:solidFill>
            <a:prstDash val="sysDash"/>
          </a:ln>
          <a:effectLst/>
        </p:spPr>
        <p:style>
          <a:lnRef idx="2">
            <a:schemeClr val="accent1"/>
          </a:lnRef>
          <a:fillRef idx="0">
            <a:schemeClr val="accent1"/>
          </a:fillRef>
          <a:effectRef idx="1">
            <a:schemeClr val="accent1"/>
          </a:effectRef>
          <a:fontRef idx="minor">
            <a:schemeClr val="tx1"/>
          </a:fontRef>
        </p:style>
      </p:cxnSp>
      <p:sp>
        <p:nvSpPr>
          <p:cNvPr id="239" name="テキスト ボックス 238"/>
          <p:cNvSpPr txBox="1"/>
          <p:nvPr/>
        </p:nvSpPr>
        <p:spPr>
          <a:xfrm>
            <a:off x="4629453" y="4890839"/>
            <a:ext cx="1132041" cy="307777"/>
          </a:xfrm>
          <a:prstGeom prst="rect">
            <a:avLst/>
          </a:prstGeom>
          <a:noFill/>
        </p:spPr>
        <p:txBody>
          <a:bodyPr wrap="none" rtlCol="0">
            <a:spAutoFit/>
          </a:bodyPr>
          <a:lstStyle/>
          <a:p>
            <a:r>
              <a:rPr lang="en-US" altLang="ja-JP" sz="1400" dirty="0">
                <a:latin typeface="Times New Roman" charset="0"/>
                <a:ea typeface="Times New Roman" charset="0"/>
                <a:cs typeface="Times New Roman" charset="0"/>
              </a:rPr>
              <a:t>Chr3:</a:t>
            </a:r>
            <a:r>
              <a:rPr lang="is-IS" altLang="ja-JP" sz="1400" dirty="0">
                <a:latin typeface="Times New Roman" charset="0"/>
                <a:ea typeface="Times New Roman" charset="0"/>
                <a:cs typeface="Times New Roman" charset="0"/>
              </a:rPr>
              <a:t> 86,480</a:t>
            </a:r>
            <a:endParaRPr lang="ja-JP" altLang="en-US" sz="1400" dirty="0">
              <a:latin typeface="Times New Roman" charset="0"/>
              <a:ea typeface="Times New Roman" charset="0"/>
              <a:cs typeface="Times New Roman" charset="0"/>
            </a:endParaRPr>
          </a:p>
        </p:txBody>
      </p:sp>
      <p:cxnSp>
        <p:nvCxnSpPr>
          <p:cNvPr id="240" name="直線矢印コネクタ 239"/>
          <p:cNvCxnSpPr/>
          <p:nvPr/>
        </p:nvCxnSpPr>
        <p:spPr>
          <a:xfrm>
            <a:off x="4885811" y="5886447"/>
            <a:ext cx="36046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1" name="直線矢印コネクタ 240"/>
          <p:cNvCxnSpPr/>
          <p:nvPr/>
        </p:nvCxnSpPr>
        <p:spPr>
          <a:xfrm flipH="1">
            <a:off x="6157681" y="5871720"/>
            <a:ext cx="344207"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2" name="直線コネクタ 241"/>
          <p:cNvCxnSpPr/>
          <p:nvPr/>
        </p:nvCxnSpPr>
        <p:spPr>
          <a:xfrm>
            <a:off x="4865890" y="5865931"/>
            <a:ext cx="0" cy="475097"/>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3" name="直線コネクタ 242"/>
          <p:cNvCxnSpPr/>
          <p:nvPr/>
        </p:nvCxnSpPr>
        <p:spPr>
          <a:xfrm>
            <a:off x="6522507" y="5853720"/>
            <a:ext cx="0" cy="469361"/>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4" name="直線矢印コネクタ 243"/>
          <p:cNvCxnSpPr/>
          <p:nvPr/>
        </p:nvCxnSpPr>
        <p:spPr>
          <a:xfrm>
            <a:off x="4878406" y="6119757"/>
            <a:ext cx="1644101" cy="0"/>
          </a:xfrm>
          <a:prstGeom prst="straightConnector1">
            <a:avLst/>
          </a:prstGeom>
          <a:ln>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47" name="正方形/長方形 246"/>
          <p:cNvSpPr/>
          <p:nvPr/>
        </p:nvSpPr>
        <p:spPr>
          <a:xfrm>
            <a:off x="5374487" y="6077818"/>
            <a:ext cx="678391" cy="307777"/>
          </a:xfrm>
          <a:prstGeom prst="rect">
            <a:avLst/>
          </a:prstGeom>
        </p:spPr>
        <p:txBody>
          <a:bodyPr wrap="none">
            <a:spAutoFit/>
          </a:bodyPr>
          <a:lstStyle/>
          <a:p>
            <a:r>
              <a:rPr lang="en-US" altLang="ja-JP" sz="1400" dirty="0">
                <a:latin typeface="Times New Roman" charset="0"/>
                <a:ea typeface="Times New Roman" charset="0"/>
                <a:cs typeface="Times New Roman" charset="0"/>
              </a:rPr>
              <a:t>559 </a:t>
            </a:r>
            <a:r>
              <a:rPr lang="en-US" altLang="ja-JP" sz="1400" dirty="0" err="1">
                <a:latin typeface="Times New Roman" charset="0"/>
                <a:ea typeface="Times New Roman" charset="0"/>
                <a:cs typeface="Times New Roman" charset="0"/>
              </a:rPr>
              <a:t>bp</a:t>
            </a:r>
            <a:endParaRPr lang="ja-JP" altLang="en-US" sz="1400" dirty="0">
              <a:latin typeface="Times New Roman" charset="0"/>
              <a:ea typeface="Times New Roman" charset="0"/>
              <a:cs typeface="Times New Roman" charset="0"/>
            </a:endParaRPr>
          </a:p>
        </p:txBody>
      </p:sp>
      <p:sp>
        <p:nvSpPr>
          <p:cNvPr id="248" name="テキスト ボックス 247"/>
          <p:cNvSpPr txBox="1"/>
          <p:nvPr/>
        </p:nvSpPr>
        <p:spPr>
          <a:xfrm>
            <a:off x="1738680" y="6072969"/>
            <a:ext cx="391454" cy="307777"/>
          </a:xfrm>
          <a:prstGeom prst="rect">
            <a:avLst/>
          </a:prstGeom>
          <a:noFill/>
          <a:ln>
            <a:noFill/>
          </a:ln>
        </p:spPr>
        <p:txBody>
          <a:bodyPr wrap="none" rtlCol="0">
            <a:spAutoFit/>
          </a:bodyPr>
          <a:lstStyle/>
          <a:p>
            <a:r>
              <a:rPr lang="en" altLang="ja-JP" sz="1400" spc="100" dirty="0">
                <a:latin typeface="Times"/>
                <a:cs typeface="Times"/>
              </a:rPr>
              <a:t>(</a:t>
            </a:r>
            <a:r>
              <a:rPr lang="en" altLang="ja-JP" sz="1400" spc="100" dirty="0" err="1">
                <a:latin typeface="Times"/>
                <a:cs typeface="Times"/>
              </a:rPr>
              <a:t>i</a:t>
            </a:r>
            <a:r>
              <a:rPr lang="en" altLang="ja-JP" sz="1400" spc="100" dirty="0">
                <a:latin typeface="Times"/>
                <a:cs typeface="Times"/>
              </a:rPr>
              <a:t>)</a:t>
            </a:r>
            <a:endParaRPr kumimoji="1" lang="ja-JP" altLang="en-US" sz="1400" spc="100" dirty="0">
              <a:latin typeface="Times"/>
              <a:cs typeface="Times"/>
            </a:endParaRPr>
          </a:p>
        </p:txBody>
      </p:sp>
      <p:sp>
        <p:nvSpPr>
          <p:cNvPr id="249" name="テキスト ボックス 248"/>
          <p:cNvSpPr txBox="1"/>
          <p:nvPr/>
        </p:nvSpPr>
        <p:spPr>
          <a:xfrm>
            <a:off x="5085520" y="6103479"/>
            <a:ext cx="453970" cy="307777"/>
          </a:xfrm>
          <a:prstGeom prst="rect">
            <a:avLst/>
          </a:prstGeom>
          <a:noFill/>
          <a:ln>
            <a:noFill/>
          </a:ln>
        </p:spPr>
        <p:txBody>
          <a:bodyPr wrap="none" rtlCol="0">
            <a:spAutoFit/>
          </a:bodyPr>
          <a:lstStyle/>
          <a:p>
            <a:r>
              <a:rPr lang="en" altLang="ja-JP" sz="1400" spc="100" dirty="0">
                <a:latin typeface="Times"/>
                <a:cs typeface="Times"/>
              </a:rPr>
              <a:t>(ii)</a:t>
            </a:r>
            <a:endParaRPr kumimoji="1" lang="ja-JP" altLang="en-US" sz="1400" spc="100" dirty="0">
              <a:latin typeface="Times"/>
              <a:cs typeface="Times"/>
            </a:endParaRPr>
          </a:p>
        </p:txBody>
      </p:sp>
      <p:pic>
        <p:nvPicPr>
          <p:cNvPr id="251" name="図 250"/>
          <p:cNvPicPr>
            <a:picLocks noChangeAspect="1"/>
          </p:cNvPicPr>
          <p:nvPr/>
        </p:nvPicPr>
        <p:blipFill rotWithShape="1">
          <a:blip r:embed="rId6">
            <a:extLst>
              <a:ext uri="{28A0092B-C50C-407E-A947-70E740481C1C}">
                <a14:useLocalDpi xmlns:a14="http://schemas.microsoft.com/office/drawing/2010/main" val="0"/>
              </a:ext>
            </a:extLst>
          </a:blip>
          <a:srcRect l="7786" t="41158" r="76964" b="16007"/>
          <a:stretch/>
        </p:blipFill>
        <p:spPr>
          <a:xfrm>
            <a:off x="1867877" y="6873802"/>
            <a:ext cx="1115586" cy="2350084"/>
          </a:xfrm>
          <a:prstGeom prst="rect">
            <a:avLst/>
          </a:prstGeom>
        </p:spPr>
      </p:pic>
      <p:pic>
        <p:nvPicPr>
          <p:cNvPr id="252" name="図 251"/>
          <p:cNvPicPr>
            <a:picLocks noChangeAspect="1"/>
          </p:cNvPicPr>
          <p:nvPr/>
        </p:nvPicPr>
        <p:blipFill rotWithShape="1">
          <a:blip r:embed="rId6">
            <a:extLst>
              <a:ext uri="{28A0092B-C50C-407E-A947-70E740481C1C}">
                <a14:useLocalDpi xmlns:a14="http://schemas.microsoft.com/office/drawing/2010/main" val="0"/>
              </a:ext>
            </a:extLst>
          </a:blip>
          <a:srcRect l="22136" t="41158" r="64715" b="16007"/>
          <a:stretch/>
        </p:blipFill>
        <p:spPr>
          <a:xfrm>
            <a:off x="3091333" y="6873802"/>
            <a:ext cx="961906" cy="2350084"/>
          </a:xfrm>
          <a:prstGeom prst="rect">
            <a:avLst/>
          </a:prstGeom>
        </p:spPr>
      </p:pic>
      <p:sp>
        <p:nvSpPr>
          <p:cNvPr id="254" name="テキスト ボックス 253"/>
          <p:cNvSpPr txBox="1"/>
          <p:nvPr/>
        </p:nvSpPr>
        <p:spPr>
          <a:xfrm>
            <a:off x="2402468" y="8869723"/>
            <a:ext cx="449162" cy="307777"/>
          </a:xfrm>
          <a:prstGeom prst="rect">
            <a:avLst/>
          </a:prstGeom>
          <a:noFill/>
          <a:ln>
            <a:noFill/>
          </a:ln>
        </p:spPr>
        <p:txBody>
          <a:bodyPr wrap="none" rtlCol="0">
            <a:spAutoFit/>
          </a:bodyPr>
          <a:lstStyle/>
          <a:p>
            <a:r>
              <a:rPr lang="mr-IN" altLang="ja-JP" sz="1400" spc="100" dirty="0">
                <a:solidFill>
                  <a:schemeClr val="bg1"/>
                </a:solidFill>
                <a:latin typeface="Times"/>
                <a:cs typeface="Times"/>
              </a:rPr>
              <a:t>(</a:t>
            </a:r>
            <a:r>
              <a:rPr lang="mr-IN" altLang="ja-JP" sz="1400" spc="100" dirty="0" err="1">
                <a:solidFill>
                  <a:schemeClr val="bg1"/>
                </a:solidFill>
                <a:latin typeface="Times"/>
                <a:cs typeface="Times"/>
              </a:rPr>
              <a:t>i</a:t>
            </a:r>
            <a:r>
              <a:rPr lang="mr-IN" altLang="ja-JP" sz="1400" spc="100" dirty="0">
                <a:solidFill>
                  <a:schemeClr val="bg1"/>
                </a:solidFill>
                <a:latin typeface="Times"/>
                <a:cs typeface="Times"/>
              </a:rPr>
              <a:t>) </a:t>
            </a:r>
            <a:endParaRPr kumimoji="1" lang="ja-JP" altLang="en-US" sz="1400" spc="100" dirty="0">
              <a:solidFill>
                <a:schemeClr val="bg1"/>
              </a:solidFill>
              <a:latin typeface="Times"/>
              <a:cs typeface="Times"/>
            </a:endParaRPr>
          </a:p>
        </p:txBody>
      </p:sp>
      <p:sp>
        <p:nvSpPr>
          <p:cNvPr id="255" name="テキスト ボックス 254"/>
          <p:cNvSpPr txBox="1"/>
          <p:nvPr/>
        </p:nvSpPr>
        <p:spPr>
          <a:xfrm>
            <a:off x="3517119" y="8834664"/>
            <a:ext cx="498855" cy="307777"/>
          </a:xfrm>
          <a:prstGeom prst="rect">
            <a:avLst/>
          </a:prstGeom>
          <a:noFill/>
          <a:ln>
            <a:noFill/>
          </a:ln>
        </p:spPr>
        <p:txBody>
          <a:bodyPr wrap="none" rtlCol="0">
            <a:spAutoFit/>
          </a:bodyPr>
          <a:lstStyle/>
          <a:p>
            <a:r>
              <a:rPr lang="mr-IN" altLang="ja-JP" sz="1400" spc="100" dirty="0">
                <a:solidFill>
                  <a:schemeClr val="bg1"/>
                </a:solidFill>
                <a:latin typeface="Times"/>
                <a:cs typeface="Times"/>
              </a:rPr>
              <a:t>(</a:t>
            </a:r>
            <a:r>
              <a:rPr lang="mr-IN" altLang="ja-JP" sz="1400" spc="100" dirty="0" err="1">
                <a:solidFill>
                  <a:schemeClr val="bg1"/>
                </a:solidFill>
                <a:latin typeface="Times"/>
                <a:cs typeface="Times"/>
              </a:rPr>
              <a:t>i</a:t>
            </a:r>
            <a:r>
              <a:rPr lang="en-US" altLang="ja-JP" sz="1400" spc="100" dirty="0" err="1">
                <a:solidFill>
                  <a:schemeClr val="bg1"/>
                </a:solidFill>
                <a:latin typeface="Times"/>
                <a:cs typeface="Times"/>
              </a:rPr>
              <a:t>i</a:t>
            </a:r>
            <a:r>
              <a:rPr lang="mr-IN" altLang="ja-JP" sz="1400" spc="100" dirty="0">
                <a:solidFill>
                  <a:schemeClr val="bg1"/>
                </a:solidFill>
                <a:latin typeface="Times"/>
                <a:cs typeface="Times"/>
              </a:rPr>
              <a:t>) </a:t>
            </a:r>
            <a:endParaRPr kumimoji="1" lang="ja-JP" altLang="en-US" sz="1400" spc="100" dirty="0">
              <a:solidFill>
                <a:schemeClr val="bg1"/>
              </a:solidFill>
              <a:latin typeface="Times"/>
              <a:cs typeface="Times"/>
            </a:endParaRPr>
          </a:p>
        </p:txBody>
      </p:sp>
      <p:sp>
        <p:nvSpPr>
          <p:cNvPr id="257" name="正方形/長方形 256"/>
          <p:cNvSpPr/>
          <p:nvPr/>
        </p:nvSpPr>
        <p:spPr>
          <a:xfrm>
            <a:off x="2309509" y="7084479"/>
            <a:ext cx="276038" cy="307777"/>
          </a:xfrm>
          <a:prstGeom prst="rect">
            <a:avLst/>
          </a:prstGeom>
        </p:spPr>
        <p:txBody>
          <a:bodyPr wrap="none">
            <a:spAutoFit/>
          </a:bodyPr>
          <a:lstStyle/>
          <a:p>
            <a:r>
              <a:rPr lang="en-US" altLang="ja-JP" sz="1400" dirty="0">
                <a:solidFill>
                  <a:schemeClr val="bg1"/>
                </a:solidFill>
              </a:rPr>
              <a:t>1</a:t>
            </a:r>
            <a:endParaRPr lang="ja-JP" altLang="en-US" sz="1400" dirty="0">
              <a:solidFill>
                <a:schemeClr val="bg1"/>
              </a:solidFill>
            </a:endParaRPr>
          </a:p>
        </p:txBody>
      </p:sp>
      <p:sp>
        <p:nvSpPr>
          <p:cNvPr id="258" name="正方形/長方形 257"/>
          <p:cNvSpPr/>
          <p:nvPr/>
        </p:nvSpPr>
        <p:spPr>
          <a:xfrm>
            <a:off x="2590499" y="7094002"/>
            <a:ext cx="276038" cy="307777"/>
          </a:xfrm>
          <a:prstGeom prst="rect">
            <a:avLst/>
          </a:prstGeom>
        </p:spPr>
        <p:txBody>
          <a:bodyPr wrap="none">
            <a:spAutoFit/>
          </a:bodyPr>
          <a:lstStyle/>
          <a:p>
            <a:r>
              <a:rPr lang="en-US" altLang="ja-JP" sz="1400" dirty="0">
                <a:solidFill>
                  <a:schemeClr val="bg1"/>
                </a:solidFill>
              </a:rPr>
              <a:t>2</a:t>
            </a:r>
            <a:endParaRPr lang="ja-JP" altLang="en-US" sz="1400" dirty="0">
              <a:solidFill>
                <a:schemeClr val="bg1"/>
              </a:solidFill>
            </a:endParaRPr>
          </a:p>
        </p:txBody>
      </p:sp>
      <p:sp>
        <p:nvSpPr>
          <p:cNvPr id="259" name="正方形/長方形 258"/>
          <p:cNvSpPr/>
          <p:nvPr/>
        </p:nvSpPr>
        <p:spPr>
          <a:xfrm>
            <a:off x="1983858" y="7074297"/>
            <a:ext cx="338554" cy="307777"/>
          </a:xfrm>
          <a:prstGeom prst="rect">
            <a:avLst/>
          </a:prstGeom>
        </p:spPr>
        <p:txBody>
          <a:bodyPr wrap="none">
            <a:spAutoFit/>
          </a:bodyPr>
          <a:lstStyle/>
          <a:p>
            <a:r>
              <a:rPr lang="en-US" altLang="ja-JP" sz="1400" dirty="0">
                <a:solidFill>
                  <a:schemeClr val="bg1"/>
                </a:solidFill>
              </a:rPr>
              <a:t>M</a:t>
            </a:r>
            <a:endParaRPr lang="ja-JP" altLang="en-US" sz="1400" dirty="0">
              <a:solidFill>
                <a:schemeClr val="bg1"/>
              </a:solidFill>
            </a:endParaRPr>
          </a:p>
        </p:txBody>
      </p:sp>
      <p:sp>
        <p:nvSpPr>
          <p:cNvPr id="260" name="正方形/長方形 259"/>
          <p:cNvSpPr/>
          <p:nvPr/>
        </p:nvSpPr>
        <p:spPr>
          <a:xfrm>
            <a:off x="3471314" y="7046876"/>
            <a:ext cx="276038" cy="307777"/>
          </a:xfrm>
          <a:prstGeom prst="rect">
            <a:avLst/>
          </a:prstGeom>
        </p:spPr>
        <p:txBody>
          <a:bodyPr wrap="none">
            <a:spAutoFit/>
          </a:bodyPr>
          <a:lstStyle/>
          <a:p>
            <a:r>
              <a:rPr lang="en-US" altLang="ja-JP" sz="1400" dirty="0">
                <a:solidFill>
                  <a:schemeClr val="bg1"/>
                </a:solidFill>
              </a:rPr>
              <a:t>1</a:t>
            </a:r>
            <a:endParaRPr lang="ja-JP" altLang="en-US" sz="1400" dirty="0">
              <a:solidFill>
                <a:schemeClr val="bg1"/>
              </a:solidFill>
            </a:endParaRPr>
          </a:p>
        </p:txBody>
      </p:sp>
      <p:sp>
        <p:nvSpPr>
          <p:cNvPr id="261" name="正方形/長方形 260"/>
          <p:cNvSpPr/>
          <p:nvPr/>
        </p:nvSpPr>
        <p:spPr>
          <a:xfrm>
            <a:off x="3752304" y="7056399"/>
            <a:ext cx="276038" cy="307777"/>
          </a:xfrm>
          <a:prstGeom prst="rect">
            <a:avLst/>
          </a:prstGeom>
        </p:spPr>
        <p:txBody>
          <a:bodyPr wrap="none">
            <a:spAutoFit/>
          </a:bodyPr>
          <a:lstStyle/>
          <a:p>
            <a:r>
              <a:rPr lang="en-US" altLang="ja-JP" sz="1400" dirty="0">
                <a:solidFill>
                  <a:schemeClr val="bg1"/>
                </a:solidFill>
              </a:rPr>
              <a:t>2</a:t>
            </a:r>
            <a:endParaRPr lang="ja-JP" altLang="en-US" sz="1400" dirty="0">
              <a:solidFill>
                <a:schemeClr val="bg1"/>
              </a:solidFill>
            </a:endParaRPr>
          </a:p>
        </p:txBody>
      </p:sp>
      <p:sp>
        <p:nvSpPr>
          <p:cNvPr id="262" name="正方形/長方形 261"/>
          <p:cNvSpPr/>
          <p:nvPr/>
        </p:nvSpPr>
        <p:spPr>
          <a:xfrm>
            <a:off x="3145663" y="7036694"/>
            <a:ext cx="338554" cy="307777"/>
          </a:xfrm>
          <a:prstGeom prst="rect">
            <a:avLst/>
          </a:prstGeom>
        </p:spPr>
        <p:txBody>
          <a:bodyPr wrap="none">
            <a:spAutoFit/>
          </a:bodyPr>
          <a:lstStyle/>
          <a:p>
            <a:r>
              <a:rPr lang="en-US" altLang="ja-JP" sz="1400" dirty="0">
                <a:solidFill>
                  <a:schemeClr val="bg1"/>
                </a:solidFill>
              </a:rPr>
              <a:t>M</a:t>
            </a:r>
            <a:endParaRPr lang="ja-JP" altLang="en-US" sz="1400" dirty="0">
              <a:solidFill>
                <a:schemeClr val="bg1"/>
              </a:solidFill>
            </a:endParaRPr>
          </a:p>
        </p:txBody>
      </p:sp>
      <p:sp>
        <p:nvSpPr>
          <p:cNvPr id="268" name="テキスト ボックス 267"/>
          <p:cNvSpPr txBox="1"/>
          <p:nvPr/>
        </p:nvSpPr>
        <p:spPr>
          <a:xfrm>
            <a:off x="880958" y="5677580"/>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69" name="テキスト ボックス 268"/>
          <p:cNvSpPr txBox="1"/>
          <p:nvPr/>
        </p:nvSpPr>
        <p:spPr>
          <a:xfrm>
            <a:off x="1223363" y="5687476"/>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71" name="テキスト ボックス 270"/>
          <p:cNvSpPr txBox="1"/>
          <p:nvPr/>
        </p:nvSpPr>
        <p:spPr>
          <a:xfrm>
            <a:off x="1579620" y="5675601"/>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72" name="テキスト ボックス 271"/>
          <p:cNvSpPr txBox="1"/>
          <p:nvPr/>
        </p:nvSpPr>
        <p:spPr>
          <a:xfrm>
            <a:off x="2112030" y="5673622"/>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73" name="テキスト ボックス 272"/>
          <p:cNvSpPr txBox="1"/>
          <p:nvPr/>
        </p:nvSpPr>
        <p:spPr>
          <a:xfrm>
            <a:off x="2406935" y="5671644"/>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74" name="テキスト ボックス 273"/>
          <p:cNvSpPr txBox="1"/>
          <p:nvPr/>
        </p:nvSpPr>
        <p:spPr>
          <a:xfrm>
            <a:off x="2974969" y="5669666"/>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75" name="テキスト ボックス 274"/>
          <p:cNvSpPr txBox="1"/>
          <p:nvPr/>
        </p:nvSpPr>
        <p:spPr>
          <a:xfrm>
            <a:off x="4231774" y="5679565"/>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76" name="テキスト ボックス 275"/>
          <p:cNvSpPr txBox="1"/>
          <p:nvPr/>
        </p:nvSpPr>
        <p:spPr>
          <a:xfrm>
            <a:off x="4550428" y="5689461"/>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77" name="テキスト ボックス 276"/>
          <p:cNvSpPr txBox="1"/>
          <p:nvPr/>
        </p:nvSpPr>
        <p:spPr>
          <a:xfrm>
            <a:off x="5284720" y="5687484"/>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78" name="テキスト ボックス 277"/>
          <p:cNvSpPr txBox="1"/>
          <p:nvPr/>
        </p:nvSpPr>
        <p:spPr>
          <a:xfrm>
            <a:off x="5805253" y="5697383"/>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sp>
        <p:nvSpPr>
          <p:cNvPr id="279" name="テキスト ボックス 278"/>
          <p:cNvSpPr txBox="1"/>
          <p:nvPr/>
        </p:nvSpPr>
        <p:spPr>
          <a:xfrm>
            <a:off x="6527668" y="5683531"/>
            <a:ext cx="312906" cy="338554"/>
          </a:xfrm>
          <a:prstGeom prst="rect">
            <a:avLst/>
          </a:prstGeom>
          <a:noFill/>
          <a:ln>
            <a:noFill/>
          </a:ln>
          <a:effectLst/>
        </p:spPr>
        <p:txBody>
          <a:bodyPr wrap="none" rtlCol="0">
            <a:spAutoFit/>
          </a:bodyPr>
          <a:lstStyle/>
          <a:p>
            <a:r>
              <a:rPr kumimoji="1" lang="en-US" altLang="ja-JP" sz="1600" spc="100">
                <a:solidFill>
                  <a:schemeClr val="bg1"/>
                </a:solidFill>
                <a:latin typeface="Times"/>
                <a:cs typeface="Times"/>
              </a:rPr>
              <a:t>&gt;</a:t>
            </a:r>
            <a:endParaRPr kumimoji="1" lang="ja-JP" altLang="en-US" sz="1600" spc="100" dirty="0">
              <a:solidFill>
                <a:schemeClr val="bg1"/>
              </a:solidFill>
              <a:latin typeface="Times"/>
              <a:cs typeface="Times"/>
            </a:endParaRPr>
          </a:p>
        </p:txBody>
      </p:sp>
      <p:grpSp>
        <p:nvGrpSpPr>
          <p:cNvPr id="77" name="図形グループ 76"/>
          <p:cNvGrpSpPr/>
          <p:nvPr/>
        </p:nvGrpSpPr>
        <p:grpSpPr>
          <a:xfrm>
            <a:off x="4211890" y="6873802"/>
            <a:ext cx="996054" cy="2350084"/>
            <a:chOff x="4871933" y="10770961"/>
            <a:chExt cx="996054" cy="2350084"/>
          </a:xfrm>
        </p:grpSpPr>
        <p:pic>
          <p:nvPicPr>
            <p:cNvPr id="78" name="図 77"/>
            <p:cNvPicPr>
              <a:picLocks noChangeAspect="1"/>
            </p:cNvPicPr>
            <p:nvPr/>
          </p:nvPicPr>
          <p:blipFill rotWithShape="1">
            <a:blip r:embed="rId6">
              <a:extLst>
                <a:ext uri="{28A0092B-C50C-407E-A947-70E740481C1C}">
                  <a14:useLocalDpi xmlns:a14="http://schemas.microsoft.com/office/drawing/2010/main" val="0"/>
                </a:ext>
              </a:extLst>
            </a:blip>
            <a:srcRect l="48109" t="41158" r="38275" b="16007"/>
            <a:stretch/>
          </p:blipFill>
          <p:spPr>
            <a:xfrm>
              <a:off x="4871933" y="10770961"/>
              <a:ext cx="996054" cy="2350084"/>
            </a:xfrm>
            <a:prstGeom prst="rect">
              <a:avLst/>
            </a:prstGeom>
          </p:spPr>
        </p:pic>
        <p:sp>
          <p:nvSpPr>
            <p:cNvPr id="79" name="テキスト ボックス 78"/>
            <p:cNvSpPr txBox="1"/>
            <p:nvPr/>
          </p:nvSpPr>
          <p:spPr>
            <a:xfrm>
              <a:off x="5165910" y="12719514"/>
              <a:ext cx="561372" cy="307777"/>
            </a:xfrm>
            <a:prstGeom prst="rect">
              <a:avLst/>
            </a:prstGeom>
            <a:noFill/>
            <a:ln>
              <a:noFill/>
            </a:ln>
          </p:spPr>
          <p:txBody>
            <a:bodyPr wrap="none" rtlCol="0">
              <a:spAutoFit/>
            </a:bodyPr>
            <a:lstStyle/>
            <a:p>
              <a:r>
                <a:rPr lang="mr-IN" altLang="ja-JP" sz="1400" spc="100" dirty="0">
                  <a:solidFill>
                    <a:schemeClr val="bg1"/>
                  </a:solidFill>
                  <a:latin typeface="Times"/>
                  <a:cs typeface="Times"/>
                </a:rPr>
                <a:t>(</a:t>
              </a:r>
              <a:r>
                <a:rPr lang="mr-IN" altLang="ja-JP" sz="1400" spc="100" dirty="0" err="1">
                  <a:solidFill>
                    <a:schemeClr val="bg1"/>
                  </a:solidFill>
                  <a:latin typeface="Times"/>
                  <a:cs typeface="Times"/>
                </a:rPr>
                <a:t>i</a:t>
              </a:r>
              <a:r>
                <a:rPr lang="en-US" altLang="ja-JP" sz="1400" spc="100" dirty="0">
                  <a:solidFill>
                    <a:schemeClr val="bg1"/>
                  </a:solidFill>
                  <a:latin typeface="Times"/>
                  <a:cs typeface="Times"/>
                </a:rPr>
                <a:t>ii</a:t>
              </a:r>
              <a:r>
                <a:rPr lang="mr-IN" altLang="ja-JP" sz="1400" spc="100" dirty="0">
                  <a:solidFill>
                    <a:schemeClr val="bg1"/>
                  </a:solidFill>
                  <a:latin typeface="Times"/>
                  <a:cs typeface="Times"/>
                </a:rPr>
                <a:t>) </a:t>
              </a:r>
              <a:endParaRPr lang="en-US" altLang="ja-JP" sz="1400" spc="100" dirty="0">
                <a:solidFill>
                  <a:schemeClr val="bg1"/>
                </a:solidFill>
                <a:latin typeface="Times"/>
                <a:cs typeface="Times"/>
              </a:endParaRPr>
            </a:p>
          </p:txBody>
        </p:sp>
        <p:sp>
          <p:nvSpPr>
            <p:cNvPr id="80" name="正方形/長方形 79"/>
            <p:cNvSpPr/>
            <p:nvPr/>
          </p:nvSpPr>
          <p:spPr>
            <a:xfrm>
              <a:off x="5298135" y="10940005"/>
              <a:ext cx="288862" cy="338554"/>
            </a:xfrm>
            <a:prstGeom prst="rect">
              <a:avLst/>
            </a:prstGeom>
          </p:spPr>
          <p:txBody>
            <a:bodyPr wrap="none">
              <a:spAutoFit/>
            </a:bodyPr>
            <a:lstStyle/>
            <a:p>
              <a:r>
                <a:rPr lang="en-US" altLang="ja-JP" sz="1600" dirty="0">
                  <a:solidFill>
                    <a:schemeClr val="bg1"/>
                  </a:solidFill>
                </a:rPr>
                <a:t>1</a:t>
              </a:r>
              <a:endParaRPr lang="ja-JP" altLang="en-US" dirty="0">
                <a:solidFill>
                  <a:schemeClr val="bg1"/>
                </a:solidFill>
              </a:endParaRPr>
            </a:p>
          </p:txBody>
        </p:sp>
        <p:sp>
          <p:nvSpPr>
            <p:cNvPr id="81" name="正方形/長方形 80"/>
            <p:cNvSpPr/>
            <p:nvPr/>
          </p:nvSpPr>
          <p:spPr>
            <a:xfrm>
              <a:off x="5579125" y="10949528"/>
              <a:ext cx="288862" cy="338554"/>
            </a:xfrm>
            <a:prstGeom prst="rect">
              <a:avLst/>
            </a:prstGeom>
          </p:spPr>
          <p:txBody>
            <a:bodyPr wrap="none">
              <a:spAutoFit/>
            </a:bodyPr>
            <a:lstStyle/>
            <a:p>
              <a:r>
                <a:rPr lang="en-US" altLang="ja-JP" sz="1600" dirty="0">
                  <a:solidFill>
                    <a:schemeClr val="bg1"/>
                  </a:solidFill>
                </a:rPr>
                <a:t>2</a:t>
              </a:r>
              <a:endParaRPr lang="ja-JP" altLang="en-US" dirty="0">
                <a:solidFill>
                  <a:schemeClr val="bg1"/>
                </a:solidFill>
              </a:endParaRPr>
            </a:p>
          </p:txBody>
        </p:sp>
        <p:sp>
          <p:nvSpPr>
            <p:cNvPr id="82" name="正方形/長方形 81"/>
            <p:cNvSpPr/>
            <p:nvPr/>
          </p:nvSpPr>
          <p:spPr>
            <a:xfrm>
              <a:off x="4972484" y="10929823"/>
              <a:ext cx="367408" cy="338554"/>
            </a:xfrm>
            <a:prstGeom prst="rect">
              <a:avLst/>
            </a:prstGeom>
          </p:spPr>
          <p:txBody>
            <a:bodyPr wrap="none">
              <a:spAutoFit/>
            </a:bodyPr>
            <a:lstStyle/>
            <a:p>
              <a:r>
                <a:rPr lang="en-US" altLang="ja-JP" sz="1600" dirty="0">
                  <a:solidFill>
                    <a:schemeClr val="bg1"/>
                  </a:solidFill>
                </a:rPr>
                <a:t>M</a:t>
              </a:r>
              <a:endParaRPr lang="ja-JP" altLang="en-US" dirty="0">
                <a:solidFill>
                  <a:schemeClr val="bg1"/>
                </a:solidFill>
              </a:endParaRPr>
            </a:p>
          </p:txBody>
        </p:sp>
      </p:grpSp>
      <p:sp>
        <p:nvSpPr>
          <p:cNvPr id="83" name="テキスト ボックス 82"/>
          <p:cNvSpPr txBox="1"/>
          <p:nvPr/>
        </p:nvSpPr>
        <p:spPr>
          <a:xfrm>
            <a:off x="333561" y="173958"/>
            <a:ext cx="622439" cy="332527"/>
          </a:xfrm>
          <a:prstGeom prst="rect">
            <a:avLst/>
          </a:prstGeom>
          <a:noFill/>
        </p:spPr>
        <p:txBody>
          <a:bodyPr wrap="square" rtlCol="0">
            <a:spAutoFit/>
          </a:bodyPr>
          <a:lstStyle/>
          <a:p>
            <a:r>
              <a:rPr lang="en-US" altLang="ja-JP" b="1">
                <a:latin typeface="Times New Roman" charset="0"/>
                <a:ea typeface="Times New Roman" charset="0"/>
                <a:cs typeface="Times New Roman" charset="0"/>
              </a:rPr>
              <a:t>(A)</a:t>
            </a:r>
            <a:endParaRPr kumimoji="1" lang="ja-JP" altLang="en-US" b="1" dirty="0">
              <a:latin typeface="Times New Roman" charset="0"/>
              <a:ea typeface="Times New Roman" charset="0"/>
              <a:cs typeface="Times New Roman" charset="0"/>
            </a:endParaRPr>
          </a:p>
        </p:txBody>
      </p:sp>
      <p:sp>
        <p:nvSpPr>
          <p:cNvPr id="84" name="テキスト ボックス 83"/>
          <p:cNvSpPr txBox="1"/>
          <p:nvPr/>
        </p:nvSpPr>
        <p:spPr>
          <a:xfrm>
            <a:off x="203557" y="4697853"/>
            <a:ext cx="622439" cy="369332"/>
          </a:xfrm>
          <a:prstGeom prst="rect">
            <a:avLst/>
          </a:prstGeom>
          <a:noFill/>
        </p:spPr>
        <p:txBody>
          <a:bodyPr wrap="square" rtlCol="0">
            <a:spAutoFit/>
          </a:bodyPr>
          <a:lstStyle/>
          <a:p>
            <a:r>
              <a:rPr lang="en-US" altLang="ja-JP" b="1" dirty="0">
                <a:latin typeface="Times New Roman" charset="0"/>
                <a:ea typeface="Times New Roman" charset="0"/>
                <a:cs typeface="Times New Roman" charset="0"/>
              </a:rPr>
              <a:t>(B)</a:t>
            </a:r>
            <a:endParaRPr kumimoji="1" lang="ja-JP" altLang="en-US" b="1" dirty="0">
              <a:latin typeface="Times New Roman" charset="0"/>
              <a:ea typeface="Times New Roman" charset="0"/>
              <a:cs typeface="Times New Roman" charset="0"/>
            </a:endParaRPr>
          </a:p>
        </p:txBody>
      </p:sp>
      <p:sp>
        <p:nvSpPr>
          <p:cNvPr id="85" name="テキスト ボックス 84"/>
          <p:cNvSpPr txBox="1"/>
          <p:nvPr/>
        </p:nvSpPr>
        <p:spPr>
          <a:xfrm>
            <a:off x="203556" y="6619881"/>
            <a:ext cx="622439" cy="369332"/>
          </a:xfrm>
          <a:prstGeom prst="rect">
            <a:avLst/>
          </a:prstGeom>
          <a:noFill/>
        </p:spPr>
        <p:txBody>
          <a:bodyPr wrap="square" rtlCol="0">
            <a:spAutoFit/>
          </a:bodyPr>
          <a:lstStyle/>
          <a:p>
            <a:r>
              <a:rPr lang="en-US" altLang="ja-JP" b="1" dirty="0">
                <a:latin typeface="Times New Roman" charset="0"/>
                <a:ea typeface="Times New Roman" charset="0"/>
                <a:cs typeface="Times New Roman" charset="0"/>
              </a:rPr>
              <a:t>(C)</a:t>
            </a:r>
            <a:endParaRPr kumimoji="1" lang="ja-JP" altLang="en-US" b="1"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397907848"/>
      </p:ext>
    </p:extLst>
  </p:cSld>
  <p:clrMapOvr>
    <a:masterClrMapping/>
  </p:clrMapOvr>
</p:sld>
</file>

<file path=ppt/theme/theme1.xml><?xml version="1.0" encoding="utf-8"?>
<a:theme xmlns:a="http://schemas.openxmlformats.org/drawingml/2006/main" name="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307</TotalTime>
  <Words>344</Words>
  <Application>Microsoft Macintosh PowerPoint</Application>
  <PresentationFormat>ユーザー設定</PresentationFormat>
  <Paragraphs>44</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Yu Gothic</vt:lpstr>
      <vt:lpstr>Arial</vt:lpstr>
      <vt:lpstr>Calibri</vt:lpstr>
      <vt:lpstr>Calibri Light</vt:lpstr>
      <vt:lpstr>Times</vt:lpstr>
      <vt:lpstr>Times New Roman</vt:lpstr>
      <vt:lpstr>ホワイト</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李　鋒</dc:creator>
  <cp:lastModifiedBy>李　鋒</cp:lastModifiedBy>
  <cp:revision>34</cp:revision>
  <dcterms:created xsi:type="dcterms:W3CDTF">2019-01-28T06:36:45Z</dcterms:created>
  <dcterms:modified xsi:type="dcterms:W3CDTF">2019-09-13T04:17:16Z</dcterms:modified>
</cp:coreProperties>
</file>