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03" r:id="rId2"/>
    <p:sldId id="304" r:id="rId3"/>
    <p:sldId id="305" r:id="rId4"/>
    <p:sldId id="306" r:id="rId5"/>
    <p:sldId id="307" r:id="rId6"/>
  </p:sldIdLst>
  <p:sldSz cx="6480175" cy="8280400"/>
  <p:notesSz cx="9872663" cy="67421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457136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914271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371408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1828543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5679" algn="l" defTabSz="914271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2814" algn="l" defTabSz="914271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199951" algn="l" defTabSz="914271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086" algn="l" defTabSz="914271" rtl="0" eaLnBrk="1" latinLnBrk="0" hangingPunct="1">
      <a:defRPr kumimoj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5EEA70BF-417F-4B89-AEB8-9B3BC317ACC3}">
          <p14:sldIdLst>
            <p14:sldId id="303"/>
            <p14:sldId id="304"/>
            <p14:sldId id="305"/>
            <p14:sldId id="306"/>
            <p14:sldId id="3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609" userDrawn="1">
          <p15:clr>
            <a:srgbClr val="A4A3A4"/>
          </p15:clr>
        </p15:guide>
        <p15:guide id="2" pos="20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BFBF"/>
    <a:srgbClr val="7F7F7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9559" autoAdjust="0"/>
    <p:restoredTop sz="99756" autoAdjust="0"/>
  </p:normalViewPr>
  <p:slideViewPr>
    <p:cSldViewPr>
      <p:cViewPr>
        <p:scale>
          <a:sx n="80" d="100"/>
          <a:sy n="80" d="100"/>
        </p:scale>
        <p:origin x="1974" y="372"/>
      </p:cViewPr>
      <p:guideLst>
        <p:guide orient="horz" pos="2609"/>
        <p:guide pos="204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2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yabuk\OneDrive\LAB\Experiment\Growth%20curve\160426_lcb1_30,31.xls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yabuk\Documents\Experiment\Growth%20curve\160808_lcb1_30&#8451;.xls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yabuk\OneDrive\LAB\Experiment\Growth%20curve\150512_TORC2_32,35.xls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yabuk\Desktop\HU\yukari%20YABUKI\&#23455;&#39443;&#12487;&#12540;&#12479;\growth%20curve\150428_TORC2_32,33,34.xls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yabuk\Documents\Experiment\Growth%20curve\150304_slm1,ypk1.xls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yabuk\Documents\Experiment\Growth%20curve\140909_torc_YPD_25,33.xlsx" TargetMode="External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yabuk\OneDrive\LAB\Experiment\Growth%20curve\150714_avo3.xls" TargetMode="External"/><Relationship Id="rId1" Type="http://schemas.openxmlformats.org/officeDocument/2006/relationships/themeOverride" Target="../theme/themeOverrid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vert="horz"/>
          <a:lstStyle/>
          <a:p>
            <a:pPr>
              <a:defRPr/>
            </a:pPr>
            <a:r>
              <a:rPr lang="en-US" dirty="0"/>
              <a:t>30 </a:t>
            </a:r>
            <a:r>
              <a:rPr lang="en-US" baseline="30000" dirty="0" err="1"/>
              <a:t>o</a:t>
            </a:r>
            <a:r>
              <a:rPr lang="en-US" dirty="0" err="1"/>
              <a:t>C</a:t>
            </a:r>
            <a:endParaRPr lang="en-US" dirty="0"/>
          </a:p>
        </c:rich>
      </c:tx>
      <c:layout>
        <c:manualLayout>
          <c:xMode val="edge"/>
          <c:yMode val="edge"/>
          <c:x val="0.46455722222222223"/>
          <c:y val="8.7944444444444441E-4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2544833333333333"/>
          <c:y val="0.11030555555555556"/>
          <c:w val="0.71652000000000005"/>
          <c:h val="0.66768833333333333"/>
        </c:manualLayout>
      </c:layout>
      <c:lineChart>
        <c:grouping val="standard"/>
        <c:varyColors val="0"/>
        <c:ser>
          <c:idx val="0"/>
          <c:order val="0"/>
          <c:tx>
            <c:v>WT</c:v>
          </c:tx>
          <c:spPr>
            <a:ln w="28575" cap="rnd">
              <a:solidFill>
                <a:sysClr val="windowText" lastClr="000000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bg1"/>
              </a:solidFill>
              <a:ln w="9525">
                <a:solidFill>
                  <a:sysClr val="windowText" lastClr="000000"/>
                </a:solidFill>
                <a:prstDash val="solid"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Lit>
                <c:ptCount val="0"/>
              </c:numLit>
            </c:plus>
            <c:minus>
              <c:numLit>
                <c:ptCount val="0"/>
              </c:numLit>
            </c:minus>
            <c:spPr>
              <a:noFill/>
              <a:ln w="9525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numRef>
              <c:f>Sheet1!$B$11:$B$20</c:f>
              <c:numCache>
                <c:formatCode>General</c:formatCode>
                <c:ptCount val="10"/>
                <c:pt idx="0">
                  <c:v>0</c:v>
                </c:pt>
                <c:pt idx="2">
                  <c:v>2</c:v>
                </c:pt>
                <c:pt idx="4">
                  <c:v>4</c:v>
                </c:pt>
                <c:pt idx="6">
                  <c:v>6</c:v>
                </c:pt>
                <c:pt idx="8">
                  <c:v>8</c:v>
                </c:pt>
                <c:pt idx="9">
                  <c:v>9</c:v>
                </c:pt>
              </c:numCache>
            </c:numRef>
          </c:cat>
          <c:val>
            <c:numRef>
              <c:f>Sheet1!$C$11:$C$20</c:f>
              <c:numCache>
                <c:formatCode>General</c:formatCode>
                <c:ptCount val="10"/>
                <c:pt idx="0">
                  <c:v>1</c:v>
                </c:pt>
                <c:pt idx="2">
                  <c:v>2.5076923076923077</c:v>
                </c:pt>
                <c:pt idx="4">
                  <c:v>6.1846153846153848</c:v>
                </c:pt>
                <c:pt idx="6">
                  <c:v>17.169230769230769</c:v>
                </c:pt>
                <c:pt idx="8">
                  <c:v>42.769230769230766</c:v>
                </c:pt>
                <c:pt idx="9">
                  <c:v>67.230769230769226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2E4C-4382-9CBE-855E73389483}"/>
            </c:ext>
          </c:extLst>
        </c:ser>
        <c:ser>
          <c:idx val="1"/>
          <c:order val="1"/>
          <c:tx>
            <c:v>lcb1-100</c:v>
          </c:tx>
          <c:spPr>
            <a:ln w="28575" cap="rnd">
              <a:solidFill>
                <a:schemeClr val="bg2">
                  <a:lumMod val="75000"/>
                </a:schemeClr>
              </a:solidFill>
              <a:prstDash val="solid"/>
              <a:round/>
            </a:ln>
            <a:effectLst/>
          </c:spPr>
          <c:marker>
            <c:symbol val="square"/>
            <c:size val="8"/>
            <c:spPr>
              <a:solidFill>
                <a:schemeClr val="bg2">
                  <a:lumMod val="75000"/>
                </a:schemeClr>
              </a:solidFill>
              <a:ln w="9525">
                <a:solidFill>
                  <a:schemeClr val="bg2">
                    <a:lumMod val="75000"/>
                  </a:schemeClr>
                </a:solidFill>
                <a:prstDash val="solid"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Lit>
                <c:ptCount val="0"/>
              </c:numLit>
            </c:plus>
            <c:minus>
              <c:numLit>
                <c:ptCount val="0"/>
              </c:numLit>
            </c:minus>
            <c:spPr>
              <a:noFill/>
              <a:ln w="9525" cap="flat" cmpd="sng" algn="ctr">
                <a:solidFill>
                  <a:schemeClr val="bg2">
                    <a:lumMod val="75000"/>
                  </a:schemeClr>
                </a:solidFill>
                <a:round/>
              </a:ln>
              <a:effectLst/>
            </c:spPr>
          </c:errBars>
          <c:cat>
            <c:numRef>
              <c:f>Sheet1!$B$11:$B$20</c:f>
              <c:numCache>
                <c:formatCode>General</c:formatCode>
                <c:ptCount val="10"/>
                <c:pt idx="0">
                  <c:v>0</c:v>
                </c:pt>
                <c:pt idx="2">
                  <c:v>2</c:v>
                </c:pt>
                <c:pt idx="4">
                  <c:v>4</c:v>
                </c:pt>
                <c:pt idx="6">
                  <c:v>6</c:v>
                </c:pt>
                <c:pt idx="8">
                  <c:v>8</c:v>
                </c:pt>
                <c:pt idx="9">
                  <c:v>9</c:v>
                </c:pt>
              </c:numCache>
            </c:numRef>
          </c:cat>
          <c:val>
            <c:numRef>
              <c:f>Sheet1!$D$11:$D$20</c:f>
              <c:numCache>
                <c:formatCode>General</c:formatCode>
                <c:ptCount val="10"/>
                <c:pt idx="0">
                  <c:v>1</c:v>
                </c:pt>
                <c:pt idx="2">
                  <c:v>2.0606060606060606</c:v>
                </c:pt>
                <c:pt idx="4">
                  <c:v>4.0303030303030303</c:v>
                </c:pt>
                <c:pt idx="6">
                  <c:v>6.8484848484848486</c:v>
                </c:pt>
                <c:pt idx="8">
                  <c:v>12.060606060606061</c:v>
                </c:pt>
                <c:pt idx="9">
                  <c:v>18.484848484848484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2E4C-4382-9CBE-855E733894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7251488"/>
        <c:axId val="217251880"/>
      </c:lineChart>
      <c:catAx>
        <c:axId val="217251488"/>
        <c:scaling>
          <c:orientation val="minMax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time (h)</a:t>
                </a:r>
              </a:p>
            </c:rich>
          </c:tx>
          <c:layout>
            <c:manualLayout>
              <c:xMode val="edge"/>
              <c:yMode val="edge"/>
              <c:x val="0.48615055555555564"/>
              <c:y val="0.89271999999999996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ja-JP"/>
          </a:p>
        </c:txPr>
        <c:crossAx val="217251880"/>
        <c:crosses val="autoZero"/>
        <c:auto val="1"/>
        <c:lblAlgn val="ctr"/>
        <c:lblOffset val="100"/>
        <c:noMultiLvlLbl val="0"/>
      </c:catAx>
      <c:valAx>
        <c:axId val="217251880"/>
        <c:scaling>
          <c:logBase val="10"/>
          <c:orientation val="minMax"/>
          <c:max val="120"/>
          <c:min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err="1"/>
                  <a:t>OD</a:t>
                </a:r>
                <a:r>
                  <a:rPr lang="en-US" baseline="-25000" dirty="0" err="1"/>
                  <a:t>t</a:t>
                </a:r>
                <a:r>
                  <a:rPr lang="en-US" dirty="0"/>
                  <a:t>/OD</a:t>
                </a:r>
                <a:r>
                  <a:rPr lang="en-US" baseline="-25000" dirty="0"/>
                  <a:t>0</a:t>
                </a:r>
              </a:p>
            </c:rich>
          </c:tx>
          <c:layout>
            <c:manualLayout>
              <c:xMode val="edge"/>
              <c:yMode val="edge"/>
              <c:x val="1.0301041666666667E-2"/>
              <c:y val="0.30725388888888888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in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vert="horz"/>
          <a:lstStyle/>
          <a:p>
            <a:pPr>
              <a:defRPr/>
            </a:pPr>
            <a:endParaRPr lang="ja-JP"/>
          </a:p>
        </c:txPr>
        <c:crossAx val="21725148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1"/>
        <c:txPr>
          <a:bodyPr rot="0" vert="horz"/>
          <a:lstStyle/>
          <a:p>
            <a:pPr>
              <a:defRPr i="1"/>
            </a:pPr>
            <a:endParaRPr lang="ja-JP"/>
          </a:p>
        </c:txPr>
      </c:legendEntry>
      <c:layout>
        <c:manualLayout>
          <c:xMode val="edge"/>
          <c:yMode val="edge"/>
          <c:x val="0.24977666666666667"/>
          <c:y val="0.14226055555555556"/>
          <c:w val="0.40877888888888891"/>
          <c:h val="0.12754833333333332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ja-JP"/>
        </a:p>
      </c:txPr>
    </c:legend>
    <c:plotVisOnly val="1"/>
    <c:dispBlanksAs val="span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800" b="0" baseline="0">
          <a:solidFill>
            <a:schemeClr val="tx1"/>
          </a:solidFill>
          <a:latin typeface="Arial" panose="020B0604020202020204" pitchFamily="34" charset="0"/>
        </a:defRPr>
      </a:pPr>
      <a:endParaRPr lang="ja-JP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vert="horz"/>
          <a:lstStyle/>
          <a:p>
            <a:pPr>
              <a:defRPr/>
            </a:pPr>
            <a:r>
              <a:rPr lang="en-US" dirty="0"/>
              <a:t>30 </a:t>
            </a:r>
            <a:r>
              <a:rPr lang="en-US" baseline="30000" dirty="0" err="1"/>
              <a:t>o</a:t>
            </a:r>
            <a:r>
              <a:rPr lang="en-US" dirty="0" err="1"/>
              <a:t>C</a:t>
            </a:r>
            <a:endParaRPr lang="en-US" dirty="0"/>
          </a:p>
        </c:rich>
      </c:tx>
      <c:layout>
        <c:manualLayout>
          <c:xMode val="edge"/>
          <c:yMode val="edge"/>
          <c:x val="0.46375444444444447"/>
          <c:y val="8.7944444444444441E-4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2806499999999996"/>
          <c:y val="8.9138888888888893E-2"/>
          <c:w val="0.71390333333333333"/>
          <c:h val="0.69591080246913584"/>
        </c:manualLayout>
      </c:layout>
      <c:lineChart>
        <c:grouping val="standard"/>
        <c:varyColors val="0"/>
        <c:ser>
          <c:idx val="0"/>
          <c:order val="0"/>
          <c:tx>
            <c:strRef>
              <c:f>Sheet1!$K$15</c:f>
              <c:strCache>
                <c:ptCount val="1"/>
                <c:pt idx="0">
                  <c:v>WT</c:v>
                </c:pt>
              </c:strCache>
            </c:strRef>
          </c:tx>
          <c:spPr>
            <a:ln w="28575" cap="rnd">
              <a:solidFill>
                <a:sysClr val="windowText" lastClr="000000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bg1"/>
              </a:solidFill>
              <a:ln w="9525">
                <a:solidFill>
                  <a:sysClr val="windowText" lastClr="000000"/>
                </a:solidFill>
                <a:prstDash val="solid"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Lit>
                <c:ptCount val="0"/>
              </c:numLit>
            </c:plus>
            <c:minus>
              <c:numLit>
                <c:ptCount val="0"/>
              </c:numLit>
            </c:minus>
            <c:spPr>
              <a:noFill/>
              <a:ln w="9525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numRef>
              <c:f>Sheet1!$J$16:$J$25</c:f>
              <c:numCache>
                <c:formatCode>General</c:formatCode>
                <c:ptCount val="10"/>
                <c:pt idx="0">
                  <c:v>0</c:v>
                </c:pt>
                <c:pt idx="2">
                  <c:v>2</c:v>
                </c:pt>
                <c:pt idx="4">
                  <c:v>4</c:v>
                </c:pt>
                <c:pt idx="6">
                  <c:v>6</c:v>
                </c:pt>
                <c:pt idx="8">
                  <c:v>8</c:v>
                </c:pt>
                <c:pt idx="9">
                  <c:v>9</c:v>
                </c:pt>
              </c:numCache>
            </c:numRef>
          </c:cat>
          <c:val>
            <c:numRef>
              <c:f>Sheet1!$K$16:$K$25</c:f>
              <c:numCache>
                <c:formatCode>General</c:formatCode>
                <c:ptCount val="10"/>
                <c:pt idx="0">
                  <c:v>1</c:v>
                </c:pt>
                <c:pt idx="2">
                  <c:v>2.2413793103448274</c:v>
                </c:pt>
                <c:pt idx="4">
                  <c:v>5.1551724137931032</c:v>
                </c:pt>
                <c:pt idx="6">
                  <c:v>12.637931034482758</c:v>
                </c:pt>
                <c:pt idx="8">
                  <c:v>32.758620689655167</c:v>
                </c:pt>
                <c:pt idx="9">
                  <c:v>47.499999999999993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56E1-438D-B0A7-580507A2DAFE}"/>
            </c:ext>
          </c:extLst>
        </c:ser>
        <c:ser>
          <c:idx val="1"/>
          <c:order val="1"/>
          <c:tx>
            <c:strRef>
              <c:f>Sheet1!$L$15</c:f>
              <c:strCache>
                <c:ptCount val="1"/>
                <c:pt idx="0">
                  <c:v>lcb1-100</c:v>
                </c:pt>
              </c:strCache>
            </c:strRef>
          </c:tx>
          <c:spPr>
            <a:ln w="28575" cap="rnd">
              <a:solidFill>
                <a:schemeClr val="bg2">
                  <a:lumMod val="75000"/>
                </a:schemeClr>
              </a:solidFill>
              <a:prstDash val="solid"/>
              <a:round/>
            </a:ln>
            <a:effectLst/>
          </c:spPr>
          <c:marker>
            <c:symbol val="square"/>
            <c:size val="8"/>
            <c:spPr>
              <a:solidFill>
                <a:schemeClr val="bg2">
                  <a:lumMod val="75000"/>
                </a:schemeClr>
              </a:solidFill>
              <a:ln w="9525">
                <a:solidFill>
                  <a:schemeClr val="bg2">
                    <a:lumMod val="75000"/>
                  </a:schemeClr>
                </a:solidFill>
                <a:prstDash val="solid"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Lit>
                <c:ptCount val="0"/>
              </c:numLit>
            </c:plus>
            <c:minus>
              <c:numLit>
                <c:ptCount val="0"/>
              </c:numLit>
            </c:minus>
            <c:spPr>
              <a:noFill/>
              <a:ln w="9525" cap="flat" cmpd="sng" algn="ctr">
                <a:solidFill>
                  <a:schemeClr val="bg2">
                    <a:lumMod val="75000"/>
                  </a:schemeClr>
                </a:solidFill>
                <a:round/>
              </a:ln>
              <a:effectLst/>
            </c:spPr>
          </c:errBars>
          <c:cat>
            <c:numRef>
              <c:f>Sheet1!$J$16:$J$25</c:f>
              <c:numCache>
                <c:formatCode>General</c:formatCode>
                <c:ptCount val="10"/>
                <c:pt idx="0">
                  <c:v>0</c:v>
                </c:pt>
                <c:pt idx="2">
                  <c:v>2</c:v>
                </c:pt>
                <c:pt idx="4">
                  <c:v>4</c:v>
                </c:pt>
                <c:pt idx="6">
                  <c:v>6</c:v>
                </c:pt>
                <c:pt idx="8">
                  <c:v>8</c:v>
                </c:pt>
                <c:pt idx="9">
                  <c:v>9</c:v>
                </c:pt>
              </c:numCache>
            </c:numRef>
          </c:cat>
          <c:val>
            <c:numRef>
              <c:f>Sheet1!$L$16:$L$25</c:f>
              <c:numCache>
                <c:formatCode>General</c:formatCode>
                <c:ptCount val="10"/>
                <c:pt idx="0">
                  <c:v>1</c:v>
                </c:pt>
                <c:pt idx="2">
                  <c:v>2.2250000000000001</c:v>
                </c:pt>
                <c:pt idx="4">
                  <c:v>3.791666666666667</c:v>
                </c:pt>
                <c:pt idx="6">
                  <c:v>6.5833333333333339</c:v>
                </c:pt>
                <c:pt idx="8">
                  <c:v>11.833333333333334</c:v>
                </c:pt>
                <c:pt idx="9">
                  <c:v>15.000000000000002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56E1-438D-B0A7-580507A2DAFE}"/>
            </c:ext>
          </c:extLst>
        </c:ser>
        <c:ser>
          <c:idx val="2"/>
          <c:order val="2"/>
          <c:tx>
            <c:strRef>
              <c:f>Sheet1!$M$15</c:f>
              <c:strCache>
                <c:ptCount val="1"/>
                <c:pt idx="0">
                  <c:v>lcb1-100+PHS</c:v>
                </c:pt>
              </c:strCache>
            </c:strRef>
          </c:tx>
          <c:spPr>
            <a:ln w="28575" cap="rnd">
              <a:solidFill>
                <a:sysClr val="windowText" lastClr="000000"/>
              </a:solidFill>
              <a:prstDash val="sysDot"/>
              <a:round/>
            </a:ln>
            <a:effectLst/>
          </c:spPr>
          <c:marker>
            <c:symbol val="square"/>
            <c:size val="8"/>
            <c:spPr>
              <a:solidFill>
                <a:sysClr val="window" lastClr="FFFFFF"/>
              </a:solidFill>
              <a:ln w="9525">
                <a:solidFill>
                  <a:srgbClr val="666666"/>
                </a:solidFill>
              </a:ln>
              <a:effectLst/>
            </c:spPr>
          </c:marker>
          <c:dPt>
            <c:idx val="1"/>
            <c:marker>
              <c:spPr>
                <a:solidFill>
                  <a:sysClr val="window" lastClr="FFFFFF"/>
                </a:solidFill>
                <a:ln w="9525">
                  <a:solidFill>
                    <a:srgbClr val="666666"/>
                  </a:solidFill>
                  <a:prstDash val="solid"/>
                </a:ln>
                <a:effectLst/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56E1-438D-B0A7-580507A2DAFE}"/>
              </c:ext>
            </c:extLst>
          </c:dPt>
          <c:errBars>
            <c:errDir val="y"/>
            <c:errBarType val="both"/>
            <c:errValType val="cust"/>
            <c:noEndCap val="0"/>
            <c:plus>
              <c:numLit>
                <c:ptCount val="0"/>
              </c:numLit>
            </c:plus>
            <c:minus>
              <c:numLit>
                <c:ptCount val="0"/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Sheet1!$J$16:$J$25</c:f>
              <c:numCache>
                <c:formatCode>General</c:formatCode>
                <c:ptCount val="10"/>
                <c:pt idx="0">
                  <c:v>0</c:v>
                </c:pt>
                <c:pt idx="2">
                  <c:v>2</c:v>
                </c:pt>
                <c:pt idx="4">
                  <c:v>4</c:v>
                </c:pt>
                <c:pt idx="6">
                  <c:v>6</c:v>
                </c:pt>
                <c:pt idx="8">
                  <c:v>8</c:v>
                </c:pt>
                <c:pt idx="9">
                  <c:v>9</c:v>
                </c:pt>
              </c:numCache>
            </c:numRef>
          </c:cat>
          <c:val>
            <c:numRef>
              <c:f>Sheet1!$M$16:$M$25</c:f>
              <c:numCache>
                <c:formatCode>General</c:formatCode>
                <c:ptCount val="10"/>
                <c:pt idx="0">
                  <c:v>1</c:v>
                </c:pt>
                <c:pt idx="2">
                  <c:v>2.0491803278688523</c:v>
                </c:pt>
                <c:pt idx="4">
                  <c:v>4.1229508196721314</c:v>
                </c:pt>
                <c:pt idx="6">
                  <c:v>8.5901639344262293</c:v>
                </c:pt>
                <c:pt idx="8">
                  <c:v>19.83606557377049</c:v>
                </c:pt>
                <c:pt idx="9">
                  <c:v>28.688524590163937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56E1-438D-B0A7-580507A2DA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7252664"/>
        <c:axId val="217253056"/>
      </c:lineChart>
      <c:catAx>
        <c:axId val="217252664"/>
        <c:scaling>
          <c:orientation val="minMax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 altLang="ja-JP" dirty="0"/>
                  <a:t>time (h)</a:t>
                </a:r>
                <a:endParaRPr lang="ja-JP" dirty="0"/>
              </a:p>
            </c:rich>
          </c:tx>
          <c:layout>
            <c:manualLayout>
              <c:xMode val="edge"/>
              <c:yMode val="edge"/>
              <c:x val="0.46763777777777776"/>
              <c:y val="0.90737111111111113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in"/>
        <c:minorTickMark val="in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ja-JP"/>
          </a:p>
        </c:txPr>
        <c:crossAx val="217253056"/>
        <c:crosses val="autoZero"/>
        <c:auto val="1"/>
        <c:lblAlgn val="ctr"/>
        <c:lblOffset val="100"/>
        <c:noMultiLvlLbl val="0"/>
      </c:catAx>
      <c:valAx>
        <c:axId val="217253056"/>
        <c:scaling>
          <c:logBase val="10"/>
          <c:orientation val="minMax"/>
          <c:max val="170"/>
          <c:min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altLang="ja-JP" dirty="0" err="1"/>
                  <a:t>OD</a:t>
                </a:r>
                <a:r>
                  <a:rPr lang="en-US" altLang="ja-JP" baseline="-25000" dirty="0" err="1"/>
                  <a:t>t</a:t>
                </a:r>
                <a:r>
                  <a:rPr lang="en-US" altLang="ja-JP" dirty="0"/>
                  <a:t>/OD</a:t>
                </a:r>
                <a:r>
                  <a:rPr lang="en-US" altLang="ja-JP" baseline="-25000" dirty="0"/>
                  <a:t>0</a:t>
                </a:r>
                <a:endParaRPr lang="ja-JP" baseline="-25000" dirty="0"/>
              </a:p>
            </c:rich>
          </c:tx>
          <c:layout>
            <c:manualLayout>
              <c:xMode val="edge"/>
              <c:yMode val="edge"/>
              <c:x val="1.0301121822679763E-2"/>
              <c:y val="0.36450427348488629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in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vert="horz"/>
          <a:lstStyle/>
          <a:p>
            <a:pPr>
              <a:defRPr/>
            </a:pPr>
            <a:endParaRPr lang="ja-JP"/>
          </a:p>
        </c:txPr>
        <c:crossAx val="21725266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vert="horz"/>
          <a:lstStyle/>
          <a:p>
            <a:pPr>
              <a:defRPr i="0"/>
            </a:pPr>
            <a:endParaRPr lang="ja-JP"/>
          </a:p>
        </c:txPr>
      </c:legendEntry>
      <c:legendEntry>
        <c:idx val="1"/>
        <c:txPr>
          <a:bodyPr rot="0" vert="horz"/>
          <a:lstStyle/>
          <a:p>
            <a:pPr>
              <a:defRPr i="1"/>
            </a:pPr>
            <a:endParaRPr lang="ja-JP"/>
          </a:p>
        </c:txPr>
      </c:legendEntry>
      <c:legendEntry>
        <c:idx val="2"/>
        <c:txPr>
          <a:bodyPr rot="0" vert="horz"/>
          <a:lstStyle/>
          <a:p>
            <a:pPr>
              <a:defRPr i="1"/>
            </a:pPr>
            <a:endParaRPr lang="ja-JP"/>
          </a:p>
        </c:txPr>
      </c:legendEntry>
      <c:layout>
        <c:manualLayout>
          <c:xMode val="edge"/>
          <c:yMode val="edge"/>
          <c:x val="0.23096166666666668"/>
          <c:y val="0.11403833333333331"/>
          <c:w val="0.63220500000000002"/>
          <c:h val="0.19104833333333329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 i="1"/>
          </a:pPr>
          <a:endParaRPr lang="ja-JP"/>
        </a:p>
      </c:txPr>
    </c:legend>
    <c:plotVisOnly val="1"/>
    <c:dispBlanksAs val="span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800" b="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ja-JP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vert="horz"/>
          <a:lstStyle/>
          <a:p>
            <a:pPr>
              <a:defRPr/>
            </a:pPr>
            <a:r>
              <a:rPr lang="en-US" dirty="0"/>
              <a:t>32 </a:t>
            </a:r>
            <a:r>
              <a:rPr lang="en-US" baseline="30000" dirty="0" err="1"/>
              <a:t>o</a:t>
            </a:r>
            <a:r>
              <a:rPr lang="en-US" dirty="0" err="1"/>
              <a:t>C</a:t>
            </a:r>
            <a:endParaRPr lang="en-US" dirty="0"/>
          </a:p>
        </c:rich>
      </c:tx>
      <c:layout>
        <c:manualLayout>
          <c:xMode val="edge"/>
          <c:yMode val="edge"/>
          <c:x val="0.4762338888888889"/>
          <c:y val="8.7944444444444441E-4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2806499999999996"/>
          <c:y val="8.9138888888888893E-2"/>
          <c:w val="0.69820444444444441"/>
          <c:h val="0.69591080246913584"/>
        </c:manualLayout>
      </c:layout>
      <c:lineChart>
        <c:grouping val="standard"/>
        <c:varyColors val="0"/>
        <c:ser>
          <c:idx val="0"/>
          <c:order val="0"/>
          <c:tx>
            <c:v>WT</c:v>
          </c:tx>
          <c:spPr>
            <a:ln w="28575" cap="rnd">
              <a:solidFill>
                <a:sysClr val="windowText" lastClr="000000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bg1"/>
              </a:solidFill>
              <a:ln w="9525">
                <a:solidFill>
                  <a:sysClr val="windowText" lastClr="000000"/>
                </a:solidFill>
                <a:prstDash val="solid"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Lit>
                <c:ptCount val="0"/>
              </c:numLit>
            </c:plus>
            <c:minus>
              <c:numLit>
                <c:ptCount val="0"/>
              </c:numLit>
            </c:minus>
            <c:spPr>
              <a:noFill/>
              <a:ln w="9525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numRef>
              <c:f>Sheet1!$B$16:$B$21</c:f>
              <c:numCache>
                <c:formatCode>General</c:formatCode>
                <c:ptCount val="6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</c:numCache>
            </c:numRef>
          </c:cat>
          <c:val>
            <c:numRef>
              <c:f>Sheet1!$C$16:$C$21</c:f>
              <c:numCache>
                <c:formatCode>General</c:formatCode>
                <c:ptCount val="6"/>
                <c:pt idx="0">
                  <c:v>1</c:v>
                </c:pt>
                <c:pt idx="1">
                  <c:v>2.9571428571428569</c:v>
                </c:pt>
                <c:pt idx="2">
                  <c:v>7.9285714285714288</c:v>
                </c:pt>
                <c:pt idx="3">
                  <c:v>24.714285714285712</c:v>
                </c:pt>
                <c:pt idx="4">
                  <c:v>66.571428571428569</c:v>
                </c:pt>
                <c:pt idx="5">
                  <c:v>126.85714285714286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F8AB-43BB-8DA5-011113ED2DAF}"/>
            </c:ext>
          </c:extLst>
        </c:ser>
        <c:ser>
          <c:idx val="1"/>
          <c:order val="1"/>
          <c:tx>
            <c:v>pkh1ts pkh2Δ</c:v>
          </c:tx>
          <c:spPr>
            <a:ln w="28575" cap="rnd">
              <a:solidFill>
                <a:schemeClr val="bg2">
                  <a:lumMod val="75000"/>
                </a:schemeClr>
              </a:solidFill>
              <a:prstDash val="solid"/>
              <a:round/>
            </a:ln>
            <a:effectLst/>
          </c:spPr>
          <c:marker>
            <c:symbol val="square"/>
            <c:size val="8"/>
            <c:spPr>
              <a:solidFill>
                <a:schemeClr val="bg2">
                  <a:lumMod val="75000"/>
                </a:schemeClr>
              </a:solidFill>
              <a:ln w="9525">
                <a:solidFill>
                  <a:schemeClr val="bg2">
                    <a:lumMod val="75000"/>
                  </a:schemeClr>
                </a:solidFill>
                <a:prstDash val="solid"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Lit>
                <c:ptCount val="0"/>
              </c:numLit>
            </c:plus>
            <c:minus>
              <c:numLit>
                <c:ptCount val="0"/>
              </c:numLit>
            </c:minus>
            <c:spPr>
              <a:noFill/>
              <a:ln w="9525" cap="flat" cmpd="sng" algn="ctr">
                <a:solidFill>
                  <a:schemeClr val="bg2">
                    <a:lumMod val="75000"/>
                  </a:schemeClr>
                </a:solidFill>
                <a:round/>
              </a:ln>
              <a:effectLst/>
            </c:spPr>
          </c:errBars>
          <c:cat>
            <c:numRef>
              <c:f>Sheet1!$B$16:$B$21</c:f>
              <c:numCache>
                <c:formatCode>General</c:formatCode>
                <c:ptCount val="6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</c:numCache>
            </c:numRef>
          </c:cat>
          <c:val>
            <c:numRef>
              <c:f>Sheet1!$E$16:$E$21</c:f>
              <c:numCache>
                <c:formatCode>General</c:formatCode>
                <c:ptCount val="6"/>
                <c:pt idx="0">
                  <c:v>1</c:v>
                </c:pt>
                <c:pt idx="1">
                  <c:v>2.1206896551724137</c:v>
                </c:pt>
                <c:pt idx="2">
                  <c:v>3.8620689655172411</c:v>
                </c:pt>
                <c:pt idx="3">
                  <c:v>6.8965517241379315</c:v>
                </c:pt>
                <c:pt idx="4">
                  <c:v>11.034482758620689</c:v>
                </c:pt>
                <c:pt idx="5">
                  <c:v>20.68965517241379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F8AB-43BB-8DA5-011113ED2D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1076856"/>
        <c:axId val="221077248"/>
      </c:lineChart>
      <c:catAx>
        <c:axId val="221076856"/>
        <c:scaling>
          <c:orientation val="minMax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time (h)</a:t>
                </a:r>
                <a:endParaRPr lang="ja-JP"/>
              </a:p>
            </c:rich>
          </c:tx>
          <c:layout>
            <c:manualLayout>
              <c:xMode val="edge"/>
              <c:yMode val="edge"/>
              <c:x val="0.4464711111111111"/>
              <c:y val="0.90737111111111113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in"/>
        <c:minorTickMark val="in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ja-JP"/>
          </a:p>
        </c:txPr>
        <c:crossAx val="221077248"/>
        <c:crosses val="autoZero"/>
        <c:auto val="1"/>
        <c:lblAlgn val="ctr"/>
        <c:lblOffset val="100"/>
        <c:noMultiLvlLbl val="0"/>
      </c:catAx>
      <c:valAx>
        <c:axId val="221077248"/>
        <c:scaling>
          <c:logBase val="10"/>
          <c:orientation val="minMax"/>
          <c:max val="350"/>
          <c:min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err="1"/>
                  <a:t>OD</a:t>
                </a:r>
                <a:r>
                  <a:rPr lang="en-US" baseline="-25000" dirty="0" err="1"/>
                  <a:t>t</a:t>
                </a:r>
                <a:r>
                  <a:rPr lang="en-US" dirty="0"/>
                  <a:t>/OD</a:t>
                </a:r>
                <a:r>
                  <a:rPr lang="en-US" baseline="-25000" dirty="0"/>
                  <a:t>0</a:t>
                </a:r>
                <a:endParaRPr lang="ja-JP" baseline="-25000" dirty="0"/>
              </a:p>
            </c:rich>
          </c:tx>
          <c:layout>
            <c:manualLayout>
              <c:xMode val="edge"/>
              <c:yMode val="edge"/>
              <c:x val="1.0301041666666667E-2"/>
              <c:y val="0.32439833333333334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in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vert="horz"/>
          <a:lstStyle/>
          <a:p>
            <a:pPr>
              <a:defRPr/>
            </a:pPr>
            <a:endParaRPr lang="ja-JP"/>
          </a:p>
        </c:txPr>
        <c:crossAx val="22107685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1"/>
        <c:txPr>
          <a:bodyPr rot="0" vert="horz"/>
          <a:lstStyle/>
          <a:p>
            <a:pPr>
              <a:defRPr i="1"/>
            </a:pPr>
            <a:endParaRPr lang="ja-JP"/>
          </a:p>
        </c:txPr>
      </c:legendEntry>
      <c:layout>
        <c:manualLayout>
          <c:xMode val="edge"/>
          <c:yMode val="edge"/>
          <c:x val="0.24507277777777775"/>
          <c:y val="0.12814944444444445"/>
          <c:w val="0.53342722222222227"/>
          <c:h val="0.1134372222222222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ja-JP"/>
        </a:p>
      </c:txPr>
    </c:legend>
    <c:plotVisOnly val="1"/>
    <c:dispBlanksAs val="span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800" b="0" baseline="0">
          <a:solidFill>
            <a:schemeClr val="tx1"/>
          </a:solidFill>
          <a:latin typeface="Arial" panose="020B0604020202020204" pitchFamily="34" charset="0"/>
        </a:defRPr>
      </a:pPr>
      <a:endParaRPr lang="ja-JP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vert="horz"/>
          <a:lstStyle/>
          <a:p>
            <a:pPr>
              <a:defRPr/>
            </a:pPr>
            <a:r>
              <a:rPr lang="en-US"/>
              <a:t>32°C</a:t>
            </a:r>
          </a:p>
        </c:rich>
      </c:tx>
      <c:layout>
        <c:manualLayout>
          <c:xMode val="edge"/>
          <c:yMode val="edge"/>
          <c:x val="0.47081000000000006"/>
          <c:y val="8.7944444444444441E-4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2806499999999996"/>
          <c:y val="8.2083333333333328E-2"/>
          <c:w val="0.67971888888888887"/>
          <c:h val="0.69591080246913584"/>
        </c:manualLayout>
      </c:layout>
      <c:lineChart>
        <c:grouping val="standard"/>
        <c:varyColors val="0"/>
        <c:ser>
          <c:idx val="0"/>
          <c:order val="0"/>
          <c:tx>
            <c:v>WT</c:v>
          </c:tx>
          <c:spPr>
            <a:ln w="28575" cap="rnd">
              <a:solidFill>
                <a:sysClr val="windowText" lastClr="000000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bg1"/>
              </a:solidFill>
              <a:ln w="9525">
                <a:solidFill>
                  <a:sysClr val="windowText" lastClr="000000"/>
                </a:solidFill>
                <a:prstDash val="solid"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Lit>
                <c:ptCount val="0"/>
              </c:numLit>
            </c:plus>
            <c:minus>
              <c:numLit>
                <c:ptCount val="0"/>
              </c:numLit>
            </c:minus>
            <c:spPr>
              <a:noFill/>
              <a:ln w="9525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numRef>
              <c:f>Sheet2!$R$17:$R$22</c:f>
              <c:numCache>
                <c:formatCode>General</c:formatCode>
                <c:ptCount val="6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</c:numCache>
            </c:numRef>
          </c:cat>
          <c:val>
            <c:numRef>
              <c:f>Sheet2!$S$17:$S$22</c:f>
              <c:numCache>
                <c:formatCode>General</c:formatCode>
                <c:ptCount val="6"/>
                <c:pt idx="0">
                  <c:v>1</c:v>
                </c:pt>
                <c:pt idx="1">
                  <c:v>2.6785714285714284</c:v>
                </c:pt>
                <c:pt idx="2">
                  <c:v>7.3214285714285712</c:v>
                </c:pt>
                <c:pt idx="3">
                  <c:v>21.517857142857142</c:v>
                </c:pt>
                <c:pt idx="4">
                  <c:v>51.428571428571423</c:v>
                </c:pt>
                <c:pt idx="5">
                  <c:v>122.32142857142857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AABD-40E9-A01F-317143E21E3C}"/>
            </c:ext>
          </c:extLst>
        </c:ser>
        <c:ser>
          <c:idx val="1"/>
          <c:order val="1"/>
          <c:tx>
            <c:v>pkc1-2</c:v>
          </c:tx>
          <c:spPr>
            <a:ln w="28575" cap="rnd">
              <a:solidFill>
                <a:schemeClr val="bg2">
                  <a:lumMod val="75000"/>
                </a:schemeClr>
              </a:solidFill>
              <a:prstDash val="solid"/>
              <a:round/>
            </a:ln>
            <a:effectLst/>
          </c:spPr>
          <c:marker>
            <c:symbol val="square"/>
            <c:size val="8"/>
            <c:spPr>
              <a:solidFill>
                <a:schemeClr val="bg2">
                  <a:lumMod val="75000"/>
                </a:schemeClr>
              </a:solidFill>
              <a:ln w="9525">
                <a:solidFill>
                  <a:schemeClr val="bg2">
                    <a:lumMod val="75000"/>
                  </a:schemeClr>
                </a:solidFill>
                <a:prstDash val="solid"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Lit>
                <c:ptCount val="0"/>
              </c:numLit>
            </c:plus>
            <c:minus>
              <c:numLit>
                <c:ptCount val="0"/>
              </c:numLit>
            </c:minus>
            <c:spPr>
              <a:noFill/>
              <a:ln w="9525" cap="flat" cmpd="sng" algn="ctr">
                <a:solidFill>
                  <a:schemeClr val="bg2">
                    <a:lumMod val="75000"/>
                  </a:schemeClr>
                </a:solidFill>
                <a:round/>
              </a:ln>
              <a:effectLst/>
            </c:spPr>
          </c:errBars>
          <c:cat>
            <c:numRef>
              <c:f>Sheet2!$R$17:$R$22</c:f>
              <c:numCache>
                <c:formatCode>General</c:formatCode>
                <c:ptCount val="6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</c:numCache>
            </c:numRef>
          </c:cat>
          <c:val>
            <c:numRef>
              <c:f>Sheet2!$T$17:$T$22</c:f>
              <c:numCache>
                <c:formatCode>General</c:formatCode>
                <c:ptCount val="6"/>
                <c:pt idx="0">
                  <c:v>1</c:v>
                </c:pt>
                <c:pt idx="1">
                  <c:v>1.7399999999999998</c:v>
                </c:pt>
                <c:pt idx="2">
                  <c:v>3.5199999999999996</c:v>
                </c:pt>
                <c:pt idx="3">
                  <c:v>6.56</c:v>
                </c:pt>
                <c:pt idx="4">
                  <c:v>13.5</c:v>
                </c:pt>
                <c:pt idx="5">
                  <c:v>25.2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AABD-40E9-A01F-317143E21E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1078032"/>
        <c:axId val="221078424"/>
      </c:lineChart>
      <c:catAx>
        <c:axId val="221078032"/>
        <c:scaling>
          <c:orientation val="minMax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time (h)</a:t>
                </a:r>
                <a:endParaRPr lang="ja-JP"/>
              </a:p>
            </c:rich>
          </c:tx>
          <c:layout>
            <c:manualLayout>
              <c:xMode val="edge"/>
              <c:yMode val="edge"/>
              <c:x val="0.43941555555555556"/>
              <c:y val="0.90737111111111113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in"/>
        <c:minorTickMark val="in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ja-JP"/>
          </a:p>
        </c:txPr>
        <c:crossAx val="221078424"/>
        <c:crosses val="autoZero"/>
        <c:auto val="1"/>
        <c:lblAlgn val="ctr"/>
        <c:lblOffset val="100"/>
        <c:noMultiLvlLbl val="0"/>
      </c:catAx>
      <c:valAx>
        <c:axId val="221078424"/>
        <c:scaling>
          <c:logBase val="10"/>
          <c:orientation val="minMax"/>
          <c:max val="140"/>
          <c:min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err="1"/>
                  <a:t>OD</a:t>
                </a:r>
                <a:r>
                  <a:rPr lang="en-US" baseline="-25000" dirty="0" err="1"/>
                  <a:t>t</a:t>
                </a:r>
                <a:r>
                  <a:rPr lang="en-US" dirty="0"/>
                  <a:t>/OD</a:t>
                </a:r>
                <a:r>
                  <a:rPr lang="en-US" baseline="-25000" dirty="0"/>
                  <a:t>0</a:t>
                </a:r>
                <a:endParaRPr lang="ja-JP" baseline="-25000" dirty="0"/>
              </a:p>
            </c:rich>
          </c:tx>
          <c:layout>
            <c:manualLayout>
              <c:xMode val="edge"/>
              <c:yMode val="edge"/>
              <c:x val="1.0301111111111112E-2"/>
              <c:y val="0.30100444444444446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in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vert="horz"/>
          <a:lstStyle/>
          <a:p>
            <a:pPr>
              <a:defRPr/>
            </a:pPr>
            <a:endParaRPr lang="ja-JP"/>
          </a:p>
        </c:txPr>
        <c:crossAx val="22107803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1"/>
        <c:txPr>
          <a:bodyPr rot="0" vert="horz"/>
          <a:lstStyle/>
          <a:p>
            <a:pPr>
              <a:defRPr i="1"/>
            </a:pPr>
            <a:endParaRPr lang="ja-JP"/>
          </a:p>
        </c:txPr>
      </c:legendEntry>
      <c:layout>
        <c:manualLayout>
          <c:xMode val="edge"/>
          <c:yMode val="edge"/>
          <c:x val="0.21685055555555555"/>
          <c:y val="0.12109388888888889"/>
          <c:w val="0.3852605555555555"/>
          <c:h val="0.12049277777777778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ja-JP"/>
        </a:p>
      </c:txPr>
    </c:legend>
    <c:plotVisOnly val="1"/>
    <c:dispBlanksAs val="span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800" b="0" baseline="0">
          <a:solidFill>
            <a:schemeClr val="tx1"/>
          </a:solidFill>
          <a:latin typeface="Arial" panose="020B0604020202020204" pitchFamily="34" charset="0"/>
        </a:defRPr>
      </a:pPr>
      <a:endParaRPr lang="ja-JP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vert="horz"/>
          <a:lstStyle/>
          <a:p>
            <a:pPr>
              <a:defRPr/>
            </a:pPr>
            <a:r>
              <a:rPr lang="en-US" dirty="0"/>
              <a:t>33 </a:t>
            </a:r>
            <a:r>
              <a:rPr lang="en-US" baseline="30000" dirty="0" err="1"/>
              <a:t>o</a:t>
            </a:r>
            <a:r>
              <a:rPr lang="en-US" dirty="0" err="1"/>
              <a:t>C</a:t>
            </a:r>
            <a:endParaRPr lang="en-US" dirty="0"/>
          </a:p>
        </c:rich>
      </c:tx>
      <c:layout>
        <c:manualLayout>
          <c:xMode val="edge"/>
          <c:yMode val="edge"/>
          <c:x val="0.46375444444444447"/>
          <c:y val="8.7944444444444441E-4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2806499999999996"/>
          <c:y val="8.9138888888888893E-2"/>
          <c:w val="0.69820444444444441"/>
          <c:h val="0.69591080246913584"/>
        </c:manualLayout>
      </c:layout>
      <c:lineChart>
        <c:grouping val="standard"/>
        <c:varyColors val="0"/>
        <c:ser>
          <c:idx val="0"/>
          <c:order val="0"/>
          <c:tx>
            <c:v>WT</c:v>
          </c:tx>
          <c:spPr>
            <a:ln w="28575" cap="rnd">
              <a:solidFill>
                <a:sysClr val="windowText" lastClr="000000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bg1"/>
              </a:solidFill>
              <a:ln w="9525">
                <a:solidFill>
                  <a:sysClr val="windowText" lastClr="000000"/>
                </a:solidFill>
                <a:prstDash val="solid"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Lit>
                <c:ptCount val="0"/>
              </c:numLit>
            </c:plus>
            <c:minus>
              <c:numLit>
                <c:ptCount val="0"/>
              </c:numLit>
            </c:minus>
            <c:spPr>
              <a:noFill/>
              <a:ln w="9525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numRef>
              <c:f>Sheet1!$R$16:$R$21</c:f>
              <c:numCache>
                <c:formatCode>General</c:formatCode>
                <c:ptCount val="6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</c:numCache>
            </c:numRef>
          </c:cat>
          <c:val>
            <c:numRef>
              <c:f>Sheet1!$S$16:$S$21</c:f>
              <c:numCache>
                <c:formatCode>General</c:formatCode>
                <c:ptCount val="6"/>
                <c:pt idx="0">
                  <c:v>1</c:v>
                </c:pt>
                <c:pt idx="1">
                  <c:v>2.4</c:v>
                </c:pt>
                <c:pt idx="2">
                  <c:v>5.9999999999999991</c:v>
                </c:pt>
                <c:pt idx="3">
                  <c:v>16.16</c:v>
                </c:pt>
                <c:pt idx="4">
                  <c:v>42.199999999999996</c:v>
                </c:pt>
                <c:pt idx="5">
                  <c:v>98.6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6AA4-4C22-94EA-563551362A85}"/>
            </c:ext>
          </c:extLst>
        </c:ser>
        <c:ser>
          <c:idx val="1"/>
          <c:order val="1"/>
          <c:tx>
            <c:v>ypk1ts ypk2Δ</c:v>
          </c:tx>
          <c:spPr>
            <a:ln w="28575" cap="rnd">
              <a:solidFill>
                <a:schemeClr val="bg2">
                  <a:lumMod val="75000"/>
                </a:schemeClr>
              </a:solidFill>
              <a:prstDash val="solid"/>
              <a:round/>
            </a:ln>
            <a:effectLst/>
          </c:spPr>
          <c:marker>
            <c:symbol val="square"/>
            <c:size val="8"/>
            <c:spPr>
              <a:solidFill>
                <a:schemeClr val="bg2">
                  <a:lumMod val="75000"/>
                </a:schemeClr>
              </a:solidFill>
              <a:ln w="9525">
                <a:solidFill>
                  <a:schemeClr val="bg2">
                    <a:lumMod val="75000"/>
                  </a:schemeClr>
                </a:solidFill>
                <a:prstDash val="solid"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Lit>
                <c:ptCount val="0"/>
              </c:numLit>
            </c:plus>
            <c:minus>
              <c:numLit>
                <c:ptCount val="0"/>
              </c:numLit>
            </c:minus>
            <c:spPr>
              <a:noFill/>
              <a:ln w="9525" cap="flat" cmpd="sng" algn="ctr">
                <a:solidFill>
                  <a:schemeClr val="bg2">
                    <a:lumMod val="75000"/>
                  </a:schemeClr>
                </a:solidFill>
                <a:round/>
              </a:ln>
              <a:effectLst/>
            </c:spPr>
          </c:errBars>
          <c:cat>
            <c:numRef>
              <c:f>Sheet1!$R$16:$R$21</c:f>
              <c:numCache>
                <c:formatCode>General</c:formatCode>
                <c:ptCount val="6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</c:numCache>
            </c:numRef>
          </c:cat>
          <c:val>
            <c:numRef>
              <c:f>Sheet1!$T$16:$T$21</c:f>
              <c:numCache>
                <c:formatCode>General</c:formatCode>
                <c:ptCount val="6"/>
                <c:pt idx="0">
                  <c:v>1</c:v>
                </c:pt>
                <c:pt idx="1">
                  <c:v>2.3333333333333335</c:v>
                </c:pt>
                <c:pt idx="2">
                  <c:v>4.6140350877192979</c:v>
                </c:pt>
                <c:pt idx="3">
                  <c:v>6.7543859649122808</c:v>
                </c:pt>
                <c:pt idx="4">
                  <c:v>9.1052631578947363</c:v>
                </c:pt>
                <c:pt idx="5">
                  <c:v>13.12280701754386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6AA4-4C22-94EA-563551362A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1079208"/>
        <c:axId val="221079600"/>
      </c:lineChart>
      <c:catAx>
        <c:axId val="221079208"/>
        <c:scaling>
          <c:orientation val="minMax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time (h)</a:t>
                </a:r>
                <a:endParaRPr lang="ja-JP"/>
              </a:p>
            </c:rich>
          </c:tx>
          <c:layout>
            <c:manualLayout>
              <c:xMode val="edge"/>
              <c:yMode val="edge"/>
              <c:x val="0.46461388888888888"/>
              <c:y val="0.89271999999999996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in"/>
        <c:minorTickMark val="in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ja-JP"/>
          </a:p>
        </c:txPr>
        <c:crossAx val="221079600"/>
        <c:crosses val="autoZero"/>
        <c:auto val="1"/>
        <c:lblAlgn val="ctr"/>
        <c:lblOffset val="100"/>
        <c:noMultiLvlLbl val="0"/>
      </c:catAx>
      <c:valAx>
        <c:axId val="221079600"/>
        <c:scaling>
          <c:logBase val="10"/>
          <c:orientation val="minMax"/>
          <c:max val="120"/>
          <c:min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err="1"/>
                  <a:t>OD</a:t>
                </a:r>
                <a:r>
                  <a:rPr lang="en-US" baseline="-25000" dirty="0" err="1"/>
                  <a:t>t</a:t>
                </a:r>
                <a:r>
                  <a:rPr lang="en-US" dirty="0"/>
                  <a:t>/OD</a:t>
                </a:r>
                <a:r>
                  <a:rPr lang="en-US" baseline="-25000" dirty="0"/>
                  <a:t>0</a:t>
                </a:r>
                <a:endParaRPr lang="ja-JP" baseline="-25000" dirty="0"/>
              </a:p>
            </c:rich>
          </c:tx>
          <c:layout>
            <c:manualLayout>
              <c:xMode val="edge"/>
              <c:yMode val="edge"/>
              <c:x val="1.0301121822679763E-2"/>
              <c:y val="0.36450427348488629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in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vert="horz"/>
          <a:lstStyle/>
          <a:p>
            <a:pPr>
              <a:defRPr/>
            </a:pPr>
            <a:endParaRPr lang="ja-JP"/>
          </a:p>
        </c:txPr>
        <c:crossAx val="22107920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1"/>
        <c:txPr>
          <a:bodyPr rot="0" vert="horz"/>
          <a:lstStyle/>
          <a:p>
            <a:pPr>
              <a:defRPr i="1"/>
            </a:pPr>
            <a:endParaRPr lang="ja-JP"/>
          </a:p>
        </c:txPr>
      </c:legendEntry>
      <c:layout>
        <c:manualLayout>
          <c:xMode val="edge"/>
          <c:yMode val="edge"/>
          <c:x val="0.23096166666666668"/>
          <c:y val="0.12814944444444445"/>
          <c:w val="0.51931611111111109"/>
          <c:h val="0.1134372222222222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ja-JP"/>
        </a:p>
      </c:txPr>
    </c:legend>
    <c:plotVisOnly val="1"/>
    <c:dispBlanksAs val="span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800" b="0" baseline="0">
          <a:solidFill>
            <a:schemeClr val="tx1"/>
          </a:solidFill>
          <a:latin typeface="Arial" panose="020B0604020202020204" pitchFamily="34" charset="0"/>
        </a:defRPr>
      </a:pPr>
      <a:endParaRPr lang="ja-JP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960" b="0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r>
              <a:rPr lang="en-US" dirty="0"/>
              <a:t>33 </a:t>
            </a:r>
            <a:r>
              <a:rPr lang="en-US" baseline="30000" dirty="0" err="1"/>
              <a:t>o</a:t>
            </a:r>
            <a:r>
              <a:rPr lang="en-US" dirty="0" err="1"/>
              <a:t>C</a:t>
            </a:r>
            <a:endParaRPr lang="en-US" dirty="0"/>
          </a:p>
        </c:rich>
      </c:tx>
      <c:layout>
        <c:manualLayout>
          <c:xMode val="edge"/>
          <c:yMode val="edge"/>
          <c:x val="0.49197666666666667"/>
          <c:y val="8.7944444444444441E-4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2806499999999996"/>
          <c:y val="8.9138888888888893E-2"/>
          <c:w val="0.71390333333333333"/>
          <c:h val="0.69591080246913584"/>
        </c:manualLayout>
      </c:layout>
      <c:lineChart>
        <c:grouping val="standard"/>
        <c:varyColors val="0"/>
        <c:ser>
          <c:idx val="0"/>
          <c:order val="0"/>
          <c:tx>
            <c:strRef>
              <c:f>'[140909_torc_YPD_25,33.xlsx]140909 YPD'!$L$15</c:f>
              <c:strCache>
                <c:ptCount val="1"/>
                <c:pt idx="0">
                  <c:v>WT</c:v>
                </c:pt>
              </c:strCache>
            </c:strRef>
          </c:tx>
          <c:spPr>
            <a:ln w="28575" cap="rnd">
              <a:solidFill>
                <a:sysClr val="windowText" lastClr="000000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bg1"/>
              </a:solidFill>
              <a:ln w="9525">
                <a:solidFill>
                  <a:sysClr val="windowText" lastClr="000000"/>
                </a:solidFill>
                <a:prstDash val="solid"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Lit>
                <c:ptCount val="0"/>
              </c:numLit>
            </c:plus>
            <c:minus>
              <c:numLit>
                <c:ptCount val="0"/>
              </c:numLit>
            </c:minus>
            <c:spPr>
              <a:noFill/>
              <a:ln w="9525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numRef>
              <c:f>'[140909_torc_YPD_25,33.xlsx]140909 YPD'!$K$16:$K$20</c:f>
              <c:numCache>
                <c:formatCode>General</c:formatCode>
                <c:ptCount val="5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</c:numCache>
            </c:numRef>
          </c:cat>
          <c:val>
            <c:numRef>
              <c:f>'[140909_torc_YPD_25,33.xlsx]140909 YPD'!$L$16:$L$20</c:f>
              <c:numCache>
                <c:formatCode>General</c:formatCode>
                <c:ptCount val="5"/>
                <c:pt idx="0">
                  <c:v>1</c:v>
                </c:pt>
                <c:pt idx="1">
                  <c:v>2.2627118644067798</c:v>
                </c:pt>
                <c:pt idx="2">
                  <c:v>6.389830508474577</c:v>
                </c:pt>
                <c:pt idx="3">
                  <c:v>17.627118644067799</c:v>
                </c:pt>
                <c:pt idx="4">
                  <c:v>45.084745762711869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45EF-4248-8329-D1DE508DC6B5}"/>
            </c:ext>
          </c:extLst>
        </c:ser>
        <c:ser>
          <c:idx val="1"/>
          <c:order val="1"/>
          <c:tx>
            <c:strRef>
              <c:f>'[140909_torc_YPD_25,33.xlsx]140909 YPD'!$N$15</c:f>
              <c:strCache>
                <c:ptCount val="1"/>
                <c:pt idx="0">
                  <c:v>tor1Δ
tor2-29</c:v>
                </c:pt>
              </c:strCache>
            </c:strRef>
          </c:tx>
          <c:spPr>
            <a:ln w="28575" cap="rnd">
              <a:solidFill>
                <a:schemeClr val="bg2">
                  <a:lumMod val="75000"/>
                </a:schemeClr>
              </a:solidFill>
              <a:prstDash val="solid"/>
              <a:round/>
            </a:ln>
            <a:effectLst/>
          </c:spPr>
          <c:marker>
            <c:symbol val="square"/>
            <c:size val="8"/>
            <c:spPr>
              <a:solidFill>
                <a:schemeClr val="bg2">
                  <a:lumMod val="75000"/>
                </a:schemeClr>
              </a:solidFill>
              <a:ln w="9525">
                <a:solidFill>
                  <a:schemeClr val="bg2">
                    <a:lumMod val="75000"/>
                  </a:schemeClr>
                </a:solidFill>
                <a:prstDash val="solid"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Lit>
                <c:ptCount val="0"/>
              </c:numLit>
            </c:plus>
            <c:minus>
              <c:numLit>
                <c:ptCount val="0"/>
              </c:numLit>
            </c:minus>
            <c:spPr>
              <a:noFill/>
              <a:ln w="9525" cap="flat" cmpd="sng" algn="ctr">
                <a:solidFill>
                  <a:schemeClr val="bg2">
                    <a:lumMod val="75000"/>
                  </a:schemeClr>
                </a:solidFill>
                <a:round/>
              </a:ln>
              <a:effectLst/>
            </c:spPr>
          </c:errBars>
          <c:cat>
            <c:numRef>
              <c:f>'[140909_torc_YPD_25,33.xlsx]140909 YPD'!$K$16:$K$20</c:f>
              <c:numCache>
                <c:formatCode>General</c:formatCode>
                <c:ptCount val="5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</c:numCache>
            </c:numRef>
          </c:cat>
          <c:val>
            <c:numRef>
              <c:f>'[140909_torc_YPD_25,33.xlsx]140909 YPD'!$N$16:$N$20</c:f>
              <c:numCache>
                <c:formatCode>General</c:formatCode>
                <c:ptCount val="5"/>
                <c:pt idx="0">
                  <c:v>1</c:v>
                </c:pt>
                <c:pt idx="1">
                  <c:v>2.4458598726114649</c:v>
                </c:pt>
                <c:pt idx="2">
                  <c:v>5.2611464968152859</c:v>
                </c:pt>
                <c:pt idx="3">
                  <c:v>10.031847133757962</c:v>
                </c:pt>
                <c:pt idx="4">
                  <c:v>17.32484076433121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45EF-4248-8329-D1DE508DC6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1289912"/>
        <c:axId val="221290304"/>
      </c:lineChart>
      <c:catAx>
        <c:axId val="22128991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pPr>
                <a:r>
                  <a:rPr lang="en-US"/>
                  <a:t>time (h)</a:t>
                </a:r>
              </a:p>
            </c:rich>
          </c:tx>
          <c:layout>
            <c:manualLayout>
              <c:xMode val="edge"/>
              <c:yMode val="edge"/>
              <c:x val="0.47851500000000002"/>
              <c:y val="0.89271999999999996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in"/>
        <c:minorTickMark val="in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ja-JP"/>
          </a:p>
        </c:txPr>
        <c:crossAx val="221290304"/>
        <c:crosses val="autoZero"/>
        <c:auto val="1"/>
        <c:lblAlgn val="ctr"/>
        <c:lblOffset val="100"/>
        <c:noMultiLvlLbl val="0"/>
      </c:catAx>
      <c:valAx>
        <c:axId val="221290304"/>
        <c:scaling>
          <c:logBase val="10"/>
          <c:orientation val="minMax"/>
          <c:max val="50"/>
          <c:min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pPr>
                <a:r>
                  <a:rPr lang="en-US" dirty="0" err="1"/>
                  <a:t>OD</a:t>
                </a:r>
                <a:r>
                  <a:rPr lang="en-US" baseline="-25000" dirty="0" err="1"/>
                  <a:t>t</a:t>
                </a:r>
                <a:r>
                  <a:rPr lang="en-US" dirty="0"/>
                  <a:t>/OD</a:t>
                </a:r>
                <a:r>
                  <a:rPr lang="en-US" baseline="-25000" dirty="0"/>
                  <a:t>0</a:t>
                </a:r>
                <a:endParaRPr lang="ja-JP" baseline="-25000" dirty="0"/>
              </a:p>
            </c:rich>
          </c:tx>
          <c:layout>
            <c:manualLayout>
              <c:xMode val="edge"/>
              <c:yMode val="edge"/>
              <c:x val="0"/>
              <c:y val="0.3385094444444444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in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ja-JP"/>
          </a:p>
        </c:txPr>
        <c:crossAx val="22128991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800" b="0" i="1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ja-JP"/>
          </a:p>
        </c:txPr>
      </c:legendEntry>
      <c:layout>
        <c:manualLayout>
          <c:xMode val="edge"/>
          <c:yMode val="edge"/>
          <c:x val="0.22390611111111111"/>
          <c:y val="0.11403833333333331"/>
          <c:w val="0.39937166666666668"/>
          <c:h val="0.2474927777777777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+mn-cs"/>
            </a:defRPr>
          </a:pPr>
          <a:endParaRPr lang="ja-JP"/>
        </a:p>
      </c:txPr>
    </c:legend>
    <c:plotVisOnly val="1"/>
    <c:dispBlanksAs val="span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800" baseline="0">
          <a:solidFill>
            <a:schemeClr val="tx1"/>
          </a:solidFill>
          <a:latin typeface="Arial" panose="020B0604020202020204" pitchFamily="34" charset="0"/>
        </a:defRPr>
      </a:pPr>
      <a:endParaRPr lang="ja-JP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vert="horz"/>
          <a:lstStyle/>
          <a:p>
            <a:pPr>
              <a:defRPr/>
            </a:pPr>
            <a:r>
              <a:rPr lang="en-US" dirty="0"/>
              <a:t>30 </a:t>
            </a:r>
            <a:r>
              <a:rPr lang="en-US" baseline="30000" dirty="0" err="1"/>
              <a:t>o</a:t>
            </a:r>
            <a:r>
              <a:rPr lang="en-US" dirty="0" err="1"/>
              <a:t>C</a:t>
            </a:r>
            <a:endParaRPr lang="en-US" dirty="0"/>
          </a:p>
        </c:rich>
      </c:tx>
      <c:layout>
        <c:manualLayout>
          <c:xMode val="edge"/>
          <c:yMode val="edge"/>
          <c:x val="0.46375444444444447"/>
          <c:y val="8.7944444444444441E-4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2806499999999996"/>
          <c:y val="8.9138888888888893E-2"/>
          <c:w val="0.71390333333333333"/>
          <c:h val="0.69591080246913584"/>
        </c:manualLayout>
      </c:layout>
      <c:lineChart>
        <c:grouping val="standard"/>
        <c:varyColors val="0"/>
        <c:ser>
          <c:idx val="0"/>
          <c:order val="0"/>
          <c:tx>
            <c:v>AVO3</c:v>
          </c:tx>
          <c:spPr>
            <a:ln w="28575" cap="rnd">
              <a:solidFill>
                <a:sysClr val="windowText" lastClr="000000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bg1"/>
              </a:solidFill>
              <a:ln w="9525">
                <a:solidFill>
                  <a:sysClr val="windowText" lastClr="000000"/>
                </a:solidFill>
                <a:prstDash val="solid"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Lit>
                <c:ptCount val="0"/>
              </c:numLit>
            </c:plus>
            <c:minus>
              <c:numLit>
                <c:ptCount val="0"/>
              </c:numLit>
            </c:minus>
            <c:spPr>
              <a:noFill/>
              <a:ln w="9525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numRef>
              <c:f>Sheet1!$J$16:$J$20</c:f>
              <c:numCache>
                <c:formatCode>General</c:formatCode>
                <c:ptCount val="5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</c:numCache>
            </c:numRef>
          </c:cat>
          <c:val>
            <c:numRef>
              <c:f>Sheet1!$K$16:$K$20</c:f>
              <c:numCache>
                <c:formatCode>General</c:formatCode>
                <c:ptCount val="5"/>
                <c:pt idx="0">
                  <c:v>1</c:v>
                </c:pt>
                <c:pt idx="1">
                  <c:v>2.790322580645161</c:v>
                </c:pt>
                <c:pt idx="2">
                  <c:v>6.6129032258064511</c:v>
                </c:pt>
                <c:pt idx="3">
                  <c:v>16.774193548387096</c:v>
                </c:pt>
                <c:pt idx="4">
                  <c:v>43.62903225806452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2F87-47CE-B76D-7E86D6AF9109}"/>
            </c:ext>
          </c:extLst>
        </c:ser>
        <c:ser>
          <c:idx val="1"/>
          <c:order val="1"/>
          <c:tx>
            <c:v>avo3-30</c:v>
          </c:tx>
          <c:spPr>
            <a:ln w="28575" cap="rnd">
              <a:solidFill>
                <a:schemeClr val="bg2">
                  <a:lumMod val="75000"/>
                </a:schemeClr>
              </a:solidFill>
              <a:prstDash val="solid"/>
              <a:round/>
            </a:ln>
            <a:effectLst/>
          </c:spPr>
          <c:marker>
            <c:symbol val="square"/>
            <c:size val="8"/>
            <c:spPr>
              <a:solidFill>
                <a:schemeClr val="bg2">
                  <a:lumMod val="75000"/>
                </a:schemeClr>
              </a:solidFill>
              <a:ln w="9525">
                <a:solidFill>
                  <a:schemeClr val="bg2">
                    <a:lumMod val="75000"/>
                  </a:schemeClr>
                </a:solidFill>
                <a:prstDash val="solid"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Lit>
                <c:ptCount val="0"/>
              </c:numLit>
            </c:plus>
            <c:minus>
              <c:numLit>
                <c:ptCount val="0"/>
              </c:numLit>
            </c:minus>
            <c:spPr>
              <a:noFill/>
              <a:ln w="9525" cap="flat" cmpd="sng" algn="ctr">
                <a:solidFill>
                  <a:schemeClr val="bg2">
                    <a:lumMod val="75000"/>
                  </a:schemeClr>
                </a:solidFill>
                <a:round/>
              </a:ln>
              <a:effectLst/>
            </c:spPr>
          </c:errBars>
          <c:cat>
            <c:numRef>
              <c:f>Sheet1!$J$16:$J$20</c:f>
              <c:numCache>
                <c:formatCode>General</c:formatCode>
                <c:ptCount val="5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</c:numCache>
            </c:numRef>
          </c:cat>
          <c:val>
            <c:numRef>
              <c:f>Sheet1!$L$16:$L$20</c:f>
              <c:numCache>
                <c:formatCode>General</c:formatCode>
                <c:ptCount val="5"/>
                <c:pt idx="0">
                  <c:v>1</c:v>
                </c:pt>
                <c:pt idx="1">
                  <c:v>2.5436893203883497</c:v>
                </c:pt>
                <c:pt idx="2">
                  <c:v>4.5436893203883502</c:v>
                </c:pt>
                <c:pt idx="3">
                  <c:v>6.7378640776699026</c:v>
                </c:pt>
                <c:pt idx="4">
                  <c:v>10.194174757281555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2F87-47CE-B76D-7E86D6AF91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1291088"/>
        <c:axId val="221291480"/>
      </c:lineChart>
      <c:catAx>
        <c:axId val="221291088"/>
        <c:scaling>
          <c:orientation val="minMax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US"/>
                  <a:t>Time (h)</a:t>
                </a:r>
                <a:endParaRPr lang="ja-JP"/>
              </a:p>
            </c:rich>
          </c:tx>
          <c:layout>
            <c:manualLayout>
              <c:xMode val="edge"/>
              <c:yMode val="edge"/>
              <c:x val="0.46851944444444443"/>
              <c:y val="0.89271999999999996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in"/>
        <c:minorTickMark val="in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ja-JP"/>
          </a:p>
        </c:txPr>
        <c:crossAx val="221291480"/>
        <c:crosses val="autoZero"/>
        <c:auto val="1"/>
        <c:lblAlgn val="ctr"/>
        <c:lblOffset val="100"/>
        <c:noMultiLvlLbl val="0"/>
      </c:catAx>
      <c:valAx>
        <c:axId val="221291480"/>
        <c:scaling>
          <c:logBase val="10"/>
          <c:orientation val="minMax"/>
          <c:max val="120"/>
          <c:min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err="1"/>
                  <a:t>OD</a:t>
                </a:r>
                <a:r>
                  <a:rPr lang="en-US" baseline="-25000" dirty="0" err="1"/>
                  <a:t>t</a:t>
                </a:r>
                <a:r>
                  <a:rPr lang="en-US" dirty="0"/>
                  <a:t>/OD</a:t>
                </a:r>
                <a:r>
                  <a:rPr lang="en-US" baseline="-25000" dirty="0"/>
                  <a:t>0</a:t>
                </a:r>
                <a:endParaRPr lang="ja-JP" baseline="-25000" dirty="0"/>
              </a:p>
            </c:rich>
          </c:tx>
          <c:layout>
            <c:manualLayout>
              <c:xMode val="edge"/>
              <c:yMode val="edge"/>
              <c:x val="1.0301041666666667E-2"/>
              <c:y val="0.272782222222222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in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vert="horz"/>
          <a:lstStyle/>
          <a:p>
            <a:pPr>
              <a:defRPr/>
            </a:pPr>
            <a:endParaRPr lang="ja-JP"/>
          </a:p>
        </c:txPr>
        <c:crossAx val="22129108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1"/>
        <c:txPr>
          <a:bodyPr rot="0" vert="horz"/>
          <a:lstStyle/>
          <a:p>
            <a:pPr>
              <a:defRPr i="1"/>
            </a:pPr>
            <a:endParaRPr lang="ja-JP"/>
          </a:p>
        </c:txPr>
      </c:legendEntry>
      <c:layout>
        <c:manualLayout>
          <c:xMode val="edge"/>
          <c:yMode val="edge"/>
          <c:x val="0.22390611111111111"/>
          <c:y val="0.12109388888888889"/>
          <c:w val="0.39937166666666668"/>
          <c:h val="0.12754833333333332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 i="1"/>
          </a:pPr>
          <a:endParaRPr lang="ja-JP"/>
        </a:p>
      </c:txPr>
    </c:legend>
    <c:plotVisOnly val="1"/>
    <c:dispBlanksAs val="span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800" b="0" baseline="0">
          <a:solidFill>
            <a:schemeClr val="tx1"/>
          </a:solidFill>
          <a:latin typeface="Arial" panose="020B0604020202020204" pitchFamily="34" charset="0"/>
        </a:defRPr>
      </a:pPr>
      <a:endParaRPr lang="ja-JP"/>
    </a:p>
  </c:tx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7301" cy="3371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5593037" y="0"/>
            <a:ext cx="4277301" cy="3371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1C9B12-3C0D-47B4-924A-D1E3815656EC}" type="datetimeFigureOut">
              <a:rPr kumimoji="1" lang="ja-JP" altLang="en-US" smtClean="0"/>
              <a:t>2019/2/28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6403869"/>
            <a:ext cx="4277301" cy="3371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5593037" y="6403869"/>
            <a:ext cx="4277301" cy="3371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2BC51A-73B4-4D4D-9312-2737D20A84C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01679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7301" cy="3371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593037" y="0"/>
            <a:ext cx="4277301" cy="3371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2FC8BC-9FF1-413A-9FF3-F5E4A01B2ABD}" type="datetimeFigureOut">
              <a:rPr kumimoji="1" lang="ja-JP" altLang="en-US" smtClean="0"/>
              <a:t>2019/2/28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946525" y="504825"/>
            <a:ext cx="1979613" cy="25288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87965" y="3202477"/>
            <a:ext cx="7896734" cy="30344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403869"/>
            <a:ext cx="4277301" cy="3371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593037" y="6403869"/>
            <a:ext cx="4277301" cy="3371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048AB2-4AD7-422C-8556-59D7F4C422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0723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86015" y="2572293"/>
            <a:ext cx="5508149" cy="17749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72028" y="4692229"/>
            <a:ext cx="4536123" cy="2116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3935D-A302-42A7-B895-CA675CED0F1F}" type="datetimeFigureOut">
              <a:rPr lang="ja-JP" altLang="en-US"/>
              <a:pPr>
                <a:defRPr/>
              </a:pPr>
              <a:t>2019/2/28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8E7C5-88F6-46EB-B1F7-B7A538C60D6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1077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A2B12-BC6C-4AAF-B009-F701CA02DC71}" type="datetimeFigureOut">
              <a:rPr lang="ja-JP" altLang="en-US"/>
              <a:pPr>
                <a:defRPr/>
              </a:pPr>
              <a:t>2019/2/28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E4584-B8D3-4CE4-A47D-7166FA52E65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5898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523595" y="442774"/>
            <a:ext cx="1093530" cy="941895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43007" y="442774"/>
            <a:ext cx="3172586" cy="941895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B4435-3FDE-4CD0-A300-EFA568653011}" type="datetimeFigureOut">
              <a:rPr lang="ja-JP" altLang="en-US"/>
              <a:pPr>
                <a:defRPr/>
              </a:pPr>
              <a:t>2019/2/28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D788C-9CB7-4A85-8AFA-BA4574BC705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26505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77475-B618-4CE2-B018-D8926E5D2F54}" type="datetimeFigureOut">
              <a:rPr lang="ja-JP" altLang="en-US"/>
              <a:pPr>
                <a:defRPr/>
              </a:pPr>
              <a:t>2019/2/28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014250-D8DE-433E-9182-A24025F4536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91083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1890" y="5320925"/>
            <a:ext cx="5508149" cy="164458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11890" y="3509589"/>
            <a:ext cx="5508149" cy="18113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FB4617-601E-4EF4-9F5C-2F2557CF275D}" type="datetimeFigureOut">
              <a:rPr lang="ja-JP" altLang="en-US"/>
              <a:pPr>
                <a:defRPr/>
              </a:pPr>
              <a:t>2019/2/28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0E2A4F-D0D0-417A-9F2B-1D550A3213F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11348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43008" y="2576127"/>
            <a:ext cx="2133058" cy="72856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484067" y="2576127"/>
            <a:ext cx="2133058" cy="72856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A780A6-F278-4374-91DF-4099824632A0}" type="datetimeFigureOut">
              <a:rPr lang="ja-JP" altLang="en-US"/>
              <a:pPr>
                <a:defRPr/>
              </a:pPr>
              <a:t>2019/2/28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41A19-ED00-46E2-BAD5-6A80D3A89FA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53159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4009" y="331600"/>
            <a:ext cx="5832158" cy="1380068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24011" y="1853507"/>
            <a:ext cx="2863203" cy="77245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4011" y="2625960"/>
            <a:ext cx="2863203" cy="477081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291842" y="1853507"/>
            <a:ext cx="2864327" cy="77245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291842" y="2625960"/>
            <a:ext cx="2864327" cy="477081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FACCE-43FC-4DF7-B8BA-8246CB55DF5E}" type="datetimeFigureOut">
              <a:rPr lang="ja-JP" altLang="en-US"/>
              <a:pPr>
                <a:defRPr/>
              </a:pPr>
              <a:t>2019/2/28</a:t>
            </a:fld>
            <a:endParaRPr lang="ja-JP" altLang="en-US"/>
          </a:p>
        </p:txBody>
      </p:sp>
      <p:sp>
        <p:nvSpPr>
          <p:cNvPr id="8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40A58C-E5BB-4C04-9C98-536C35E190C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12387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28ADB-76BD-4A71-BD2E-18B3F895C5BE}" type="datetimeFigureOut">
              <a:rPr lang="ja-JP" altLang="en-US"/>
              <a:pPr>
                <a:defRPr/>
              </a:pPr>
              <a:t>2019/2/28</a:t>
            </a:fld>
            <a:endParaRPr lang="ja-JP" altLang="en-US"/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577FB-F602-4ECE-8D8A-167AF97F848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13214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F7866-7C4C-4000-91EE-8E9517017FE0}" type="datetimeFigureOut">
              <a:rPr lang="ja-JP" altLang="en-US"/>
              <a:pPr>
                <a:defRPr/>
              </a:pPr>
              <a:t>2019/2/28</a:t>
            </a:fld>
            <a:endParaRPr lang="ja-JP" altLang="en-US"/>
          </a:p>
        </p:txBody>
      </p:sp>
      <p:sp>
        <p:nvSpPr>
          <p:cNvPr id="3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DD8E3-F873-49F2-84F6-AA55491BD89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23955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4011" y="329683"/>
            <a:ext cx="2131933" cy="140306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33570" y="329684"/>
            <a:ext cx="3622598" cy="706709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24011" y="1732753"/>
            <a:ext cx="2131933" cy="56640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FE399C-FCAD-4B88-BF50-003DE899996A}" type="datetimeFigureOut">
              <a:rPr lang="ja-JP" altLang="en-US"/>
              <a:pPr>
                <a:defRPr/>
              </a:pPr>
              <a:t>2019/2/28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5D59D-972B-4377-AA41-0F0A6D33B9B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83094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70162" y="5796282"/>
            <a:ext cx="3888105" cy="68428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270162" y="739870"/>
            <a:ext cx="3888105" cy="496824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270162" y="6480564"/>
            <a:ext cx="3888105" cy="9717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D8820-F704-472A-B07E-CECEFE9F414C}" type="datetimeFigureOut">
              <a:rPr lang="ja-JP" altLang="en-US"/>
              <a:pPr>
                <a:defRPr/>
              </a:pPr>
              <a:t>2019/2/28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7566D-89CA-458E-A5F6-B3C205A8327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22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324009" y="332080"/>
            <a:ext cx="5832158" cy="1380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1027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324009" y="1932094"/>
            <a:ext cx="5832158" cy="5464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24011" y="7675184"/>
            <a:ext cx="1512041" cy="439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837A364-61A2-4345-99F8-AF171B136C81}" type="datetimeFigureOut">
              <a:rPr lang="ja-JP" altLang="en-US"/>
              <a:pPr>
                <a:defRPr/>
              </a:pPr>
              <a:t>2019/2/28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214062" y="7675184"/>
            <a:ext cx="2052055" cy="439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644126" y="7675184"/>
            <a:ext cx="1512041" cy="43989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9BF4A8D-63CF-453C-B272-115FE35ACE7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panose="020B0604020202020204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panose="020B0604020202020204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panose="020B0604020202020204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panose="020B0604020202020204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pn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image" Target="../media/image31.jpe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1.bin"/><Relationship Id="rId10" Type="http://schemas.openxmlformats.org/officeDocument/2006/relationships/image" Target="../media/image30.wmf"/><Relationship Id="rId4" Type="http://schemas.openxmlformats.org/officeDocument/2006/relationships/image" Target="../media/image32.jpeg"/><Relationship Id="rId9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1485413"/>
              </p:ext>
            </p:extLst>
          </p:nvPr>
        </p:nvGraphicFramePr>
        <p:xfrm>
          <a:off x="359967" y="316854"/>
          <a:ext cx="1800000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8801462"/>
              </p:ext>
            </p:extLst>
          </p:nvPr>
        </p:nvGraphicFramePr>
        <p:xfrm>
          <a:off x="2160312" y="316854"/>
          <a:ext cx="1800000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7504803"/>
              </p:ext>
            </p:extLst>
          </p:nvPr>
        </p:nvGraphicFramePr>
        <p:xfrm>
          <a:off x="3960656" y="316854"/>
          <a:ext cx="1800000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Chart 2">
            <a:extLst>
              <a:ext uri="{FF2B5EF4-FFF2-40B4-BE49-F238E27FC236}">
                <a16:creationId xmlns:a16="http://schemas.microsoft.com/office/drawing/2014/main" xmlns="" id="{45B8A3D2-BD22-4329-B69F-B05FDE5278E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5467918"/>
              </p:ext>
            </p:extLst>
          </p:nvPr>
        </p:nvGraphicFramePr>
        <p:xfrm>
          <a:off x="359278" y="4212408"/>
          <a:ext cx="1800000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518391"/>
              </p:ext>
            </p:extLst>
          </p:nvPr>
        </p:nvGraphicFramePr>
        <p:xfrm>
          <a:off x="359278" y="2303383"/>
          <a:ext cx="1800000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8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1138570"/>
              </p:ext>
            </p:extLst>
          </p:nvPr>
        </p:nvGraphicFramePr>
        <p:xfrm>
          <a:off x="2159967" y="2303383"/>
          <a:ext cx="1800000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9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6692434"/>
              </p:ext>
            </p:extLst>
          </p:nvPr>
        </p:nvGraphicFramePr>
        <p:xfrm>
          <a:off x="3960656" y="2303383"/>
          <a:ext cx="1800000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822820"/>
              </p:ext>
            </p:extLst>
          </p:nvPr>
        </p:nvGraphicFramePr>
        <p:xfrm>
          <a:off x="2592015" y="4210690"/>
          <a:ext cx="2374230" cy="162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0638">
                  <a:extLst>
                    <a:ext uri="{9D8B030D-6E8A-4147-A177-3AD203B41FA5}">
                      <a16:colId xmlns:a16="http://schemas.microsoft.com/office/drawing/2014/main" xmlns="" val="1336247682"/>
                    </a:ext>
                  </a:extLst>
                </a:gridCol>
                <a:gridCol w="996950">
                  <a:extLst>
                    <a:ext uri="{9D8B030D-6E8A-4147-A177-3AD203B41FA5}">
                      <a16:colId xmlns:a16="http://schemas.microsoft.com/office/drawing/2014/main" xmlns="" val="896054040"/>
                    </a:ext>
                  </a:extLst>
                </a:gridCol>
                <a:gridCol w="556642">
                  <a:extLst>
                    <a:ext uri="{9D8B030D-6E8A-4147-A177-3AD203B41FA5}">
                      <a16:colId xmlns:a16="http://schemas.microsoft.com/office/drawing/2014/main" xmlns="" val="434308768"/>
                    </a:ext>
                  </a:extLst>
                </a:gridCol>
              </a:tblGrid>
              <a:tr h="240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+mj-lt"/>
                        </a:rPr>
                        <a:t>strain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+mj-lt"/>
                        </a:rPr>
                        <a:t>temperature (</a:t>
                      </a:r>
                      <a:r>
                        <a:rPr kumimoji="1" lang="en-US" altLang="ja-JP" sz="800" baseline="30000" dirty="0" err="1">
                          <a:solidFill>
                            <a:schemeClr val="tx1"/>
                          </a:solidFill>
                          <a:latin typeface="+mj-lt"/>
                        </a:rPr>
                        <a:t>o</a:t>
                      </a:r>
                      <a:r>
                        <a:rPr kumimoji="1" lang="en-US" altLang="ja-JP" sz="800" dirty="0" err="1">
                          <a:solidFill>
                            <a:schemeClr val="tx1"/>
                          </a:solidFill>
                          <a:latin typeface="+mj-lt"/>
                        </a:rPr>
                        <a:t>C</a:t>
                      </a:r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+mj-lt"/>
                        </a:rPr>
                        <a:t>)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+mj-lt"/>
                        </a:rPr>
                        <a:t>time (h)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58127746"/>
                  </a:ext>
                </a:extLst>
              </a:tr>
              <a:tr h="240000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800" i="1" dirty="0">
                          <a:solidFill>
                            <a:schemeClr val="tx1"/>
                          </a:solidFill>
                          <a:latin typeface="+mj-lt"/>
                        </a:rPr>
                        <a:t>lcb1-100</a:t>
                      </a:r>
                      <a:endParaRPr kumimoji="1" lang="ja-JP" altLang="en-US" sz="800" i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+mj-lt"/>
                        </a:rPr>
                        <a:t>30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+mj-lt"/>
                        </a:rPr>
                        <a:t>4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437548542"/>
                  </a:ext>
                </a:extLst>
              </a:tr>
              <a:tr h="240000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800" i="1" dirty="0">
                          <a:solidFill>
                            <a:schemeClr val="tx1"/>
                          </a:solidFill>
                          <a:latin typeface="+mj-lt"/>
                        </a:rPr>
                        <a:t>pkh1ts pkh2</a:t>
                      </a:r>
                      <a:r>
                        <a:rPr kumimoji="1" lang="en-US" altLang="ja-JP" sz="800" i="1" dirty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D</a:t>
                      </a:r>
                      <a:endParaRPr kumimoji="1" lang="ja-JP" altLang="en-US" sz="800" i="1" dirty="0">
                        <a:solidFill>
                          <a:schemeClr val="tx1"/>
                        </a:solidFill>
                        <a:latin typeface="Symbol" panose="05050102010706020507" pitchFamily="18" charset="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+mj-lt"/>
                        </a:rPr>
                        <a:t>32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+mj-lt"/>
                        </a:rPr>
                        <a:t>4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39298113"/>
                  </a:ext>
                </a:extLst>
              </a:tr>
              <a:tr h="120000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8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ypk1ts ypk2</a:t>
                      </a:r>
                      <a:r>
                        <a:rPr kumimoji="1" lang="en-US" altLang="ja-JP" sz="800" i="1" dirty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D</a:t>
                      </a:r>
                      <a:endParaRPr kumimoji="1" lang="ja-JP" altLang="en-US" sz="800" i="1" dirty="0">
                        <a:solidFill>
                          <a:schemeClr val="tx1"/>
                        </a:solidFill>
                        <a:latin typeface="Symbol" panose="05050102010706020507" pitchFamily="18" charset="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33</a:t>
                      </a:r>
                      <a:endParaRPr kumimoji="1" lang="ja-JP" alt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+mj-lt"/>
                        </a:rPr>
                        <a:t>4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935685743"/>
                  </a:ext>
                </a:extLst>
              </a:tr>
              <a:tr h="120000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8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tor1</a:t>
                      </a:r>
                      <a:r>
                        <a:rPr kumimoji="1" lang="en-US" altLang="ja-JP" sz="800" i="1" dirty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D</a:t>
                      </a:r>
                      <a:r>
                        <a:rPr kumimoji="1" lang="en-US" altLang="ja-JP" sz="800" i="1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tor2-29</a:t>
                      </a:r>
                      <a:endParaRPr kumimoji="1" lang="ja-JP" altLang="en-US" sz="800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+mj-lt"/>
                        </a:rPr>
                        <a:t>33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kumimoji="1" lang="ja-JP" alt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2603050"/>
                  </a:ext>
                </a:extLst>
              </a:tr>
              <a:tr h="240000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8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avo3-30</a:t>
                      </a:r>
                      <a:endParaRPr kumimoji="1" lang="ja-JP" altLang="en-US" sz="800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  <a:endParaRPr kumimoji="1" lang="ja-JP" alt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kumimoji="1" lang="ja-JP" altLang="en-US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313844251"/>
                  </a:ext>
                </a:extLst>
              </a:tr>
              <a:tr h="240000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800" i="1" dirty="0">
                          <a:solidFill>
                            <a:schemeClr val="tx1"/>
                          </a:solidFill>
                          <a:latin typeface="+mj-lt"/>
                        </a:rPr>
                        <a:t>pkc1-2</a:t>
                      </a:r>
                      <a:endParaRPr kumimoji="1" lang="ja-JP" altLang="en-US" sz="800" i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+mj-lt"/>
                        </a:rPr>
                        <a:t>32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dirty="0">
                          <a:solidFill>
                            <a:schemeClr val="tx1"/>
                          </a:solidFill>
                          <a:latin typeface="+mj-lt"/>
                        </a:rPr>
                        <a:t>4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834014669"/>
                  </a:ext>
                </a:extLst>
              </a:tr>
            </a:tbl>
          </a:graphicData>
        </a:graphic>
      </p:graphicFrame>
      <p:sp>
        <p:nvSpPr>
          <p:cNvPr id="43" name="テキスト ボックス 48"/>
          <p:cNvSpPr txBox="1">
            <a:spLocks noChangeArrowheads="1"/>
          </p:cNvSpPr>
          <p:nvPr/>
        </p:nvSpPr>
        <p:spPr bwMode="auto">
          <a:xfrm>
            <a:off x="359278" y="130327"/>
            <a:ext cx="64770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1400" b="1" dirty="0">
                <a:cs typeface="Arial" panose="020B0604020202020204" pitchFamily="34" charset="0"/>
              </a:rPr>
              <a:t>(A)</a:t>
            </a:r>
            <a:endParaRPr lang="ja-JP" altLang="en-US" sz="1400" b="1" dirty="0">
              <a:cs typeface="Arial" panose="020B0604020202020204" pitchFamily="34" charset="0"/>
            </a:endParaRPr>
          </a:p>
        </p:txBody>
      </p:sp>
      <p:sp>
        <p:nvSpPr>
          <p:cNvPr id="44" name="テキスト ボックス 48"/>
          <p:cNvSpPr txBox="1">
            <a:spLocks noChangeArrowheads="1"/>
          </p:cNvSpPr>
          <p:nvPr/>
        </p:nvSpPr>
        <p:spPr bwMode="auto">
          <a:xfrm>
            <a:off x="2159278" y="130327"/>
            <a:ext cx="64770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1400" b="1" dirty="0">
                <a:cs typeface="Arial" panose="020B0604020202020204" pitchFamily="34" charset="0"/>
              </a:rPr>
              <a:t>(B)</a:t>
            </a:r>
            <a:endParaRPr lang="ja-JP" altLang="en-US" sz="1400" b="1" dirty="0">
              <a:cs typeface="Arial" panose="020B0604020202020204" pitchFamily="34" charset="0"/>
            </a:endParaRPr>
          </a:p>
        </p:txBody>
      </p:sp>
      <p:sp>
        <p:nvSpPr>
          <p:cNvPr id="45" name="テキスト ボックス 48"/>
          <p:cNvSpPr txBox="1">
            <a:spLocks noChangeArrowheads="1"/>
          </p:cNvSpPr>
          <p:nvPr/>
        </p:nvSpPr>
        <p:spPr bwMode="auto">
          <a:xfrm>
            <a:off x="3959278" y="130327"/>
            <a:ext cx="64770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1400" b="1" dirty="0">
                <a:cs typeface="Arial" panose="020B0604020202020204" pitchFamily="34" charset="0"/>
              </a:rPr>
              <a:t>(C)</a:t>
            </a:r>
            <a:endParaRPr lang="ja-JP" altLang="en-US" sz="1400" b="1" dirty="0">
              <a:cs typeface="Arial" panose="020B0604020202020204" pitchFamily="34" charset="0"/>
            </a:endParaRPr>
          </a:p>
        </p:txBody>
      </p:sp>
      <p:sp>
        <p:nvSpPr>
          <p:cNvPr id="46" name="テキスト ボックス 48"/>
          <p:cNvSpPr txBox="1">
            <a:spLocks noChangeArrowheads="1"/>
          </p:cNvSpPr>
          <p:nvPr/>
        </p:nvSpPr>
        <p:spPr bwMode="auto">
          <a:xfrm>
            <a:off x="359278" y="2092898"/>
            <a:ext cx="64770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1400" b="1" dirty="0">
                <a:cs typeface="Arial" panose="020B0604020202020204" pitchFamily="34" charset="0"/>
              </a:rPr>
              <a:t>(D)</a:t>
            </a:r>
            <a:endParaRPr lang="ja-JP" altLang="en-US" sz="1400" b="1" dirty="0">
              <a:cs typeface="Arial" panose="020B0604020202020204" pitchFamily="34" charset="0"/>
            </a:endParaRPr>
          </a:p>
        </p:txBody>
      </p:sp>
      <p:sp>
        <p:nvSpPr>
          <p:cNvPr id="47" name="テキスト ボックス 48"/>
          <p:cNvSpPr txBox="1">
            <a:spLocks noChangeArrowheads="1"/>
          </p:cNvSpPr>
          <p:nvPr/>
        </p:nvSpPr>
        <p:spPr bwMode="auto">
          <a:xfrm>
            <a:off x="2159278" y="2092898"/>
            <a:ext cx="64770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1400" b="1" dirty="0">
                <a:cs typeface="Arial" panose="020B0604020202020204" pitchFamily="34" charset="0"/>
              </a:rPr>
              <a:t>(E)</a:t>
            </a:r>
            <a:endParaRPr lang="ja-JP" altLang="en-US" sz="1400" b="1" dirty="0">
              <a:cs typeface="Arial" panose="020B0604020202020204" pitchFamily="34" charset="0"/>
            </a:endParaRPr>
          </a:p>
        </p:txBody>
      </p:sp>
      <p:sp>
        <p:nvSpPr>
          <p:cNvPr id="48" name="テキスト ボックス 48"/>
          <p:cNvSpPr txBox="1">
            <a:spLocks noChangeArrowheads="1"/>
          </p:cNvSpPr>
          <p:nvPr/>
        </p:nvSpPr>
        <p:spPr bwMode="auto">
          <a:xfrm>
            <a:off x="3959278" y="2092898"/>
            <a:ext cx="64770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1400" b="1" dirty="0">
                <a:cs typeface="Arial" panose="020B0604020202020204" pitchFamily="34" charset="0"/>
              </a:rPr>
              <a:t>(F)</a:t>
            </a:r>
            <a:endParaRPr lang="ja-JP" altLang="en-US" sz="1400" b="1" dirty="0">
              <a:cs typeface="Arial" panose="020B0604020202020204" pitchFamily="34" charset="0"/>
            </a:endParaRPr>
          </a:p>
        </p:txBody>
      </p:sp>
      <p:sp>
        <p:nvSpPr>
          <p:cNvPr id="49" name="テキスト ボックス 48"/>
          <p:cNvSpPr txBox="1">
            <a:spLocks noChangeArrowheads="1"/>
          </p:cNvSpPr>
          <p:nvPr/>
        </p:nvSpPr>
        <p:spPr bwMode="auto">
          <a:xfrm>
            <a:off x="359278" y="4037114"/>
            <a:ext cx="64770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1400" b="1" dirty="0">
                <a:cs typeface="Arial" panose="020B0604020202020204" pitchFamily="34" charset="0"/>
              </a:rPr>
              <a:t>(G)</a:t>
            </a:r>
            <a:endParaRPr lang="ja-JP" altLang="en-US" sz="1400" b="1" dirty="0">
              <a:cs typeface="Arial" panose="020B0604020202020204" pitchFamily="34" charset="0"/>
            </a:endParaRPr>
          </a:p>
        </p:txBody>
      </p:sp>
      <p:sp>
        <p:nvSpPr>
          <p:cNvPr id="50" name="テキスト ボックス 48"/>
          <p:cNvSpPr txBox="1">
            <a:spLocks noChangeArrowheads="1"/>
          </p:cNvSpPr>
          <p:nvPr/>
        </p:nvSpPr>
        <p:spPr bwMode="auto">
          <a:xfrm>
            <a:off x="2159278" y="4037114"/>
            <a:ext cx="64770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1400" b="1" dirty="0">
                <a:cs typeface="Arial" panose="020B0604020202020204" pitchFamily="34" charset="0"/>
              </a:rPr>
              <a:t>(H)</a:t>
            </a:r>
            <a:endParaRPr lang="ja-JP" altLang="en-US" sz="1400" b="1" dirty="0">
              <a:cs typeface="Arial" panose="020B0604020202020204" pitchFamily="34" charset="0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71735" y="6084416"/>
            <a:ext cx="6336704" cy="2068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  <a:spcAft>
                <a:spcPts val="1000"/>
              </a:spcAft>
            </a:pPr>
            <a:r>
              <a:rPr lang="en-US" altLang="ja-JP" sz="1200" b="1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Supplementary Figure S1. Growth of </a:t>
            </a:r>
            <a:r>
              <a:rPr lang="en-US" altLang="ja-JP" sz="1200" b="1" i="1" dirty="0" err="1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ts</a:t>
            </a:r>
            <a:r>
              <a:rPr lang="en-US" altLang="ja-JP" sz="1200" b="1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 strains used in experiments.</a:t>
            </a:r>
            <a:endParaRPr lang="ja-JP" altLang="ja-JP" sz="1200" dirty="0"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algn="just">
              <a:lnSpc>
                <a:spcPts val="1200"/>
              </a:lnSpc>
              <a:spcAft>
                <a:spcPts val="1000"/>
              </a:spcAft>
            </a:pP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OD</a:t>
            </a:r>
            <a:r>
              <a:rPr lang="en-US" altLang="ja-JP" sz="1200" baseline="-250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600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 values were monitored and plotted as log (</a:t>
            </a:r>
            <a:r>
              <a:rPr lang="en-US" altLang="ja-JP" sz="1200" dirty="0" err="1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OD</a:t>
            </a:r>
            <a:r>
              <a:rPr lang="en-US" altLang="ja-JP" sz="1200" baseline="-25000" dirty="0" err="1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t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/OD</a:t>
            </a:r>
            <a:r>
              <a:rPr lang="en-US" altLang="ja-JP" sz="1200" baseline="-250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0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), where OD</a:t>
            </a:r>
            <a:r>
              <a:rPr lang="en-US" altLang="ja-JP" sz="1200" baseline="-250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0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 is the initial value before the temperature shift, and </a:t>
            </a:r>
            <a:r>
              <a:rPr lang="en-US" altLang="ja-JP" sz="1200" dirty="0" err="1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OD</a:t>
            </a:r>
            <a:r>
              <a:rPr lang="en-US" altLang="ja-JP" sz="1200" baseline="-25000" dirty="0" err="1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t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 is the OD value at time (h) after the shift. A) WT (FKY2736) and </a:t>
            </a:r>
            <a:r>
              <a:rPr lang="en-US" altLang="ja-JP" sz="1200" i="1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lcb1-100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 (FKY2739) cells were cultured in YPD at 25°C, and shifted to 30°C. B) WT (FKY2736) and </a:t>
            </a:r>
            <a:r>
              <a:rPr lang="en-US" altLang="ja-JP" sz="1200" i="1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lcb1-100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 (FKY2739) cells were cultured in YPD at 25°C, treated for 1 h with or without 5 </a:t>
            </a:r>
            <a:r>
              <a:rPr lang="en-US" altLang="ja-JP" sz="1200" dirty="0" err="1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μM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 </a:t>
            </a:r>
            <a:r>
              <a:rPr lang="en-US" altLang="ja-JP" sz="1200" dirty="0" err="1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phytosphingosine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, and shifted to 30°C. C) WT (SEY6210) and </a:t>
            </a:r>
            <a:r>
              <a:rPr lang="en-US" altLang="ja-JP" sz="1200" i="1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pkh1ts pkh2Δ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 (MTY29) cells were cultured in YPD at 25°C, and shifted to 32°C. D) WT (SEY6210) and </a:t>
            </a:r>
            <a:r>
              <a:rPr lang="en-US" altLang="ja-JP" sz="1200" i="1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ypk1ts ypk2Δ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 (MTY77) cells were cultured in YPD at 25°C, and shifted to 33°C. E) WT (JK9-3da) and </a:t>
            </a:r>
            <a:r>
              <a:rPr lang="en-US" altLang="ja-JP" sz="1200" i="1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tor1Δ tor2-29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 (SH229) cells were cultured in YPD at 25°C, and shifted to 33°C. F) </a:t>
            </a:r>
            <a:r>
              <a:rPr lang="en-US" altLang="ja-JP" sz="1200" i="1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AVO3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 (PLY718) and </a:t>
            </a:r>
            <a:r>
              <a:rPr lang="en-US" altLang="ja-JP" sz="1200" i="1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avo3-30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 (PLY1134) cells were cultured in YPD at 25°C, and shifted to 30°C. G) WT (SEY6210) and </a:t>
            </a:r>
            <a:r>
              <a:rPr lang="en-US" altLang="ja-JP" sz="1200" i="1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pkc1-2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 (FKY2746) cells were cultured in YPD at 25°C, and shifted to 32°C. H) Summary of culture conditions in (A-G) to obtain cells for northern blotting.</a:t>
            </a:r>
            <a:endParaRPr lang="ja-JP" altLang="ja-JP" sz="1200" dirty="0"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3256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テキスト ボックス 48"/>
          <p:cNvSpPr txBox="1">
            <a:spLocks noChangeArrowheads="1"/>
          </p:cNvSpPr>
          <p:nvPr/>
        </p:nvSpPr>
        <p:spPr bwMode="auto">
          <a:xfrm>
            <a:off x="1799927" y="702654"/>
            <a:ext cx="64770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1400" b="1" dirty="0">
                <a:cs typeface="Arial" panose="020B0604020202020204" pitchFamily="34" charset="0"/>
              </a:rPr>
              <a:t>(A)</a:t>
            </a:r>
            <a:endParaRPr lang="ja-JP" altLang="en-US" sz="1400" b="1" dirty="0">
              <a:cs typeface="Arial" panose="020B0604020202020204" pitchFamily="34" charset="0"/>
            </a:endParaRPr>
          </a:p>
        </p:txBody>
      </p:sp>
      <p:sp>
        <p:nvSpPr>
          <p:cNvPr id="130" name="テキスト ボックス 48"/>
          <p:cNvSpPr txBox="1">
            <a:spLocks noChangeArrowheads="1"/>
          </p:cNvSpPr>
          <p:nvPr/>
        </p:nvSpPr>
        <p:spPr bwMode="auto">
          <a:xfrm>
            <a:off x="1799927" y="2098243"/>
            <a:ext cx="64770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1400" b="1" dirty="0">
                <a:cs typeface="Arial" panose="020B0604020202020204" pitchFamily="34" charset="0"/>
              </a:rPr>
              <a:t>(B)</a:t>
            </a:r>
            <a:endParaRPr lang="ja-JP" altLang="en-US" sz="1400" b="1" dirty="0">
              <a:cs typeface="Arial" panose="020B0604020202020204" pitchFamily="34" charset="0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1826032" y="3682616"/>
            <a:ext cx="2154238" cy="1105656"/>
            <a:chOff x="666248" y="3608371"/>
            <a:chExt cx="2154238" cy="1105656"/>
          </a:xfrm>
        </p:grpSpPr>
        <p:pic>
          <p:nvPicPr>
            <p:cNvPr id="124" name="図 8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1236" y="4008959"/>
              <a:ext cx="1300162" cy="188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5" name="図 8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9011" y="4240196"/>
              <a:ext cx="1300162" cy="225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7" name="図 9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2823" y="4526263"/>
              <a:ext cx="1270000" cy="165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31" name="グループ化 39"/>
            <p:cNvGrpSpPr>
              <a:grpSpLocks/>
            </p:cNvGrpSpPr>
            <p:nvPr/>
          </p:nvGrpSpPr>
          <p:grpSpPr bwMode="auto">
            <a:xfrm>
              <a:off x="666248" y="3608371"/>
              <a:ext cx="2154238" cy="1105656"/>
              <a:chOff x="4243948" y="945521"/>
              <a:chExt cx="2589495" cy="1328910"/>
            </a:xfrm>
          </p:grpSpPr>
          <p:sp>
            <p:nvSpPr>
              <p:cNvPr id="132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4489569" y="1193205"/>
                <a:ext cx="2343874" cy="2589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800" b="1">
                    <a:cs typeface="Arial" panose="020B0604020202020204" pitchFamily="34" charset="0"/>
                  </a:rPr>
                  <a:t>TM</a:t>
                </a:r>
                <a:r>
                  <a:rPr lang="ja-JP" altLang="en-US" sz="800" b="1">
                    <a:cs typeface="Arial" panose="020B0604020202020204" pitchFamily="34" charset="0"/>
                  </a:rPr>
                  <a:t>　 　</a:t>
                </a:r>
                <a:r>
                  <a:rPr lang="en-US" altLang="ja-JP" sz="800" b="1">
                    <a:cs typeface="Arial" panose="020B0604020202020204" pitchFamily="34" charset="0"/>
                  </a:rPr>
                  <a:t>0     2     4      0     2     4</a:t>
                </a:r>
                <a:r>
                  <a:rPr lang="ja-JP" altLang="en-US" sz="800" b="1">
                    <a:cs typeface="Arial" panose="020B0604020202020204" pitchFamily="34" charset="0"/>
                  </a:rPr>
                  <a:t>　　 </a:t>
                </a:r>
                <a:r>
                  <a:rPr lang="en-US" altLang="ja-JP" sz="800" b="1">
                    <a:cs typeface="Arial" panose="020B0604020202020204" pitchFamily="34" charset="0"/>
                  </a:rPr>
                  <a:t>(hr)</a:t>
                </a:r>
                <a:endParaRPr lang="ja-JP" altLang="en-US" sz="800" b="1">
                  <a:cs typeface="Arial" panose="020B0604020202020204" pitchFamily="34" charset="0"/>
                </a:endParaRPr>
              </a:p>
            </p:txBody>
          </p:sp>
          <p:sp>
            <p:nvSpPr>
              <p:cNvPr id="133" name="テキスト ボックス 9"/>
              <p:cNvSpPr txBox="1">
                <a:spLocks noChangeArrowheads="1"/>
              </p:cNvSpPr>
              <p:nvPr/>
            </p:nvSpPr>
            <p:spPr bwMode="auto">
              <a:xfrm>
                <a:off x="4942139" y="945521"/>
                <a:ext cx="636951" cy="2589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800" b="1">
                    <a:cs typeface="Arial" panose="020B0604020202020204" pitchFamily="34" charset="0"/>
                  </a:rPr>
                  <a:t>WT</a:t>
                </a:r>
                <a:endParaRPr lang="ja-JP" altLang="en-US" sz="800" b="1">
                  <a:cs typeface="Arial" panose="020B0604020202020204" pitchFamily="34" charset="0"/>
                </a:endParaRPr>
              </a:p>
            </p:txBody>
          </p:sp>
          <p:sp>
            <p:nvSpPr>
              <p:cNvPr id="134" name="テキスト ボックス 10"/>
              <p:cNvSpPr txBox="1">
                <a:spLocks noChangeArrowheads="1"/>
              </p:cNvSpPr>
              <p:nvPr/>
            </p:nvSpPr>
            <p:spPr bwMode="auto">
              <a:xfrm>
                <a:off x="4243948" y="1718926"/>
                <a:ext cx="647985" cy="2589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800" b="1" i="1">
                    <a:cs typeface="Arial" panose="020B0604020202020204" pitchFamily="34" charset="0"/>
                  </a:rPr>
                  <a:t>RPL7</a:t>
                </a:r>
                <a:endParaRPr lang="ja-JP" altLang="en-US" sz="800" b="1" i="1">
                  <a:cs typeface="Arial" panose="020B0604020202020204" pitchFamily="34" charset="0"/>
                </a:endParaRPr>
              </a:p>
            </p:txBody>
          </p:sp>
          <p:sp>
            <p:nvSpPr>
              <p:cNvPr id="135" name="テキスト ボックス 11"/>
              <p:cNvSpPr txBox="1">
                <a:spLocks noChangeArrowheads="1"/>
              </p:cNvSpPr>
              <p:nvPr/>
            </p:nvSpPr>
            <p:spPr bwMode="auto">
              <a:xfrm>
                <a:off x="5673589" y="945521"/>
                <a:ext cx="734367" cy="2589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800" b="1" i="1">
                    <a:cs typeface="Arial" panose="020B0604020202020204" pitchFamily="34" charset="0"/>
                  </a:rPr>
                  <a:t>ipt1</a:t>
                </a:r>
                <a:r>
                  <a:rPr lang="en-US" altLang="ja-JP" sz="800" b="1" i="1">
                    <a:latin typeface="Symbol" panose="05050102010706020507" pitchFamily="18" charset="2"/>
                    <a:cs typeface="Arial" panose="020B0604020202020204" pitchFamily="34" charset="0"/>
                  </a:rPr>
                  <a:t>D</a:t>
                </a:r>
                <a:endParaRPr lang="ja-JP" altLang="en-US" sz="800" b="1" i="1">
                  <a:latin typeface="Symbol" panose="05050102010706020507" pitchFamily="18" charset="2"/>
                  <a:cs typeface="Arial" panose="020B0604020202020204" pitchFamily="34" charset="0"/>
                </a:endParaRPr>
              </a:p>
            </p:txBody>
          </p:sp>
          <p:cxnSp>
            <p:nvCxnSpPr>
              <p:cNvPr id="136" name="直線コネクタ 135"/>
              <p:cNvCxnSpPr/>
              <p:nvPr/>
            </p:nvCxnSpPr>
            <p:spPr bwMode="auto">
              <a:xfrm>
                <a:off x="4929010" y="1193567"/>
                <a:ext cx="683153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7" name="直線コネクタ 136"/>
              <p:cNvCxnSpPr/>
              <p:nvPr/>
            </p:nvCxnSpPr>
            <p:spPr bwMode="auto">
              <a:xfrm>
                <a:off x="5688493" y="1193567"/>
                <a:ext cx="685061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8" name="テキスト ボックス 14"/>
              <p:cNvSpPr txBox="1">
                <a:spLocks noChangeArrowheads="1"/>
              </p:cNvSpPr>
              <p:nvPr/>
            </p:nvSpPr>
            <p:spPr bwMode="auto">
              <a:xfrm>
                <a:off x="4243948" y="1442298"/>
                <a:ext cx="647985" cy="2589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800" b="1" i="1" dirty="0">
                    <a:cs typeface="Arial" panose="020B0604020202020204" pitchFamily="34" charset="0"/>
                  </a:rPr>
                  <a:t>RPL3</a:t>
                </a:r>
                <a:endParaRPr lang="ja-JP" altLang="en-US" sz="800" b="1" i="1" dirty="0">
                  <a:cs typeface="Arial" panose="020B0604020202020204" pitchFamily="34" charset="0"/>
                </a:endParaRPr>
              </a:p>
            </p:txBody>
          </p:sp>
          <p:sp>
            <p:nvSpPr>
              <p:cNvPr id="139" name="正方形/長方形 138"/>
              <p:cNvSpPr/>
              <p:nvPr/>
            </p:nvSpPr>
            <p:spPr bwMode="auto">
              <a:xfrm>
                <a:off x="4896569" y="1422533"/>
                <a:ext cx="1511334" cy="249954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800">
                  <a:cs typeface="Arial" panose="020B0604020202020204" pitchFamily="34" charset="0"/>
                </a:endParaRPr>
              </a:p>
            </p:txBody>
          </p:sp>
          <p:sp>
            <p:nvSpPr>
              <p:cNvPr id="140" name="正方形/長方形 139"/>
              <p:cNvSpPr/>
              <p:nvPr/>
            </p:nvSpPr>
            <p:spPr bwMode="auto">
              <a:xfrm>
                <a:off x="4896569" y="1712556"/>
                <a:ext cx="1511334" cy="25186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800">
                  <a:cs typeface="Arial" panose="020B0604020202020204" pitchFamily="34" charset="0"/>
                </a:endParaRPr>
              </a:p>
            </p:txBody>
          </p:sp>
          <p:sp>
            <p:nvSpPr>
              <p:cNvPr id="141" name="テキスト ボックス 17"/>
              <p:cNvSpPr txBox="1">
                <a:spLocks noChangeArrowheads="1"/>
              </p:cNvSpPr>
              <p:nvPr/>
            </p:nvSpPr>
            <p:spPr bwMode="auto">
              <a:xfrm>
                <a:off x="4243948" y="2015485"/>
                <a:ext cx="647985" cy="2589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800" b="1" dirty="0">
                    <a:cs typeface="Arial" panose="020B0604020202020204" pitchFamily="34" charset="0"/>
                  </a:rPr>
                  <a:t>U3</a:t>
                </a:r>
                <a:endParaRPr lang="ja-JP" altLang="en-US" sz="800" b="1" dirty="0">
                  <a:cs typeface="Arial" panose="020B0604020202020204" pitchFamily="34" charset="0"/>
                </a:endParaRPr>
              </a:p>
            </p:txBody>
          </p:sp>
          <p:sp>
            <p:nvSpPr>
              <p:cNvPr id="142" name="正方形/長方形 141"/>
              <p:cNvSpPr/>
              <p:nvPr/>
            </p:nvSpPr>
            <p:spPr bwMode="auto">
              <a:xfrm>
                <a:off x="4896569" y="2002579"/>
                <a:ext cx="1511334" cy="25377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800"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5" name="グループ化 4"/>
          <p:cNvGrpSpPr/>
          <p:nvPr/>
        </p:nvGrpSpPr>
        <p:grpSpPr>
          <a:xfrm>
            <a:off x="1804770" y="2250748"/>
            <a:ext cx="3368675" cy="1133106"/>
            <a:chOff x="647700" y="1665287"/>
            <a:chExt cx="3368675" cy="1133106"/>
          </a:xfrm>
        </p:grpSpPr>
        <p:pic>
          <p:nvPicPr>
            <p:cNvPr id="119" name="図 8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1423" y="2083386"/>
              <a:ext cx="2554287" cy="174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0" name="図 84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0788" y="2330450"/>
              <a:ext cx="2525712" cy="211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" name="図 86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7925" y="2594514"/>
              <a:ext cx="2568575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47" name="グループ化 57"/>
            <p:cNvGrpSpPr>
              <a:grpSpLocks noChangeAspect="1"/>
            </p:cNvGrpSpPr>
            <p:nvPr/>
          </p:nvGrpSpPr>
          <p:grpSpPr bwMode="auto">
            <a:xfrm>
              <a:off x="647700" y="1665287"/>
              <a:ext cx="3368675" cy="1133106"/>
              <a:chOff x="578288" y="2883157"/>
              <a:chExt cx="4041098" cy="1359530"/>
            </a:xfrm>
          </p:grpSpPr>
          <p:sp>
            <p:nvSpPr>
              <p:cNvPr id="148" name="テキスト ボックス 9"/>
              <p:cNvSpPr txBox="1">
                <a:spLocks noChangeArrowheads="1"/>
              </p:cNvSpPr>
              <p:nvPr/>
            </p:nvSpPr>
            <p:spPr bwMode="auto">
              <a:xfrm>
                <a:off x="3417837" y="2883617"/>
                <a:ext cx="960497" cy="2585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800" b="1" i="1">
                    <a:cs typeface="Arial" panose="020B0604020202020204" pitchFamily="34" charset="0"/>
                  </a:rPr>
                  <a:t>csh1</a:t>
                </a:r>
                <a:r>
                  <a:rPr lang="en-US" altLang="ja-JP" sz="800" b="1" i="1">
                    <a:latin typeface="Symbol" panose="05050102010706020507" pitchFamily="18" charset="2"/>
                    <a:cs typeface="Arial" panose="020B0604020202020204" pitchFamily="34" charset="0"/>
                  </a:rPr>
                  <a:t>D</a:t>
                </a:r>
                <a:endParaRPr lang="ja-JP" altLang="en-US" sz="800" b="1" i="1">
                  <a:cs typeface="Arial" panose="020B0604020202020204" pitchFamily="34" charset="0"/>
                </a:endParaRPr>
              </a:p>
            </p:txBody>
          </p:sp>
          <p:grpSp>
            <p:nvGrpSpPr>
              <p:cNvPr id="149" name="グループ化 56"/>
              <p:cNvGrpSpPr>
                <a:grpSpLocks/>
              </p:cNvGrpSpPr>
              <p:nvPr/>
            </p:nvGrpSpPr>
            <p:grpSpPr bwMode="auto">
              <a:xfrm>
                <a:off x="578288" y="2883157"/>
                <a:ext cx="4041098" cy="1359530"/>
                <a:chOff x="578288" y="2883157"/>
                <a:chExt cx="4041098" cy="1359530"/>
              </a:xfrm>
            </p:grpSpPr>
            <p:grpSp>
              <p:nvGrpSpPr>
                <p:cNvPr id="150" name="グループ化 21"/>
                <p:cNvGrpSpPr>
                  <a:grpSpLocks/>
                </p:cNvGrpSpPr>
                <p:nvPr/>
              </p:nvGrpSpPr>
              <p:grpSpPr bwMode="auto">
                <a:xfrm>
                  <a:off x="578288" y="2883157"/>
                  <a:ext cx="4041098" cy="1359530"/>
                  <a:chOff x="326814" y="452603"/>
                  <a:chExt cx="4042483" cy="1359830"/>
                </a:xfrm>
              </p:grpSpPr>
              <p:sp>
                <p:nvSpPr>
                  <p:cNvPr id="152" name="テキスト ボックス 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99601" y="711888"/>
                    <a:ext cx="3869696" cy="25858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ja-JP" sz="800" b="1">
                        <a:cs typeface="Arial" panose="020B0604020202020204" pitchFamily="34" charset="0"/>
                      </a:rPr>
                      <a:t>  TM</a:t>
                    </a:r>
                    <a:r>
                      <a:rPr lang="ja-JP" altLang="en-US" sz="800" b="1">
                        <a:cs typeface="Arial" panose="020B0604020202020204" pitchFamily="34" charset="0"/>
                      </a:rPr>
                      <a:t>　　　</a:t>
                    </a:r>
                    <a:r>
                      <a:rPr lang="en-US" altLang="ja-JP" sz="800" b="1">
                        <a:cs typeface="Arial" panose="020B0604020202020204" pitchFamily="34" charset="0"/>
                      </a:rPr>
                      <a:t>0     2     4      0     2     4      0     2     4      0     2     4    (hr)</a:t>
                    </a:r>
                    <a:endParaRPr lang="ja-JP" altLang="en-US" sz="800" b="1"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53" name="テキスト ボックス 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95549" y="452603"/>
                    <a:ext cx="969915" cy="25858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ja-JP" sz="800" b="1">
                        <a:cs typeface="Arial" panose="020B0604020202020204" pitchFamily="34" charset="0"/>
                      </a:rPr>
                      <a:t>WT</a:t>
                    </a:r>
                    <a:endParaRPr lang="ja-JP" altLang="en-US" sz="800" b="1" i="1"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54" name="テキスト ボックス 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93700" y="1257159"/>
                    <a:ext cx="592137" cy="25855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algn="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ja-JP" sz="800" b="1" i="1">
                        <a:cs typeface="Arial" panose="020B0604020202020204" pitchFamily="34" charset="0"/>
                      </a:rPr>
                      <a:t>RPL7</a:t>
                    </a:r>
                    <a:endParaRPr lang="ja-JP" altLang="en-US" sz="800" b="1" i="1"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55" name="テキスト ボックス 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87350" y="1553881"/>
                    <a:ext cx="598488" cy="25855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algn="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ja-JP" sz="800" b="1" dirty="0">
                        <a:cs typeface="Arial" panose="020B0604020202020204" pitchFamily="34" charset="0"/>
                      </a:rPr>
                      <a:t>U3</a:t>
                    </a:r>
                    <a:endParaRPr lang="ja-JP" altLang="en-US" sz="800" b="1" dirty="0"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56" name="テキスト ボックス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580121" y="453061"/>
                    <a:ext cx="1113947" cy="25858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ja-JP" sz="800" b="1" i="1">
                        <a:cs typeface="Arial" panose="020B0604020202020204" pitchFamily="34" charset="0"/>
                      </a:rPr>
                      <a:t>csg1</a:t>
                    </a:r>
                    <a:r>
                      <a:rPr lang="en-US" altLang="ja-JP" sz="800" b="1" i="1">
                        <a:latin typeface="Symbol" panose="05050102010706020507" pitchFamily="18" charset="2"/>
                        <a:cs typeface="Arial" panose="020B0604020202020204" pitchFamily="34" charset="0"/>
                      </a:rPr>
                      <a:t>D</a:t>
                    </a:r>
                    <a:endParaRPr lang="ja-JP" altLang="en-US" sz="800" b="1" i="1">
                      <a:latin typeface="Symbol" panose="05050102010706020507" pitchFamily="18" charset="2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57" name="テキスト ボックス 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10033" y="453060"/>
                    <a:ext cx="960827" cy="25858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ja-JP" sz="800" b="1" i="1">
                        <a:cs typeface="Arial" panose="020B0604020202020204" pitchFamily="34" charset="0"/>
                      </a:rPr>
                      <a:t>csg2</a:t>
                    </a:r>
                    <a:r>
                      <a:rPr lang="en-US" altLang="ja-JP" sz="800" b="1" i="1">
                        <a:latin typeface="Symbol" panose="05050102010706020507" pitchFamily="18" charset="2"/>
                        <a:cs typeface="Arial" panose="020B0604020202020204" pitchFamily="34" charset="0"/>
                      </a:rPr>
                      <a:t>D</a:t>
                    </a:r>
                    <a:endParaRPr lang="ja-JP" altLang="en-US" sz="800" b="1" i="1">
                      <a:cs typeface="Arial" panose="020B0604020202020204" pitchFamily="34" charset="0"/>
                    </a:endParaRPr>
                  </a:p>
                </p:txBody>
              </p:sp>
              <p:cxnSp>
                <p:nvCxnSpPr>
                  <p:cNvPr id="158" name="直線コネクタ 157"/>
                  <p:cNvCxnSpPr/>
                  <p:nvPr/>
                </p:nvCxnSpPr>
                <p:spPr bwMode="auto">
                  <a:xfrm>
                    <a:off x="1041203" y="728848"/>
                    <a:ext cx="683907" cy="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9" name="直線コネクタ 158"/>
                  <p:cNvCxnSpPr/>
                  <p:nvPr/>
                </p:nvCxnSpPr>
                <p:spPr bwMode="auto">
                  <a:xfrm>
                    <a:off x="1795596" y="728848"/>
                    <a:ext cx="683907" cy="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0" name="直線コネクタ 159"/>
                  <p:cNvCxnSpPr/>
                  <p:nvPr/>
                </p:nvCxnSpPr>
                <p:spPr bwMode="auto">
                  <a:xfrm>
                    <a:off x="2551894" y="728848"/>
                    <a:ext cx="683908" cy="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1" name="テキスト ボックス 1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26814" y="960437"/>
                    <a:ext cx="659025" cy="25858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algn="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ja-JP" sz="800" b="1" i="1" dirty="0">
                        <a:cs typeface="Arial" panose="020B0604020202020204" pitchFamily="34" charset="0"/>
                      </a:rPr>
                      <a:t>RPL3</a:t>
                    </a:r>
                    <a:endParaRPr lang="ja-JP" altLang="en-US" sz="800" b="1" i="1" dirty="0"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62" name="正方形/長方形 161"/>
                  <p:cNvSpPr/>
                  <p:nvPr/>
                </p:nvSpPr>
                <p:spPr bwMode="auto">
                  <a:xfrm>
                    <a:off x="1005006" y="953655"/>
                    <a:ext cx="3025195" cy="251479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 sz="800" b="1"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63" name="正方形/長方形 162"/>
                  <p:cNvSpPr/>
                  <p:nvPr/>
                </p:nvSpPr>
                <p:spPr bwMode="auto">
                  <a:xfrm>
                    <a:off x="1005006" y="1245143"/>
                    <a:ext cx="3025195" cy="251479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 sz="800" b="1"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64" name="正方形/長方形 163"/>
                  <p:cNvSpPr/>
                  <p:nvPr/>
                </p:nvSpPr>
                <p:spPr bwMode="auto">
                  <a:xfrm>
                    <a:off x="1005006" y="1532819"/>
                    <a:ext cx="3025195" cy="253385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eaLnBrk="1" fontAlgn="auto" hangingPunct="1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 sz="800" b="1">
                      <a:cs typeface="Arial" panose="020B0604020202020204" pitchFamily="34" charset="0"/>
                    </a:endParaRPr>
                  </a:p>
                </p:txBody>
              </p:sp>
            </p:grpSp>
            <p:cxnSp>
              <p:nvCxnSpPr>
                <p:cNvPr id="151" name="直線コネクタ 150"/>
                <p:cNvCxnSpPr/>
                <p:nvPr/>
              </p:nvCxnSpPr>
              <p:spPr bwMode="auto">
                <a:xfrm>
                  <a:off x="3556741" y="3159341"/>
                  <a:ext cx="683674" cy="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xmlns="" id="{AA38F775-AFA7-40D6-9518-097F0A7A0292}"/>
              </a:ext>
            </a:extLst>
          </p:cNvPr>
          <p:cNvGrpSpPr/>
          <p:nvPr/>
        </p:nvGrpSpPr>
        <p:grpSpPr>
          <a:xfrm>
            <a:off x="1826036" y="847226"/>
            <a:ext cx="2033127" cy="1104760"/>
            <a:chOff x="3309566" y="3653077"/>
            <a:chExt cx="2033127" cy="1104760"/>
          </a:xfrm>
        </p:grpSpPr>
        <p:pic>
          <p:nvPicPr>
            <p:cNvPr id="44" name="図 43">
              <a:extLst>
                <a:ext uri="{FF2B5EF4-FFF2-40B4-BE49-F238E27FC236}">
                  <a16:creationId xmlns:a16="http://schemas.microsoft.com/office/drawing/2014/main" xmlns="" id="{80A7E07F-D78B-433D-8872-225B267ED02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996"/>
            <a:stretch/>
          </p:blipFill>
          <p:spPr>
            <a:xfrm>
              <a:off x="3791772" y="4519270"/>
              <a:ext cx="1305609" cy="232471"/>
            </a:xfrm>
            <a:prstGeom prst="rect">
              <a:avLst/>
            </a:prstGeom>
          </p:spPr>
        </p:pic>
        <p:pic>
          <p:nvPicPr>
            <p:cNvPr id="45" name="図 44">
              <a:extLst>
                <a:ext uri="{FF2B5EF4-FFF2-40B4-BE49-F238E27FC236}">
                  <a16:creationId xmlns:a16="http://schemas.microsoft.com/office/drawing/2014/main" xmlns="" id="{DD80133F-048A-4007-9156-2100621C10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505"/>
            <a:stretch/>
          </p:blipFill>
          <p:spPr>
            <a:xfrm>
              <a:off x="3808004" y="4033825"/>
              <a:ext cx="1298679" cy="232471"/>
            </a:xfrm>
            <a:prstGeom prst="rect">
              <a:avLst/>
            </a:prstGeom>
          </p:spPr>
        </p:pic>
        <p:pic>
          <p:nvPicPr>
            <p:cNvPr id="47" name="図 46">
              <a:extLst>
                <a:ext uri="{FF2B5EF4-FFF2-40B4-BE49-F238E27FC236}">
                  <a16:creationId xmlns:a16="http://schemas.microsoft.com/office/drawing/2014/main" xmlns="" id="{0DDACA90-2EBE-498C-89B4-1679A55F9E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718"/>
            <a:stretch/>
          </p:blipFill>
          <p:spPr>
            <a:xfrm>
              <a:off x="3803545" y="4294193"/>
              <a:ext cx="1298681" cy="237984"/>
            </a:xfrm>
            <a:prstGeom prst="rect">
              <a:avLst/>
            </a:prstGeom>
          </p:spPr>
        </p:pic>
        <p:sp>
          <p:nvSpPr>
            <p:cNvPr id="48" name="テキスト ボックス 8">
              <a:extLst>
                <a:ext uri="{FF2B5EF4-FFF2-40B4-BE49-F238E27FC236}">
                  <a16:creationId xmlns:a16="http://schemas.microsoft.com/office/drawing/2014/main" xmlns="" id="{8BE8B7BE-68B6-4B0E-897B-1786D862C6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49431" y="3850617"/>
              <a:ext cx="179326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800" b="1" dirty="0">
                  <a:cs typeface="Arial" panose="020B0604020202020204" pitchFamily="34" charset="0"/>
                </a:rPr>
                <a:t>TM</a:t>
              </a:r>
              <a:r>
                <a:rPr lang="ja-JP" altLang="en-US" sz="800" b="1" dirty="0">
                  <a:cs typeface="Arial" panose="020B0604020202020204" pitchFamily="34" charset="0"/>
                </a:rPr>
                <a:t>　 　</a:t>
              </a:r>
              <a:r>
                <a:rPr lang="en-US" altLang="ja-JP" sz="800" b="1" dirty="0">
                  <a:cs typeface="Arial" panose="020B0604020202020204" pitchFamily="34" charset="0"/>
                </a:rPr>
                <a:t>0     2     4     0     2     4 </a:t>
              </a:r>
              <a:r>
                <a:rPr lang="ja-JP" altLang="en-US" sz="800" b="1" dirty="0">
                  <a:cs typeface="Arial" panose="020B0604020202020204" pitchFamily="34" charset="0"/>
                </a:rPr>
                <a:t>　</a:t>
              </a:r>
              <a:r>
                <a:rPr lang="en-US" altLang="ja-JP" sz="800" b="1" dirty="0">
                  <a:cs typeface="Arial" panose="020B0604020202020204" pitchFamily="34" charset="0"/>
                </a:rPr>
                <a:t>(h)</a:t>
              </a:r>
              <a:endParaRPr lang="ja-JP" altLang="en-US" sz="800" b="1" dirty="0">
                <a:cs typeface="Arial" panose="020B0604020202020204" pitchFamily="34" charset="0"/>
              </a:endParaRPr>
            </a:p>
          </p:txBody>
        </p:sp>
        <p:grpSp>
          <p:nvGrpSpPr>
            <p:cNvPr id="49" name="グループ化 39">
              <a:extLst>
                <a:ext uri="{FF2B5EF4-FFF2-40B4-BE49-F238E27FC236}">
                  <a16:creationId xmlns:a16="http://schemas.microsoft.com/office/drawing/2014/main" xmlns="" id="{5DDD2FD7-B760-4435-939D-A30C47F446C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09566" y="3653077"/>
              <a:ext cx="1798637" cy="1104760"/>
              <a:chOff x="4243948" y="945521"/>
              <a:chExt cx="2163641" cy="1329173"/>
            </a:xfrm>
          </p:grpSpPr>
          <p:sp>
            <p:nvSpPr>
              <p:cNvPr id="50" name="テキスト ボックス 9">
                <a:extLst>
                  <a:ext uri="{FF2B5EF4-FFF2-40B4-BE49-F238E27FC236}">
                    <a16:creationId xmlns:a16="http://schemas.microsoft.com/office/drawing/2014/main" xmlns="" id="{DAB08A31-19D8-4454-AB30-7A57443CE91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942139" y="945521"/>
                <a:ext cx="649584" cy="2598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800" b="1" dirty="0">
                    <a:cs typeface="Arial" panose="020B0604020202020204" pitchFamily="34" charset="0"/>
                  </a:rPr>
                  <a:t>WT</a:t>
                </a:r>
                <a:endParaRPr lang="ja-JP" altLang="en-US" sz="800" b="1" dirty="0">
                  <a:cs typeface="Arial" panose="020B0604020202020204" pitchFamily="34" charset="0"/>
                </a:endParaRPr>
              </a:p>
            </p:txBody>
          </p:sp>
          <p:sp>
            <p:nvSpPr>
              <p:cNvPr id="51" name="テキスト ボックス 10">
                <a:extLst>
                  <a:ext uri="{FF2B5EF4-FFF2-40B4-BE49-F238E27FC236}">
                    <a16:creationId xmlns:a16="http://schemas.microsoft.com/office/drawing/2014/main" xmlns="" id="{85EEC86B-CEA2-43E5-8EFF-CA9F4E4404C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43948" y="1718927"/>
                <a:ext cx="647985" cy="2592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800" b="1" i="1">
                    <a:cs typeface="Arial" panose="020B0604020202020204" pitchFamily="34" charset="0"/>
                  </a:rPr>
                  <a:t>RPL7</a:t>
                </a:r>
                <a:endParaRPr lang="ja-JP" altLang="en-US" sz="800" b="1" i="1">
                  <a:cs typeface="Arial" panose="020B0604020202020204" pitchFamily="34" charset="0"/>
                </a:endParaRPr>
              </a:p>
            </p:txBody>
          </p:sp>
          <p:sp>
            <p:nvSpPr>
              <p:cNvPr id="52" name="テキスト ボックス 11">
                <a:extLst>
                  <a:ext uri="{FF2B5EF4-FFF2-40B4-BE49-F238E27FC236}">
                    <a16:creationId xmlns:a16="http://schemas.microsoft.com/office/drawing/2014/main" xmlns="" id="{41A4D8E5-A9A2-4E82-8F0B-ECD396C0269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696293" y="945521"/>
                <a:ext cx="649584" cy="2598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800" b="1" i="1">
                    <a:cs typeface="Arial" panose="020B0604020202020204" pitchFamily="34" charset="0"/>
                  </a:rPr>
                  <a:t>lip1</a:t>
                </a:r>
                <a:r>
                  <a:rPr lang="en-US" altLang="ja-JP" sz="800" b="1" i="1">
                    <a:latin typeface="Symbol" panose="05050102010706020507" pitchFamily="18" charset="2"/>
                    <a:cs typeface="Arial" panose="020B0604020202020204" pitchFamily="34" charset="0"/>
                  </a:rPr>
                  <a:t>D </a:t>
                </a:r>
                <a:endParaRPr lang="ja-JP" altLang="en-US" sz="800" b="1" i="1">
                  <a:latin typeface="Symbol" panose="05050102010706020507" pitchFamily="18" charset="2"/>
                  <a:cs typeface="Arial" panose="020B0604020202020204" pitchFamily="34" charset="0"/>
                </a:endParaRPr>
              </a:p>
            </p:txBody>
          </p:sp>
          <p:cxnSp>
            <p:nvCxnSpPr>
              <p:cNvPr id="53" name="直線コネクタ 52">
                <a:extLst>
                  <a:ext uri="{FF2B5EF4-FFF2-40B4-BE49-F238E27FC236}">
                    <a16:creationId xmlns:a16="http://schemas.microsoft.com/office/drawing/2014/main" xmlns="" id="{092A623C-33BC-44A5-B3AF-AF499FE8075B}"/>
                  </a:ext>
                </a:extLst>
              </p:cNvPr>
              <p:cNvCxnSpPr/>
              <p:nvPr/>
            </p:nvCxnSpPr>
            <p:spPr bwMode="auto">
              <a:xfrm>
                <a:off x="4927605" y="1193817"/>
                <a:ext cx="685566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4" name="直線コネクタ 53">
                <a:extLst>
                  <a:ext uri="{FF2B5EF4-FFF2-40B4-BE49-F238E27FC236}">
                    <a16:creationId xmlns:a16="http://schemas.microsoft.com/office/drawing/2014/main" xmlns="" id="{0401A2A7-F98F-42E0-9D89-449B26D3DB9C}"/>
                  </a:ext>
                </a:extLst>
              </p:cNvPr>
              <p:cNvCxnSpPr/>
              <p:nvPr/>
            </p:nvCxnSpPr>
            <p:spPr bwMode="auto">
              <a:xfrm>
                <a:off x="5686511" y="1193817"/>
                <a:ext cx="683657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5" name="テキスト ボックス 14">
                <a:extLst>
                  <a:ext uri="{FF2B5EF4-FFF2-40B4-BE49-F238E27FC236}">
                    <a16:creationId xmlns:a16="http://schemas.microsoft.com/office/drawing/2014/main" xmlns="" id="{4C0FB3FD-8DA6-452D-ADBA-B8353F7D6E3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43948" y="1442299"/>
                <a:ext cx="647985" cy="2592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800" b="1" i="1" dirty="0">
                    <a:cs typeface="Arial" panose="020B0604020202020204" pitchFamily="34" charset="0"/>
                  </a:rPr>
                  <a:t>RPL3</a:t>
                </a:r>
                <a:endParaRPr lang="ja-JP" altLang="en-US" sz="800" b="1" i="1" dirty="0">
                  <a:cs typeface="Arial" panose="020B0604020202020204" pitchFamily="34" charset="0"/>
                </a:endParaRPr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xmlns="" id="{CDFCBC37-EE46-4D85-BF32-D07F5208E582}"/>
                  </a:ext>
                </a:extLst>
              </p:cNvPr>
              <p:cNvSpPr/>
              <p:nvPr/>
            </p:nvSpPr>
            <p:spPr bwMode="auto">
              <a:xfrm>
                <a:off x="4897051" y="1423014"/>
                <a:ext cx="1510538" cy="25020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800">
                  <a:cs typeface="Arial" panose="020B0604020202020204" pitchFamily="34" charset="0"/>
                </a:endParaRPr>
              </a:p>
            </p:txBody>
          </p:sp>
          <p:sp>
            <p:nvSpPr>
              <p:cNvPr id="57" name="正方形/長方形 56">
                <a:extLst>
                  <a:ext uri="{FF2B5EF4-FFF2-40B4-BE49-F238E27FC236}">
                    <a16:creationId xmlns:a16="http://schemas.microsoft.com/office/drawing/2014/main" xmlns="" id="{37A31FF8-4802-413D-8753-BD6AE1DB464C}"/>
                  </a:ext>
                </a:extLst>
              </p:cNvPr>
              <p:cNvSpPr/>
              <p:nvPr/>
            </p:nvSpPr>
            <p:spPr bwMode="auto">
              <a:xfrm>
                <a:off x="4897051" y="1713330"/>
                <a:ext cx="1510538" cy="25211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800">
                  <a:cs typeface="Arial" panose="020B0604020202020204" pitchFamily="34" charset="0"/>
                </a:endParaRPr>
              </a:p>
            </p:txBody>
          </p:sp>
          <p:sp>
            <p:nvSpPr>
              <p:cNvPr id="58" name="テキスト ボックス 17">
                <a:extLst>
                  <a:ext uri="{FF2B5EF4-FFF2-40B4-BE49-F238E27FC236}">
                    <a16:creationId xmlns:a16="http://schemas.microsoft.com/office/drawing/2014/main" xmlns="" id="{6376A026-614A-4E31-965B-AD76F3623BC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43948" y="2015486"/>
                <a:ext cx="647985" cy="2592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800" b="1" dirty="0">
                    <a:cs typeface="Arial" panose="020B0604020202020204" pitchFamily="34" charset="0"/>
                  </a:rPr>
                  <a:t>U3</a:t>
                </a:r>
                <a:endParaRPr lang="ja-JP" altLang="en-US" sz="800" b="1" dirty="0">
                  <a:cs typeface="Arial" panose="020B0604020202020204" pitchFamily="34" charset="0"/>
                </a:endParaRPr>
              </a:p>
            </p:txBody>
          </p:sp>
          <p:sp>
            <p:nvSpPr>
              <p:cNvPr id="59" name="正方形/長方形 58">
                <a:extLst>
                  <a:ext uri="{FF2B5EF4-FFF2-40B4-BE49-F238E27FC236}">
                    <a16:creationId xmlns:a16="http://schemas.microsoft.com/office/drawing/2014/main" xmlns="" id="{53198AB1-1F90-4E65-B5FD-E1591AC230E8}"/>
                  </a:ext>
                </a:extLst>
              </p:cNvPr>
              <p:cNvSpPr/>
              <p:nvPr/>
            </p:nvSpPr>
            <p:spPr bwMode="auto">
              <a:xfrm>
                <a:off x="4897051" y="2003646"/>
                <a:ext cx="1510538" cy="25211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800"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70" name="テキスト ボックス 48">
            <a:extLst>
              <a:ext uri="{FF2B5EF4-FFF2-40B4-BE49-F238E27FC236}">
                <a16:creationId xmlns:a16="http://schemas.microsoft.com/office/drawing/2014/main" xmlns="" id="{5B15B582-3F5E-4123-8853-B118971A3B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9927" y="3493831"/>
            <a:ext cx="64770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1400" b="1" dirty="0">
                <a:cs typeface="Arial" panose="020B0604020202020204" pitchFamily="34" charset="0"/>
              </a:rPr>
              <a:t>(C)</a:t>
            </a:r>
            <a:endParaRPr lang="ja-JP" altLang="en-US" sz="1400" b="1" dirty="0">
              <a:cs typeface="Arial" panose="020B0604020202020204" pitchFamily="34" charset="0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215751" y="5292328"/>
            <a:ext cx="6056960" cy="14528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  <a:spcAft>
                <a:spcPts val="1000"/>
              </a:spcAft>
            </a:pPr>
            <a:r>
              <a:rPr lang="en-US" altLang="ja-JP" sz="1200" b="1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Supplementary Figure S2. Ceramides and complex sphingolipids are not required for the stress response to </a:t>
            </a:r>
            <a:r>
              <a:rPr lang="en-US" altLang="ja-JP" sz="1200" b="1" dirty="0" err="1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tunicamycin</a:t>
            </a:r>
            <a:endParaRPr lang="ja-JP" altLang="ja-JP" sz="1100" dirty="0"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algn="just">
              <a:lnSpc>
                <a:spcPts val="1200"/>
              </a:lnSpc>
              <a:spcAft>
                <a:spcPts val="1000"/>
              </a:spcAft>
            </a:pP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A) WT (FKY511) and </a:t>
            </a:r>
            <a:r>
              <a:rPr lang="en-US" altLang="ja-JP" sz="1200" i="1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lip1Δ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 (FKY99) cells were cultured in YPD at </a:t>
            </a:r>
            <a:r>
              <a:rPr lang="en-US" altLang="ja-JP" sz="120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30°C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. B, C) WT (BY4742), </a:t>
            </a:r>
            <a:r>
              <a:rPr lang="en-US" altLang="ja-JP" sz="1200" i="1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csg1Δ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 (FKY1705), </a:t>
            </a:r>
            <a:r>
              <a:rPr lang="en-US" altLang="ja-JP" sz="1200" i="1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csg2Δ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 (FKY1707), and </a:t>
            </a:r>
            <a:r>
              <a:rPr lang="en-US" altLang="ja-JP" sz="1200" i="1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csh1Δ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 (FKY1709) cells (B) were cultured at </a:t>
            </a:r>
            <a:r>
              <a:rPr lang="en-US" altLang="ja-JP" sz="120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30°C 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in synthetic complete medium, as were WT (BY4742) and </a:t>
            </a:r>
            <a:r>
              <a:rPr lang="en-US" altLang="ja-JP" sz="1200" i="1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ipt1Δ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 (FKY1713) cells (C). Cultures were then treated with 2.5 </a:t>
            </a:r>
            <a:r>
              <a:rPr lang="en-US" altLang="ja-JP" sz="1200" dirty="0" err="1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μg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/mL </a:t>
            </a:r>
            <a:r>
              <a:rPr lang="en-US" altLang="ja-JP" sz="1200" dirty="0" err="1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tunicamycin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 for the indicated times, and harvested. The mRNA levels in (A-C) were analyzed by northern blotting as in Figure 1B. Data represent one of three reproducible and independent experiments.</a:t>
            </a:r>
            <a:endParaRPr lang="ja-JP" altLang="ja-JP" sz="1100" dirty="0"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3365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xmlns="" id="{F19CE602-D774-40BF-A89E-D08BF50B57EA}"/>
              </a:ext>
            </a:extLst>
          </p:cNvPr>
          <p:cNvGrpSpPr/>
          <p:nvPr/>
        </p:nvGrpSpPr>
        <p:grpSpPr>
          <a:xfrm>
            <a:off x="1506289" y="1769413"/>
            <a:ext cx="3455987" cy="886856"/>
            <a:chOff x="1916832" y="1824127"/>
            <a:chExt cx="3455987" cy="886856"/>
          </a:xfrm>
        </p:grpSpPr>
        <p:pic>
          <p:nvPicPr>
            <p:cNvPr id="69" name="図 6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31394" y="2468341"/>
              <a:ext cx="2610907" cy="242642"/>
            </a:xfrm>
            <a:prstGeom prst="rect">
              <a:avLst/>
            </a:prstGeom>
          </p:spPr>
        </p:pic>
        <p:pic>
          <p:nvPicPr>
            <p:cNvPr id="70" name="図 6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85028" y="2206766"/>
              <a:ext cx="2544664" cy="236486"/>
            </a:xfrm>
            <a:prstGeom prst="rect">
              <a:avLst/>
            </a:prstGeom>
          </p:spPr>
        </p:pic>
        <p:grpSp>
          <p:nvGrpSpPr>
            <p:cNvPr id="19" name="グループ化 21"/>
            <p:cNvGrpSpPr>
              <a:grpSpLocks/>
            </p:cNvGrpSpPr>
            <p:nvPr/>
          </p:nvGrpSpPr>
          <p:grpSpPr bwMode="auto">
            <a:xfrm>
              <a:off x="1916832" y="1824127"/>
              <a:ext cx="3455987" cy="865805"/>
              <a:chOff x="312440" y="472123"/>
              <a:chExt cx="4175575" cy="1045094"/>
            </a:xfrm>
          </p:grpSpPr>
          <p:sp>
            <p:nvSpPr>
              <p:cNvPr id="20" name="テキスト ボックス 4"/>
              <p:cNvSpPr txBox="1">
                <a:spLocks noChangeArrowheads="1"/>
              </p:cNvSpPr>
              <p:nvPr/>
            </p:nvSpPr>
            <p:spPr bwMode="auto">
              <a:xfrm>
                <a:off x="376417" y="706926"/>
                <a:ext cx="4111598" cy="260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800" b="1">
                    <a:cs typeface="Arial" panose="020B0604020202020204" pitchFamily="34" charset="0"/>
                  </a:rPr>
                  <a:t>  37 </a:t>
                </a:r>
                <a:r>
                  <a:rPr lang="en-US" altLang="ja-JP" sz="800" b="1" baseline="30000">
                    <a:cs typeface="Arial" panose="020B0604020202020204" pitchFamily="34" charset="0"/>
                  </a:rPr>
                  <a:t>o</a:t>
                </a:r>
                <a:r>
                  <a:rPr lang="en-US" altLang="ja-JP" sz="800" b="1">
                    <a:cs typeface="Arial" panose="020B0604020202020204" pitchFamily="34" charset="0"/>
                  </a:rPr>
                  <a:t>C</a:t>
                </a:r>
                <a:r>
                  <a:rPr lang="ja-JP" altLang="en-US" sz="800" b="1">
                    <a:cs typeface="Arial" panose="020B0604020202020204" pitchFamily="34" charset="0"/>
                  </a:rPr>
                  <a:t>　　   </a:t>
                </a:r>
                <a:r>
                  <a:rPr lang="en-US" altLang="ja-JP" sz="800" b="1">
                    <a:cs typeface="Arial" panose="020B0604020202020204" pitchFamily="34" charset="0"/>
                  </a:rPr>
                  <a:t>0    15   30   60   90   120   0    15   30   60   90  120  (min)</a:t>
                </a:r>
                <a:endParaRPr lang="ja-JP" altLang="en-US" sz="800" b="1">
                  <a:cs typeface="Arial" panose="020B0604020202020204" pitchFamily="34" charset="0"/>
                </a:endParaRPr>
              </a:p>
            </p:txBody>
          </p:sp>
          <p:sp>
            <p:nvSpPr>
              <p:cNvPr id="21" name="テキスト ボックス 5"/>
              <p:cNvSpPr txBox="1">
                <a:spLocks noChangeArrowheads="1"/>
              </p:cNvSpPr>
              <p:nvPr/>
            </p:nvSpPr>
            <p:spPr bwMode="auto">
              <a:xfrm>
                <a:off x="977940" y="472123"/>
                <a:ext cx="1573645" cy="260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800" b="1">
                    <a:cs typeface="Arial" panose="020B0604020202020204" pitchFamily="34" charset="0"/>
                  </a:rPr>
                  <a:t>WT</a:t>
                </a:r>
                <a:endParaRPr lang="ja-JP" altLang="en-US" sz="800" b="1">
                  <a:cs typeface="Arial" panose="020B0604020202020204" pitchFamily="34" charset="0"/>
                </a:endParaRPr>
              </a:p>
            </p:txBody>
          </p:sp>
          <p:sp>
            <p:nvSpPr>
              <p:cNvPr id="22" name="テキスト ボックス 6"/>
              <p:cNvSpPr txBox="1">
                <a:spLocks noChangeArrowheads="1"/>
              </p:cNvSpPr>
              <p:nvPr/>
            </p:nvSpPr>
            <p:spPr bwMode="auto">
              <a:xfrm>
                <a:off x="393700" y="1257159"/>
                <a:ext cx="592138" cy="2600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800" b="1" dirty="0">
                    <a:cs typeface="Arial" panose="020B0604020202020204" pitchFamily="34" charset="0"/>
                  </a:rPr>
                  <a:t>U3</a:t>
                </a:r>
                <a:endParaRPr lang="ja-JP" altLang="en-US" sz="800" b="1" dirty="0">
                  <a:cs typeface="Arial" panose="020B0604020202020204" pitchFamily="34" charset="0"/>
                </a:endParaRPr>
              </a:p>
            </p:txBody>
          </p:sp>
          <p:sp>
            <p:nvSpPr>
              <p:cNvPr id="24" name="テキスト ボックス 9"/>
              <p:cNvSpPr txBox="1">
                <a:spLocks noChangeArrowheads="1"/>
              </p:cNvSpPr>
              <p:nvPr/>
            </p:nvSpPr>
            <p:spPr bwMode="auto">
              <a:xfrm>
                <a:off x="2491651" y="472531"/>
                <a:ext cx="1558899" cy="260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800" b="1" i="1" dirty="0">
                    <a:cs typeface="Arial" panose="020B0604020202020204" pitchFamily="34" charset="0"/>
                  </a:rPr>
                  <a:t>sch9</a:t>
                </a:r>
                <a:r>
                  <a:rPr lang="en-US" altLang="ja-JP" sz="800" b="1" i="1" dirty="0">
                    <a:latin typeface="Symbol" panose="05050102010706020507" pitchFamily="18" charset="2"/>
                    <a:cs typeface="Arial" panose="020B0604020202020204" pitchFamily="34" charset="0"/>
                  </a:rPr>
                  <a:t>D</a:t>
                </a:r>
                <a:endParaRPr lang="ja-JP" altLang="en-US" sz="800" b="1" i="1" dirty="0">
                  <a:cs typeface="Arial" panose="020B0604020202020204" pitchFamily="34" charset="0"/>
                </a:endParaRPr>
              </a:p>
            </p:txBody>
          </p:sp>
          <p:cxnSp>
            <p:nvCxnSpPr>
              <p:cNvPr id="25" name="直線コネクタ 24"/>
              <p:cNvCxnSpPr/>
              <p:nvPr/>
            </p:nvCxnSpPr>
            <p:spPr bwMode="auto">
              <a:xfrm>
                <a:off x="1041296" y="728899"/>
                <a:ext cx="1446203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" name="直線コネクタ 25"/>
              <p:cNvCxnSpPr/>
              <p:nvPr/>
            </p:nvCxnSpPr>
            <p:spPr bwMode="auto">
              <a:xfrm>
                <a:off x="2550793" y="728899"/>
                <a:ext cx="1448122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7" name="テキスト ボックス 13"/>
              <p:cNvSpPr txBox="1">
                <a:spLocks noChangeArrowheads="1"/>
              </p:cNvSpPr>
              <p:nvPr/>
            </p:nvSpPr>
            <p:spPr bwMode="auto">
              <a:xfrm>
                <a:off x="312440" y="960438"/>
                <a:ext cx="673398" cy="260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800" b="1" i="1" dirty="0">
                    <a:cs typeface="Arial" panose="020B0604020202020204" pitchFamily="34" charset="0"/>
                  </a:rPr>
                  <a:t>RPL3</a:t>
                </a:r>
                <a:endParaRPr lang="ja-JP" altLang="en-US" sz="800" b="1" i="1" dirty="0">
                  <a:cs typeface="Arial" panose="020B0604020202020204" pitchFamily="34" charset="0"/>
                </a:endParaRPr>
              </a:p>
            </p:txBody>
          </p:sp>
          <p:sp>
            <p:nvSpPr>
              <p:cNvPr id="28" name="正方形/長方形 27"/>
              <p:cNvSpPr/>
              <p:nvPr/>
            </p:nvSpPr>
            <p:spPr bwMode="auto">
              <a:xfrm>
                <a:off x="1004852" y="953098"/>
                <a:ext cx="3024752" cy="252943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800" b="1">
                  <a:cs typeface="Arial" panose="020B0604020202020204" pitchFamily="34" charset="0"/>
                </a:endParaRPr>
              </a:p>
            </p:txBody>
          </p:sp>
          <p:sp>
            <p:nvSpPr>
              <p:cNvPr id="29" name="正方形/長方形 28"/>
              <p:cNvSpPr/>
              <p:nvPr/>
            </p:nvSpPr>
            <p:spPr bwMode="auto">
              <a:xfrm>
                <a:off x="1004852" y="1244366"/>
                <a:ext cx="3024752" cy="252943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800" b="1"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24" name="グループ化 123"/>
          <p:cNvGrpSpPr/>
          <p:nvPr/>
        </p:nvGrpSpPr>
        <p:grpSpPr>
          <a:xfrm>
            <a:off x="1506287" y="883637"/>
            <a:ext cx="3457575" cy="865467"/>
            <a:chOff x="72474" y="387946"/>
            <a:chExt cx="3457575" cy="865467"/>
          </a:xfrm>
        </p:grpSpPr>
        <p:pic>
          <p:nvPicPr>
            <p:cNvPr id="10" name="図 19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1274" y="774939"/>
              <a:ext cx="2549525" cy="204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図 19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8261" y="1021000"/>
              <a:ext cx="2508250" cy="204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0" name="グループ化 21"/>
            <p:cNvGrpSpPr>
              <a:grpSpLocks/>
            </p:cNvGrpSpPr>
            <p:nvPr/>
          </p:nvGrpSpPr>
          <p:grpSpPr bwMode="auto">
            <a:xfrm>
              <a:off x="72474" y="387946"/>
              <a:ext cx="3457575" cy="865467"/>
              <a:chOff x="312440" y="472123"/>
              <a:chExt cx="4175575" cy="1045229"/>
            </a:xfrm>
          </p:grpSpPr>
          <p:sp>
            <p:nvSpPr>
              <p:cNvPr id="41" name="テキスト ボックス 4"/>
              <p:cNvSpPr txBox="1">
                <a:spLocks noChangeArrowheads="1"/>
              </p:cNvSpPr>
              <p:nvPr/>
            </p:nvSpPr>
            <p:spPr bwMode="auto">
              <a:xfrm>
                <a:off x="376417" y="706926"/>
                <a:ext cx="4111598" cy="260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800" b="1">
                    <a:cs typeface="Arial" panose="020B0604020202020204" pitchFamily="34" charset="0"/>
                  </a:rPr>
                  <a:t>  37 </a:t>
                </a:r>
                <a:r>
                  <a:rPr lang="en-US" altLang="ja-JP" sz="800" b="1" baseline="30000">
                    <a:cs typeface="Arial" panose="020B0604020202020204" pitchFamily="34" charset="0"/>
                  </a:rPr>
                  <a:t>o</a:t>
                </a:r>
                <a:r>
                  <a:rPr lang="en-US" altLang="ja-JP" sz="800" b="1">
                    <a:cs typeface="Arial" panose="020B0604020202020204" pitchFamily="34" charset="0"/>
                  </a:rPr>
                  <a:t>C</a:t>
                </a:r>
                <a:r>
                  <a:rPr lang="ja-JP" altLang="en-US" sz="800" b="1">
                    <a:cs typeface="Arial" panose="020B0604020202020204" pitchFamily="34" charset="0"/>
                  </a:rPr>
                  <a:t>　　   </a:t>
                </a:r>
                <a:r>
                  <a:rPr lang="en-US" altLang="ja-JP" sz="800" b="1">
                    <a:cs typeface="Arial" panose="020B0604020202020204" pitchFamily="34" charset="0"/>
                  </a:rPr>
                  <a:t>0    15   30   60   90   120   0    15   30   60   90  120  (min)</a:t>
                </a:r>
                <a:endParaRPr lang="ja-JP" altLang="en-US" sz="800" b="1">
                  <a:cs typeface="Arial" panose="020B0604020202020204" pitchFamily="34" charset="0"/>
                </a:endParaRPr>
              </a:p>
            </p:txBody>
          </p:sp>
          <p:sp>
            <p:nvSpPr>
              <p:cNvPr id="42" name="テキスト ボックス 5"/>
              <p:cNvSpPr txBox="1">
                <a:spLocks noChangeArrowheads="1"/>
              </p:cNvSpPr>
              <p:nvPr/>
            </p:nvSpPr>
            <p:spPr bwMode="auto">
              <a:xfrm>
                <a:off x="977940" y="472123"/>
                <a:ext cx="1573645" cy="260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800" b="1">
                    <a:cs typeface="Arial" panose="020B0604020202020204" pitchFamily="34" charset="0"/>
                  </a:rPr>
                  <a:t>WT</a:t>
                </a:r>
                <a:endParaRPr lang="ja-JP" altLang="en-US" sz="800" b="1">
                  <a:cs typeface="Arial" panose="020B0604020202020204" pitchFamily="34" charset="0"/>
                </a:endParaRPr>
              </a:p>
            </p:txBody>
          </p:sp>
          <p:sp>
            <p:nvSpPr>
              <p:cNvPr id="43" name="テキスト ボックス 6"/>
              <p:cNvSpPr txBox="1">
                <a:spLocks noChangeArrowheads="1"/>
              </p:cNvSpPr>
              <p:nvPr/>
            </p:nvSpPr>
            <p:spPr bwMode="auto">
              <a:xfrm>
                <a:off x="393700" y="1257159"/>
                <a:ext cx="592137" cy="2601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800" b="1" dirty="0">
                    <a:cs typeface="Arial" panose="020B0604020202020204" pitchFamily="34" charset="0"/>
                  </a:rPr>
                  <a:t>U3</a:t>
                </a:r>
                <a:endParaRPr lang="ja-JP" altLang="en-US" sz="800" b="1" dirty="0">
                  <a:cs typeface="Arial" panose="020B0604020202020204" pitchFamily="34" charset="0"/>
                </a:endParaRPr>
              </a:p>
            </p:txBody>
          </p:sp>
          <p:sp>
            <p:nvSpPr>
              <p:cNvPr id="45" name="テキスト ボックス 9"/>
              <p:cNvSpPr txBox="1">
                <a:spLocks noChangeArrowheads="1"/>
              </p:cNvSpPr>
              <p:nvPr/>
            </p:nvSpPr>
            <p:spPr bwMode="auto">
              <a:xfrm>
                <a:off x="2491651" y="472531"/>
                <a:ext cx="1558899" cy="260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en-US" altLang="ja-JP" sz="800" b="1" i="1">
                    <a:cs typeface="Arial" panose="020B0604020202020204" pitchFamily="34" charset="0"/>
                  </a:rPr>
                  <a:t>tor1</a:t>
                </a:r>
                <a:r>
                  <a:rPr lang="en-US" altLang="ja-JP" sz="800" b="1" i="1">
                    <a:latin typeface="Symbol" panose="05050102010706020507" pitchFamily="18" charset="2"/>
                    <a:cs typeface="Arial" panose="020B0604020202020204" pitchFamily="34" charset="0"/>
                  </a:rPr>
                  <a:t>D</a:t>
                </a:r>
                <a:r>
                  <a:rPr lang="en-US" altLang="ja-JP" sz="800" b="1" i="1">
                    <a:cs typeface="Arial" panose="020B0604020202020204" pitchFamily="34" charset="0"/>
                  </a:rPr>
                  <a:t> tor2-29</a:t>
                </a:r>
                <a:endParaRPr lang="ja-JP" altLang="en-US" sz="800" b="1">
                  <a:cs typeface="Arial" panose="020B0604020202020204" pitchFamily="34" charset="0"/>
                </a:endParaRPr>
              </a:p>
            </p:txBody>
          </p:sp>
          <p:cxnSp>
            <p:nvCxnSpPr>
              <p:cNvPr id="46" name="直線コネクタ 45"/>
              <p:cNvCxnSpPr/>
              <p:nvPr/>
            </p:nvCxnSpPr>
            <p:spPr bwMode="auto">
              <a:xfrm>
                <a:off x="1040961" y="727116"/>
                <a:ext cx="1447455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" name="直線コネクタ 46"/>
              <p:cNvCxnSpPr/>
              <p:nvPr/>
            </p:nvCxnSpPr>
            <p:spPr bwMode="auto">
              <a:xfrm>
                <a:off x="2551683" y="727116"/>
                <a:ext cx="1445539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8" name="テキスト ボックス 13"/>
              <p:cNvSpPr txBox="1">
                <a:spLocks noChangeArrowheads="1"/>
              </p:cNvSpPr>
              <p:nvPr/>
            </p:nvSpPr>
            <p:spPr bwMode="auto">
              <a:xfrm>
                <a:off x="312440" y="960438"/>
                <a:ext cx="673398" cy="260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800" b="1" i="1" dirty="0">
                    <a:cs typeface="Arial" panose="020B0604020202020204" pitchFamily="34" charset="0"/>
                  </a:rPr>
                  <a:t>RPL3</a:t>
                </a:r>
                <a:endParaRPr lang="ja-JP" altLang="en-US" sz="800" b="1" i="1" dirty="0">
                  <a:cs typeface="Arial" panose="020B0604020202020204" pitchFamily="34" charset="0"/>
                </a:endParaRPr>
              </a:p>
            </p:txBody>
          </p:sp>
          <p:sp>
            <p:nvSpPr>
              <p:cNvPr id="49" name="正方形/長方形 48"/>
              <p:cNvSpPr/>
              <p:nvPr/>
            </p:nvSpPr>
            <p:spPr bwMode="auto">
              <a:xfrm>
                <a:off x="1004534" y="953349"/>
                <a:ext cx="3025279" cy="253075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800" b="1">
                  <a:cs typeface="Arial" panose="020B0604020202020204" pitchFamily="34" charset="0"/>
                </a:endParaRPr>
              </a:p>
            </p:txBody>
          </p:sp>
          <p:sp>
            <p:nvSpPr>
              <p:cNvPr id="50" name="正方形/長方形 49"/>
              <p:cNvSpPr/>
              <p:nvPr/>
            </p:nvSpPr>
            <p:spPr bwMode="auto">
              <a:xfrm>
                <a:off x="1004534" y="1244768"/>
                <a:ext cx="3025279" cy="25115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800" b="1"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28" name="グループ化 127"/>
          <p:cNvGrpSpPr/>
          <p:nvPr/>
        </p:nvGrpSpPr>
        <p:grpSpPr>
          <a:xfrm>
            <a:off x="1506289" y="4927077"/>
            <a:ext cx="3457575" cy="869307"/>
            <a:chOff x="3391937" y="3909619"/>
            <a:chExt cx="3457575" cy="869307"/>
          </a:xfrm>
        </p:grpSpPr>
        <p:pic>
          <p:nvPicPr>
            <p:cNvPr id="110" name="図 10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1828" y="4320300"/>
              <a:ext cx="2506209" cy="224466"/>
            </a:xfrm>
            <a:prstGeom prst="rect">
              <a:avLst/>
            </a:prstGeom>
          </p:spPr>
        </p:pic>
        <p:pic>
          <p:nvPicPr>
            <p:cNvPr id="111" name="図 110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33735" y="4538078"/>
              <a:ext cx="2591609" cy="240848"/>
            </a:xfrm>
            <a:prstGeom prst="rect">
              <a:avLst/>
            </a:prstGeom>
          </p:spPr>
        </p:pic>
        <p:grpSp>
          <p:nvGrpSpPr>
            <p:cNvPr id="112" name="グループ化 21"/>
            <p:cNvGrpSpPr>
              <a:grpSpLocks/>
            </p:cNvGrpSpPr>
            <p:nvPr/>
          </p:nvGrpSpPr>
          <p:grpSpPr bwMode="auto">
            <a:xfrm>
              <a:off x="3391937" y="3909619"/>
              <a:ext cx="3457575" cy="865467"/>
              <a:chOff x="312440" y="472123"/>
              <a:chExt cx="4175575" cy="1045229"/>
            </a:xfrm>
          </p:grpSpPr>
          <p:sp>
            <p:nvSpPr>
              <p:cNvPr id="113" name="テキスト ボックス 4"/>
              <p:cNvSpPr txBox="1">
                <a:spLocks noChangeArrowheads="1"/>
              </p:cNvSpPr>
              <p:nvPr/>
            </p:nvSpPr>
            <p:spPr bwMode="auto">
              <a:xfrm>
                <a:off x="376417" y="706926"/>
                <a:ext cx="4111598" cy="260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800" b="1">
                    <a:cs typeface="Arial" panose="020B0604020202020204" pitchFamily="34" charset="0"/>
                  </a:rPr>
                  <a:t>  37 </a:t>
                </a:r>
                <a:r>
                  <a:rPr lang="en-US" altLang="ja-JP" sz="800" b="1" baseline="30000">
                    <a:cs typeface="Arial" panose="020B0604020202020204" pitchFamily="34" charset="0"/>
                  </a:rPr>
                  <a:t>o</a:t>
                </a:r>
                <a:r>
                  <a:rPr lang="en-US" altLang="ja-JP" sz="800" b="1">
                    <a:cs typeface="Arial" panose="020B0604020202020204" pitchFamily="34" charset="0"/>
                  </a:rPr>
                  <a:t>C</a:t>
                </a:r>
                <a:r>
                  <a:rPr lang="ja-JP" altLang="en-US" sz="800" b="1">
                    <a:cs typeface="Arial" panose="020B0604020202020204" pitchFamily="34" charset="0"/>
                  </a:rPr>
                  <a:t>　　   </a:t>
                </a:r>
                <a:r>
                  <a:rPr lang="en-US" altLang="ja-JP" sz="800" b="1">
                    <a:cs typeface="Arial" panose="020B0604020202020204" pitchFamily="34" charset="0"/>
                  </a:rPr>
                  <a:t>0    15   30   60   90   120   0    15   30   60   90  120  (min)</a:t>
                </a:r>
                <a:endParaRPr lang="ja-JP" altLang="en-US" sz="800" b="1">
                  <a:cs typeface="Arial" panose="020B0604020202020204" pitchFamily="34" charset="0"/>
                </a:endParaRPr>
              </a:p>
            </p:txBody>
          </p:sp>
          <p:sp>
            <p:nvSpPr>
              <p:cNvPr id="114" name="テキスト ボックス 5"/>
              <p:cNvSpPr txBox="1">
                <a:spLocks noChangeArrowheads="1"/>
              </p:cNvSpPr>
              <p:nvPr/>
            </p:nvSpPr>
            <p:spPr bwMode="auto">
              <a:xfrm>
                <a:off x="977940" y="472123"/>
                <a:ext cx="1573645" cy="260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800" b="1" dirty="0">
                    <a:cs typeface="Arial" panose="020B0604020202020204" pitchFamily="34" charset="0"/>
                  </a:rPr>
                  <a:t>WT</a:t>
                </a:r>
                <a:endParaRPr lang="ja-JP" altLang="en-US" sz="800" b="1" dirty="0">
                  <a:cs typeface="Arial" panose="020B0604020202020204" pitchFamily="34" charset="0"/>
                </a:endParaRPr>
              </a:p>
            </p:txBody>
          </p:sp>
          <p:sp>
            <p:nvSpPr>
              <p:cNvPr id="115" name="テキスト ボックス 6"/>
              <p:cNvSpPr txBox="1">
                <a:spLocks noChangeArrowheads="1"/>
              </p:cNvSpPr>
              <p:nvPr/>
            </p:nvSpPr>
            <p:spPr bwMode="auto">
              <a:xfrm>
                <a:off x="393700" y="1257159"/>
                <a:ext cx="592137" cy="2601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800" b="1" dirty="0">
                    <a:cs typeface="Arial" panose="020B0604020202020204" pitchFamily="34" charset="0"/>
                  </a:rPr>
                  <a:t>U3</a:t>
                </a:r>
                <a:endParaRPr lang="ja-JP" altLang="en-US" sz="800" b="1" dirty="0">
                  <a:cs typeface="Arial" panose="020B0604020202020204" pitchFamily="34" charset="0"/>
                </a:endParaRPr>
              </a:p>
            </p:txBody>
          </p:sp>
          <p:sp>
            <p:nvSpPr>
              <p:cNvPr id="117" name="テキスト ボックス 9"/>
              <p:cNvSpPr txBox="1">
                <a:spLocks noChangeArrowheads="1"/>
              </p:cNvSpPr>
              <p:nvPr/>
            </p:nvSpPr>
            <p:spPr bwMode="auto">
              <a:xfrm>
                <a:off x="2491652" y="472180"/>
                <a:ext cx="1558899" cy="2601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en-US" altLang="ja-JP" sz="800" b="1" i="1" dirty="0">
                    <a:cs typeface="Arial" panose="020B0604020202020204" pitchFamily="34" charset="0"/>
                  </a:rPr>
                  <a:t>pkh1ts pkh2</a:t>
                </a:r>
                <a:r>
                  <a:rPr lang="en-US" altLang="ja-JP" sz="800" b="1" i="1" dirty="0">
                    <a:latin typeface="Symbol" panose="05050102010706020507" pitchFamily="18" charset="2"/>
                    <a:cs typeface="Arial" panose="020B0604020202020204" pitchFamily="34" charset="0"/>
                  </a:rPr>
                  <a:t>D</a:t>
                </a:r>
              </a:p>
            </p:txBody>
          </p:sp>
          <p:cxnSp>
            <p:nvCxnSpPr>
              <p:cNvPr id="118" name="直線コネクタ 117"/>
              <p:cNvCxnSpPr/>
              <p:nvPr/>
            </p:nvCxnSpPr>
            <p:spPr bwMode="auto">
              <a:xfrm>
                <a:off x="1040961" y="727116"/>
                <a:ext cx="1447455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9" name="直線コネクタ 118"/>
              <p:cNvCxnSpPr/>
              <p:nvPr/>
            </p:nvCxnSpPr>
            <p:spPr bwMode="auto">
              <a:xfrm>
                <a:off x="2551683" y="727116"/>
                <a:ext cx="1445539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20" name="テキスト ボックス 13"/>
              <p:cNvSpPr txBox="1">
                <a:spLocks noChangeArrowheads="1"/>
              </p:cNvSpPr>
              <p:nvPr/>
            </p:nvSpPr>
            <p:spPr bwMode="auto">
              <a:xfrm>
                <a:off x="312440" y="960438"/>
                <a:ext cx="673398" cy="260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800" b="1" i="1" dirty="0">
                    <a:cs typeface="Arial" panose="020B0604020202020204" pitchFamily="34" charset="0"/>
                  </a:rPr>
                  <a:t>RPL3</a:t>
                </a:r>
                <a:endParaRPr lang="ja-JP" altLang="en-US" sz="800" b="1" i="1" dirty="0">
                  <a:cs typeface="Arial" panose="020B0604020202020204" pitchFamily="34" charset="0"/>
                </a:endParaRPr>
              </a:p>
            </p:txBody>
          </p:sp>
          <p:sp>
            <p:nvSpPr>
              <p:cNvPr id="121" name="正方形/長方形 120"/>
              <p:cNvSpPr/>
              <p:nvPr/>
            </p:nvSpPr>
            <p:spPr bwMode="auto">
              <a:xfrm>
                <a:off x="1004534" y="953349"/>
                <a:ext cx="3025279" cy="253075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800" b="1">
                  <a:cs typeface="Arial" panose="020B0604020202020204" pitchFamily="34" charset="0"/>
                </a:endParaRPr>
              </a:p>
            </p:txBody>
          </p:sp>
          <p:sp>
            <p:nvSpPr>
              <p:cNvPr id="122" name="正方形/長方形 121"/>
              <p:cNvSpPr/>
              <p:nvPr/>
            </p:nvSpPr>
            <p:spPr bwMode="auto">
              <a:xfrm>
                <a:off x="1004534" y="1244768"/>
                <a:ext cx="3025279" cy="25115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800" b="1"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87" name="テキスト ボックス 48"/>
          <p:cNvSpPr txBox="1">
            <a:spLocks noChangeArrowheads="1"/>
          </p:cNvSpPr>
          <p:nvPr/>
        </p:nvSpPr>
        <p:spPr bwMode="auto">
          <a:xfrm>
            <a:off x="1160606" y="841593"/>
            <a:ext cx="64770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1400" b="1">
                <a:cs typeface="Arial" panose="020B0604020202020204" pitchFamily="34" charset="0"/>
              </a:rPr>
              <a:t>(A)</a:t>
            </a:r>
            <a:endParaRPr lang="ja-JP" altLang="en-US" sz="1400" b="1">
              <a:cs typeface="Arial" panose="020B0604020202020204" pitchFamily="34" charset="0"/>
            </a:endParaRPr>
          </a:p>
        </p:txBody>
      </p:sp>
      <p:sp>
        <p:nvSpPr>
          <p:cNvPr id="89" name="テキスト ボックス 48"/>
          <p:cNvSpPr txBox="1">
            <a:spLocks noChangeArrowheads="1"/>
          </p:cNvSpPr>
          <p:nvPr/>
        </p:nvSpPr>
        <p:spPr bwMode="auto">
          <a:xfrm>
            <a:off x="1160606" y="1691653"/>
            <a:ext cx="64770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1400" b="1" dirty="0">
                <a:cs typeface="Arial" panose="020B0604020202020204" pitchFamily="34" charset="0"/>
              </a:rPr>
              <a:t>(B)</a:t>
            </a:r>
            <a:endParaRPr lang="ja-JP" altLang="en-US" sz="1400" b="1" dirty="0">
              <a:cs typeface="Arial" panose="020B0604020202020204" pitchFamily="34" charset="0"/>
            </a:endParaRPr>
          </a:p>
        </p:txBody>
      </p:sp>
      <p:sp>
        <p:nvSpPr>
          <p:cNvPr id="90" name="テキスト ボックス 48"/>
          <p:cNvSpPr txBox="1">
            <a:spLocks noChangeArrowheads="1"/>
          </p:cNvSpPr>
          <p:nvPr/>
        </p:nvSpPr>
        <p:spPr bwMode="auto">
          <a:xfrm>
            <a:off x="1160606" y="2628454"/>
            <a:ext cx="64770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1400" b="1" dirty="0">
                <a:cs typeface="Arial" panose="020B0604020202020204" pitchFamily="34" charset="0"/>
              </a:rPr>
              <a:t>(C)</a:t>
            </a:r>
            <a:endParaRPr lang="ja-JP" altLang="en-US" sz="1400" b="1" dirty="0">
              <a:cs typeface="Arial" panose="020B0604020202020204" pitchFamily="34" charset="0"/>
            </a:endParaRPr>
          </a:p>
        </p:txBody>
      </p:sp>
      <p:sp>
        <p:nvSpPr>
          <p:cNvPr id="91" name="テキスト ボックス 48"/>
          <p:cNvSpPr txBox="1">
            <a:spLocks noChangeArrowheads="1"/>
          </p:cNvSpPr>
          <p:nvPr/>
        </p:nvSpPr>
        <p:spPr bwMode="auto">
          <a:xfrm>
            <a:off x="1160606" y="3740581"/>
            <a:ext cx="64770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1400" b="1" dirty="0">
                <a:cs typeface="Arial" panose="020B0604020202020204" pitchFamily="34" charset="0"/>
              </a:rPr>
              <a:t>(D)</a:t>
            </a:r>
            <a:endParaRPr lang="ja-JP" altLang="en-US" sz="1400" b="1" dirty="0">
              <a:cs typeface="Arial" panose="020B0604020202020204" pitchFamily="34" charset="0"/>
            </a:endParaRPr>
          </a:p>
        </p:txBody>
      </p:sp>
      <p:sp>
        <p:nvSpPr>
          <p:cNvPr id="92" name="テキスト ボックス 48"/>
          <p:cNvSpPr txBox="1">
            <a:spLocks noChangeArrowheads="1"/>
          </p:cNvSpPr>
          <p:nvPr/>
        </p:nvSpPr>
        <p:spPr bwMode="auto">
          <a:xfrm>
            <a:off x="1160606" y="4846161"/>
            <a:ext cx="64770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1400" b="1" dirty="0">
                <a:cs typeface="Arial" panose="020B0604020202020204" pitchFamily="34" charset="0"/>
              </a:rPr>
              <a:t>(E)</a:t>
            </a:r>
            <a:endParaRPr lang="ja-JP" altLang="en-US" sz="1400" b="1" dirty="0">
              <a:cs typeface="Arial" panose="020B0604020202020204" pitchFamily="34" charset="0"/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xmlns="" id="{B444372F-1E2F-49C1-92CC-FDA438C315B7}"/>
              </a:ext>
            </a:extLst>
          </p:cNvPr>
          <p:cNvGrpSpPr/>
          <p:nvPr/>
        </p:nvGrpSpPr>
        <p:grpSpPr>
          <a:xfrm>
            <a:off x="1510704" y="2658993"/>
            <a:ext cx="3457575" cy="1066774"/>
            <a:chOff x="1916832" y="2764525"/>
            <a:chExt cx="3457575" cy="1066774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xmlns="" id="{E0A4F25E-04ED-404A-A154-D27531A6CFE2}"/>
                </a:ext>
              </a:extLst>
            </p:cNvPr>
            <p:cNvGrpSpPr/>
            <p:nvPr/>
          </p:nvGrpSpPr>
          <p:grpSpPr>
            <a:xfrm>
              <a:off x="1916832" y="2965832"/>
              <a:ext cx="3457575" cy="865467"/>
              <a:chOff x="1916832" y="2705725"/>
              <a:chExt cx="3457575" cy="865467"/>
            </a:xfrm>
          </p:grpSpPr>
          <p:pic>
            <p:nvPicPr>
              <p:cNvPr id="71" name="図 70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74181" y="3343692"/>
                <a:ext cx="2528751" cy="226485"/>
              </a:xfrm>
              <a:prstGeom prst="rect">
                <a:avLst/>
              </a:prstGeom>
            </p:spPr>
          </p:pic>
          <p:pic>
            <p:nvPicPr>
              <p:cNvPr id="76" name="図 75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55028" y="3092379"/>
                <a:ext cx="2564201" cy="238301"/>
              </a:xfrm>
              <a:prstGeom prst="rect">
                <a:avLst/>
              </a:prstGeom>
            </p:spPr>
          </p:pic>
          <p:grpSp>
            <p:nvGrpSpPr>
              <p:cNvPr id="72" name="グループ化 21"/>
              <p:cNvGrpSpPr>
                <a:grpSpLocks/>
              </p:cNvGrpSpPr>
              <p:nvPr/>
            </p:nvGrpSpPr>
            <p:grpSpPr bwMode="auto">
              <a:xfrm>
                <a:off x="1916832" y="2705725"/>
                <a:ext cx="3457575" cy="865467"/>
                <a:chOff x="312440" y="472123"/>
                <a:chExt cx="4175575" cy="1045229"/>
              </a:xfrm>
            </p:grpSpPr>
            <p:sp>
              <p:nvSpPr>
                <p:cNvPr id="73" name="テキスト ボックス 4"/>
                <p:cNvSpPr txBox="1">
                  <a:spLocks noChangeArrowheads="1"/>
                </p:cNvSpPr>
                <p:nvPr/>
              </p:nvSpPr>
              <p:spPr bwMode="auto">
                <a:xfrm>
                  <a:off x="376417" y="706926"/>
                  <a:ext cx="4111598" cy="260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ja-JP" sz="800" b="1">
                      <a:cs typeface="Arial" panose="020B0604020202020204" pitchFamily="34" charset="0"/>
                    </a:rPr>
                    <a:t>  37 </a:t>
                  </a:r>
                  <a:r>
                    <a:rPr lang="en-US" altLang="ja-JP" sz="800" b="1" baseline="30000">
                      <a:cs typeface="Arial" panose="020B0604020202020204" pitchFamily="34" charset="0"/>
                    </a:rPr>
                    <a:t>o</a:t>
                  </a:r>
                  <a:r>
                    <a:rPr lang="en-US" altLang="ja-JP" sz="800" b="1">
                      <a:cs typeface="Arial" panose="020B0604020202020204" pitchFamily="34" charset="0"/>
                    </a:rPr>
                    <a:t>C</a:t>
                  </a:r>
                  <a:r>
                    <a:rPr lang="ja-JP" altLang="en-US" sz="800" b="1">
                      <a:cs typeface="Arial" panose="020B0604020202020204" pitchFamily="34" charset="0"/>
                    </a:rPr>
                    <a:t>　　   </a:t>
                  </a:r>
                  <a:r>
                    <a:rPr lang="en-US" altLang="ja-JP" sz="800" b="1">
                      <a:cs typeface="Arial" panose="020B0604020202020204" pitchFamily="34" charset="0"/>
                    </a:rPr>
                    <a:t>0    15   30   60   90   120   0    15   30   60   90  120  (min)</a:t>
                  </a:r>
                  <a:endParaRPr lang="ja-JP" altLang="en-US" sz="800" b="1"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4" name="テキスト ボックス 5"/>
                <p:cNvSpPr txBox="1">
                  <a:spLocks noChangeArrowheads="1"/>
                </p:cNvSpPr>
                <p:nvPr/>
              </p:nvSpPr>
              <p:spPr bwMode="auto">
                <a:xfrm>
                  <a:off x="977940" y="472123"/>
                  <a:ext cx="1573645" cy="260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ja-JP" sz="800" b="1" dirty="0">
                      <a:cs typeface="Arial" panose="020B0604020202020204" pitchFamily="34" charset="0"/>
                    </a:rPr>
                    <a:t>p</a:t>
                  </a:r>
                  <a:r>
                    <a:rPr lang="en-US" altLang="ja-JP" sz="800" b="1" i="1" dirty="0">
                      <a:cs typeface="Arial" panose="020B0604020202020204" pitchFamily="34" charset="0"/>
                    </a:rPr>
                    <a:t>SCH9</a:t>
                  </a:r>
                  <a:endParaRPr lang="ja-JP" altLang="en-US" sz="800" b="1" i="1" dirty="0"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5" name="テキスト ボックス 6"/>
                <p:cNvSpPr txBox="1">
                  <a:spLocks noChangeArrowheads="1"/>
                </p:cNvSpPr>
                <p:nvPr/>
              </p:nvSpPr>
              <p:spPr bwMode="auto">
                <a:xfrm>
                  <a:off x="393700" y="1257159"/>
                  <a:ext cx="592137" cy="26019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ja-JP" sz="800" b="1" dirty="0">
                      <a:cs typeface="Arial" panose="020B0604020202020204" pitchFamily="34" charset="0"/>
                    </a:rPr>
                    <a:t>U3</a:t>
                  </a:r>
                  <a:endParaRPr lang="ja-JP" altLang="en-US" sz="800" b="1" dirty="0"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7" name="テキスト ボックス 9"/>
                <p:cNvSpPr txBox="1">
                  <a:spLocks noChangeArrowheads="1"/>
                </p:cNvSpPr>
                <p:nvPr/>
              </p:nvSpPr>
              <p:spPr bwMode="auto">
                <a:xfrm>
                  <a:off x="2491651" y="472531"/>
                  <a:ext cx="1558899" cy="260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r>
                    <a:rPr lang="en-US" altLang="ja-JP" sz="800" b="1" dirty="0">
                      <a:cs typeface="Arial" panose="020B0604020202020204" pitchFamily="34" charset="0"/>
                    </a:rPr>
                    <a:t>p</a:t>
                  </a:r>
                  <a:r>
                    <a:rPr lang="en-US" altLang="ja-JP" sz="800" b="1" i="1" dirty="0">
                      <a:cs typeface="Arial" panose="020B0604020202020204" pitchFamily="34" charset="0"/>
                    </a:rPr>
                    <a:t>SCH9(</a:t>
                  </a:r>
                  <a:r>
                    <a:rPr lang="en-US" altLang="ja-JP" sz="800" b="1" i="1" dirty="0" err="1">
                      <a:cs typeface="Arial" panose="020B0604020202020204" pitchFamily="34" charset="0"/>
                    </a:rPr>
                    <a:t>kd</a:t>
                  </a:r>
                  <a:r>
                    <a:rPr lang="en-US" altLang="ja-JP" sz="800" b="1" i="1" dirty="0">
                      <a:cs typeface="Arial" panose="020B0604020202020204" pitchFamily="34" charset="0"/>
                    </a:rPr>
                    <a:t>)</a:t>
                  </a:r>
                  <a:endParaRPr lang="ja-JP" altLang="en-US" sz="800" b="1" dirty="0"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78" name="直線コネクタ 77"/>
                <p:cNvCxnSpPr/>
                <p:nvPr/>
              </p:nvCxnSpPr>
              <p:spPr bwMode="auto">
                <a:xfrm>
                  <a:off x="1040961" y="727116"/>
                  <a:ext cx="1447455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直線コネクタ 78"/>
                <p:cNvCxnSpPr/>
                <p:nvPr/>
              </p:nvCxnSpPr>
              <p:spPr bwMode="auto">
                <a:xfrm>
                  <a:off x="2551683" y="727116"/>
                  <a:ext cx="1445539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80" name="テキスト ボックス 13"/>
                <p:cNvSpPr txBox="1">
                  <a:spLocks noChangeArrowheads="1"/>
                </p:cNvSpPr>
                <p:nvPr/>
              </p:nvSpPr>
              <p:spPr bwMode="auto">
                <a:xfrm>
                  <a:off x="312440" y="960438"/>
                  <a:ext cx="673398" cy="260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ja-JP" sz="800" b="1" i="1" dirty="0">
                      <a:cs typeface="Arial" panose="020B0604020202020204" pitchFamily="34" charset="0"/>
                    </a:rPr>
                    <a:t>RPL3</a:t>
                  </a:r>
                  <a:endParaRPr lang="ja-JP" altLang="en-US" sz="800" b="1" i="1" dirty="0"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1" name="正方形/長方形 80"/>
                <p:cNvSpPr/>
                <p:nvPr/>
              </p:nvSpPr>
              <p:spPr bwMode="auto">
                <a:xfrm>
                  <a:off x="1004534" y="953349"/>
                  <a:ext cx="3025279" cy="253075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 sz="800" b="1"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2" name="正方形/長方形 81"/>
                <p:cNvSpPr/>
                <p:nvPr/>
              </p:nvSpPr>
              <p:spPr bwMode="auto">
                <a:xfrm>
                  <a:off x="1004534" y="1244768"/>
                  <a:ext cx="3025279" cy="251157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 sz="800" b="1"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137" name="テキスト ボックス 5">
              <a:extLst>
                <a:ext uri="{FF2B5EF4-FFF2-40B4-BE49-F238E27FC236}">
                  <a16:creationId xmlns:a16="http://schemas.microsoft.com/office/drawing/2014/main" xmlns="" id="{E7A52627-A94B-4DAE-9000-E22F382B46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67645" y="2764525"/>
              <a:ext cx="2535287" cy="2156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800" b="1" i="1" dirty="0">
                  <a:cs typeface="Arial" panose="020B0604020202020204" pitchFamily="34" charset="0"/>
                </a:rPr>
                <a:t>sch9</a:t>
              </a:r>
              <a:r>
                <a:rPr lang="en-US" altLang="ja-JP" sz="800" b="1" i="1" dirty="0">
                  <a:latin typeface="Symbol" panose="05050102010706020507" pitchFamily="18" charset="2"/>
                  <a:cs typeface="Arial" panose="020B0604020202020204" pitchFamily="34" charset="0"/>
                </a:rPr>
                <a:t>D</a:t>
              </a:r>
              <a:endParaRPr lang="ja-JP" altLang="en-US" sz="800" b="1" i="1" dirty="0">
                <a:cs typeface="Arial" panose="020B0604020202020204" pitchFamily="34" charset="0"/>
              </a:endParaRPr>
            </a:p>
          </p:txBody>
        </p:sp>
        <p:cxnSp>
          <p:nvCxnSpPr>
            <p:cNvPr id="138" name="直線コネクタ 137">
              <a:extLst>
                <a:ext uri="{FF2B5EF4-FFF2-40B4-BE49-F238E27FC236}">
                  <a16:creationId xmlns:a16="http://schemas.microsoft.com/office/drawing/2014/main" xmlns="" id="{1E885CDB-C99A-4627-9247-E75BBDAD38D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20082" y="2977250"/>
              <a:ext cx="2456232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xmlns="" id="{BDB36FCD-EA70-409C-A78A-2A0C4FAA4912}"/>
              </a:ext>
            </a:extLst>
          </p:cNvPr>
          <p:cNvGrpSpPr/>
          <p:nvPr/>
        </p:nvGrpSpPr>
        <p:grpSpPr>
          <a:xfrm>
            <a:off x="1506289" y="3760636"/>
            <a:ext cx="3455987" cy="1069650"/>
            <a:chOff x="1916832" y="3927117"/>
            <a:chExt cx="3455987" cy="1069650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xmlns="" id="{41ECBC35-5331-44EC-94D5-DD86C3EB3686}"/>
                </a:ext>
              </a:extLst>
            </p:cNvPr>
            <p:cNvGrpSpPr/>
            <p:nvPr/>
          </p:nvGrpSpPr>
          <p:grpSpPr>
            <a:xfrm>
              <a:off x="1916832" y="4131300"/>
              <a:ext cx="3455987" cy="865467"/>
              <a:chOff x="1916832" y="3586985"/>
              <a:chExt cx="3455987" cy="865467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xmlns="" id="{1550EE39-2D22-4802-858C-52EC658C0CBF}"/>
                  </a:ext>
                </a:extLst>
              </p:cNvPr>
              <p:cNvGrpSpPr/>
              <p:nvPr/>
            </p:nvGrpSpPr>
            <p:grpSpPr>
              <a:xfrm>
                <a:off x="2453634" y="3964504"/>
                <a:ext cx="2576058" cy="478675"/>
                <a:chOff x="2453634" y="3964504"/>
                <a:chExt cx="2576058" cy="478675"/>
              </a:xfrm>
            </p:grpSpPr>
            <p:pic>
              <p:nvPicPr>
                <p:cNvPr id="83" name="図 82"/>
                <p:cNvPicPr>
                  <a:picLocks noChangeAspect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74181" y="3964504"/>
                  <a:ext cx="2544664" cy="236486"/>
                </a:xfrm>
                <a:prstGeom prst="rect">
                  <a:avLst/>
                </a:prstGeom>
              </p:spPr>
            </p:pic>
            <p:pic>
              <p:nvPicPr>
                <p:cNvPr id="84" name="図 83"/>
                <p:cNvPicPr>
                  <a:picLocks noChangeAspect="1"/>
                </p:cNvPicPr>
                <p:nvPr/>
              </p:nvPicPr>
              <p:blipFill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53634" y="4212458"/>
                  <a:ext cx="2576058" cy="230721"/>
                </a:xfrm>
                <a:prstGeom prst="rect">
                  <a:avLst/>
                </a:prstGeom>
              </p:spPr>
            </p:pic>
          </p:grpSp>
          <p:grpSp>
            <p:nvGrpSpPr>
              <p:cNvPr id="56" name="グループ化 21"/>
              <p:cNvGrpSpPr>
                <a:grpSpLocks/>
              </p:cNvGrpSpPr>
              <p:nvPr/>
            </p:nvGrpSpPr>
            <p:grpSpPr bwMode="auto">
              <a:xfrm>
                <a:off x="1916832" y="3586985"/>
                <a:ext cx="3455987" cy="865467"/>
                <a:chOff x="312440" y="472123"/>
                <a:chExt cx="4175575" cy="1045229"/>
              </a:xfrm>
            </p:grpSpPr>
            <p:sp>
              <p:nvSpPr>
                <p:cNvPr id="57" name="テキスト ボックス 4"/>
                <p:cNvSpPr txBox="1">
                  <a:spLocks noChangeArrowheads="1"/>
                </p:cNvSpPr>
                <p:nvPr/>
              </p:nvSpPr>
              <p:spPr bwMode="auto">
                <a:xfrm>
                  <a:off x="376417" y="706926"/>
                  <a:ext cx="4111598" cy="260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ja-JP" sz="800" b="1" dirty="0">
                      <a:cs typeface="Arial" panose="020B0604020202020204" pitchFamily="34" charset="0"/>
                    </a:rPr>
                    <a:t>  37 </a:t>
                  </a:r>
                  <a:r>
                    <a:rPr lang="en-US" altLang="ja-JP" sz="800" b="1" baseline="30000" dirty="0" err="1">
                      <a:cs typeface="Arial" panose="020B0604020202020204" pitchFamily="34" charset="0"/>
                    </a:rPr>
                    <a:t>o</a:t>
                  </a:r>
                  <a:r>
                    <a:rPr lang="en-US" altLang="ja-JP" sz="800" b="1" dirty="0" err="1">
                      <a:cs typeface="Arial" panose="020B0604020202020204" pitchFamily="34" charset="0"/>
                    </a:rPr>
                    <a:t>C</a:t>
                  </a:r>
                  <a:r>
                    <a:rPr lang="ja-JP" altLang="en-US" sz="800" b="1" dirty="0">
                      <a:cs typeface="Arial" panose="020B0604020202020204" pitchFamily="34" charset="0"/>
                    </a:rPr>
                    <a:t>　　   </a:t>
                  </a:r>
                  <a:r>
                    <a:rPr lang="en-US" altLang="ja-JP" sz="800" b="1" dirty="0">
                      <a:cs typeface="Arial" panose="020B0604020202020204" pitchFamily="34" charset="0"/>
                    </a:rPr>
                    <a:t>0    15   30   60   90   120   0    15   30   60   90  120  (min)</a:t>
                  </a:r>
                  <a:endParaRPr lang="ja-JP" altLang="en-US" sz="800" b="1" dirty="0"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8" name="テキスト ボックス 5"/>
                <p:cNvSpPr txBox="1">
                  <a:spLocks noChangeArrowheads="1"/>
                </p:cNvSpPr>
                <p:nvPr/>
              </p:nvSpPr>
              <p:spPr bwMode="auto">
                <a:xfrm>
                  <a:off x="977940" y="472123"/>
                  <a:ext cx="1573645" cy="260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ja-JP" sz="800" b="1" dirty="0">
                      <a:cs typeface="Arial" panose="020B0604020202020204" pitchFamily="34" charset="0"/>
                    </a:rPr>
                    <a:t>p</a:t>
                  </a:r>
                  <a:r>
                    <a:rPr lang="en-US" altLang="ja-JP" sz="800" b="1" i="1" dirty="0">
                      <a:cs typeface="Arial" panose="020B0604020202020204" pitchFamily="34" charset="0"/>
                    </a:rPr>
                    <a:t>SCH9</a:t>
                  </a:r>
                  <a:endParaRPr lang="ja-JP" altLang="en-US" sz="800" b="1" i="1" dirty="0"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9" name="テキスト ボックス 6"/>
                <p:cNvSpPr txBox="1">
                  <a:spLocks noChangeArrowheads="1"/>
                </p:cNvSpPr>
                <p:nvPr/>
              </p:nvSpPr>
              <p:spPr bwMode="auto">
                <a:xfrm>
                  <a:off x="393700" y="1257159"/>
                  <a:ext cx="592138" cy="26019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ja-JP" sz="800" b="1" dirty="0">
                      <a:cs typeface="Arial" panose="020B0604020202020204" pitchFamily="34" charset="0"/>
                    </a:rPr>
                    <a:t>U3</a:t>
                  </a:r>
                  <a:endParaRPr lang="ja-JP" altLang="en-US" sz="800" b="1" dirty="0"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1" name="テキスト ボックス 9"/>
                <p:cNvSpPr txBox="1">
                  <a:spLocks noChangeArrowheads="1"/>
                </p:cNvSpPr>
                <p:nvPr/>
              </p:nvSpPr>
              <p:spPr bwMode="auto">
                <a:xfrm>
                  <a:off x="2491651" y="472531"/>
                  <a:ext cx="1558899" cy="260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ja-JP" sz="800" b="1" dirty="0">
                      <a:cs typeface="Arial" panose="020B0604020202020204" pitchFamily="34" charset="0"/>
                    </a:rPr>
                    <a:t>p</a:t>
                  </a:r>
                  <a:r>
                    <a:rPr lang="en-US" altLang="ja-JP" sz="800" b="1" i="1" dirty="0">
                      <a:cs typeface="Arial" panose="020B0604020202020204" pitchFamily="34" charset="0"/>
                    </a:rPr>
                    <a:t>SCH9(5A)</a:t>
                  </a:r>
                  <a:endParaRPr lang="ja-JP" altLang="en-US" sz="800" b="1" i="1" dirty="0"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62" name="直線コネクタ 61"/>
                <p:cNvCxnSpPr/>
                <p:nvPr/>
              </p:nvCxnSpPr>
              <p:spPr bwMode="auto">
                <a:xfrm>
                  <a:off x="1041296" y="727114"/>
                  <a:ext cx="1446203" cy="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直線コネクタ 62"/>
                <p:cNvCxnSpPr/>
                <p:nvPr/>
              </p:nvCxnSpPr>
              <p:spPr bwMode="auto">
                <a:xfrm>
                  <a:off x="2550793" y="727114"/>
                  <a:ext cx="1448122" cy="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64" name="テキスト ボックス 13"/>
                <p:cNvSpPr txBox="1">
                  <a:spLocks noChangeArrowheads="1"/>
                </p:cNvSpPr>
                <p:nvPr/>
              </p:nvSpPr>
              <p:spPr bwMode="auto">
                <a:xfrm>
                  <a:off x="312440" y="960438"/>
                  <a:ext cx="673398" cy="260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ja-JP" sz="800" b="1" i="1" dirty="0">
                      <a:cs typeface="Arial" panose="020B0604020202020204" pitchFamily="34" charset="0"/>
                    </a:rPr>
                    <a:t>RPL3</a:t>
                  </a:r>
                  <a:endParaRPr lang="ja-JP" altLang="en-US" sz="800" b="1" i="1" dirty="0"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5" name="正方形/長方形 64"/>
                <p:cNvSpPr/>
                <p:nvPr/>
              </p:nvSpPr>
              <p:spPr bwMode="auto">
                <a:xfrm>
                  <a:off x="1004852" y="953348"/>
                  <a:ext cx="3024752" cy="253075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 sz="800" b="1"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6" name="正方形/長方形 65"/>
                <p:cNvSpPr/>
                <p:nvPr/>
              </p:nvSpPr>
              <p:spPr bwMode="auto">
                <a:xfrm>
                  <a:off x="1004852" y="1244767"/>
                  <a:ext cx="3024752" cy="251158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 sz="800" b="1"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141" name="テキスト ボックス 5">
              <a:extLst>
                <a:ext uri="{FF2B5EF4-FFF2-40B4-BE49-F238E27FC236}">
                  <a16:creationId xmlns:a16="http://schemas.microsoft.com/office/drawing/2014/main" xmlns="" id="{3D64B8DD-1F20-4979-BB07-DC9F493ED8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93326" y="3927117"/>
              <a:ext cx="2535287" cy="2156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800" b="1" i="1" dirty="0">
                  <a:cs typeface="Arial" panose="020B0604020202020204" pitchFamily="34" charset="0"/>
                </a:rPr>
                <a:t>sch9</a:t>
              </a:r>
              <a:r>
                <a:rPr lang="en-US" altLang="ja-JP" sz="800" b="1" i="1" dirty="0">
                  <a:latin typeface="Symbol" panose="05050102010706020507" pitchFamily="18" charset="2"/>
                  <a:cs typeface="Arial" panose="020B0604020202020204" pitchFamily="34" charset="0"/>
                </a:rPr>
                <a:t>D</a:t>
              </a:r>
              <a:endParaRPr lang="ja-JP" altLang="en-US" sz="800" b="1" i="1" dirty="0">
                <a:cs typeface="Arial" panose="020B0604020202020204" pitchFamily="34" charset="0"/>
              </a:endParaRPr>
            </a:p>
          </p:txBody>
        </p:sp>
        <p:cxnSp>
          <p:nvCxnSpPr>
            <p:cNvPr id="142" name="直線コネクタ 141">
              <a:extLst>
                <a:ext uri="{FF2B5EF4-FFF2-40B4-BE49-F238E27FC236}">
                  <a16:creationId xmlns:a16="http://schemas.microsoft.com/office/drawing/2014/main" xmlns="" id="{8319C9B3-98AB-4FBD-A4E6-11DB0AC298E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45763" y="4139842"/>
              <a:ext cx="2456232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" name="正方形/長方形 2"/>
          <p:cNvSpPr/>
          <p:nvPr/>
        </p:nvSpPr>
        <p:spPr>
          <a:xfrm>
            <a:off x="149887" y="6084416"/>
            <a:ext cx="6221741" cy="14516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  <a:spcAft>
                <a:spcPts val="1000"/>
              </a:spcAft>
            </a:pPr>
            <a:r>
              <a:rPr lang="en-US" altLang="ja-JP" sz="1200" b="1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Supplementary Figure S3. Repression of ribosomal protein genes in response to heat stress does not require TORC1, Sch9, and Pkh1/2</a:t>
            </a:r>
            <a:endParaRPr lang="ja-JP" altLang="ja-JP" sz="1100" dirty="0"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algn="just">
              <a:lnSpc>
                <a:spcPts val="1200"/>
              </a:lnSpc>
              <a:spcAft>
                <a:spcPts val="1000"/>
              </a:spcAft>
            </a:pP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A-E) WT (JK9-3da) and </a:t>
            </a:r>
            <a:r>
              <a:rPr lang="en-US" altLang="ja-JP" sz="1200" i="1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tor1Δ tor2-29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 (SH229) cells (A), WT (W303-1A) and </a:t>
            </a:r>
            <a:r>
              <a:rPr lang="en-US" altLang="ja-JP" sz="1200" i="1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sch9Δ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 (FKY3873) cells (B), </a:t>
            </a:r>
            <a:r>
              <a:rPr lang="en-US" altLang="ja-JP" sz="1200" i="1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sch9Δ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 (FKY3873) cells transformed with pRS416-</a:t>
            </a:r>
            <a:r>
              <a:rPr lang="en-US" altLang="ja-JP" sz="1200" i="1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SCH9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, pRS416-</a:t>
            </a:r>
            <a:r>
              <a:rPr lang="en-US" altLang="ja-JP" sz="1200" i="1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SCH9(</a:t>
            </a:r>
            <a:r>
              <a:rPr lang="en-US" altLang="ja-JP" sz="1200" i="1" dirty="0" err="1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kd</a:t>
            </a:r>
            <a:r>
              <a:rPr lang="en-US" altLang="ja-JP" sz="1200" i="1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)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 (C), or pRS416-</a:t>
            </a:r>
            <a:r>
              <a:rPr lang="en-US" altLang="ja-JP" sz="1200" i="1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SCH9(5A)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 (D), and WT (SEY6210) and </a:t>
            </a:r>
            <a:r>
              <a:rPr lang="en-US" altLang="ja-JP" sz="1200" i="1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pkh1ts pkh2Δ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 (MTY29) cells (E) were cultured in YPD at </a:t>
            </a:r>
            <a:r>
              <a:rPr lang="en-US" altLang="ja-JP" sz="120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25°C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, shifted to </a:t>
            </a:r>
            <a:r>
              <a:rPr lang="en-US" altLang="ja-JP" sz="120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37°C 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for the indicated times, and harvested. The mRNA levels (A-E) were analyzed by northern blotting as in Figure 1B. Data represent one of three reproducible and independent experiments.</a:t>
            </a:r>
            <a:endParaRPr lang="ja-JP" altLang="ja-JP" sz="1100" dirty="0"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2089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テキスト ボックス 48"/>
          <p:cNvSpPr txBox="1">
            <a:spLocks noChangeArrowheads="1"/>
          </p:cNvSpPr>
          <p:nvPr/>
        </p:nvSpPr>
        <p:spPr bwMode="auto">
          <a:xfrm>
            <a:off x="868182" y="772328"/>
            <a:ext cx="64770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1400" b="1" dirty="0">
                <a:cs typeface="Arial" panose="020B0604020202020204" pitchFamily="34" charset="0"/>
              </a:rPr>
              <a:t>(A)</a:t>
            </a:r>
            <a:endParaRPr lang="ja-JP" altLang="en-US" sz="1400" b="1" dirty="0">
              <a:cs typeface="Arial" panose="020B0604020202020204" pitchFamily="34" charset="0"/>
            </a:endParaRPr>
          </a:p>
        </p:txBody>
      </p:sp>
      <p:grpSp>
        <p:nvGrpSpPr>
          <p:cNvPr id="132" name="グループ化 131"/>
          <p:cNvGrpSpPr/>
          <p:nvPr/>
        </p:nvGrpSpPr>
        <p:grpSpPr>
          <a:xfrm>
            <a:off x="1128520" y="945559"/>
            <a:ext cx="4559839" cy="892291"/>
            <a:chOff x="597353" y="3220212"/>
            <a:chExt cx="4559839" cy="892291"/>
          </a:xfrm>
        </p:grpSpPr>
        <p:grpSp>
          <p:nvGrpSpPr>
            <p:cNvPr id="131" name="グループ化 130"/>
            <p:cNvGrpSpPr/>
            <p:nvPr/>
          </p:nvGrpSpPr>
          <p:grpSpPr>
            <a:xfrm>
              <a:off x="597353" y="3241612"/>
              <a:ext cx="4559839" cy="870891"/>
              <a:chOff x="597353" y="3241612"/>
              <a:chExt cx="4559839" cy="870891"/>
            </a:xfrm>
          </p:grpSpPr>
          <p:pic>
            <p:nvPicPr>
              <p:cNvPr id="100" name="図 99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000"/>
              <a:stretch/>
            </p:blipFill>
            <p:spPr>
              <a:xfrm>
                <a:off x="1147763" y="3884453"/>
                <a:ext cx="1273125" cy="228050"/>
              </a:xfrm>
              <a:prstGeom prst="rect">
                <a:avLst/>
              </a:prstGeom>
            </p:spPr>
          </p:pic>
          <p:pic>
            <p:nvPicPr>
              <p:cNvPr id="101" name="図 100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000"/>
              <a:stretch/>
            </p:blipFill>
            <p:spPr>
              <a:xfrm rot="-60000">
                <a:off x="1136818" y="3631765"/>
                <a:ext cx="1260760" cy="225836"/>
              </a:xfrm>
              <a:prstGeom prst="rect">
                <a:avLst/>
              </a:prstGeom>
            </p:spPr>
          </p:pic>
          <p:grpSp>
            <p:nvGrpSpPr>
              <p:cNvPr id="88" name="グループ化 39"/>
              <p:cNvGrpSpPr>
                <a:grpSpLocks/>
              </p:cNvGrpSpPr>
              <p:nvPr/>
            </p:nvGrpSpPr>
            <p:grpSpPr bwMode="auto">
              <a:xfrm>
                <a:off x="597353" y="3241612"/>
                <a:ext cx="4559839" cy="858918"/>
                <a:chOff x="4243948" y="945521"/>
                <a:chExt cx="5481140" cy="1032351"/>
              </a:xfrm>
            </p:grpSpPr>
            <p:sp>
              <p:nvSpPr>
                <p:cNvPr id="89" name="テキスト ボックス 88"/>
                <p:cNvSpPr txBox="1">
                  <a:spLocks noChangeArrowheads="1"/>
                </p:cNvSpPr>
                <p:nvPr/>
              </p:nvSpPr>
              <p:spPr bwMode="auto">
                <a:xfrm>
                  <a:off x="4489568" y="1193206"/>
                  <a:ext cx="5235520" cy="2589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ja-JP" sz="800" b="1" dirty="0">
                      <a:cs typeface="Arial" panose="020B0604020202020204" pitchFamily="34" charset="0"/>
                    </a:rPr>
                    <a:t>TM</a:t>
                  </a:r>
                  <a:r>
                    <a:rPr lang="ja-JP" altLang="en-US" sz="800" b="1" dirty="0">
                      <a:cs typeface="Arial" panose="020B0604020202020204" pitchFamily="34" charset="0"/>
                    </a:rPr>
                    <a:t>　 　</a:t>
                  </a:r>
                  <a:r>
                    <a:rPr lang="en-US" altLang="ja-JP" sz="800" b="1" dirty="0">
                      <a:cs typeface="Arial" panose="020B0604020202020204" pitchFamily="34" charset="0"/>
                    </a:rPr>
                    <a:t>0     2     4      0     2     4      0     2     4      0     2     4      0     2     4      0     2     4 </a:t>
                  </a:r>
                  <a:r>
                    <a:rPr lang="ja-JP" altLang="en-US" sz="800" b="1" dirty="0">
                      <a:cs typeface="Arial" panose="020B0604020202020204" pitchFamily="34" charset="0"/>
                    </a:rPr>
                    <a:t>　 </a:t>
                  </a:r>
                  <a:r>
                    <a:rPr lang="en-US" altLang="ja-JP" sz="800" b="1" dirty="0">
                      <a:cs typeface="Arial" panose="020B0604020202020204" pitchFamily="34" charset="0"/>
                    </a:rPr>
                    <a:t>(h)</a:t>
                  </a:r>
                  <a:endParaRPr lang="ja-JP" altLang="en-US" sz="800" b="1" dirty="0"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0" name="テキスト ボックス 89"/>
                <p:cNvSpPr txBox="1">
                  <a:spLocks noChangeArrowheads="1"/>
                </p:cNvSpPr>
                <p:nvPr/>
              </p:nvSpPr>
              <p:spPr bwMode="auto">
                <a:xfrm>
                  <a:off x="4942139" y="945521"/>
                  <a:ext cx="636951" cy="2589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ja-JP" sz="800" b="1">
                      <a:cs typeface="Arial" panose="020B0604020202020204" pitchFamily="34" charset="0"/>
                    </a:rPr>
                    <a:t>WT</a:t>
                  </a:r>
                  <a:endParaRPr lang="ja-JP" altLang="en-US" sz="800" b="1"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1" name="テキスト ボックス 90"/>
                <p:cNvSpPr txBox="1">
                  <a:spLocks noChangeArrowheads="1"/>
                </p:cNvSpPr>
                <p:nvPr/>
              </p:nvSpPr>
              <p:spPr bwMode="auto">
                <a:xfrm>
                  <a:off x="4243948" y="1718926"/>
                  <a:ext cx="647985" cy="2589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ja-JP" sz="800" b="1" dirty="0">
                      <a:cs typeface="Arial" panose="020B0604020202020204" pitchFamily="34" charset="0"/>
                    </a:rPr>
                    <a:t>U3</a:t>
                  </a:r>
                  <a:endParaRPr lang="ja-JP" altLang="en-US" sz="800" b="1" dirty="0"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2" name="テキスト ボックス 91"/>
                <p:cNvSpPr txBox="1">
                  <a:spLocks noChangeArrowheads="1"/>
                </p:cNvSpPr>
                <p:nvPr/>
              </p:nvSpPr>
              <p:spPr bwMode="auto">
                <a:xfrm>
                  <a:off x="5673589" y="945521"/>
                  <a:ext cx="734366" cy="2589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ja-JP" sz="800" b="1" i="1" dirty="0">
                      <a:latin typeface="Symbol" panose="05050102010706020507" pitchFamily="18" charset="2"/>
                      <a:cs typeface="Arial" panose="020B0604020202020204" pitchFamily="34" charset="0"/>
                    </a:rPr>
                    <a:t>D </a:t>
                  </a:r>
                  <a:r>
                    <a:rPr lang="en-US" altLang="ja-JP" sz="800" b="1" i="1" dirty="0">
                      <a:cs typeface="Arial" panose="020B0604020202020204" pitchFamily="34" charset="0"/>
                    </a:rPr>
                    <a:t>tether</a:t>
                  </a:r>
                  <a:endParaRPr lang="ja-JP" altLang="en-US" sz="800" b="1" i="1" dirty="0">
                    <a:latin typeface="Symbol" panose="05050102010706020507" pitchFamily="18" charset="2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93" name="直線コネクタ 92"/>
                <p:cNvCxnSpPr/>
                <p:nvPr/>
              </p:nvCxnSpPr>
              <p:spPr bwMode="auto">
                <a:xfrm>
                  <a:off x="4929010" y="1193567"/>
                  <a:ext cx="683153" cy="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直線コネクタ 93"/>
                <p:cNvCxnSpPr/>
                <p:nvPr/>
              </p:nvCxnSpPr>
              <p:spPr bwMode="auto">
                <a:xfrm>
                  <a:off x="5688493" y="1193567"/>
                  <a:ext cx="685061" cy="0"/>
                </a:xfrm>
                <a:prstGeom prst="line">
                  <a:avLst/>
                </a:prstGeom>
                <a:ln w="6350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95" name="テキスト ボックス 94"/>
                <p:cNvSpPr txBox="1">
                  <a:spLocks noChangeArrowheads="1"/>
                </p:cNvSpPr>
                <p:nvPr/>
              </p:nvSpPr>
              <p:spPr bwMode="auto">
                <a:xfrm>
                  <a:off x="4243948" y="1442298"/>
                  <a:ext cx="647985" cy="2589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ja-JP" sz="800" b="1" i="1" dirty="0">
                      <a:cs typeface="Arial" panose="020B0604020202020204" pitchFamily="34" charset="0"/>
                    </a:rPr>
                    <a:t>RPL3</a:t>
                  </a:r>
                  <a:endParaRPr lang="ja-JP" altLang="en-US" sz="800" b="1" i="1" dirty="0"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6" name="正方形/長方形 95"/>
                <p:cNvSpPr/>
                <p:nvPr/>
              </p:nvSpPr>
              <p:spPr bwMode="auto">
                <a:xfrm>
                  <a:off x="4896569" y="1419072"/>
                  <a:ext cx="1511334" cy="250961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 sz="800"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7" name="正方形/長方形 96"/>
                <p:cNvSpPr/>
                <p:nvPr/>
              </p:nvSpPr>
              <p:spPr bwMode="auto">
                <a:xfrm>
                  <a:off x="4896569" y="1712556"/>
                  <a:ext cx="1511334" cy="251862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 sz="800"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30" name="グループ化 129"/>
            <p:cNvGrpSpPr/>
            <p:nvPr/>
          </p:nvGrpSpPr>
          <p:grpSpPr>
            <a:xfrm>
              <a:off x="2305456" y="3220212"/>
              <a:ext cx="2693797" cy="875973"/>
              <a:chOff x="1071291" y="4580976"/>
              <a:chExt cx="2693797" cy="875973"/>
            </a:xfrm>
          </p:grpSpPr>
          <p:pic>
            <p:nvPicPr>
              <p:cNvPr id="128" name="Picture 45" descr="G:\160223_Film\Figure\151214A_RPL3_fig.jpg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18"/>
              <a:stretch/>
            </p:blipFill>
            <p:spPr bwMode="auto">
              <a:xfrm>
                <a:off x="1162504" y="5010427"/>
                <a:ext cx="2531850" cy="1745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9" name="図 1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5"/>
              <a:stretch/>
            </p:blipFill>
            <p:spPr bwMode="auto">
              <a:xfrm>
                <a:off x="1162503" y="5234538"/>
                <a:ext cx="2531947" cy="2224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08" name="グループ化 57"/>
              <p:cNvGrpSpPr>
                <a:grpSpLocks noChangeAspect="1"/>
              </p:cNvGrpSpPr>
              <p:nvPr/>
            </p:nvGrpSpPr>
            <p:grpSpPr bwMode="auto">
              <a:xfrm>
                <a:off x="1071291" y="4580976"/>
                <a:ext cx="2693797" cy="869950"/>
                <a:chOff x="1146828" y="2883157"/>
                <a:chExt cx="3231506" cy="1043788"/>
              </a:xfrm>
            </p:grpSpPr>
            <p:sp>
              <p:nvSpPr>
                <p:cNvPr id="109" name="テキスト ボックス 9"/>
                <p:cNvSpPr txBox="1">
                  <a:spLocks noChangeArrowheads="1"/>
                </p:cNvSpPr>
                <p:nvPr/>
              </p:nvSpPr>
              <p:spPr bwMode="auto">
                <a:xfrm>
                  <a:off x="3417837" y="2883617"/>
                  <a:ext cx="960497" cy="2585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ja-JP" sz="800" b="1" i="1" dirty="0">
                      <a:cs typeface="Arial" panose="020B0604020202020204" pitchFamily="34" charset="0"/>
                    </a:rPr>
                    <a:t>tcb1</a:t>
                  </a:r>
                  <a:r>
                    <a:rPr lang="en-US" altLang="ja-JP" sz="800" b="1" i="1" dirty="0">
                      <a:latin typeface="Symbol" panose="05050102010706020507" pitchFamily="18" charset="2"/>
                      <a:cs typeface="Arial" panose="020B0604020202020204" pitchFamily="34" charset="0"/>
                    </a:rPr>
                    <a:t>D </a:t>
                  </a:r>
                  <a:r>
                    <a:rPr lang="en-US" altLang="ja-JP" sz="800" b="1" i="1" dirty="0">
                      <a:cs typeface="Arial" panose="020B0604020202020204" pitchFamily="34" charset="0"/>
                    </a:rPr>
                    <a:t>2</a:t>
                  </a:r>
                  <a:r>
                    <a:rPr lang="en-US" altLang="ja-JP" sz="800" b="1" i="1" dirty="0">
                      <a:latin typeface="Symbol" panose="05050102010706020507" pitchFamily="18" charset="2"/>
                      <a:cs typeface="Arial" panose="020B0604020202020204" pitchFamily="34" charset="0"/>
                    </a:rPr>
                    <a:t>D </a:t>
                  </a:r>
                  <a:r>
                    <a:rPr lang="en-US" altLang="ja-JP" sz="800" b="1" i="1" dirty="0">
                      <a:cs typeface="Arial" panose="020B0604020202020204" pitchFamily="34" charset="0"/>
                    </a:rPr>
                    <a:t>3</a:t>
                  </a:r>
                  <a:r>
                    <a:rPr lang="en-US" altLang="ja-JP" sz="800" b="1" i="1" dirty="0">
                      <a:latin typeface="Symbol" panose="05050102010706020507" pitchFamily="18" charset="2"/>
                      <a:cs typeface="Arial" panose="020B0604020202020204" pitchFamily="34" charset="0"/>
                    </a:rPr>
                    <a:t>D</a:t>
                  </a:r>
                  <a:endParaRPr lang="ja-JP" altLang="en-US" sz="800" b="1" i="1" dirty="0"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110" name="グループ化 56"/>
                <p:cNvGrpSpPr>
                  <a:grpSpLocks/>
                </p:cNvGrpSpPr>
                <p:nvPr/>
              </p:nvGrpSpPr>
              <p:grpSpPr bwMode="auto">
                <a:xfrm>
                  <a:off x="1146828" y="2883157"/>
                  <a:ext cx="3133578" cy="1043788"/>
                  <a:chOff x="1146828" y="2883157"/>
                  <a:chExt cx="3133578" cy="1043788"/>
                </a:xfrm>
              </p:grpSpPr>
              <p:grpSp>
                <p:nvGrpSpPr>
                  <p:cNvPr id="111" name="グループ化 21"/>
                  <p:cNvGrpSpPr>
                    <a:grpSpLocks/>
                  </p:cNvGrpSpPr>
                  <p:nvPr/>
                </p:nvGrpSpPr>
                <p:grpSpPr bwMode="auto">
                  <a:xfrm>
                    <a:off x="1146828" y="2883157"/>
                    <a:ext cx="3133578" cy="1043788"/>
                    <a:chOff x="895549" y="452603"/>
                    <a:chExt cx="3134652" cy="1044019"/>
                  </a:xfrm>
                </p:grpSpPr>
                <p:sp>
                  <p:nvSpPr>
                    <p:cNvPr id="114" name="テキスト ボックス 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895549" y="452603"/>
                      <a:ext cx="969915" cy="25858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12700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ja-JP" sz="800" b="1">
                          <a:cs typeface="Arial" panose="020B0604020202020204" pitchFamily="34" charset="0"/>
                        </a:rPr>
                        <a:t>WT</a:t>
                      </a:r>
                      <a:endParaRPr lang="ja-JP" altLang="en-US" sz="800" b="1" i="1"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17" name="テキスト ボックス 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580121" y="453061"/>
                      <a:ext cx="1113947" cy="25858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12700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ja-JP" sz="800" b="1" i="1" dirty="0">
                          <a:cs typeface="Arial" panose="020B0604020202020204" pitchFamily="34" charset="0"/>
                        </a:rPr>
                        <a:t>ist2</a:t>
                      </a:r>
                      <a:r>
                        <a:rPr lang="en-US" altLang="ja-JP" sz="800" b="1" i="1" dirty="0">
                          <a:latin typeface="Symbol" panose="05050102010706020507" pitchFamily="18" charset="2"/>
                          <a:cs typeface="Arial" panose="020B0604020202020204" pitchFamily="34" charset="0"/>
                        </a:rPr>
                        <a:t>D</a:t>
                      </a:r>
                      <a:endParaRPr lang="ja-JP" altLang="en-US" sz="800" b="1" i="1" dirty="0">
                        <a:latin typeface="Symbol" panose="05050102010706020507" pitchFamily="18" charset="2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18" name="テキスト ボックス 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410032" y="453060"/>
                      <a:ext cx="960827" cy="406296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12700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ja-JP" sz="800" b="1" i="1" dirty="0">
                          <a:cs typeface="Arial" panose="020B0604020202020204" pitchFamily="34" charset="0"/>
                        </a:rPr>
                        <a:t>scs2</a:t>
                      </a:r>
                      <a:r>
                        <a:rPr lang="en-US" altLang="ja-JP" sz="800" b="1" i="1" dirty="0">
                          <a:latin typeface="Symbol" panose="05050102010706020507" pitchFamily="18" charset="2"/>
                          <a:cs typeface="Arial" panose="020B0604020202020204" pitchFamily="34" charset="0"/>
                        </a:rPr>
                        <a:t>D </a:t>
                      </a:r>
                      <a:r>
                        <a:rPr lang="en-US" altLang="ja-JP" sz="800" b="1" i="1" dirty="0">
                          <a:cs typeface="Arial" panose="020B0604020202020204" pitchFamily="34" charset="0"/>
                        </a:rPr>
                        <a:t>22</a:t>
                      </a:r>
                      <a:r>
                        <a:rPr lang="en-US" altLang="ja-JP" sz="800" b="1" i="1" dirty="0">
                          <a:latin typeface="Symbol" panose="05050102010706020507" pitchFamily="18" charset="2"/>
                          <a:cs typeface="Arial" panose="020B0604020202020204" pitchFamily="34" charset="0"/>
                        </a:rPr>
                        <a:t>D</a:t>
                      </a:r>
                      <a:endParaRPr lang="ja-JP" altLang="en-US" sz="800" b="1" i="1" dirty="0">
                        <a:cs typeface="Arial" panose="020B0604020202020204" pitchFamily="34" charset="0"/>
                      </a:endParaRPr>
                    </a:p>
                    <a:p>
                      <a:pPr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800" b="1" i="1" dirty="0">
                        <a:cs typeface="Arial" panose="020B0604020202020204" pitchFamily="34" charset="0"/>
                      </a:endParaRPr>
                    </a:p>
                  </p:txBody>
                </p:sp>
                <p:cxnSp>
                  <p:nvCxnSpPr>
                    <p:cNvPr id="119" name="直線コネクタ 118"/>
                    <p:cNvCxnSpPr/>
                    <p:nvPr/>
                  </p:nvCxnSpPr>
                  <p:spPr bwMode="auto">
                    <a:xfrm>
                      <a:off x="1041203" y="728848"/>
                      <a:ext cx="683907" cy="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0" name="直線コネクタ 119"/>
                    <p:cNvCxnSpPr/>
                    <p:nvPr/>
                  </p:nvCxnSpPr>
                  <p:spPr bwMode="auto">
                    <a:xfrm>
                      <a:off x="1795596" y="728848"/>
                      <a:ext cx="683907" cy="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1" name="直線コネクタ 120"/>
                    <p:cNvCxnSpPr/>
                    <p:nvPr/>
                  </p:nvCxnSpPr>
                  <p:spPr bwMode="auto">
                    <a:xfrm>
                      <a:off x="2551894" y="728848"/>
                      <a:ext cx="683908" cy="0"/>
                    </a:xfrm>
                    <a:prstGeom prst="line">
                      <a:avLst/>
                    </a:prstGeom>
                    <a:ln w="63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23" name="正方形/長方形 122"/>
                    <p:cNvSpPr/>
                    <p:nvPr/>
                  </p:nvSpPr>
                  <p:spPr bwMode="auto">
                    <a:xfrm>
                      <a:off x="1005007" y="951115"/>
                      <a:ext cx="3025194" cy="250579"/>
                    </a:xfrm>
                    <a:prstGeom prst="rect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ja-JP" altLang="en-US" sz="800" b="1" dirty="0"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24" name="正方形/長方形 123"/>
                    <p:cNvSpPr/>
                    <p:nvPr/>
                  </p:nvSpPr>
                  <p:spPr bwMode="auto">
                    <a:xfrm>
                      <a:off x="1005006" y="1245143"/>
                      <a:ext cx="3025195" cy="251479"/>
                    </a:xfrm>
                    <a:prstGeom prst="rect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ja-JP" altLang="en-US" sz="800" b="1">
                        <a:cs typeface="Arial" panose="020B0604020202020204" pitchFamily="34" charset="0"/>
                      </a:endParaRPr>
                    </a:p>
                  </p:txBody>
                </p:sp>
              </p:grpSp>
              <p:cxnSp>
                <p:nvCxnSpPr>
                  <p:cNvPr id="112" name="直線コネクタ 111"/>
                  <p:cNvCxnSpPr/>
                  <p:nvPr/>
                </p:nvCxnSpPr>
                <p:spPr bwMode="auto">
                  <a:xfrm>
                    <a:off x="3556741" y="3159341"/>
                    <a:ext cx="683674" cy="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  <p:sp>
        <p:nvSpPr>
          <p:cNvPr id="133" name="テキスト ボックス 48"/>
          <p:cNvSpPr txBox="1">
            <a:spLocks noChangeArrowheads="1"/>
          </p:cNvSpPr>
          <p:nvPr/>
        </p:nvSpPr>
        <p:spPr bwMode="auto">
          <a:xfrm>
            <a:off x="868182" y="1901871"/>
            <a:ext cx="64770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1400" b="1" dirty="0">
                <a:cs typeface="Arial" panose="020B0604020202020204" pitchFamily="34" charset="0"/>
              </a:rPr>
              <a:t>(B)</a:t>
            </a:r>
            <a:endParaRPr lang="ja-JP" altLang="en-US" sz="1400" b="1" dirty="0">
              <a:cs typeface="Arial" panose="020B0604020202020204" pitchFamily="34" charset="0"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xmlns="" id="{EFA37F62-CF66-49AA-A8AC-DAE1B079347A}"/>
              </a:ext>
            </a:extLst>
          </p:cNvPr>
          <p:cNvGrpSpPr/>
          <p:nvPr/>
        </p:nvGrpSpPr>
        <p:grpSpPr>
          <a:xfrm>
            <a:off x="1128522" y="2080987"/>
            <a:ext cx="2178347" cy="860916"/>
            <a:chOff x="1250655" y="2075294"/>
            <a:chExt cx="2178347" cy="860916"/>
          </a:xfrm>
        </p:grpSpPr>
        <p:pic>
          <p:nvPicPr>
            <p:cNvPr id="177" name="Picture 74" descr="G:\160223_Film\Figure\160107②A_RPL3_TM fig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88244" y="2482479"/>
              <a:ext cx="1258192" cy="183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8" name="Picture 3" descr="F:\160216_Film\Figure\160107②A_U3_fig_TM.jp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2281" y="2712936"/>
              <a:ext cx="1290474" cy="2232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8" name="テキスト ボックス 167"/>
            <p:cNvSpPr txBox="1">
              <a:spLocks noChangeArrowheads="1"/>
            </p:cNvSpPr>
            <p:nvPr/>
          </p:nvSpPr>
          <p:spPr bwMode="auto">
            <a:xfrm>
              <a:off x="1454990" y="2281367"/>
              <a:ext cx="197401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800" b="1" dirty="0">
                  <a:cs typeface="Arial" panose="020B0604020202020204" pitchFamily="34" charset="0"/>
                </a:rPr>
                <a:t>TM</a:t>
              </a:r>
              <a:r>
                <a:rPr lang="ja-JP" altLang="en-US" sz="800" b="1" dirty="0">
                  <a:cs typeface="Arial" panose="020B0604020202020204" pitchFamily="34" charset="0"/>
                </a:rPr>
                <a:t>　 　</a:t>
              </a:r>
              <a:r>
                <a:rPr lang="en-US" altLang="ja-JP" sz="800" b="1" dirty="0">
                  <a:cs typeface="Arial" panose="020B0604020202020204" pitchFamily="34" charset="0"/>
                </a:rPr>
                <a:t>0     2     4      0     2     4 </a:t>
              </a:r>
              <a:r>
                <a:rPr lang="ja-JP" altLang="en-US" sz="800" b="1" dirty="0">
                  <a:cs typeface="Arial" panose="020B0604020202020204" pitchFamily="34" charset="0"/>
                </a:rPr>
                <a:t>　 </a:t>
              </a:r>
              <a:r>
                <a:rPr lang="en-US" altLang="ja-JP" sz="800" b="1" dirty="0">
                  <a:cs typeface="Arial" panose="020B0604020202020204" pitchFamily="34" charset="0"/>
                </a:rPr>
                <a:t>(h)</a:t>
              </a:r>
              <a:endParaRPr lang="ja-JP" altLang="en-US" sz="800" b="1" dirty="0">
                <a:cs typeface="Arial" panose="020B0604020202020204" pitchFamily="34" charset="0"/>
              </a:endParaRPr>
            </a:p>
          </p:txBody>
        </p:sp>
        <p:sp>
          <p:nvSpPr>
            <p:cNvPr id="169" name="テキスト ボックス 168"/>
            <p:cNvSpPr txBox="1">
              <a:spLocks noChangeArrowheads="1"/>
            </p:cNvSpPr>
            <p:nvPr/>
          </p:nvSpPr>
          <p:spPr bwMode="auto">
            <a:xfrm>
              <a:off x="1831490" y="2075294"/>
              <a:ext cx="529889" cy="2154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800" b="1">
                  <a:cs typeface="Arial" panose="020B0604020202020204" pitchFamily="34" charset="0"/>
                </a:rPr>
                <a:t>WT</a:t>
              </a:r>
              <a:endParaRPr lang="ja-JP" altLang="en-US" sz="800" b="1">
                <a:cs typeface="Arial" panose="020B0604020202020204" pitchFamily="34" charset="0"/>
              </a:endParaRPr>
            </a:p>
          </p:txBody>
        </p:sp>
        <p:sp>
          <p:nvSpPr>
            <p:cNvPr id="170" name="テキスト ボックス 169"/>
            <p:cNvSpPr txBox="1">
              <a:spLocks noChangeArrowheads="1"/>
            </p:cNvSpPr>
            <p:nvPr/>
          </p:nvSpPr>
          <p:spPr bwMode="auto">
            <a:xfrm>
              <a:off x="1250655" y="2718768"/>
              <a:ext cx="53906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800" b="1" dirty="0">
                  <a:cs typeface="Arial" panose="020B0604020202020204" pitchFamily="34" charset="0"/>
                </a:rPr>
                <a:t>U3</a:t>
              </a:r>
              <a:endParaRPr lang="ja-JP" altLang="en-US" sz="800" b="1" dirty="0">
                <a:cs typeface="Arial" panose="020B0604020202020204" pitchFamily="34" charset="0"/>
              </a:endParaRPr>
            </a:p>
          </p:txBody>
        </p:sp>
        <p:sp>
          <p:nvSpPr>
            <p:cNvPr id="171" name="テキスト ボックス 170"/>
            <p:cNvSpPr txBox="1">
              <a:spLocks noChangeArrowheads="1"/>
            </p:cNvSpPr>
            <p:nvPr/>
          </p:nvSpPr>
          <p:spPr bwMode="auto">
            <a:xfrm>
              <a:off x="2439994" y="2075294"/>
              <a:ext cx="61093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800" b="1" i="1" dirty="0">
                  <a:latin typeface="+mj-lt"/>
                  <a:cs typeface="Arial" panose="020B0604020202020204" pitchFamily="34" charset="0"/>
                </a:rPr>
                <a:t>epo1</a:t>
              </a:r>
              <a:r>
                <a:rPr lang="en-US" altLang="ja-JP" sz="800" b="1" i="1" dirty="0">
                  <a:latin typeface="Symbol" panose="05050102010706020507" pitchFamily="18" charset="2"/>
                  <a:cs typeface="Arial" panose="020B0604020202020204" pitchFamily="34" charset="0"/>
                </a:rPr>
                <a:t>D</a:t>
              </a:r>
              <a:endParaRPr lang="ja-JP" altLang="en-US" sz="800" b="1" i="1" dirty="0">
                <a:latin typeface="Symbol" panose="05050102010706020507" pitchFamily="18" charset="2"/>
                <a:cs typeface="Arial" panose="020B0604020202020204" pitchFamily="34" charset="0"/>
              </a:endParaRPr>
            </a:p>
          </p:txBody>
        </p:sp>
        <p:cxnSp>
          <p:nvCxnSpPr>
            <p:cNvPr id="172" name="直線コネクタ 171"/>
            <p:cNvCxnSpPr/>
            <p:nvPr/>
          </p:nvCxnSpPr>
          <p:spPr bwMode="auto">
            <a:xfrm>
              <a:off x="1820568" y="2281669"/>
              <a:ext cx="568325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3" name="直線コネクタ 172"/>
            <p:cNvCxnSpPr/>
            <p:nvPr/>
          </p:nvCxnSpPr>
          <p:spPr bwMode="auto">
            <a:xfrm>
              <a:off x="2452393" y="2281669"/>
              <a:ext cx="569912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4" name="テキスト ボックス 173"/>
            <p:cNvSpPr txBox="1">
              <a:spLocks noChangeArrowheads="1"/>
            </p:cNvSpPr>
            <p:nvPr/>
          </p:nvSpPr>
          <p:spPr bwMode="auto">
            <a:xfrm>
              <a:off x="1250655" y="2488613"/>
              <a:ext cx="53906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800" b="1" i="1" dirty="0">
                  <a:cs typeface="Arial" panose="020B0604020202020204" pitchFamily="34" charset="0"/>
                </a:rPr>
                <a:t>RPL3</a:t>
              </a:r>
              <a:endParaRPr lang="ja-JP" altLang="en-US" sz="800" b="1" i="1" dirty="0">
                <a:cs typeface="Arial" panose="020B0604020202020204" pitchFamily="34" charset="0"/>
              </a:endParaRPr>
            </a:p>
          </p:txBody>
        </p:sp>
        <p:sp>
          <p:nvSpPr>
            <p:cNvPr id="175" name="正方形/長方形 174"/>
            <p:cNvSpPr/>
            <p:nvPr/>
          </p:nvSpPr>
          <p:spPr bwMode="auto">
            <a:xfrm>
              <a:off x="1793580" y="2469289"/>
              <a:ext cx="1257301" cy="2088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800">
                <a:cs typeface="Arial" panose="020B0604020202020204" pitchFamily="34" charset="0"/>
              </a:endParaRPr>
            </a:p>
          </p:txBody>
        </p:sp>
        <p:sp>
          <p:nvSpPr>
            <p:cNvPr id="176" name="正方形/長方形 175"/>
            <p:cNvSpPr/>
            <p:nvPr/>
          </p:nvSpPr>
          <p:spPr bwMode="auto">
            <a:xfrm>
              <a:off x="1793580" y="2713469"/>
              <a:ext cx="1257301" cy="20955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800">
                <a:cs typeface="Arial" panose="020B0604020202020204" pitchFamily="34" charset="0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xmlns="" id="{13764745-D6FC-41FA-9E2B-EE9E477829C7}"/>
              </a:ext>
            </a:extLst>
          </p:cNvPr>
          <p:cNvGrpSpPr/>
          <p:nvPr/>
        </p:nvGrpSpPr>
        <p:grpSpPr>
          <a:xfrm>
            <a:off x="1128518" y="3184377"/>
            <a:ext cx="2725286" cy="883815"/>
            <a:chOff x="1250655" y="3241513"/>
            <a:chExt cx="2725286" cy="883815"/>
          </a:xfrm>
        </p:grpSpPr>
        <p:pic>
          <p:nvPicPr>
            <p:cNvPr id="145" name="Picture 45" descr="G:\160223_Film\Figure\160107①A_RPL3_fig.jpg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r="24771" b="-1"/>
            <a:stretch/>
          </p:blipFill>
          <p:spPr bwMode="auto">
            <a:xfrm>
              <a:off x="1788619" y="3686985"/>
              <a:ext cx="1896498" cy="1724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6" name="Picture 2" descr="F:\160216_Film\Figure\160107①A_U3_fig.jpg"/>
            <p:cNvPicPr>
              <a:picLocks noChangeAspect="1" noChangeArrowheads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5413"/>
            <a:stretch/>
          </p:blipFill>
          <p:spPr bwMode="auto">
            <a:xfrm>
              <a:off x="1779419" y="3910440"/>
              <a:ext cx="1903581" cy="214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1" name="テキスト ボックス 240">
              <a:extLst>
                <a:ext uri="{FF2B5EF4-FFF2-40B4-BE49-F238E27FC236}">
                  <a16:creationId xmlns:a16="http://schemas.microsoft.com/office/drawing/2014/main" xmlns="" id="{E5060C69-91D9-405B-AB43-094852318E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54990" y="3461044"/>
              <a:ext cx="252095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800" b="1" dirty="0">
                  <a:cs typeface="Arial" panose="020B0604020202020204" pitchFamily="34" charset="0"/>
                </a:rPr>
                <a:t>TM</a:t>
              </a:r>
              <a:r>
                <a:rPr lang="ja-JP" altLang="en-US" sz="800" b="1" dirty="0">
                  <a:cs typeface="Arial" panose="020B0604020202020204" pitchFamily="34" charset="0"/>
                </a:rPr>
                <a:t>　 　</a:t>
              </a:r>
              <a:r>
                <a:rPr lang="en-US" altLang="ja-JP" sz="800" b="1" dirty="0">
                  <a:cs typeface="Arial" panose="020B0604020202020204" pitchFamily="34" charset="0"/>
                </a:rPr>
                <a:t>0     2     4      0     2     4       0     2 </a:t>
              </a:r>
              <a:r>
                <a:rPr lang="ja-JP" altLang="en-US" sz="800" b="1" dirty="0">
                  <a:cs typeface="Arial" panose="020B0604020202020204" pitchFamily="34" charset="0"/>
                </a:rPr>
                <a:t>　 </a:t>
              </a:r>
              <a:r>
                <a:rPr lang="en-US" altLang="ja-JP" sz="800" b="1" dirty="0">
                  <a:cs typeface="Arial" panose="020B0604020202020204" pitchFamily="34" charset="0"/>
                </a:rPr>
                <a:t>4     (h)</a:t>
              </a:r>
              <a:endParaRPr lang="ja-JP" altLang="en-US" sz="800" b="1" dirty="0">
                <a:cs typeface="Arial" panose="020B0604020202020204" pitchFamily="34" charset="0"/>
              </a:endParaRPr>
            </a:p>
          </p:txBody>
        </p:sp>
        <p:sp>
          <p:nvSpPr>
            <p:cNvPr id="242" name="テキスト ボックス 241">
              <a:extLst>
                <a:ext uri="{FF2B5EF4-FFF2-40B4-BE49-F238E27FC236}">
                  <a16:creationId xmlns:a16="http://schemas.microsoft.com/office/drawing/2014/main" xmlns="" id="{84CA5255-DCEB-4D60-AA6A-D0A53749D5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50655" y="3898446"/>
              <a:ext cx="53906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800" b="1" dirty="0">
                  <a:cs typeface="Arial" panose="020B0604020202020204" pitchFamily="34" charset="0"/>
                </a:rPr>
                <a:t>U3</a:t>
              </a:r>
              <a:endParaRPr lang="ja-JP" altLang="en-US" sz="800" b="1" dirty="0">
                <a:cs typeface="Arial" panose="020B0604020202020204" pitchFamily="34" charset="0"/>
              </a:endParaRPr>
            </a:p>
          </p:txBody>
        </p:sp>
        <p:sp>
          <p:nvSpPr>
            <p:cNvPr id="243" name="テキスト ボックス 242">
              <a:extLst>
                <a:ext uri="{FF2B5EF4-FFF2-40B4-BE49-F238E27FC236}">
                  <a16:creationId xmlns:a16="http://schemas.microsoft.com/office/drawing/2014/main" xmlns="" id="{C6C48E4F-214C-4FAE-97B2-6E53E8C4D3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50655" y="3668290"/>
              <a:ext cx="53906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800" b="1" i="1" dirty="0">
                  <a:cs typeface="Arial" panose="020B0604020202020204" pitchFamily="34" charset="0"/>
                </a:rPr>
                <a:t>RPL3</a:t>
              </a:r>
              <a:endParaRPr lang="ja-JP" altLang="en-US" sz="800" b="1" i="1" dirty="0">
                <a:cs typeface="Arial" panose="020B0604020202020204" pitchFamily="34" charset="0"/>
              </a:endParaRPr>
            </a:p>
          </p:txBody>
        </p:sp>
        <p:sp>
          <p:nvSpPr>
            <p:cNvPr id="157" name="テキスト ボックス 5"/>
            <p:cNvSpPr txBox="1">
              <a:spLocks noChangeArrowheads="1"/>
            </p:cNvSpPr>
            <p:nvPr/>
          </p:nvSpPr>
          <p:spPr bwMode="auto">
            <a:xfrm>
              <a:off x="1703811" y="3241513"/>
              <a:ext cx="808248" cy="215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800" b="1" dirty="0">
                  <a:cs typeface="Arial" panose="020B0604020202020204" pitchFamily="34" charset="0"/>
                </a:rPr>
                <a:t>WT</a:t>
              </a:r>
              <a:endParaRPr lang="ja-JP" altLang="en-US" sz="800" b="1" i="1" dirty="0">
                <a:cs typeface="Arial" panose="020B0604020202020204" pitchFamily="34" charset="0"/>
              </a:endParaRPr>
            </a:p>
          </p:txBody>
        </p:sp>
        <p:sp>
          <p:nvSpPr>
            <p:cNvPr id="158" name="テキスト ボックス 8"/>
            <p:cNvSpPr txBox="1">
              <a:spLocks noChangeArrowheads="1"/>
            </p:cNvSpPr>
            <p:nvPr/>
          </p:nvSpPr>
          <p:spPr bwMode="auto">
            <a:xfrm>
              <a:off x="2274278" y="3241895"/>
              <a:ext cx="928273" cy="215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800" b="1" i="1" dirty="0">
                  <a:cs typeface="Arial" panose="020B0604020202020204" pitchFamily="34" charset="0"/>
                </a:rPr>
                <a:t>ltc1</a:t>
              </a:r>
              <a:r>
                <a:rPr lang="en-US" altLang="ja-JP" sz="800" b="1" i="1" dirty="0">
                  <a:latin typeface="Symbol" panose="05050102010706020507" pitchFamily="18" charset="2"/>
                  <a:cs typeface="Arial" panose="020B0604020202020204" pitchFamily="34" charset="0"/>
                </a:rPr>
                <a:t>D</a:t>
              </a:r>
              <a:endParaRPr lang="ja-JP" altLang="en-US" sz="800" b="1" i="1" dirty="0">
                <a:latin typeface="Symbol" panose="05050102010706020507" pitchFamily="18" charset="2"/>
                <a:cs typeface="Arial" panose="020B0604020202020204" pitchFamily="34" charset="0"/>
              </a:endParaRPr>
            </a:p>
          </p:txBody>
        </p:sp>
        <p:sp>
          <p:nvSpPr>
            <p:cNvPr id="159" name="テキスト ボックス 9"/>
            <p:cNvSpPr txBox="1">
              <a:spLocks noChangeArrowheads="1"/>
            </p:cNvSpPr>
            <p:nvPr/>
          </p:nvSpPr>
          <p:spPr bwMode="auto">
            <a:xfrm>
              <a:off x="2965858" y="3241894"/>
              <a:ext cx="80067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None/>
              </a:pPr>
              <a:r>
                <a:rPr lang="en-US" altLang="ja-JP" sz="800" b="1" i="1" dirty="0">
                  <a:cs typeface="Arial" panose="020B0604020202020204" pitchFamily="34" charset="0"/>
                </a:rPr>
                <a:t>nvj1</a:t>
              </a:r>
              <a:r>
                <a:rPr lang="en-US" altLang="ja-JP" sz="800" b="1" i="1" dirty="0">
                  <a:latin typeface="Symbol" panose="05050102010706020507" pitchFamily="18" charset="2"/>
                  <a:cs typeface="Arial" panose="020B0604020202020204" pitchFamily="34" charset="0"/>
                </a:rPr>
                <a:t>D</a:t>
              </a:r>
              <a:endParaRPr lang="ja-JP" altLang="en-US" sz="800" b="1" i="1" dirty="0">
                <a:cs typeface="Arial" panose="020B0604020202020204" pitchFamily="34" charset="0"/>
              </a:endParaRP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 b="1" i="1" dirty="0">
                <a:cs typeface="Arial" panose="020B0604020202020204" pitchFamily="34" charset="0"/>
              </a:endParaRPr>
            </a:p>
          </p:txBody>
        </p:sp>
        <p:cxnSp>
          <p:nvCxnSpPr>
            <p:cNvPr id="160" name="直線コネクタ 159"/>
            <p:cNvCxnSpPr/>
            <p:nvPr/>
          </p:nvCxnSpPr>
          <p:spPr bwMode="auto">
            <a:xfrm>
              <a:off x="1825187" y="3471700"/>
              <a:ext cx="569912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1" name="直線コネクタ 160"/>
            <p:cNvCxnSpPr/>
            <p:nvPr/>
          </p:nvCxnSpPr>
          <p:spPr bwMode="auto">
            <a:xfrm>
              <a:off x="2453837" y="3471700"/>
              <a:ext cx="569912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2" name="直線コネクタ 161"/>
            <p:cNvCxnSpPr/>
            <p:nvPr/>
          </p:nvCxnSpPr>
          <p:spPr bwMode="auto">
            <a:xfrm>
              <a:off x="3084074" y="3471700"/>
              <a:ext cx="569913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3" name="正方形/長方形 162"/>
            <p:cNvSpPr/>
            <p:nvPr/>
          </p:nvSpPr>
          <p:spPr bwMode="auto">
            <a:xfrm>
              <a:off x="1801375" y="3657891"/>
              <a:ext cx="1885858" cy="2088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800" b="1" dirty="0">
                <a:cs typeface="Arial" panose="020B0604020202020204" pitchFamily="34" charset="0"/>
              </a:endParaRPr>
            </a:p>
          </p:txBody>
        </p:sp>
        <p:sp>
          <p:nvSpPr>
            <p:cNvPr id="164" name="正方形/長方形 163"/>
            <p:cNvSpPr/>
            <p:nvPr/>
          </p:nvSpPr>
          <p:spPr bwMode="auto">
            <a:xfrm>
              <a:off x="1795025" y="3901913"/>
              <a:ext cx="1887976" cy="20955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800" b="1">
                <a:cs typeface="Arial" panose="020B0604020202020204" pitchFamily="34" charset="0"/>
              </a:endParaRPr>
            </a:p>
          </p:txBody>
        </p:sp>
      </p:grpSp>
      <p:sp>
        <p:nvSpPr>
          <p:cNvPr id="198" name="テキスト ボックス 48">
            <a:extLst>
              <a:ext uri="{FF2B5EF4-FFF2-40B4-BE49-F238E27FC236}">
                <a16:creationId xmlns:a16="http://schemas.microsoft.com/office/drawing/2014/main" xmlns="" id="{BF491AF2-CB91-47E9-8740-5BBE0F3489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8182" y="3049948"/>
            <a:ext cx="64770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1400" b="1" dirty="0">
                <a:cs typeface="Arial" panose="020B0604020202020204" pitchFamily="34" charset="0"/>
              </a:rPr>
              <a:t>(C)</a:t>
            </a:r>
            <a:endParaRPr lang="ja-JP" altLang="en-US" sz="1400" b="1" dirty="0">
              <a:cs typeface="Arial" panose="020B0604020202020204" pitchFamily="34" charset="0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180407" y="4428232"/>
            <a:ext cx="6120679" cy="14516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  <a:spcAft>
                <a:spcPts val="1000"/>
              </a:spcAft>
            </a:pPr>
            <a:r>
              <a:rPr lang="en-US" altLang="ja-JP" sz="1200" b="1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Supplementary Figure S4. ER tethering proteins are not involved in the stress response to </a:t>
            </a:r>
            <a:r>
              <a:rPr lang="en-US" altLang="ja-JP" sz="1200" b="1" dirty="0" err="1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tunicamycin</a:t>
            </a:r>
            <a:r>
              <a:rPr lang="en-US" altLang="ja-JP" sz="1200" b="1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.</a:t>
            </a:r>
            <a:endParaRPr lang="ja-JP" altLang="ja-JP" sz="1100" dirty="0"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algn="just">
              <a:lnSpc>
                <a:spcPts val="1200"/>
              </a:lnSpc>
              <a:spcAft>
                <a:spcPts val="1000"/>
              </a:spcAft>
            </a:pP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A-C) WT (SEY6210.1), </a:t>
            </a:r>
            <a:r>
              <a:rPr lang="en-US" altLang="ja-JP" sz="1200" i="1" dirty="0" err="1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Δtether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 (ANDY198), WT (RH6082), </a:t>
            </a:r>
            <a:r>
              <a:rPr lang="en-US" altLang="ja-JP" sz="1200" i="1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ist2Δ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 (FKY3498), </a:t>
            </a:r>
            <a:r>
              <a:rPr lang="en-US" altLang="ja-JP" sz="1200" i="1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scs2Δ22Δ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 (FKY1453), and </a:t>
            </a:r>
            <a:r>
              <a:rPr lang="en-US" altLang="ja-JP" sz="1200" i="1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tcb1Δ2Δ3Δ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 (RH5576) cells (A), WT (BY4742) and </a:t>
            </a:r>
            <a:r>
              <a:rPr lang="en-US" altLang="ja-JP" sz="1200" i="1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epo1Δ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 (FKY3914) (B), WT (BY4742), </a:t>
            </a:r>
            <a:r>
              <a:rPr lang="en-US" altLang="ja-JP" sz="1200" i="1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ltc1Δ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 (FKY3915), and </a:t>
            </a:r>
            <a:r>
              <a:rPr lang="en-US" altLang="ja-JP" sz="1200" i="1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nvj1Δ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 (FY3916) (C) cells were cultured in synthetic complete medium at </a:t>
            </a:r>
            <a:r>
              <a:rPr lang="en-US" altLang="ja-JP" sz="1200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30°C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, treated with 2.5 </a:t>
            </a:r>
            <a:r>
              <a:rPr lang="en-US" altLang="ja-JP" sz="1200" dirty="0" err="1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μg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/mL </a:t>
            </a:r>
            <a:r>
              <a:rPr lang="en-US" altLang="ja-JP" sz="1200" dirty="0" err="1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tunicamycin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 for the indicated times, and harvested. The mRNA levels were analyzed by northern blotting as in Figure 1B. Data represent one of three reproducible and independent experiments. </a:t>
            </a:r>
            <a:endParaRPr lang="ja-JP" altLang="ja-JP" sz="1100" dirty="0"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59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xmlns="" id="{F9C69DF2-4E2D-4FBB-9528-FF2F21BA99F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4344" y="2161724"/>
            <a:ext cx="2102800" cy="250582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xmlns="" id="{FD13D11C-24C2-4F34-B43B-F5EB1437FBD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0694" y="1850420"/>
            <a:ext cx="2102800" cy="250582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xmlns="" id="{A2377926-B74F-476E-A57F-E1222D35D2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8859" y="1633810"/>
            <a:ext cx="282536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800" b="1" dirty="0">
                <a:latin typeface="+mn-lt"/>
                <a:cs typeface="Arial" panose="020B0604020202020204" pitchFamily="34" charset="0"/>
              </a:rPr>
              <a:t>  TM</a:t>
            </a:r>
            <a:r>
              <a:rPr lang="ja-JP" altLang="en-US" sz="800" b="1" dirty="0">
                <a:latin typeface="+mn-lt"/>
                <a:cs typeface="Arial" panose="020B0604020202020204" pitchFamily="34" charset="0"/>
              </a:rPr>
              <a:t>　 　　 </a:t>
            </a:r>
            <a:r>
              <a:rPr lang="en-US" altLang="ja-JP" sz="800" b="1" dirty="0">
                <a:latin typeface="+mn-lt"/>
                <a:cs typeface="Arial" panose="020B0604020202020204" pitchFamily="34" charset="0"/>
              </a:rPr>
              <a:t>0     2     4   </a:t>
            </a:r>
            <a:r>
              <a:rPr lang="ja-JP" altLang="en-US" sz="800" b="1" dirty="0">
                <a:latin typeface="+mn-lt"/>
                <a:cs typeface="Arial" panose="020B0604020202020204" pitchFamily="34" charset="0"/>
              </a:rPr>
              <a:t>　</a:t>
            </a:r>
            <a:r>
              <a:rPr lang="en-US" altLang="ja-JP" sz="800" b="1" dirty="0">
                <a:latin typeface="+mn-lt"/>
                <a:cs typeface="Arial" panose="020B0604020202020204" pitchFamily="34" charset="0"/>
              </a:rPr>
              <a:t>  0     2     4    </a:t>
            </a:r>
            <a:r>
              <a:rPr lang="ja-JP" altLang="en-US" sz="800" b="1" dirty="0">
                <a:latin typeface="+mn-lt"/>
                <a:cs typeface="Arial" panose="020B0604020202020204" pitchFamily="34" charset="0"/>
              </a:rPr>
              <a:t>　</a:t>
            </a:r>
            <a:r>
              <a:rPr lang="en-US" altLang="ja-JP" sz="800" b="1" dirty="0">
                <a:latin typeface="+mn-lt"/>
                <a:cs typeface="Arial" panose="020B0604020202020204" pitchFamily="34" charset="0"/>
              </a:rPr>
              <a:t> 0     2     4    </a:t>
            </a:r>
            <a:r>
              <a:rPr lang="ja-JP" altLang="en-US" sz="800" b="1" dirty="0">
                <a:latin typeface="+mn-lt"/>
                <a:cs typeface="Arial" panose="020B0604020202020204" pitchFamily="34" charset="0"/>
              </a:rPr>
              <a:t>　</a:t>
            </a:r>
            <a:r>
              <a:rPr lang="en-US" altLang="ja-JP" sz="800" b="1">
                <a:latin typeface="+mn-lt"/>
                <a:cs typeface="Arial" panose="020B0604020202020204" pitchFamily="34" charset="0"/>
              </a:rPr>
              <a:t>(h)</a:t>
            </a:r>
            <a:endParaRPr lang="ja-JP" altLang="en-US" sz="800" b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xmlns="" id="{4B601B18-EA3A-4469-97EB-D886EA81DB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6256" y="1425912"/>
            <a:ext cx="64770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800" b="1" dirty="0">
                <a:latin typeface="+mn-lt"/>
                <a:cs typeface="Arial" panose="020B0604020202020204" pitchFamily="34" charset="0"/>
              </a:rPr>
              <a:t>vector</a:t>
            </a:r>
          </a:p>
        </p:txBody>
      </p:sp>
      <p:sp>
        <p:nvSpPr>
          <p:cNvPr id="6" name="テキスト ボックス 7">
            <a:extLst>
              <a:ext uri="{FF2B5EF4-FFF2-40B4-BE49-F238E27FC236}">
                <a16:creationId xmlns:a16="http://schemas.microsoft.com/office/drawing/2014/main" xmlns="" id="{E3AD5654-7288-4A51-9090-54755D01A7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0469" y="1425912"/>
            <a:ext cx="64452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800" b="1" dirty="0">
                <a:latin typeface="+mn-lt"/>
                <a:cs typeface="Arial" panose="020B0604020202020204" pitchFamily="34" charset="0"/>
              </a:rPr>
              <a:t>vector</a:t>
            </a:r>
          </a:p>
        </p:txBody>
      </p:sp>
      <p:sp>
        <p:nvSpPr>
          <p:cNvPr id="7" name="テキスト ボックス 8">
            <a:extLst>
              <a:ext uri="{FF2B5EF4-FFF2-40B4-BE49-F238E27FC236}">
                <a16:creationId xmlns:a16="http://schemas.microsoft.com/office/drawing/2014/main" xmlns="" id="{E6315880-1BC7-407F-B791-8D51EFB90C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01223" y="1425912"/>
            <a:ext cx="94191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800" b="1" dirty="0">
                <a:latin typeface="+mn-lt"/>
                <a:cs typeface="Arial" panose="020B0604020202020204" pitchFamily="34" charset="0"/>
              </a:rPr>
              <a:t>p</a:t>
            </a:r>
            <a:r>
              <a:rPr lang="en-US" altLang="ja-JP" sz="800" b="1" i="1" dirty="0">
                <a:latin typeface="+mn-lt"/>
                <a:cs typeface="Arial" panose="020B0604020202020204" pitchFamily="34" charset="0"/>
              </a:rPr>
              <a:t>SCH9(2D3E)</a:t>
            </a:r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xmlns="" id="{5918CDFA-37F9-4531-9FE4-C860772C3BDC}"/>
              </a:ext>
            </a:extLst>
          </p:cNvPr>
          <p:cNvCxnSpPr/>
          <p:nvPr/>
        </p:nvCxnSpPr>
        <p:spPr bwMode="auto">
          <a:xfrm>
            <a:off x="2086256" y="1638524"/>
            <a:ext cx="6477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xmlns="" id="{72DA6564-4C6E-4440-961C-ADE6F3CA495E}"/>
              </a:ext>
            </a:extLst>
          </p:cNvPr>
          <p:cNvCxnSpPr/>
          <p:nvPr/>
        </p:nvCxnSpPr>
        <p:spPr bwMode="auto">
          <a:xfrm>
            <a:off x="2770469" y="1638524"/>
            <a:ext cx="6477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xmlns="" id="{34FADEFF-F5C9-4EF4-9E7F-1BC26EAB541E}"/>
              </a:ext>
            </a:extLst>
          </p:cNvPr>
          <p:cNvCxnSpPr/>
          <p:nvPr/>
        </p:nvCxnSpPr>
        <p:spPr bwMode="auto">
          <a:xfrm>
            <a:off x="3448331" y="1638524"/>
            <a:ext cx="6477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xmlns="" id="{351FD348-EA12-4460-9896-B6DD748B37DA}"/>
              </a:ext>
            </a:extLst>
          </p:cNvPr>
          <p:cNvGrpSpPr/>
          <p:nvPr/>
        </p:nvGrpSpPr>
        <p:grpSpPr>
          <a:xfrm>
            <a:off x="1432206" y="1845715"/>
            <a:ext cx="2669538" cy="251577"/>
            <a:chOff x="687532" y="3365547"/>
            <a:chExt cx="2669538" cy="251577"/>
          </a:xfrm>
        </p:grpSpPr>
        <p:sp>
          <p:nvSpPr>
            <p:cNvPr id="12" name="テキスト ボックス 6">
              <a:extLst>
                <a:ext uri="{FF2B5EF4-FFF2-40B4-BE49-F238E27FC236}">
                  <a16:creationId xmlns:a16="http://schemas.microsoft.com/office/drawing/2014/main" xmlns="" id="{1AD109D0-EB61-4EED-B843-24BB84FA1F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7532" y="3365547"/>
              <a:ext cx="598488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800" b="1" i="1" dirty="0">
                  <a:latin typeface="+mn-lt"/>
                  <a:cs typeface="Arial" panose="020B0604020202020204" pitchFamily="34" charset="0"/>
                </a:rPr>
                <a:t>RPL3</a:t>
              </a:r>
              <a:endParaRPr lang="ja-JP" altLang="en-US" sz="800" b="1" i="1" dirty="0">
                <a:latin typeface="+mn-lt"/>
                <a:cs typeface="Arial" panose="020B0604020202020204" pitchFamily="34" charset="0"/>
              </a:endParaRPr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xmlns="" id="{58213DE3-6E50-4C4D-A436-0C3144D9A341}"/>
                </a:ext>
              </a:extLst>
            </p:cNvPr>
            <p:cNvSpPr/>
            <p:nvPr/>
          </p:nvSpPr>
          <p:spPr bwMode="auto">
            <a:xfrm>
              <a:off x="1305070" y="3367887"/>
              <a:ext cx="2052000" cy="24923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800" b="1">
                <a:solidFill>
                  <a:schemeClr val="tx1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xmlns="" id="{748CA657-A347-4199-9B48-747E58D62FAF}"/>
              </a:ext>
            </a:extLst>
          </p:cNvPr>
          <p:cNvGrpSpPr/>
          <p:nvPr/>
        </p:nvGrpSpPr>
        <p:grpSpPr>
          <a:xfrm>
            <a:off x="1462368" y="2135094"/>
            <a:ext cx="2639376" cy="280987"/>
            <a:chOff x="717694" y="3921172"/>
            <a:chExt cx="2639376" cy="280987"/>
          </a:xfrm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xmlns="" id="{424D2F96-D1F9-434E-938D-204C1BB27870}"/>
                </a:ext>
              </a:extLst>
            </p:cNvPr>
            <p:cNvSpPr/>
            <p:nvPr/>
          </p:nvSpPr>
          <p:spPr bwMode="auto">
            <a:xfrm>
              <a:off x="1305070" y="3921172"/>
              <a:ext cx="2052000" cy="28098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800" b="1">
                <a:solidFill>
                  <a:schemeClr val="tx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6" name="テキスト ボックス 19">
              <a:extLst>
                <a:ext uri="{FF2B5EF4-FFF2-40B4-BE49-F238E27FC236}">
                  <a16:creationId xmlns:a16="http://schemas.microsoft.com/office/drawing/2014/main" xmlns="" id="{E204D6DA-8860-4B4D-A81C-4C961CBED0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7694" y="3934707"/>
              <a:ext cx="561976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kumimoji="1"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kumimoji="1"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r"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800" b="1" dirty="0">
                  <a:latin typeface="+mn-lt"/>
                  <a:cs typeface="Arial" panose="020B0604020202020204" pitchFamily="34" charset="0"/>
                </a:rPr>
                <a:t>U3</a:t>
              </a:r>
            </a:p>
          </p:txBody>
        </p:sp>
      </p:grpSp>
      <p:sp>
        <p:nvSpPr>
          <p:cNvPr id="17" name="テキスト ボックス 4">
            <a:extLst>
              <a:ext uri="{FF2B5EF4-FFF2-40B4-BE49-F238E27FC236}">
                <a16:creationId xmlns:a16="http://schemas.microsoft.com/office/drawing/2014/main" xmlns="" id="{259254ED-A101-45CE-A8DF-8EDC46D7DF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6256" y="1187872"/>
            <a:ext cx="64770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800" b="1">
                <a:latin typeface="+mn-lt"/>
                <a:cs typeface="Arial" panose="020B0604020202020204" pitchFamily="34" charset="0"/>
              </a:rPr>
              <a:t>WT</a:t>
            </a:r>
          </a:p>
        </p:txBody>
      </p: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xmlns="" id="{71F6FF39-2AF2-45D0-980D-E2D99BC9A647}"/>
              </a:ext>
            </a:extLst>
          </p:cNvPr>
          <p:cNvCxnSpPr/>
          <p:nvPr/>
        </p:nvCxnSpPr>
        <p:spPr bwMode="auto">
          <a:xfrm>
            <a:off x="2086256" y="1409924"/>
            <a:ext cx="6477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テキスト ボックス 4">
            <a:extLst>
              <a:ext uri="{FF2B5EF4-FFF2-40B4-BE49-F238E27FC236}">
                <a16:creationId xmlns:a16="http://schemas.microsoft.com/office/drawing/2014/main" xmlns="" id="{6A616E6B-82D3-45AA-9BAA-D96EDA9F48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0470" y="1187872"/>
            <a:ext cx="132556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800" b="1" i="1" dirty="0">
                <a:latin typeface="+mn-lt"/>
                <a:cs typeface="Arial" panose="020B0604020202020204" pitchFamily="34" charset="0"/>
              </a:rPr>
              <a:t>pkc1-2</a:t>
            </a:r>
          </a:p>
        </p:txBody>
      </p: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xmlns="" id="{2B66C4C9-E31C-4DEA-A688-3CA558FF3578}"/>
              </a:ext>
            </a:extLst>
          </p:cNvPr>
          <p:cNvCxnSpPr/>
          <p:nvPr/>
        </p:nvCxnSpPr>
        <p:spPr bwMode="auto">
          <a:xfrm>
            <a:off x="2770469" y="1408337"/>
            <a:ext cx="1325562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テキスト ボックス 35"/>
          <p:cNvSpPr txBox="1"/>
          <p:nvPr/>
        </p:nvSpPr>
        <p:spPr>
          <a:xfrm>
            <a:off x="431287" y="3240094"/>
            <a:ext cx="165622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1200"/>
              </a:lnSpc>
            </a:pPr>
            <a:r>
              <a:rPr kumimoji="1" lang="en-US" altLang="ja-JP" sz="800" b="1" dirty="0" smtClean="0">
                <a:latin typeface="+mn-lt"/>
              </a:rPr>
              <a:t>WT + vector</a:t>
            </a:r>
          </a:p>
          <a:p>
            <a:pPr algn="r">
              <a:lnSpc>
                <a:spcPts val="1200"/>
              </a:lnSpc>
            </a:pPr>
            <a:r>
              <a:rPr lang="en-US" altLang="ja-JP" sz="800" b="1" i="1" dirty="0">
                <a:latin typeface="+mn-lt"/>
              </a:rPr>
              <a:t>p</a:t>
            </a:r>
            <a:r>
              <a:rPr lang="en-US" altLang="ja-JP" sz="800" b="1" i="1" dirty="0" smtClean="0">
                <a:latin typeface="+mn-lt"/>
              </a:rPr>
              <a:t>kh1 </a:t>
            </a:r>
            <a:r>
              <a:rPr lang="en-US" altLang="ja-JP" sz="800" b="1" i="1" dirty="0" err="1" smtClean="0">
                <a:latin typeface="+mn-lt"/>
              </a:rPr>
              <a:t>ts</a:t>
            </a:r>
            <a:r>
              <a:rPr lang="en-US" altLang="ja-JP" sz="800" b="1" i="1" dirty="0" smtClean="0">
                <a:latin typeface="+mn-lt"/>
              </a:rPr>
              <a:t> pkh2</a:t>
            </a:r>
            <a:r>
              <a:rPr lang="en-US" altLang="ja-JP" sz="800" b="1" i="1" dirty="0" smtClean="0">
                <a:latin typeface="Symbol" panose="05050102010706020507" pitchFamily="18" charset="2"/>
                <a:cs typeface="Arial" pitchFamily="34" charset="0"/>
              </a:rPr>
              <a:t>D </a:t>
            </a:r>
            <a:r>
              <a:rPr lang="en-US" altLang="ja-JP" sz="800" b="1" dirty="0" smtClean="0">
                <a:latin typeface="+mn-lt"/>
                <a:cs typeface="Arial" pitchFamily="34" charset="0"/>
              </a:rPr>
              <a:t>+ vector</a:t>
            </a:r>
          </a:p>
          <a:p>
            <a:pPr algn="r">
              <a:lnSpc>
                <a:spcPts val="1200"/>
              </a:lnSpc>
            </a:pPr>
            <a:r>
              <a:rPr lang="en-US" altLang="ja-JP" sz="800" b="1" i="1" dirty="0">
                <a:latin typeface="+mn-lt"/>
              </a:rPr>
              <a:t>pkh1 </a:t>
            </a:r>
            <a:r>
              <a:rPr lang="en-US" altLang="ja-JP" sz="800" b="1" i="1" dirty="0" err="1">
                <a:latin typeface="+mn-lt"/>
              </a:rPr>
              <a:t>ts</a:t>
            </a:r>
            <a:r>
              <a:rPr lang="en-US" altLang="ja-JP" sz="800" b="1" i="1" dirty="0">
                <a:latin typeface="+mn-lt"/>
              </a:rPr>
              <a:t> </a:t>
            </a:r>
            <a:r>
              <a:rPr lang="en-US" altLang="ja-JP" sz="800" b="1" i="1" dirty="0" smtClean="0">
                <a:latin typeface="+mn-lt"/>
              </a:rPr>
              <a:t>pkh2</a:t>
            </a:r>
            <a:r>
              <a:rPr lang="en-US" altLang="ja-JP" sz="800" b="1" i="1" dirty="0" smtClean="0">
                <a:latin typeface="Symbol" panose="05050102010706020507" pitchFamily="18" charset="2"/>
                <a:cs typeface="Arial" pitchFamily="34" charset="0"/>
              </a:rPr>
              <a:t>D</a:t>
            </a:r>
            <a:r>
              <a:rPr lang="en-US" altLang="ja-JP" sz="800" b="1" i="1" dirty="0" smtClean="0">
                <a:latin typeface="+mn-lt"/>
                <a:cs typeface="Arial" pitchFamily="34" charset="0"/>
              </a:rPr>
              <a:t> </a:t>
            </a:r>
            <a:r>
              <a:rPr lang="en-US" altLang="ja-JP" sz="800" b="1" dirty="0">
                <a:latin typeface="+mn-lt"/>
                <a:cs typeface="Arial" pitchFamily="34" charset="0"/>
              </a:rPr>
              <a:t>+ </a:t>
            </a:r>
            <a:r>
              <a:rPr lang="en-US" altLang="ja-JP" sz="800" b="1" dirty="0" smtClean="0">
                <a:latin typeface="+mn-lt"/>
                <a:cs typeface="Arial" pitchFamily="34" charset="0"/>
              </a:rPr>
              <a:t>p</a:t>
            </a:r>
            <a:r>
              <a:rPr lang="en-US" altLang="ja-JP" sz="800" b="1" i="1" dirty="0" smtClean="0">
                <a:latin typeface="+mn-lt"/>
                <a:cs typeface="Arial" pitchFamily="34" charset="0"/>
              </a:rPr>
              <a:t>SCH9(2D3E)</a:t>
            </a:r>
          </a:p>
        </p:txBody>
      </p:sp>
      <p:graphicFrame>
        <p:nvGraphicFramePr>
          <p:cNvPr id="26" name="オブジェクト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9372857"/>
              </p:ext>
            </p:extLst>
          </p:nvPr>
        </p:nvGraphicFramePr>
        <p:xfrm>
          <a:off x="2065845" y="3282523"/>
          <a:ext cx="1016149" cy="456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8" r:id="rId5" imgW="2006280" imgH="901440" progId="">
                  <p:embed/>
                </p:oleObj>
              </mc:Choice>
              <mc:Fallback>
                <p:oleObj r:id="rId5" imgW="2006280" imgH="90144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065845" y="3282523"/>
                        <a:ext cx="1016149" cy="456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オブジェクト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0242368"/>
              </p:ext>
            </p:extLst>
          </p:nvPr>
        </p:nvGraphicFramePr>
        <p:xfrm>
          <a:off x="3117245" y="3282523"/>
          <a:ext cx="1016149" cy="456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9" r:id="rId7" imgW="2006280" imgH="901440" progId="">
                  <p:embed/>
                </p:oleObj>
              </mc:Choice>
              <mc:Fallback>
                <p:oleObj r:id="rId7" imgW="2006280" imgH="90144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117245" y="3282523"/>
                        <a:ext cx="1016149" cy="456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オブジェクト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6943976"/>
              </p:ext>
            </p:extLst>
          </p:nvPr>
        </p:nvGraphicFramePr>
        <p:xfrm>
          <a:off x="4168154" y="3282523"/>
          <a:ext cx="1016149" cy="456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0" r:id="rId9" imgW="2006280" imgH="901440" progId="">
                  <p:embed/>
                </p:oleObj>
              </mc:Choice>
              <mc:Fallback>
                <p:oleObj r:id="rId9" imgW="2006280" imgH="90144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168154" y="3282523"/>
                        <a:ext cx="1016149" cy="456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テキスト ボックス 21"/>
          <p:cNvSpPr txBox="1">
            <a:spLocks noChangeAspect="1"/>
          </p:cNvSpPr>
          <p:nvPr/>
        </p:nvSpPr>
        <p:spPr bwMode="auto">
          <a:xfrm>
            <a:off x="2088004" y="2957944"/>
            <a:ext cx="100387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en-US" altLang="ja-JP" sz="800" b="1" dirty="0">
                <a:latin typeface="+mj-lt"/>
                <a:cs typeface="Arial" pitchFamily="34" charset="0"/>
              </a:rPr>
              <a:t>0 </a:t>
            </a:r>
            <a:r>
              <a:rPr lang="en-US" altLang="ja-JP" sz="800" b="1" dirty="0" smtClean="0">
                <a:latin typeface="Symbol" panose="05050102010706020507" pitchFamily="18" charset="2"/>
                <a:cs typeface="Arial" pitchFamily="34" charset="0"/>
              </a:rPr>
              <a:t>m</a:t>
            </a:r>
            <a:r>
              <a:rPr lang="en-US" altLang="ja-JP" sz="800" b="1" dirty="0" smtClean="0">
                <a:latin typeface="+mj-lt"/>
                <a:cs typeface="Arial" pitchFamily="34" charset="0"/>
              </a:rPr>
              <a:t>g/mL</a:t>
            </a:r>
            <a:endParaRPr lang="ja-JP" altLang="en-US" sz="800" b="1" dirty="0">
              <a:latin typeface="+mj-lt"/>
              <a:cs typeface="Arial" pitchFamily="34" charset="0"/>
            </a:endParaRPr>
          </a:p>
        </p:txBody>
      </p:sp>
      <p:sp>
        <p:nvSpPr>
          <p:cNvPr id="31" name="テキスト ボックス 22"/>
          <p:cNvSpPr txBox="1">
            <a:spLocks noChangeAspect="1"/>
          </p:cNvSpPr>
          <p:nvPr/>
        </p:nvSpPr>
        <p:spPr bwMode="auto">
          <a:xfrm>
            <a:off x="3110881" y="2957944"/>
            <a:ext cx="99543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en-US" altLang="ja-JP" sz="800" b="1" dirty="0" smtClean="0">
                <a:latin typeface="+mj-lt"/>
                <a:cs typeface="Arial" pitchFamily="34" charset="0"/>
              </a:rPr>
              <a:t>0.5 </a:t>
            </a:r>
            <a:r>
              <a:rPr lang="en-US" altLang="ja-JP" sz="800" b="1" dirty="0" smtClean="0">
                <a:latin typeface="Symbol" panose="05050102010706020507" pitchFamily="18" charset="2"/>
                <a:cs typeface="Arial" pitchFamily="34" charset="0"/>
              </a:rPr>
              <a:t>m</a:t>
            </a:r>
            <a:r>
              <a:rPr lang="en-US" altLang="ja-JP" sz="800" b="1" dirty="0" smtClean="0">
                <a:latin typeface="+mj-lt"/>
                <a:cs typeface="Arial" pitchFamily="34" charset="0"/>
              </a:rPr>
              <a:t>g/mL</a:t>
            </a:r>
            <a:endParaRPr lang="ja-JP" altLang="en-US" sz="800" b="1" dirty="0">
              <a:latin typeface="+mj-lt"/>
              <a:cs typeface="Arial" pitchFamily="34" charset="0"/>
            </a:endParaRPr>
          </a:p>
        </p:txBody>
      </p:sp>
      <p:sp>
        <p:nvSpPr>
          <p:cNvPr id="32" name="テキスト ボックス 23"/>
          <p:cNvSpPr txBox="1">
            <a:spLocks noChangeAspect="1"/>
          </p:cNvSpPr>
          <p:nvPr/>
        </p:nvSpPr>
        <p:spPr bwMode="auto">
          <a:xfrm>
            <a:off x="4113701" y="2957944"/>
            <a:ext cx="99965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en-US" altLang="ja-JP" sz="800" b="1" dirty="0" smtClean="0">
                <a:latin typeface="+mj-lt"/>
                <a:cs typeface="Arial" pitchFamily="34" charset="0"/>
              </a:rPr>
              <a:t>1.0 </a:t>
            </a:r>
            <a:r>
              <a:rPr lang="en-US" altLang="ja-JP" sz="800" b="1" dirty="0" smtClean="0">
                <a:latin typeface="Symbol" panose="05050102010706020507" pitchFamily="18" charset="2"/>
                <a:cs typeface="Arial" pitchFamily="34" charset="0"/>
              </a:rPr>
              <a:t>m</a:t>
            </a:r>
            <a:r>
              <a:rPr lang="en-US" altLang="ja-JP" sz="800" b="1" dirty="0" smtClean="0">
                <a:latin typeface="+mj-lt"/>
                <a:cs typeface="Arial" pitchFamily="34" charset="0"/>
              </a:rPr>
              <a:t>g/mL</a:t>
            </a:r>
            <a:endParaRPr lang="en-US" altLang="ja-JP" sz="800" b="1" dirty="0">
              <a:latin typeface="+mj-lt"/>
              <a:cs typeface="Arial" pitchFamily="34" charset="0"/>
            </a:endParaRPr>
          </a:p>
        </p:txBody>
      </p:sp>
      <p:sp>
        <p:nvSpPr>
          <p:cNvPr id="33" name="直角三角形 32"/>
          <p:cNvSpPr>
            <a:spLocks noChangeAspect="1"/>
          </p:cNvSpPr>
          <p:nvPr/>
        </p:nvSpPr>
        <p:spPr bwMode="auto">
          <a:xfrm>
            <a:off x="2061466" y="3134147"/>
            <a:ext cx="991209" cy="92893"/>
          </a:xfrm>
          <a:prstGeom prst="rtTriangle">
            <a:avLst/>
          </a:prstGeom>
          <a:gradFill flip="none" rotWithShape="1">
            <a:gsLst>
              <a:gs pos="0">
                <a:schemeClr val="tx1"/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8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34" name="直角三角形 33"/>
          <p:cNvSpPr>
            <a:spLocks noChangeAspect="1"/>
          </p:cNvSpPr>
          <p:nvPr/>
        </p:nvSpPr>
        <p:spPr bwMode="auto">
          <a:xfrm>
            <a:off x="3117245" y="3133092"/>
            <a:ext cx="991209" cy="93948"/>
          </a:xfrm>
          <a:prstGeom prst="rtTriangle">
            <a:avLst/>
          </a:prstGeom>
          <a:gradFill flip="none" rotWithShape="1">
            <a:gsLst>
              <a:gs pos="0">
                <a:schemeClr val="tx1"/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800">
              <a:latin typeface="+mj-lt"/>
              <a:cs typeface="Arial" panose="020B0604020202020204" pitchFamily="34" charset="0"/>
            </a:endParaRPr>
          </a:p>
        </p:txBody>
      </p:sp>
      <p:sp>
        <p:nvSpPr>
          <p:cNvPr id="35" name="直角三角形 34"/>
          <p:cNvSpPr>
            <a:spLocks noChangeAspect="1"/>
          </p:cNvSpPr>
          <p:nvPr/>
        </p:nvSpPr>
        <p:spPr bwMode="auto">
          <a:xfrm>
            <a:off x="4164514" y="3136258"/>
            <a:ext cx="991209" cy="91838"/>
          </a:xfrm>
          <a:prstGeom prst="rtTriangle">
            <a:avLst/>
          </a:prstGeom>
          <a:gradFill flip="none" rotWithShape="1">
            <a:gsLst>
              <a:gs pos="0">
                <a:schemeClr val="tx1"/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800">
              <a:latin typeface="+mj-lt"/>
              <a:cs typeface="Arial" panose="020B0604020202020204" pitchFamily="34" charset="0"/>
            </a:endParaRPr>
          </a:p>
        </p:txBody>
      </p:sp>
      <p:cxnSp>
        <p:nvCxnSpPr>
          <p:cNvPr id="37" name="直線コネクタ 36"/>
          <p:cNvCxnSpPr/>
          <p:nvPr/>
        </p:nvCxnSpPr>
        <p:spPr bwMode="auto">
          <a:xfrm>
            <a:off x="2053629" y="2926267"/>
            <a:ext cx="3102094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5"/>
          <p:cNvSpPr txBox="1">
            <a:spLocks noChangeArrowheads="1"/>
          </p:cNvSpPr>
          <p:nvPr/>
        </p:nvSpPr>
        <p:spPr bwMode="auto">
          <a:xfrm>
            <a:off x="3250104" y="2718395"/>
            <a:ext cx="51258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800" b="1" dirty="0">
                <a:latin typeface="+mj-lt"/>
              </a:rPr>
              <a:t>TM</a:t>
            </a:r>
            <a:endParaRPr lang="ja-JP" altLang="en-US" sz="800" b="1" dirty="0">
              <a:latin typeface="+mj-lt"/>
            </a:endParaRPr>
          </a:p>
        </p:txBody>
      </p:sp>
      <p:sp>
        <p:nvSpPr>
          <p:cNvPr id="40" name="テキスト ボックス 48"/>
          <p:cNvSpPr txBox="1">
            <a:spLocks noChangeArrowheads="1"/>
          </p:cNvSpPr>
          <p:nvPr/>
        </p:nvSpPr>
        <p:spPr bwMode="auto">
          <a:xfrm>
            <a:off x="584050" y="1115864"/>
            <a:ext cx="64770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1400" b="1" dirty="0">
                <a:cs typeface="Arial" panose="020B0604020202020204" pitchFamily="34" charset="0"/>
              </a:rPr>
              <a:t>(A)</a:t>
            </a:r>
            <a:endParaRPr lang="ja-JP" altLang="en-US" sz="1400" b="1" dirty="0">
              <a:cs typeface="Arial" panose="020B0604020202020204" pitchFamily="34" charset="0"/>
            </a:endParaRPr>
          </a:p>
        </p:txBody>
      </p:sp>
      <p:sp>
        <p:nvSpPr>
          <p:cNvPr id="43" name="テキスト ボックス 48"/>
          <p:cNvSpPr txBox="1">
            <a:spLocks noChangeArrowheads="1"/>
          </p:cNvSpPr>
          <p:nvPr/>
        </p:nvSpPr>
        <p:spPr bwMode="auto">
          <a:xfrm>
            <a:off x="583742" y="2556024"/>
            <a:ext cx="64770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1400" b="1" dirty="0" smtClean="0">
                <a:cs typeface="Arial" panose="020B0604020202020204" pitchFamily="34" charset="0"/>
              </a:rPr>
              <a:t>(B)</a:t>
            </a:r>
            <a:endParaRPr lang="ja-JP" altLang="en-US" sz="1400" b="1" dirty="0">
              <a:cs typeface="Arial" panose="020B0604020202020204" pitchFamily="34" charset="0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143743" y="4140200"/>
            <a:ext cx="6192687" cy="1759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200"/>
              </a:lnSpc>
              <a:spcAft>
                <a:spcPts val="1000"/>
              </a:spcAft>
            </a:pPr>
            <a:r>
              <a:rPr lang="en-US" altLang="ja-JP" sz="1200" b="1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Supplementary Figure S5. </a:t>
            </a:r>
            <a:r>
              <a:rPr lang="en-US" altLang="ja-JP" sz="1200" b="1" i="1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SCH9(2D3E) </a:t>
            </a:r>
            <a:r>
              <a:rPr lang="en-US" altLang="ja-JP" sz="1200" b="1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does not rescue the stress response defect to </a:t>
            </a:r>
            <a:r>
              <a:rPr lang="en-US" altLang="ja-JP" sz="1200" b="1" dirty="0" err="1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tunicamycin</a:t>
            </a:r>
            <a:r>
              <a:rPr lang="en-US" altLang="ja-JP" sz="1200" b="1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 in </a:t>
            </a:r>
            <a:r>
              <a:rPr lang="en-US" altLang="ja-JP" sz="1200" b="1" i="1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pkc1-2 </a:t>
            </a:r>
            <a:r>
              <a:rPr lang="en-US" altLang="ja-JP" sz="1200" b="1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cells and </a:t>
            </a:r>
            <a:r>
              <a:rPr lang="en-US" altLang="ja-JP" sz="1200" b="1" dirty="0" err="1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tunicamycin</a:t>
            </a:r>
            <a:r>
              <a:rPr lang="en-US" altLang="ja-JP" sz="1200" b="1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 sensitivity of </a:t>
            </a:r>
            <a:r>
              <a:rPr lang="en-US" altLang="ja-JP" sz="1200" b="1" i="1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pkh1</a:t>
            </a:r>
            <a:r>
              <a:rPr lang="en-US" altLang="ja-JP" sz="1200" b="1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ts </a:t>
            </a:r>
            <a:r>
              <a:rPr lang="en-US" altLang="ja-JP" sz="1200" b="1" i="1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pkh2</a:t>
            </a:r>
            <a:r>
              <a:rPr lang="en-US" altLang="ja-JP" sz="1200" b="1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Δ cells</a:t>
            </a:r>
            <a:endParaRPr lang="ja-JP" altLang="ja-JP" sz="1100" dirty="0"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algn="just">
              <a:lnSpc>
                <a:spcPts val="1200"/>
              </a:lnSpc>
              <a:spcAft>
                <a:spcPts val="1000"/>
              </a:spcAft>
            </a:pP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A) WT (SEY6210) and </a:t>
            </a:r>
            <a:r>
              <a:rPr lang="en-US" altLang="ja-JP" sz="1200" i="1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pkc1-2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 (FKY2746) cells transformed with pRS416 (vector) or pRS416-</a:t>
            </a:r>
            <a:r>
              <a:rPr lang="en-US" altLang="ja-JP" sz="1200" i="1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SCH9(2D3E)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 were cultured in YPD at 25°C, sifted to 32°C for 4 h, treated with 2.5 </a:t>
            </a:r>
            <a:r>
              <a:rPr lang="en-US" altLang="ja-JP" sz="1200" dirty="0" err="1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μg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/mL </a:t>
            </a:r>
            <a:r>
              <a:rPr lang="en-US" altLang="ja-JP" sz="1200" dirty="0" err="1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tunicamycin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 for the indicated times, and harvested. The mRNA levels were analyzed by northern blotting as in Figure 1B. Data represent one of three reproducible and independent experiments. B) WT (</a:t>
            </a:r>
            <a:r>
              <a:rPr lang="en-US" altLang="ja-JP" sz="12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SEY6210), </a:t>
            </a:r>
            <a:r>
              <a:rPr lang="en-US" altLang="ja-JP" sz="1200" i="1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pkh1</a:t>
            </a:r>
            <a:r>
              <a:rPr lang="en-US" altLang="ja-JP" sz="12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ts </a:t>
            </a:r>
            <a:r>
              <a:rPr lang="en-US" altLang="ja-JP" sz="1200" i="1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pkh2</a:t>
            </a:r>
            <a:r>
              <a:rPr lang="en-US" altLang="ja-JP" sz="12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Δ (MTY29) cells 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transformed with pRS416 (vector) or pRS416-</a:t>
            </a:r>
            <a:r>
              <a:rPr lang="en-US" altLang="ja-JP" sz="1200" i="1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SCH9(2D3E)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 were </a:t>
            </a:r>
            <a:r>
              <a:rPr lang="en-US" altLang="ja-JP" sz="12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cultured at </a:t>
            </a:r>
            <a:r>
              <a:rPr lang="en-US" altLang="ja-JP" sz="1200" dirty="0" smtClean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25°C </a:t>
            </a:r>
            <a:r>
              <a:rPr lang="en-US" altLang="ja-JP" sz="12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to OD</a:t>
            </a:r>
            <a:r>
              <a:rPr lang="en-US" altLang="ja-JP" sz="1200" baseline="-250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600</a:t>
            </a:r>
            <a:r>
              <a:rPr lang="en-US" altLang="ja-JP" sz="12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= 1.0 in 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synthetic complete medium</a:t>
            </a:r>
            <a:r>
              <a:rPr lang="en-US" altLang="ja-JP" sz="12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. Five-fold serial dilutions were then spotted on </a:t>
            </a:r>
            <a:r>
              <a:rPr lang="en-US" altLang="ja-JP" sz="1200" dirty="0">
                <a:latin typeface="Times New Roman" panose="02020603050405020304" pitchFamily="18" charset="0"/>
                <a:ea typeface="ＭＳ 明朝" panose="02020609040205080304" pitchFamily="17" charset="-128"/>
                <a:cs typeface="Arial" panose="020B0604020202020204" pitchFamily="34" charset="0"/>
              </a:rPr>
              <a:t>synthetic complete medium</a:t>
            </a:r>
            <a:r>
              <a:rPr lang="en-US" altLang="ja-JP" sz="12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plates containing </a:t>
            </a:r>
            <a:r>
              <a:rPr lang="en-US" altLang="ja-JP" sz="1200" dirty="0" err="1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tunicamycin</a:t>
            </a:r>
            <a:r>
              <a:rPr lang="en-US" altLang="ja-JP" sz="12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 at the indicated concentrations, and incubated at </a:t>
            </a:r>
            <a:r>
              <a:rPr lang="en-US" altLang="ja-JP" sz="1200" dirty="0" smtClean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25°C </a:t>
            </a:r>
            <a:r>
              <a:rPr lang="en-US" altLang="ja-JP" sz="1200" dirty="0">
                <a:latin typeface="Times New Roman" panose="02020603050405020304" pitchFamily="18" charset="0"/>
                <a:ea typeface="SimSun" panose="02010600030101010101" pitchFamily="2" charset="-122"/>
                <a:cs typeface="Arial" panose="020B0604020202020204" pitchFamily="34" charset="0"/>
              </a:rPr>
              <a:t>for 4 days.</a:t>
            </a:r>
            <a:endParaRPr lang="ja-JP" altLang="ja-JP" sz="1100" dirty="0"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7789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YYK1">
      <a:dk1>
        <a:sysClr val="windowText" lastClr="000000"/>
      </a:dk1>
      <a:lt1>
        <a:sysClr val="window" lastClr="FFFFFF"/>
      </a:lt1>
      <a:dk2>
        <a:srgbClr val="595959"/>
      </a:dk2>
      <a:lt2>
        <a:srgbClr val="E7E6E6"/>
      </a:lt2>
      <a:accent1>
        <a:srgbClr val="3399FF"/>
      </a:accent1>
      <a:accent2>
        <a:srgbClr val="FF7C80"/>
      </a:accent2>
      <a:accent3>
        <a:srgbClr val="9966FF"/>
      </a:accent3>
      <a:accent4>
        <a:srgbClr val="FF9933"/>
      </a:accent4>
      <a:accent5>
        <a:srgbClr val="3366FF"/>
      </a:accent5>
      <a:accent6>
        <a:srgbClr val="FF0066"/>
      </a:accent6>
      <a:hlink>
        <a:srgbClr val="FF7C80"/>
      </a:hlink>
      <a:folHlink>
        <a:srgbClr val="FF7C80"/>
      </a:folHlink>
    </a:clrScheme>
    <a:fontScheme name="ユーザー定義 7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YKY１">
    <a:dk1>
      <a:sysClr val="windowText" lastClr="000000"/>
    </a:dk1>
    <a:lt1>
      <a:sysClr val="window" lastClr="FFFFFF"/>
    </a:lt1>
    <a:dk2>
      <a:srgbClr val="666666"/>
    </a:dk2>
    <a:lt2>
      <a:srgbClr val="D2D2D2"/>
    </a:lt2>
    <a:accent1>
      <a:srgbClr val="FFAFD1"/>
    </a:accent1>
    <a:accent2>
      <a:srgbClr val="FF8EBA"/>
    </a:accent2>
    <a:accent3>
      <a:srgbClr val="FF9933"/>
    </a:accent3>
    <a:accent4>
      <a:srgbClr val="FFCC99"/>
    </a:accent4>
    <a:accent5>
      <a:srgbClr val="87BAFF"/>
    </a:accent5>
    <a:accent6>
      <a:srgbClr val="72A0FF"/>
    </a:accent6>
    <a:hlink>
      <a:srgbClr val="17BBFD"/>
    </a:hlink>
    <a:folHlink>
      <a:srgbClr val="FF79C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YKY１">
    <a:dk1>
      <a:sysClr val="windowText" lastClr="000000"/>
    </a:dk1>
    <a:lt1>
      <a:sysClr val="window" lastClr="FFFFFF"/>
    </a:lt1>
    <a:dk2>
      <a:srgbClr val="666666"/>
    </a:dk2>
    <a:lt2>
      <a:srgbClr val="D2D2D2"/>
    </a:lt2>
    <a:accent1>
      <a:srgbClr val="FFAFD1"/>
    </a:accent1>
    <a:accent2>
      <a:srgbClr val="FF8EBA"/>
    </a:accent2>
    <a:accent3>
      <a:srgbClr val="FF9933"/>
    </a:accent3>
    <a:accent4>
      <a:srgbClr val="FFCC99"/>
    </a:accent4>
    <a:accent5>
      <a:srgbClr val="87BAFF"/>
    </a:accent5>
    <a:accent6>
      <a:srgbClr val="72A0FF"/>
    </a:accent6>
    <a:hlink>
      <a:srgbClr val="17BBFD"/>
    </a:hlink>
    <a:folHlink>
      <a:srgbClr val="FF79C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YKY１">
    <a:dk1>
      <a:sysClr val="windowText" lastClr="000000"/>
    </a:dk1>
    <a:lt1>
      <a:sysClr val="window" lastClr="FFFFFF"/>
    </a:lt1>
    <a:dk2>
      <a:srgbClr val="666666"/>
    </a:dk2>
    <a:lt2>
      <a:srgbClr val="D2D2D2"/>
    </a:lt2>
    <a:accent1>
      <a:srgbClr val="FFAFD1"/>
    </a:accent1>
    <a:accent2>
      <a:srgbClr val="FF8EBA"/>
    </a:accent2>
    <a:accent3>
      <a:srgbClr val="FF9933"/>
    </a:accent3>
    <a:accent4>
      <a:srgbClr val="FFCC99"/>
    </a:accent4>
    <a:accent5>
      <a:srgbClr val="87BAFF"/>
    </a:accent5>
    <a:accent6>
      <a:srgbClr val="72A0FF"/>
    </a:accent6>
    <a:hlink>
      <a:srgbClr val="17BBFD"/>
    </a:hlink>
    <a:folHlink>
      <a:srgbClr val="FF79C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YKY１">
    <a:dk1>
      <a:sysClr val="windowText" lastClr="000000"/>
    </a:dk1>
    <a:lt1>
      <a:sysClr val="window" lastClr="FFFFFF"/>
    </a:lt1>
    <a:dk2>
      <a:srgbClr val="666666"/>
    </a:dk2>
    <a:lt2>
      <a:srgbClr val="D2D2D2"/>
    </a:lt2>
    <a:accent1>
      <a:srgbClr val="FFAFD1"/>
    </a:accent1>
    <a:accent2>
      <a:srgbClr val="FF8EBA"/>
    </a:accent2>
    <a:accent3>
      <a:srgbClr val="FF9933"/>
    </a:accent3>
    <a:accent4>
      <a:srgbClr val="FFCC99"/>
    </a:accent4>
    <a:accent5>
      <a:srgbClr val="87BAFF"/>
    </a:accent5>
    <a:accent6>
      <a:srgbClr val="72A0FF"/>
    </a:accent6>
    <a:hlink>
      <a:srgbClr val="17BBFD"/>
    </a:hlink>
    <a:folHlink>
      <a:srgbClr val="FF79C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YKY１">
    <a:dk1>
      <a:sysClr val="windowText" lastClr="000000"/>
    </a:dk1>
    <a:lt1>
      <a:sysClr val="window" lastClr="FFFFFF"/>
    </a:lt1>
    <a:dk2>
      <a:srgbClr val="666666"/>
    </a:dk2>
    <a:lt2>
      <a:srgbClr val="D2D2D2"/>
    </a:lt2>
    <a:accent1>
      <a:srgbClr val="FFAFD1"/>
    </a:accent1>
    <a:accent2>
      <a:srgbClr val="FF8EBA"/>
    </a:accent2>
    <a:accent3>
      <a:srgbClr val="FF9933"/>
    </a:accent3>
    <a:accent4>
      <a:srgbClr val="FFCC99"/>
    </a:accent4>
    <a:accent5>
      <a:srgbClr val="87BAFF"/>
    </a:accent5>
    <a:accent6>
      <a:srgbClr val="72A0FF"/>
    </a:accent6>
    <a:hlink>
      <a:srgbClr val="17BBFD"/>
    </a:hlink>
    <a:folHlink>
      <a:srgbClr val="FF79C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YKY１">
    <a:dk1>
      <a:sysClr val="windowText" lastClr="000000"/>
    </a:dk1>
    <a:lt1>
      <a:sysClr val="window" lastClr="FFFFFF"/>
    </a:lt1>
    <a:dk2>
      <a:srgbClr val="666666"/>
    </a:dk2>
    <a:lt2>
      <a:srgbClr val="D2D2D2"/>
    </a:lt2>
    <a:accent1>
      <a:srgbClr val="FFAFD1"/>
    </a:accent1>
    <a:accent2>
      <a:srgbClr val="FF8EBA"/>
    </a:accent2>
    <a:accent3>
      <a:srgbClr val="FF9933"/>
    </a:accent3>
    <a:accent4>
      <a:srgbClr val="FFCC99"/>
    </a:accent4>
    <a:accent5>
      <a:srgbClr val="87BAFF"/>
    </a:accent5>
    <a:accent6>
      <a:srgbClr val="72A0FF"/>
    </a:accent6>
    <a:hlink>
      <a:srgbClr val="17BBFD"/>
    </a:hlink>
    <a:folHlink>
      <a:srgbClr val="FF79C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YKY１">
    <a:dk1>
      <a:sysClr val="windowText" lastClr="000000"/>
    </a:dk1>
    <a:lt1>
      <a:sysClr val="window" lastClr="FFFFFF"/>
    </a:lt1>
    <a:dk2>
      <a:srgbClr val="666666"/>
    </a:dk2>
    <a:lt2>
      <a:srgbClr val="D2D2D2"/>
    </a:lt2>
    <a:accent1>
      <a:srgbClr val="FFAFD1"/>
    </a:accent1>
    <a:accent2>
      <a:srgbClr val="FF8EBA"/>
    </a:accent2>
    <a:accent3>
      <a:srgbClr val="FF9933"/>
    </a:accent3>
    <a:accent4>
      <a:srgbClr val="FFCC99"/>
    </a:accent4>
    <a:accent5>
      <a:srgbClr val="87BAFF"/>
    </a:accent5>
    <a:accent6>
      <a:srgbClr val="72A0FF"/>
    </a:accent6>
    <a:hlink>
      <a:srgbClr val="17BBFD"/>
    </a:hlink>
    <a:folHlink>
      <a:srgbClr val="FF79C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29417</TotalTime>
  <Words>1043</Words>
  <Application>Microsoft Office PowerPoint</Application>
  <PresentationFormat>ユーザー設定</PresentationFormat>
  <Paragraphs>155</Paragraphs>
  <Slides>5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0</vt:i4>
      </vt:variant>
      <vt:variant>
        <vt:lpstr>スライド タイトル</vt:lpstr>
      </vt:variant>
      <vt:variant>
        <vt:i4>5</vt:i4>
      </vt:variant>
    </vt:vector>
  </HeadingPairs>
  <TitlesOfParts>
    <vt:vector size="13" baseType="lpstr">
      <vt:lpstr>ＭＳ Ｐゴシック</vt:lpstr>
      <vt:lpstr>ＭＳ 明朝</vt:lpstr>
      <vt:lpstr>SimSun</vt:lpstr>
      <vt:lpstr>Arial</vt:lpstr>
      <vt:lpstr>Calibri</vt:lpstr>
      <vt:lpstr>Symbol</vt:lpstr>
      <vt:lpstr>Times New Roman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yabuki yukari</dc:creator>
  <cp:lastModifiedBy>Owner</cp:lastModifiedBy>
  <cp:revision>545</cp:revision>
  <cp:lastPrinted>2017-07-05T08:28:03Z</cp:lastPrinted>
  <dcterms:created xsi:type="dcterms:W3CDTF">2015-05-26T06:42:32Z</dcterms:created>
  <dcterms:modified xsi:type="dcterms:W3CDTF">2019-02-28T04:41:51Z</dcterms:modified>
</cp:coreProperties>
</file>