
<file path=[Content_Types].xml><?xml version="1.0" encoding="utf-8"?>
<Types xmlns="http://schemas.openxmlformats.org/package/2006/content-types">
  <Default Extension="xml" ContentType="application/xml"/>
  <Default Extension="tif" ContentType="image/tiff"/>
  <Default Extension="png" ContentType="image/png"/>
  <Default Extension="jpg" ContentType="image/jpe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7" r:id="rId2"/>
    <p:sldId id="261" r:id="rId3"/>
    <p:sldId id="268" r:id="rId4"/>
    <p:sldId id="269" r:id="rId5"/>
    <p:sldId id="273" r:id="rId6"/>
    <p:sldId id="272" r:id="rId7"/>
    <p:sldId id="277" r:id="rId8"/>
  </p:sldIdLst>
  <p:sldSz cx="6858000" cy="9144000" type="letter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68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0CECE"/>
    <a:srgbClr val="0000FF"/>
    <a:srgbClr val="548235"/>
    <a:srgbClr val="C5E0B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121" autoAdjust="0"/>
    <p:restoredTop sz="94660"/>
  </p:normalViewPr>
  <p:slideViewPr>
    <p:cSldViewPr snapToGrid="0">
      <p:cViewPr>
        <p:scale>
          <a:sx n="140" d="100"/>
          <a:sy n="140" d="100"/>
        </p:scale>
        <p:origin x="1744" y="592"/>
      </p:cViewPr>
      <p:guideLst>
        <p:guide orient="horz" pos="2268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496484"/>
            <a:ext cx="5829300" cy="3183467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4802717"/>
            <a:ext cx="5143500" cy="220768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56103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44175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486834"/>
            <a:ext cx="1478756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486834"/>
            <a:ext cx="4350544" cy="774911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846282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74083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279653"/>
            <a:ext cx="5915025" cy="380364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119286"/>
            <a:ext cx="5915025" cy="2000249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29784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44273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486836"/>
            <a:ext cx="5915025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241551"/>
            <a:ext cx="2901255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340100"/>
            <a:ext cx="2901255" cy="4912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241551"/>
            <a:ext cx="2915543" cy="1098549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340100"/>
            <a:ext cx="2915543" cy="4912784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69057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844753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544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16569"/>
            <a:ext cx="3471863" cy="649816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78238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09600"/>
            <a:ext cx="2211884" cy="21336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16569"/>
            <a:ext cx="3471863" cy="649816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743200"/>
            <a:ext cx="2211884" cy="508211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2254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486836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63838-76D4-4C20-921A-524A8C810677}" type="datetimeFigureOut">
              <a:rPr lang="en-GB" smtClean="0"/>
              <a:t>24/01/2019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8475136"/>
            <a:ext cx="2314575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53F8E4-2414-45DF-A73B-95E09163D81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69010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4" Type="http://schemas.openxmlformats.org/officeDocument/2006/relationships/image" Target="../media/image3.tiff"/><Relationship Id="rId5" Type="http://schemas.openxmlformats.org/officeDocument/2006/relationships/image" Target="../media/image4.tif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9.png"/><Relationship Id="rId5" Type="http://schemas.openxmlformats.org/officeDocument/2006/relationships/image" Target="../media/image10.png"/><Relationship Id="rId6" Type="http://schemas.openxmlformats.org/officeDocument/2006/relationships/image" Target="../media/image11.png"/><Relationship Id="rId7" Type="http://schemas.openxmlformats.org/officeDocument/2006/relationships/image" Target="../media/image12.jp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tif"/><Relationship Id="rId3" Type="http://schemas.openxmlformats.org/officeDocument/2006/relationships/image" Target="../media/image14.t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Relationship Id="rId3" Type="http://schemas.openxmlformats.org/officeDocument/2006/relationships/image" Target="../media/image16.ti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g"/><Relationship Id="rId3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/>
          <p:cNvSpPr txBox="1"/>
          <p:nvPr/>
        </p:nvSpPr>
        <p:spPr>
          <a:xfrm>
            <a:off x="2837929" y="8160890"/>
            <a:ext cx="1236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 smtClean="0"/>
              <a:t>Figure S1</a:t>
            </a:r>
            <a:endParaRPr lang="en-GB" b="1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66" y="2272628"/>
            <a:ext cx="2739768" cy="142903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066" y="3701661"/>
            <a:ext cx="2739766" cy="142696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834" y="2273372"/>
            <a:ext cx="2739766" cy="1428289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30832" y="3701181"/>
            <a:ext cx="2739767" cy="1427442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4308999" y="3701181"/>
            <a:ext cx="11208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i="1" dirty="0" smtClean="0">
                <a:solidFill>
                  <a:schemeClr val="bg1"/>
                </a:solidFill>
              </a:rPr>
              <a:t>Oti-plx-1</a:t>
            </a:r>
            <a:endParaRPr lang="en-US" b="1" i="1" dirty="0">
              <a:solidFill>
                <a:schemeClr val="bg1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16515" y="3331957"/>
            <a:ext cx="5437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dirty="0" smtClean="0">
                <a:solidFill>
                  <a:schemeClr val="bg1"/>
                </a:solidFill>
              </a:rPr>
              <a:t>WT</a:t>
            </a:r>
            <a:endParaRPr lang="en-US" b="1" i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08360" y="3327753"/>
            <a:ext cx="1338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b="1" i="1" dirty="0" smtClean="0">
                <a:solidFill>
                  <a:schemeClr val="bg1"/>
                </a:solidFill>
              </a:rPr>
              <a:t>Oti-mom-5</a:t>
            </a:r>
            <a:endParaRPr lang="en-US" b="1" i="1" dirty="0">
              <a:solidFill>
                <a:schemeClr val="bg1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39410" y="370620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b="1" i="1" dirty="0">
                <a:solidFill>
                  <a:schemeClr val="bg1"/>
                </a:solidFill>
              </a:rPr>
              <a:t>Oti-lin-3	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1376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722" y="8736695"/>
            <a:ext cx="1711569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>
                <a:latin typeface="Arial"/>
                <a:cs typeface="Arial"/>
              </a:rPr>
              <a:t>Figure </a:t>
            </a:r>
            <a:r>
              <a:rPr lang="en-US" sz="1846" b="1" dirty="0" smtClean="0">
                <a:latin typeface="Arial"/>
                <a:cs typeface="Arial"/>
              </a:rPr>
              <a:t>S2</a:t>
            </a:r>
            <a:endParaRPr lang="en-US" sz="1846" b="1" dirty="0">
              <a:latin typeface="Arial"/>
              <a:cs typeface="Arial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66580" y="247960"/>
            <a:ext cx="2924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/>
              <a:t>c</a:t>
            </a:r>
            <a:r>
              <a:rPr lang="en-US" i="1" dirty="0" smtClean="0"/>
              <a:t>ov-4(sy465)</a:t>
            </a:r>
            <a:r>
              <a:rPr lang="en-US" dirty="0" smtClean="0"/>
              <a:t> – Scaffold 10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1966580" y="4379842"/>
            <a:ext cx="2924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/>
              <a:t>cov-4(sy493)</a:t>
            </a:r>
            <a:r>
              <a:rPr lang="en-US" dirty="0" smtClean="0"/>
              <a:t> – Scaffold 10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"/>
          <a:stretch/>
        </p:blipFill>
        <p:spPr>
          <a:xfrm>
            <a:off x="1691341" y="617292"/>
            <a:ext cx="3608375" cy="374143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6"/>
          <a:stretch/>
        </p:blipFill>
        <p:spPr>
          <a:xfrm>
            <a:off x="1703294" y="4755883"/>
            <a:ext cx="3596422" cy="37414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 rot="16200000">
            <a:off x="951328" y="3294248"/>
            <a:ext cx="12731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00" b="1" dirty="0" smtClean="0"/>
              <a:t># of sequencing reads</a:t>
            </a:r>
            <a:endParaRPr lang="en-US" sz="800" b="1" dirty="0"/>
          </a:p>
        </p:txBody>
      </p:sp>
      <p:sp>
        <p:nvSpPr>
          <p:cNvPr id="8" name="TextBox 7"/>
          <p:cNvSpPr txBox="1"/>
          <p:nvPr/>
        </p:nvSpPr>
        <p:spPr>
          <a:xfrm rot="16200000">
            <a:off x="787024" y="1414648"/>
            <a:ext cx="16017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00" b="1" dirty="0" smtClean="0"/>
              <a:t>Frequency of mapping-strain</a:t>
            </a:r>
            <a:endParaRPr lang="en-US" sz="800" b="1" dirty="0"/>
          </a:p>
        </p:txBody>
      </p:sp>
      <p:sp>
        <p:nvSpPr>
          <p:cNvPr id="9" name="TextBox 8"/>
          <p:cNvSpPr txBox="1"/>
          <p:nvPr/>
        </p:nvSpPr>
        <p:spPr>
          <a:xfrm rot="16200000">
            <a:off x="947063" y="7373650"/>
            <a:ext cx="127310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00" b="1" dirty="0" smtClean="0"/>
              <a:t># of sequencing reads</a:t>
            </a:r>
            <a:endParaRPr lang="en-US" sz="800" b="1" dirty="0"/>
          </a:p>
        </p:txBody>
      </p:sp>
      <p:sp>
        <p:nvSpPr>
          <p:cNvPr id="12" name="TextBox 11"/>
          <p:cNvSpPr txBox="1"/>
          <p:nvPr/>
        </p:nvSpPr>
        <p:spPr>
          <a:xfrm rot="16200000">
            <a:off x="782759" y="5494050"/>
            <a:ext cx="160172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800" b="1" dirty="0" smtClean="0"/>
              <a:t>Frequency of mapping-strain</a:t>
            </a:r>
            <a:endParaRPr lang="en-US" sz="800" b="1" dirty="0"/>
          </a:p>
        </p:txBody>
      </p:sp>
    </p:spTree>
    <p:extLst>
      <p:ext uri="{BB962C8B-B14F-4D97-AF65-F5344CB8AC3E}">
        <p14:creationId xmlns:p14="http://schemas.microsoft.com/office/powerpoint/2010/main" val="1053249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722" y="8736695"/>
            <a:ext cx="1711569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>
                <a:latin typeface="Arial"/>
                <a:cs typeface="Arial"/>
              </a:rPr>
              <a:t>Figure </a:t>
            </a:r>
            <a:r>
              <a:rPr lang="en-US" sz="1846" b="1" dirty="0" smtClean="0">
                <a:latin typeface="Arial"/>
                <a:cs typeface="Arial"/>
              </a:rPr>
              <a:t>S3</a:t>
            </a:r>
            <a:endParaRPr lang="en-US" sz="1846" b="1" dirty="0">
              <a:latin typeface="Arial"/>
              <a:cs typeface="Arial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283294" y="659220"/>
            <a:ext cx="6294338" cy="576063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3" t="5339" r="18553" b="5977"/>
          <a:stretch/>
        </p:blipFill>
        <p:spPr>
          <a:xfrm>
            <a:off x="472269" y="3343559"/>
            <a:ext cx="3521123" cy="260672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b="67519"/>
          <a:stretch/>
        </p:blipFill>
        <p:spPr>
          <a:xfrm>
            <a:off x="3931401" y="4591007"/>
            <a:ext cx="2540943" cy="500188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237" t="40382" b="36027"/>
          <a:stretch/>
        </p:blipFill>
        <p:spPr>
          <a:xfrm>
            <a:off x="3755383" y="3307906"/>
            <a:ext cx="748507" cy="1255651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665244" y="592120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/>
              <a:t>0</a:t>
            </a:r>
            <a:endParaRPr lang="en-US" sz="12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1377463" y="5921718"/>
            <a:ext cx="397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/>
              <a:t>.25</a:t>
            </a:r>
            <a:endParaRPr lang="en-US" sz="12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2179696" y="5916043"/>
            <a:ext cx="3129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/>
              <a:t>.5</a:t>
            </a:r>
            <a:endParaRPr lang="en-US" sz="12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2913999" y="5916042"/>
            <a:ext cx="3978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/>
              <a:t>.75</a:t>
            </a:r>
            <a:endParaRPr lang="en-US" sz="1200" b="1" dirty="0"/>
          </a:p>
        </p:txBody>
      </p:sp>
      <p:sp>
        <p:nvSpPr>
          <p:cNvPr id="32" name="TextBox 31"/>
          <p:cNvSpPr txBox="1"/>
          <p:nvPr/>
        </p:nvSpPr>
        <p:spPr>
          <a:xfrm>
            <a:off x="3747649" y="5915594"/>
            <a:ext cx="26962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/>
              <a:t>1</a:t>
            </a:r>
            <a:endParaRPr lang="en-US" sz="1200" b="1" dirty="0"/>
          </a:p>
        </p:txBody>
      </p:sp>
      <p:sp>
        <p:nvSpPr>
          <p:cNvPr id="33" name="TextBox 32"/>
          <p:cNvSpPr txBox="1"/>
          <p:nvPr/>
        </p:nvSpPr>
        <p:spPr>
          <a:xfrm rot="16200000">
            <a:off x="20445" y="4194721"/>
            <a:ext cx="737702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/>
              <a:t>#mRNA</a:t>
            </a:r>
            <a:endParaRPr lang="en-US" sz="1200" b="1" dirty="0"/>
          </a:p>
        </p:txBody>
      </p:sp>
      <p:sp>
        <p:nvSpPr>
          <p:cNvPr id="34" name="TextBox 33"/>
          <p:cNvSpPr txBox="1"/>
          <p:nvPr/>
        </p:nvSpPr>
        <p:spPr>
          <a:xfrm>
            <a:off x="953910" y="6141317"/>
            <a:ext cx="28280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 smtClean="0"/>
              <a:t>Fraction of the antero-posterior axis</a:t>
            </a:r>
            <a:endParaRPr lang="en-US" sz="12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953910" y="2892900"/>
            <a:ext cx="28014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b="1" dirty="0" smtClean="0"/>
              <a:t>Average expression of </a:t>
            </a:r>
            <a:r>
              <a:rPr lang="en-GB" sz="1200" b="1" dirty="0" err="1" smtClean="0"/>
              <a:t>Wnt</a:t>
            </a:r>
            <a:r>
              <a:rPr lang="en-GB" sz="1200" b="1" dirty="0" smtClean="0"/>
              <a:t> mRNAs </a:t>
            </a:r>
          </a:p>
          <a:p>
            <a:pPr algn="ctr"/>
            <a:r>
              <a:rPr lang="en-GB" sz="1200" b="1" dirty="0" smtClean="0"/>
              <a:t>during the L3 stage</a:t>
            </a:r>
            <a:endParaRPr lang="en-US" sz="1200" b="1" dirty="0"/>
          </a:p>
        </p:txBody>
      </p:sp>
      <p:sp>
        <p:nvSpPr>
          <p:cNvPr id="36" name="TextBox 35"/>
          <p:cNvSpPr txBox="1"/>
          <p:nvPr/>
        </p:nvSpPr>
        <p:spPr>
          <a:xfrm>
            <a:off x="4664008" y="3338326"/>
            <a:ext cx="16663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Average over at least 20 animals per </a:t>
            </a:r>
            <a:r>
              <a:rPr lang="en-GB" sz="1200" dirty="0" err="1" smtClean="0"/>
              <a:t>smFISH</a:t>
            </a:r>
            <a:r>
              <a:rPr lang="en-GB" sz="1200" dirty="0" smtClean="0"/>
              <a:t> experiment</a:t>
            </a:r>
            <a:endParaRPr lang="en-US" sz="1200" dirty="0"/>
          </a:p>
        </p:txBody>
      </p:sp>
      <p:sp>
        <p:nvSpPr>
          <p:cNvPr id="25" name="TextBox 24"/>
          <p:cNvSpPr txBox="1"/>
          <p:nvPr/>
        </p:nvSpPr>
        <p:spPr>
          <a:xfrm>
            <a:off x="1811617" y="676110"/>
            <a:ext cx="33986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1200" b="1" dirty="0" smtClean="0"/>
              <a:t>Examples of </a:t>
            </a:r>
            <a:r>
              <a:rPr lang="en-GB" sz="1200" b="1" dirty="0" err="1" smtClean="0"/>
              <a:t>smFISH</a:t>
            </a:r>
            <a:r>
              <a:rPr lang="en-GB" sz="1200" b="1" dirty="0" smtClean="0"/>
              <a:t> images of </a:t>
            </a:r>
            <a:r>
              <a:rPr lang="en-GB" sz="1200" b="1" dirty="0" err="1" smtClean="0"/>
              <a:t>Wnt</a:t>
            </a:r>
            <a:r>
              <a:rPr lang="en-GB" sz="1200" b="1" dirty="0" smtClean="0"/>
              <a:t> mRNAs</a:t>
            </a:r>
            <a:endParaRPr lang="en-US" sz="12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3891526" y="5170662"/>
            <a:ext cx="17449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Beginning of </a:t>
            </a:r>
            <a:r>
              <a:rPr lang="en-GB" sz="1200" smtClean="0"/>
              <a:t>the gut identified </a:t>
            </a:r>
            <a:r>
              <a:rPr lang="en-GB" sz="1200" dirty="0" smtClean="0"/>
              <a:t>by DAPI staining</a:t>
            </a:r>
            <a:endParaRPr lang="en-US" sz="1200" dirty="0"/>
          </a:p>
        </p:txBody>
      </p:sp>
      <p:sp>
        <p:nvSpPr>
          <p:cNvPr id="27" name="TextBox 26"/>
          <p:cNvSpPr txBox="1"/>
          <p:nvPr/>
        </p:nvSpPr>
        <p:spPr>
          <a:xfrm>
            <a:off x="4964763" y="5746068"/>
            <a:ext cx="15940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dirty="0" smtClean="0"/>
              <a:t>Last cell nucleus in the tail identified by DAPI staining</a:t>
            </a:r>
            <a:endParaRPr lang="en-US" sz="1200" dirty="0"/>
          </a:p>
        </p:txBody>
      </p:sp>
      <p:sp>
        <p:nvSpPr>
          <p:cNvPr id="11" name="Oval 10"/>
          <p:cNvSpPr/>
          <p:nvPr/>
        </p:nvSpPr>
        <p:spPr>
          <a:xfrm>
            <a:off x="4598951" y="4765941"/>
            <a:ext cx="45719" cy="45719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6300375" y="4788686"/>
            <a:ext cx="45719" cy="45719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0972" y="5026215"/>
            <a:ext cx="1872000" cy="183794"/>
          </a:xfrm>
          <a:prstGeom prst="rect">
            <a:avLst/>
          </a:prstGeom>
        </p:spPr>
      </p:pic>
      <p:cxnSp>
        <p:nvCxnSpPr>
          <p:cNvPr id="38" name="Straight Arrow Connector 37"/>
          <p:cNvCxnSpPr/>
          <p:nvPr/>
        </p:nvCxnSpPr>
        <p:spPr>
          <a:xfrm flipV="1">
            <a:off x="4628634" y="4888726"/>
            <a:ext cx="0" cy="32400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 flipV="1">
            <a:off x="6348795" y="4899037"/>
            <a:ext cx="0" cy="864000"/>
          </a:xfrm>
          <a:prstGeom prst="straightConnector1">
            <a:avLst/>
          </a:prstGeom>
          <a:ln w="9525" cap="flat" cmpd="sng" algn="ctr">
            <a:solidFill>
              <a:schemeClr val="dk1"/>
            </a:solidFill>
            <a:prstDash val="dash"/>
            <a:round/>
            <a:headEnd type="none" w="med" len="med"/>
            <a:tailEnd type="arrow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298421" y="2838450"/>
            <a:ext cx="62640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41" name="Picture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92" y="988762"/>
            <a:ext cx="1998000" cy="1332000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0489" y="989049"/>
            <a:ext cx="1996947" cy="1332000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8532" y="988762"/>
            <a:ext cx="1998000" cy="1332000"/>
          </a:xfrm>
          <a:prstGeom prst="rect">
            <a:avLst/>
          </a:prstGeom>
        </p:spPr>
      </p:pic>
      <p:sp>
        <p:nvSpPr>
          <p:cNvPr id="47" name="TextBox 46"/>
          <p:cNvSpPr txBox="1"/>
          <p:nvPr/>
        </p:nvSpPr>
        <p:spPr>
          <a:xfrm>
            <a:off x="438882" y="2340657"/>
            <a:ext cx="19169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Expression across the posterior part</a:t>
            </a:r>
            <a:endParaRPr lang="en-US" sz="1200" b="1" dirty="0"/>
          </a:p>
        </p:txBody>
      </p:sp>
      <p:sp>
        <p:nvSpPr>
          <p:cNvPr id="48" name="TextBox 47"/>
          <p:cNvSpPr txBox="1"/>
          <p:nvPr/>
        </p:nvSpPr>
        <p:spPr>
          <a:xfrm>
            <a:off x="2417241" y="2349560"/>
            <a:ext cx="2119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Expression</a:t>
            </a:r>
            <a:r>
              <a:rPr lang="en-GB" sz="1200" b="1" i="1" dirty="0" smtClean="0"/>
              <a:t> </a:t>
            </a:r>
            <a:r>
              <a:rPr lang="en-GB" sz="1200" b="1" dirty="0" smtClean="0"/>
              <a:t>in the pharynx and anterior part</a:t>
            </a:r>
            <a:endParaRPr lang="en-US" sz="1200" b="1" dirty="0"/>
          </a:p>
        </p:txBody>
      </p:sp>
      <p:sp>
        <p:nvSpPr>
          <p:cNvPr id="49" name="TextBox 48"/>
          <p:cNvSpPr txBox="1"/>
          <p:nvPr/>
        </p:nvSpPr>
        <p:spPr>
          <a:xfrm>
            <a:off x="4520489" y="2340602"/>
            <a:ext cx="197635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200" b="1" dirty="0" smtClean="0"/>
              <a:t>Expression</a:t>
            </a:r>
            <a:r>
              <a:rPr lang="en-GB" sz="1200" b="1" i="1" dirty="0" smtClean="0"/>
              <a:t> </a:t>
            </a:r>
            <a:r>
              <a:rPr lang="en-GB" sz="1200" b="1" dirty="0" smtClean="0"/>
              <a:t>in the tail, P6.px, and SM</a:t>
            </a:r>
            <a:endParaRPr lang="en-US" sz="1200" b="1" dirty="0"/>
          </a:p>
        </p:txBody>
      </p:sp>
      <p:cxnSp>
        <p:nvCxnSpPr>
          <p:cNvPr id="51" name="Straight Arrow Connector 50"/>
          <p:cNvCxnSpPr/>
          <p:nvPr/>
        </p:nvCxnSpPr>
        <p:spPr>
          <a:xfrm flipH="1" flipV="1">
            <a:off x="4878742" y="1654762"/>
            <a:ext cx="291214" cy="213813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/>
          <p:cNvSpPr txBox="1"/>
          <p:nvPr/>
        </p:nvSpPr>
        <p:spPr>
          <a:xfrm>
            <a:off x="4922699" y="1825118"/>
            <a:ext cx="100700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</a:rPr>
              <a:t>Sex myoblast</a:t>
            </a:r>
            <a:endParaRPr lang="en-US" sz="1000" b="1" dirty="0">
              <a:solidFill>
                <a:schemeClr val="bg1"/>
              </a:solidFill>
            </a:endParaRPr>
          </a:p>
        </p:txBody>
      </p:sp>
      <p:sp>
        <p:nvSpPr>
          <p:cNvPr id="54" name="Rectangle 53"/>
          <p:cNvSpPr/>
          <p:nvPr/>
        </p:nvSpPr>
        <p:spPr>
          <a:xfrm>
            <a:off x="288102" y="2852385"/>
            <a:ext cx="2808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/>
              <a:t>b</a:t>
            </a:r>
            <a:r>
              <a:rPr lang="en-US" sz="800" b="1" dirty="0" smtClean="0"/>
              <a:t>)</a:t>
            </a:r>
            <a:endParaRPr lang="en-US" sz="800" dirty="0"/>
          </a:p>
        </p:txBody>
      </p:sp>
      <p:sp>
        <p:nvSpPr>
          <p:cNvPr id="55" name="Rectangle 54"/>
          <p:cNvSpPr/>
          <p:nvPr/>
        </p:nvSpPr>
        <p:spPr>
          <a:xfrm>
            <a:off x="283294" y="670504"/>
            <a:ext cx="27603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/>
              <a:t>a)</a:t>
            </a:r>
            <a:endParaRPr lang="en-US" sz="800" dirty="0"/>
          </a:p>
        </p:txBody>
      </p:sp>
      <p:sp>
        <p:nvSpPr>
          <p:cNvPr id="56" name="Rectangle 55"/>
          <p:cNvSpPr/>
          <p:nvPr/>
        </p:nvSpPr>
        <p:spPr>
          <a:xfrm>
            <a:off x="828941" y="993809"/>
            <a:ext cx="11801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i="1" dirty="0">
                <a:solidFill>
                  <a:schemeClr val="bg1"/>
                </a:solidFill>
              </a:rPr>
              <a:t>Oti-cwn-1</a:t>
            </a:r>
            <a:r>
              <a:rPr lang="en-GB" sz="1600" b="1" dirty="0">
                <a:solidFill>
                  <a:schemeClr val="bg1"/>
                </a:solidFill>
              </a:rPr>
              <a:t>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7" name="Rectangle 56"/>
          <p:cNvSpPr/>
          <p:nvPr/>
        </p:nvSpPr>
        <p:spPr>
          <a:xfrm>
            <a:off x="2877202" y="992486"/>
            <a:ext cx="118013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i="1" dirty="0" smtClean="0">
                <a:solidFill>
                  <a:schemeClr val="bg1"/>
                </a:solidFill>
              </a:rPr>
              <a:t>Oti-cwn-2</a:t>
            </a:r>
            <a:r>
              <a:rPr lang="en-GB" sz="1600" b="1" dirty="0" smtClean="0">
                <a:solidFill>
                  <a:schemeClr val="bg1"/>
                </a:solidFill>
              </a:rPr>
              <a:t> 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58" name="Rectangle 57"/>
          <p:cNvSpPr/>
          <p:nvPr/>
        </p:nvSpPr>
        <p:spPr>
          <a:xfrm>
            <a:off x="4961309" y="994557"/>
            <a:ext cx="11352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1600" b="1" i="1" dirty="0" smtClean="0">
                <a:solidFill>
                  <a:schemeClr val="bg1"/>
                </a:solidFill>
              </a:rPr>
              <a:t>Oti-lin-44</a:t>
            </a:r>
            <a:r>
              <a:rPr lang="en-GB" sz="1600" b="1" dirty="0" smtClean="0">
                <a:solidFill>
                  <a:schemeClr val="bg1"/>
                </a:solidFill>
              </a:rPr>
              <a:t> </a:t>
            </a:r>
            <a:endParaRPr lang="en-US" sz="1600" dirty="0">
              <a:solidFill>
                <a:schemeClr val="bg1"/>
              </a:solidFill>
            </a:endParaRPr>
          </a:p>
        </p:txBody>
      </p:sp>
      <p:cxnSp>
        <p:nvCxnSpPr>
          <p:cNvPr id="59" name="Straight Arrow Connector 58"/>
          <p:cNvCxnSpPr/>
          <p:nvPr/>
        </p:nvCxnSpPr>
        <p:spPr>
          <a:xfrm flipV="1">
            <a:off x="2058107" y="1835549"/>
            <a:ext cx="245058" cy="244294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1715041" y="2009770"/>
            <a:ext cx="50526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</a:rPr>
              <a:t>Anus</a:t>
            </a:r>
            <a:endParaRPr lang="en-US" sz="1000" b="1" dirty="0">
              <a:solidFill>
                <a:schemeClr val="bg1"/>
              </a:solidFill>
            </a:endParaRPr>
          </a:p>
        </p:txBody>
      </p:sp>
      <p:cxnSp>
        <p:nvCxnSpPr>
          <p:cNvPr id="62" name="Straight Arrow Connector 61"/>
          <p:cNvCxnSpPr/>
          <p:nvPr/>
        </p:nvCxnSpPr>
        <p:spPr>
          <a:xfrm flipH="1" flipV="1">
            <a:off x="3239282" y="1754355"/>
            <a:ext cx="213160" cy="200622"/>
          </a:xfrm>
          <a:prstGeom prst="straightConnector1">
            <a:avLst/>
          </a:prstGeom>
          <a:ln w="19050"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3328516" y="1914642"/>
            <a:ext cx="1229319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00" b="1" dirty="0" smtClean="0">
                <a:solidFill>
                  <a:schemeClr val="bg1"/>
                </a:solidFill>
              </a:rPr>
              <a:t>Terminal bulb</a:t>
            </a:r>
            <a:endParaRPr lang="en-US" sz="1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36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722" y="8736695"/>
            <a:ext cx="1711569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>
                <a:latin typeface="Arial"/>
                <a:cs typeface="Arial"/>
              </a:rPr>
              <a:t>Figure </a:t>
            </a:r>
            <a:r>
              <a:rPr lang="en-US" sz="1846" b="1" dirty="0" smtClean="0">
                <a:latin typeface="Arial"/>
                <a:cs typeface="Arial"/>
              </a:rPr>
              <a:t>S4</a:t>
            </a:r>
            <a:endParaRPr lang="en-US" sz="1846" b="1" dirty="0">
              <a:latin typeface="Arial"/>
              <a:cs typeface="Arial"/>
            </a:endParaRPr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701" y="1106281"/>
            <a:ext cx="2700000" cy="3051479"/>
          </a:xfrm>
          <a:prstGeom prst="rect">
            <a:avLst/>
          </a:prstGeom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1109062"/>
            <a:ext cx="2700000" cy="3455357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542260" y="659219"/>
            <a:ext cx="5762847" cy="391278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9" name="Straight Connector 8"/>
          <p:cNvCxnSpPr>
            <a:stCxn id="3" idx="0"/>
          </p:cNvCxnSpPr>
          <p:nvPr/>
        </p:nvCxnSpPr>
        <p:spPr>
          <a:xfrm>
            <a:off x="3423684" y="659219"/>
            <a:ext cx="0" cy="391278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1445669" y="734579"/>
            <a:ext cx="4506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/>
              <a:t>Wnt</a:t>
            </a:r>
            <a:r>
              <a:rPr lang="en-US" b="1" dirty="0" smtClean="0"/>
              <a:t>			</a:t>
            </a:r>
            <a:r>
              <a:rPr lang="en-US" b="1" dirty="0" err="1" smtClean="0"/>
              <a:t>Wnt</a:t>
            </a:r>
            <a:r>
              <a:rPr lang="en-US" b="1" dirty="0" smtClean="0"/>
              <a:t> receptors</a:t>
            </a:r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3432826" y="668983"/>
            <a:ext cx="2808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/>
              <a:t>b</a:t>
            </a:r>
            <a:r>
              <a:rPr lang="en-US" sz="800" b="1" dirty="0" smtClean="0"/>
              <a:t>)</a:t>
            </a:r>
            <a:endParaRPr lang="en-US" sz="800" dirty="0"/>
          </a:p>
        </p:txBody>
      </p:sp>
      <p:sp>
        <p:nvSpPr>
          <p:cNvPr id="11" name="Rectangle 10"/>
          <p:cNvSpPr/>
          <p:nvPr/>
        </p:nvSpPr>
        <p:spPr>
          <a:xfrm>
            <a:off x="542260" y="659219"/>
            <a:ext cx="27603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/>
              <a:t>a)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3579705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249080" y="1077572"/>
            <a:ext cx="4583953" cy="38948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37096" t="53552" r="27124" b="29139"/>
          <a:stretch/>
        </p:blipFill>
        <p:spPr>
          <a:xfrm>
            <a:off x="1440331" y="3390452"/>
            <a:ext cx="4122644" cy="142837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0330" y="1148876"/>
            <a:ext cx="3937369" cy="1910784"/>
          </a:xfrm>
          <a:prstGeom prst="rect">
            <a:avLst/>
          </a:prstGeom>
        </p:spPr>
      </p:pic>
      <p:cxnSp>
        <p:nvCxnSpPr>
          <p:cNvPr id="7" name="Straight Connector 6"/>
          <p:cNvCxnSpPr/>
          <p:nvPr/>
        </p:nvCxnSpPr>
        <p:spPr>
          <a:xfrm>
            <a:off x="1249080" y="3120482"/>
            <a:ext cx="4583953" cy="2091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643722" y="8736695"/>
            <a:ext cx="1711569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>
                <a:latin typeface="Arial"/>
                <a:cs typeface="Arial"/>
              </a:rPr>
              <a:t>Figure </a:t>
            </a:r>
            <a:r>
              <a:rPr lang="en-US" sz="1846" b="1" dirty="0" smtClean="0">
                <a:latin typeface="Arial"/>
                <a:cs typeface="Arial"/>
              </a:rPr>
              <a:t>S5</a:t>
            </a:r>
            <a:endParaRPr lang="en-US" sz="1846" b="1" dirty="0">
              <a:latin typeface="Arial"/>
              <a:cs typeface="Arial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251902" y="3126329"/>
            <a:ext cx="2808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/>
              <a:t>b</a:t>
            </a:r>
            <a:r>
              <a:rPr lang="en-US" sz="800" b="1" dirty="0" smtClean="0"/>
              <a:t>)</a:t>
            </a:r>
            <a:endParaRPr lang="en-US" sz="800" dirty="0"/>
          </a:p>
        </p:txBody>
      </p:sp>
      <p:sp>
        <p:nvSpPr>
          <p:cNvPr id="9" name="Rectangle 8"/>
          <p:cNvSpPr/>
          <p:nvPr/>
        </p:nvSpPr>
        <p:spPr>
          <a:xfrm>
            <a:off x="1257142" y="1085120"/>
            <a:ext cx="27603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/>
              <a:t>a)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45192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722" y="8736695"/>
            <a:ext cx="1711569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>
                <a:latin typeface="Arial"/>
                <a:cs typeface="Arial"/>
              </a:rPr>
              <a:t>Figure </a:t>
            </a:r>
            <a:r>
              <a:rPr lang="en-US" sz="1846" b="1" dirty="0" smtClean="0">
                <a:latin typeface="Arial"/>
                <a:cs typeface="Arial"/>
              </a:rPr>
              <a:t>S6</a:t>
            </a:r>
            <a:endParaRPr lang="en-US" sz="1846" b="1" dirty="0">
              <a:latin typeface="Arial"/>
              <a:cs typeface="Arial"/>
            </a:endParaRPr>
          </a:p>
        </p:txBody>
      </p:sp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13" t="14560" r="8852" b="18905"/>
          <a:stretch/>
        </p:blipFill>
        <p:spPr>
          <a:xfrm>
            <a:off x="3585307" y="969915"/>
            <a:ext cx="2950210" cy="2950210"/>
          </a:xfrm>
          <a:prstGeom prst="rect">
            <a:avLst/>
          </a:prstGeom>
        </p:spPr>
      </p:pic>
      <p:pic>
        <p:nvPicPr>
          <p:cNvPr id="47" name="Picture 46"/>
          <p:cNvPicPr preferRelativeResize="0"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788" t="2100" r="16941" b="30137"/>
          <a:stretch/>
        </p:blipFill>
        <p:spPr>
          <a:xfrm>
            <a:off x="338309" y="971487"/>
            <a:ext cx="2952000" cy="2952000"/>
          </a:xfrm>
          <a:prstGeom prst="rect">
            <a:avLst/>
          </a:prstGeom>
        </p:spPr>
      </p:pic>
      <p:sp>
        <p:nvSpPr>
          <p:cNvPr id="48" name="TextBox 47"/>
          <p:cNvSpPr txBox="1"/>
          <p:nvPr/>
        </p:nvSpPr>
        <p:spPr>
          <a:xfrm>
            <a:off x="932997" y="4348043"/>
            <a:ext cx="5002306" cy="660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>
                <a:cs typeface="Arial"/>
              </a:rPr>
              <a:t>PD4666 </a:t>
            </a:r>
            <a:br>
              <a:rPr lang="en-US" sz="1846" b="1" dirty="0">
                <a:cs typeface="Arial"/>
              </a:rPr>
            </a:br>
            <a:r>
              <a:rPr lang="en-US" sz="1846" b="1" dirty="0">
                <a:cs typeface="Arial"/>
              </a:rPr>
              <a:t>ayIs6 [</a:t>
            </a:r>
            <a:r>
              <a:rPr lang="en-US" sz="1846" b="1" i="1" dirty="0">
                <a:cs typeface="Arial"/>
              </a:rPr>
              <a:t>hlh-8</a:t>
            </a:r>
            <a:r>
              <a:rPr lang="en-US" sz="1846" b="1" dirty="0">
                <a:cs typeface="Arial"/>
              </a:rPr>
              <a:t>::GFP fusion + </a:t>
            </a:r>
            <a:r>
              <a:rPr lang="en-US" sz="1846" b="1" i="1" dirty="0">
                <a:cs typeface="Arial"/>
              </a:rPr>
              <a:t>dpy-20</a:t>
            </a:r>
            <a:r>
              <a:rPr lang="en-US" sz="1846" b="1" dirty="0">
                <a:cs typeface="Arial"/>
              </a:rPr>
              <a:t>(+)]</a:t>
            </a:r>
            <a:endParaRPr lang="en-US" sz="1846" b="1" dirty="0">
              <a:latin typeface="Arial"/>
              <a:cs typeface="Arial"/>
            </a:endParaRPr>
          </a:p>
        </p:txBody>
      </p:sp>
      <p:cxnSp>
        <p:nvCxnSpPr>
          <p:cNvPr id="50" name="Straight Arrow Connector 49"/>
          <p:cNvCxnSpPr/>
          <p:nvPr/>
        </p:nvCxnSpPr>
        <p:spPr>
          <a:xfrm flipH="1">
            <a:off x="4952697" y="2162292"/>
            <a:ext cx="118335" cy="166744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1" name="Straight Arrow Connector 50"/>
          <p:cNvCxnSpPr/>
          <p:nvPr/>
        </p:nvCxnSpPr>
        <p:spPr>
          <a:xfrm>
            <a:off x="5264670" y="2130020"/>
            <a:ext cx="86060" cy="18287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/>
          <p:nvPr/>
        </p:nvCxnSpPr>
        <p:spPr>
          <a:xfrm flipH="1" flipV="1">
            <a:off x="4998216" y="2810612"/>
            <a:ext cx="142540" cy="282201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3" name="Straight Arrow Connector 52"/>
          <p:cNvCxnSpPr/>
          <p:nvPr/>
        </p:nvCxnSpPr>
        <p:spPr>
          <a:xfrm flipV="1">
            <a:off x="5195979" y="2860552"/>
            <a:ext cx="224475" cy="232075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54" name="Straight Arrow Connector 53"/>
          <p:cNvCxnSpPr/>
          <p:nvPr/>
        </p:nvCxnSpPr>
        <p:spPr>
          <a:xfrm flipV="1">
            <a:off x="1547702" y="1823507"/>
            <a:ext cx="298525" cy="62380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-1229309" y="1783216"/>
            <a:ext cx="5002306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 smtClean="0">
                <a:solidFill>
                  <a:schemeClr val="bg1"/>
                </a:solidFill>
                <a:cs typeface="Arial"/>
              </a:rPr>
              <a:t>SM</a:t>
            </a:r>
            <a:endParaRPr lang="en-US" sz="1846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650221" y="1794579"/>
            <a:ext cx="5002306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 err="1" smtClean="0">
                <a:solidFill>
                  <a:schemeClr val="bg1"/>
                </a:solidFill>
                <a:cs typeface="Arial"/>
              </a:rPr>
              <a:t>SM.x</a:t>
            </a:r>
            <a:endParaRPr lang="en-US" sz="1846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749869" y="3069671"/>
            <a:ext cx="5002306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 smtClean="0">
                <a:solidFill>
                  <a:schemeClr val="bg1"/>
                </a:solidFill>
                <a:cs typeface="Arial"/>
              </a:rPr>
              <a:t>P6.px</a:t>
            </a:r>
            <a:endParaRPr lang="en-US" sz="1846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064250" y="3759200"/>
            <a:ext cx="288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97892" y="736979"/>
            <a:ext cx="6516807" cy="3275464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 flipV="1">
            <a:off x="3429000" y="736979"/>
            <a:ext cx="0" cy="32754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3439648" y="736272"/>
            <a:ext cx="2808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/>
              <a:t>b</a:t>
            </a:r>
            <a:r>
              <a:rPr lang="en-US" sz="800" b="1" dirty="0" smtClean="0"/>
              <a:t>)</a:t>
            </a:r>
            <a:endParaRPr lang="en-US" sz="800" dirty="0"/>
          </a:p>
        </p:txBody>
      </p:sp>
      <p:sp>
        <p:nvSpPr>
          <p:cNvPr id="21" name="Rectangle 20"/>
          <p:cNvSpPr/>
          <p:nvPr/>
        </p:nvSpPr>
        <p:spPr>
          <a:xfrm>
            <a:off x="205348" y="740823"/>
            <a:ext cx="27603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/>
              <a:t>a)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val="2099740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43722" y="8736695"/>
            <a:ext cx="1711569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>
                <a:latin typeface="Arial"/>
                <a:cs typeface="Arial"/>
              </a:rPr>
              <a:t>Figure </a:t>
            </a:r>
            <a:r>
              <a:rPr lang="en-US" sz="1846" b="1" dirty="0" smtClean="0">
                <a:latin typeface="Arial"/>
                <a:cs typeface="Arial"/>
              </a:rPr>
              <a:t>S7</a:t>
            </a:r>
            <a:endParaRPr lang="en-US" sz="1846" b="1" dirty="0">
              <a:latin typeface="Arial"/>
              <a:cs typeface="Arial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3332" y="3595581"/>
            <a:ext cx="2193878" cy="143804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7851" y="3595580"/>
            <a:ext cx="2193878" cy="143804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42260" y="1244006"/>
            <a:ext cx="5762847" cy="418860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8" name="Group 27"/>
          <p:cNvGrpSpPr/>
          <p:nvPr/>
        </p:nvGrpSpPr>
        <p:grpSpPr>
          <a:xfrm>
            <a:off x="1745126" y="1643237"/>
            <a:ext cx="4329930" cy="80984"/>
            <a:chOff x="1255060" y="1511769"/>
            <a:chExt cx="4329930" cy="80984"/>
          </a:xfrm>
        </p:grpSpPr>
        <p:cxnSp>
          <p:nvCxnSpPr>
            <p:cNvPr id="16" name="Straight Connector 15"/>
            <p:cNvCxnSpPr/>
            <p:nvPr/>
          </p:nvCxnSpPr>
          <p:spPr>
            <a:xfrm>
              <a:off x="1255060" y="1553885"/>
              <a:ext cx="43200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1278965" y="1511769"/>
              <a:ext cx="0" cy="720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9" name="Straight Connector 18"/>
            <p:cNvCxnSpPr/>
            <p:nvPr/>
          </p:nvCxnSpPr>
          <p:spPr>
            <a:xfrm>
              <a:off x="2148541" y="1514761"/>
              <a:ext cx="0" cy="720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>
              <a:off x="3000185" y="1511776"/>
              <a:ext cx="0" cy="720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>
              <a:off x="3875730" y="1514767"/>
              <a:ext cx="0" cy="720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4727374" y="1517763"/>
              <a:ext cx="0" cy="720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5584990" y="1520753"/>
              <a:ext cx="0" cy="7200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1" name="Group 30"/>
          <p:cNvGrpSpPr/>
          <p:nvPr/>
        </p:nvGrpSpPr>
        <p:grpSpPr>
          <a:xfrm>
            <a:off x="1745126" y="1870630"/>
            <a:ext cx="4320000" cy="331693"/>
            <a:chOff x="1255060" y="2557931"/>
            <a:chExt cx="4320000" cy="331693"/>
          </a:xfrm>
        </p:grpSpPr>
        <p:sp>
          <p:nvSpPr>
            <p:cNvPr id="14" name="Rectangle 13"/>
            <p:cNvSpPr/>
            <p:nvPr/>
          </p:nvSpPr>
          <p:spPr>
            <a:xfrm>
              <a:off x="4386731" y="2557931"/>
              <a:ext cx="71718" cy="161365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802099" y="2728259"/>
              <a:ext cx="71718" cy="161365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angle 23"/>
            <p:cNvSpPr/>
            <p:nvPr/>
          </p:nvSpPr>
          <p:spPr>
            <a:xfrm>
              <a:off x="4617921" y="2566166"/>
              <a:ext cx="112439" cy="161365"/>
            </a:xfrm>
            <a:prstGeom prst="rect">
              <a:avLst/>
            </a:prstGeom>
            <a:solidFill>
              <a:srgbClr val="7030A0"/>
            </a:solidFill>
            <a:ln>
              <a:solidFill>
                <a:srgbClr val="7030A0"/>
              </a:solidFill>
            </a:ln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1255060" y="2722283"/>
              <a:ext cx="43200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1745126" y="2238188"/>
            <a:ext cx="4320000" cy="206182"/>
            <a:chOff x="1255060" y="2244170"/>
            <a:chExt cx="4320000" cy="206182"/>
          </a:xfrm>
        </p:grpSpPr>
        <p:cxnSp>
          <p:nvCxnSpPr>
            <p:cNvPr id="10" name="Straight Connector 9"/>
            <p:cNvCxnSpPr/>
            <p:nvPr/>
          </p:nvCxnSpPr>
          <p:spPr>
            <a:xfrm>
              <a:off x="1255060" y="2420471"/>
              <a:ext cx="4320000" cy="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Rectangle 11"/>
            <p:cNvSpPr/>
            <p:nvPr/>
          </p:nvSpPr>
          <p:spPr>
            <a:xfrm>
              <a:off x="3735297" y="2247154"/>
              <a:ext cx="71718" cy="16136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/>
            <p:cNvSpPr/>
            <p:nvPr/>
          </p:nvSpPr>
          <p:spPr>
            <a:xfrm>
              <a:off x="4652680" y="2244170"/>
              <a:ext cx="71718" cy="161365"/>
            </a:xfrm>
            <a:prstGeom prst="rect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304988" y="2450352"/>
              <a:ext cx="1685365" cy="0"/>
            </a:xfrm>
            <a:prstGeom prst="line">
              <a:avLst/>
            </a:prstGeom>
            <a:ln>
              <a:solidFill>
                <a:srgbClr val="C00000"/>
              </a:solidFill>
              <a:prstDash val="dashDot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36" name="Group 35"/>
          <p:cNvGrpSpPr/>
          <p:nvPr/>
        </p:nvGrpSpPr>
        <p:grpSpPr>
          <a:xfrm>
            <a:off x="6060129" y="1970778"/>
            <a:ext cx="144000" cy="72000"/>
            <a:chOff x="824753" y="1778020"/>
            <a:chExt cx="144000" cy="72000"/>
          </a:xfrm>
        </p:grpSpPr>
        <p:cxnSp>
          <p:nvCxnSpPr>
            <p:cNvPr id="33" name="Straight Arrow Connector 32"/>
            <p:cNvCxnSpPr/>
            <p:nvPr/>
          </p:nvCxnSpPr>
          <p:spPr>
            <a:xfrm>
              <a:off x="824753" y="1780998"/>
              <a:ext cx="1440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5" name="Straight Connector 34"/>
            <p:cNvCxnSpPr/>
            <p:nvPr/>
          </p:nvCxnSpPr>
          <p:spPr>
            <a:xfrm>
              <a:off x="830730" y="1778020"/>
              <a:ext cx="0" cy="7200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7" name="Group 36"/>
          <p:cNvGrpSpPr/>
          <p:nvPr/>
        </p:nvGrpSpPr>
        <p:grpSpPr>
          <a:xfrm>
            <a:off x="6060129" y="2349194"/>
            <a:ext cx="144000" cy="72000"/>
            <a:chOff x="824753" y="1778020"/>
            <a:chExt cx="144000" cy="72000"/>
          </a:xfrm>
        </p:grpSpPr>
        <p:cxnSp>
          <p:nvCxnSpPr>
            <p:cNvPr id="38" name="Straight Arrow Connector 37"/>
            <p:cNvCxnSpPr/>
            <p:nvPr/>
          </p:nvCxnSpPr>
          <p:spPr>
            <a:xfrm>
              <a:off x="824753" y="1780998"/>
              <a:ext cx="144000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cxnSp>
          <p:nvCxnSpPr>
            <p:cNvPr id="39" name="Straight Connector 38"/>
            <p:cNvCxnSpPr/>
            <p:nvPr/>
          </p:nvCxnSpPr>
          <p:spPr>
            <a:xfrm>
              <a:off x="830730" y="1778020"/>
              <a:ext cx="0" cy="72000"/>
            </a:xfrm>
            <a:prstGeom prst="line">
              <a:avLst/>
            </a:prstGeom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41" name="Picture 4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7675" y="2188796"/>
            <a:ext cx="334762" cy="144247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07675" y="1809262"/>
            <a:ext cx="334762" cy="14424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566291" y="2215698"/>
            <a:ext cx="11938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latin typeface="Gill Sans MT" panose="020B0502020104020203" pitchFamily="34" charset="0"/>
              </a:rPr>
              <a:t>O. tipulae lin-3</a:t>
            </a:r>
            <a:endParaRPr lang="en-US" sz="1200" b="1" i="1" dirty="0">
              <a:latin typeface="Gill Sans MT" panose="020B0502020104020203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5163" y="1844655"/>
            <a:ext cx="12069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i="1" dirty="0" smtClean="0">
                <a:latin typeface="Gill Sans MT" panose="020B0502020104020203" pitchFamily="34" charset="0"/>
              </a:rPr>
              <a:t>C. </a:t>
            </a:r>
            <a:r>
              <a:rPr lang="en-US" sz="1200" b="1" i="1" dirty="0">
                <a:latin typeface="Gill Sans MT" panose="020B0502020104020203" pitchFamily="34" charset="0"/>
              </a:rPr>
              <a:t>e</a:t>
            </a:r>
            <a:r>
              <a:rPr lang="en-US" sz="1200" b="1" i="1" dirty="0" smtClean="0">
                <a:latin typeface="Gill Sans MT" panose="020B0502020104020203" pitchFamily="34" charset="0"/>
              </a:rPr>
              <a:t>legans lin-3</a:t>
            </a:r>
            <a:endParaRPr lang="en-US" sz="1200" b="1" i="1" dirty="0">
              <a:latin typeface="Gill Sans MT" panose="020B0502020104020203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579667" y="1543598"/>
            <a:ext cx="112723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err="1" smtClean="0">
                <a:latin typeface="Gill Sans MT" panose="020B0502020104020203" pitchFamily="34" charset="0"/>
              </a:rPr>
              <a:t>bp</a:t>
            </a:r>
            <a:r>
              <a:rPr lang="en-US" sz="1000" b="1" dirty="0" smtClean="0">
                <a:latin typeface="Gill Sans MT" panose="020B0502020104020203" pitchFamily="34" charset="0"/>
              </a:rPr>
              <a:t> before ATG </a:t>
            </a:r>
            <a:endParaRPr lang="en-US" sz="1000" b="1" dirty="0">
              <a:latin typeface="Gill Sans MT" panose="020B0502020104020203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1549259" y="1463089"/>
            <a:ext cx="4395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Gill Sans MT" panose="020B0502020104020203" pitchFamily="34" charset="0"/>
              </a:rPr>
              <a:t>-500</a:t>
            </a:r>
            <a:endParaRPr lang="en-US" sz="1000" b="1" dirty="0">
              <a:latin typeface="Gill Sans MT" panose="020B0502020104020203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2400902" y="1454073"/>
            <a:ext cx="4395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Gill Sans MT" panose="020B0502020104020203" pitchFamily="34" charset="0"/>
              </a:rPr>
              <a:t>-400</a:t>
            </a:r>
            <a:endParaRPr lang="en-US" sz="1000" b="1" dirty="0">
              <a:latin typeface="Gill Sans MT" panose="020B0502020104020203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255531" y="1463088"/>
            <a:ext cx="4395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Gill Sans MT" panose="020B0502020104020203" pitchFamily="34" charset="0"/>
              </a:rPr>
              <a:t>-300</a:t>
            </a:r>
            <a:endParaRPr lang="en-US" sz="1000" b="1" dirty="0">
              <a:latin typeface="Gill Sans MT" panose="020B0502020104020203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4132155" y="1463088"/>
            <a:ext cx="4395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Gill Sans MT" panose="020B0502020104020203" pitchFamily="34" charset="0"/>
              </a:rPr>
              <a:t>-200</a:t>
            </a:r>
            <a:endParaRPr lang="en-US" sz="1000" b="1" dirty="0">
              <a:latin typeface="Gill Sans MT" panose="020B0502020104020203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4976595" y="1465300"/>
            <a:ext cx="43954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 dirty="0" smtClean="0">
                <a:latin typeface="Gill Sans MT" panose="020B0502020104020203" pitchFamily="34" charset="0"/>
              </a:rPr>
              <a:t>-100</a:t>
            </a:r>
            <a:endParaRPr lang="en-US" sz="1000" b="1" dirty="0">
              <a:latin typeface="Gill Sans MT" panose="020B0502020104020203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4208037" y="2403057"/>
            <a:ext cx="105028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i="1" dirty="0">
                <a:solidFill>
                  <a:srgbClr val="C00000"/>
                </a:solidFill>
                <a:latin typeface="Gill Sans MT" panose="020B0502020104020203" pitchFamily="34" charset="0"/>
              </a:rPr>
              <a:t>m</a:t>
            </a:r>
            <a:r>
              <a:rPr lang="en-US" sz="1200" i="1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f86</a:t>
            </a:r>
            <a:r>
              <a:rPr lang="en-US" sz="1200" dirty="0" smtClean="0">
                <a:solidFill>
                  <a:srgbClr val="C00000"/>
                </a:solidFill>
                <a:latin typeface="Gill Sans MT" panose="020B0502020104020203" pitchFamily="34" charset="0"/>
              </a:rPr>
              <a:t> deletion</a:t>
            </a:r>
            <a:endParaRPr lang="en-US" sz="1200" dirty="0">
              <a:solidFill>
                <a:srgbClr val="C00000"/>
              </a:solidFill>
              <a:latin typeface="Gill Sans MT" panose="020B0502020104020203" pitchFamily="34" charset="0"/>
            </a:endParaRPr>
          </a:p>
        </p:txBody>
      </p:sp>
      <p:sp>
        <p:nvSpPr>
          <p:cNvPr id="52" name="Rectangle 51"/>
          <p:cNvSpPr/>
          <p:nvPr/>
        </p:nvSpPr>
        <p:spPr>
          <a:xfrm>
            <a:off x="900751" y="2666101"/>
            <a:ext cx="71718" cy="161365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Rectangle 52"/>
          <p:cNvSpPr/>
          <p:nvPr/>
        </p:nvSpPr>
        <p:spPr>
          <a:xfrm>
            <a:off x="3771699" y="2666100"/>
            <a:ext cx="112439" cy="161365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2330249" y="2669608"/>
            <a:ext cx="71718" cy="16136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/>
          <p:cNvSpPr txBox="1"/>
          <p:nvPr/>
        </p:nvSpPr>
        <p:spPr>
          <a:xfrm>
            <a:off x="932893" y="2622555"/>
            <a:ext cx="84189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chemeClr val="accent2">
                    <a:lumMod val="75000"/>
                  </a:schemeClr>
                </a:solidFill>
                <a:latin typeface="+mj-lt"/>
              </a:rPr>
              <a:t>CACCTG</a:t>
            </a:r>
            <a:endParaRPr lang="en-US" sz="1200" b="1" dirty="0">
              <a:solidFill>
                <a:schemeClr val="accent2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3839643" y="2622555"/>
            <a:ext cx="235994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7030A0"/>
                </a:solidFill>
                <a:latin typeface="+mj-lt"/>
              </a:rPr>
              <a:t>[C|T]G[A|G]CC[C|G|T]TG[A|G]</a:t>
            </a:r>
            <a:endParaRPr lang="en-US" sz="1200" b="1" dirty="0">
              <a:solidFill>
                <a:srgbClr val="7030A0"/>
              </a:solidFill>
              <a:latin typeface="+mj-lt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360135" y="2619515"/>
            <a:ext cx="8304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>
                <a:solidFill>
                  <a:srgbClr val="0070C0"/>
                </a:solidFill>
                <a:latin typeface="+mj-lt"/>
              </a:rPr>
              <a:t>CACATG</a:t>
            </a:r>
            <a:endParaRPr lang="en-US" sz="1200" b="1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926313" y="2806617"/>
            <a:ext cx="81624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latin typeface="Gill Sans MT" panose="020B0502020104020203" pitchFamily="34" charset="0"/>
              </a:rPr>
              <a:t>‘canonical’</a:t>
            </a:r>
          </a:p>
          <a:p>
            <a:pPr algn="ctr"/>
            <a:r>
              <a:rPr lang="en-US" sz="1000" b="1" dirty="0" smtClean="0">
                <a:latin typeface="Gill Sans MT" panose="020B0502020104020203" pitchFamily="34" charset="0"/>
              </a:rPr>
              <a:t>E-box site</a:t>
            </a:r>
            <a:endParaRPr lang="en-US" sz="1000" b="1" dirty="0">
              <a:latin typeface="Gill Sans MT" panose="020B0502020104020203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2121993" y="2803561"/>
            <a:ext cx="130676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latin typeface="Gill Sans MT" panose="020B0502020104020203" pitchFamily="34" charset="0"/>
              </a:rPr>
              <a:t>alternative</a:t>
            </a:r>
          </a:p>
          <a:p>
            <a:pPr algn="ctr"/>
            <a:r>
              <a:rPr lang="en-US" sz="1000" b="1" dirty="0" smtClean="0">
                <a:latin typeface="Gill Sans MT" panose="020B0502020104020203" pitchFamily="34" charset="0"/>
              </a:rPr>
              <a:t>putative E-box site</a:t>
            </a:r>
            <a:endParaRPr lang="en-US" sz="1000" b="1" dirty="0">
              <a:latin typeface="Gill Sans MT" panose="020B0502020104020203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4310218" y="2827465"/>
            <a:ext cx="1324402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000" b="1" dirty="0" smtClean="0">
                <a:latin typeface="Gill Sans MT" panose="020B0502020104020203" pitchFamily="34" charset="0"/>
              </a:rPr>
              <a:t>NHR binding motif</a:t>
            </a:r>
          </a:p>
        </p:txBody>
      </p:sp>
      <p:cxnSp>
        <p:nvCxnSpPr>
          <p:cNvPr id="62" name="Straight Connector 61"/>
          <p:cNvCxnSpPr/>
          <p:nvPr/>
        </p:nvCxnSpPr>
        <p:spPr>
          <a:xfrm>
            <a:off x="554214" y="3308425"/>
            <a:ext cx="5762847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4" name="Rectangle 63"/>
          <p:cNvSpPr/>
          <p:nvPr/>
        </p:nvSpPr>
        <p:spPr>
          <a:xfrm>
            <a:off x="540811" y="3348417"/>
            <a:ext cx="28084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/>
              <a:t>b</a:t>
            </a:r>
            <a:r>
              <a:rPr lang="en-US" sz="800" b="1" dirty="0" smtClean="0"/>
              <a:t>)</a:t>
            </a:r>
            <a:endParaRPr lang="en-US" sz="800" dirty="0"/>
          </a:p>
        </p:txBody>
      </p:sp>
      <p:sp>
        <p:nvSpPr>
          <p:cNvPr id="65" name="Rectangle 64"/>
          <p:cNvSpPr/>
          <p:nvPr/>
        </p:nvSpPr>
        <p:spPr>
          <a:xfrm>
            <a:off x="546051" y="1235491"/>
            <a:ext cx="276038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800" b="1" dirty="0" smtClean="0"/>
              <a:t>a)</a:t>
            </a:r>
            <a:endParaRPr lang="en-US" sz="800" dirty="0"/>
          </a:p>
        </p:txBody>
      </p:sp>
      <p:sp>
        <p:nvSpPr>
          <p:cNvPr id="66" name="TextBox 65"/>
          <p:cNvSpPr txBox="1"/>
          <p:nvPr/>
        </p:nvSpPr>
        <p:spPr>
          <a:xfrm>
            <a:off x="1298933" y="5025609"/>
            <a:ext cx="139814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 smtClean="0">
                <a:latin typeface="Gill Sans MT" panose="020B0502020104020203" pitchFamily="34" charset="0"/>
              </a:rPr>
              <a:t>WT </a:t>
            </a:r>
            <a:r>
              <a:rPr lang="en-US" sz="1600" b="1" i="1" dirty="0" smtClean="0">
                <a:latin typeface="Gill Sans MT" panose="020B0502020104020203" pitchFamily="34" charset="0"/>
              </a:rPr>
              <a:t>Oti-lin-3</a:t>
            </a:r>
            <a:endParaRPr lang="en-US" sz="1600" b="1" i="1" dirty="0">
              <a:latin typeface="Gill Sans MT" panose="020B0502020104020203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4048827" y="5026713"/>
            <a:ext cx="16081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latin typeface="Gill Sans MT" panose="020B0502020104020203" pitchFamily="34" charset="0"/>
              </a:rPr>
              <a:t>Oti-lin-3</a:t>
            </a:r>
            <a:r>
              <a:rPr lang="en-US" sz="1600" b="1" i="1" smtClean="0">
                <a:latin typeface="Gill Sans MT" panose="020B0502020104020203" pitchFamily="34" charset="0"/>
              </a:rPr>
              <a:t>(mf86)</a:t>
            </a:r>
            <a:endParaRPr lang="en-US" sz="1600" b="1" i="1" dirty="0">
              <a:latin typeface="Gill Sans MT" panose="020B0502020104020203" pitchFamily="34" charset="0"/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 flipV="1">
            <a:off x="4452758" y="4519853"/>
            <a:ext cx="280423" cy="79283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3654851" y="4568684"/>
            <a:ext cx="1394152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 smtClean="0">
                <a:solidFill>
                  <a:schemeClr val="bg1"/>
                </a:solidFill>
                <a:cs typeface="Arial"/>
              </a:rPr>
              <a:t>AC</a:t>
            </a:r>
            <a:endParaRPr lang="en-US" sz="1846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68" name="Straight Arrow Connector 67"/>
          <p:cNvCxnSpPr/>
          <p:nvPr/>
        </p:nvCxnSpPr>
        <p:spPr>
          <a:xfrm flipV="1">
            <a:off x="1577009" y="4660304"/>
            <a:ext cx="280423" cy="79283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79102" y="4709135"/>
            <a:ext cx="1394152" cy="376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846" b="1" dirty="0" smtClean="0">
                <a:solidFill>
                  <a:schemeClr val="bg1"/>
                </a:solidFill>
                <a:cs typeface="Arial"/>
              </a:rPr>
              <a:t>AC</a:t>
            </a:r>
            <a:endParaRPr lang="en-US" sz="1846" b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3666065" y="3528550"/>
            <a:ext cx="9541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i="1" dirty="0" smtClean="0">
                <a:solidFill>
                  <a:srgbClr val="92D050"/>
                </a:solidFill>
                <a:latin typeface="Gill Sans MT" panose="020B0502020104020203" pitchFamily="34" charset="0"/>
              </a:rPr>
              <a:t>Oti-lin-3</a:t>
            </a:r>
            <a:endParaRPr lang="en-US" sz="1600" b="1" i="1" dirty="0">
              <a:solidFill>
                <a:srgbClr val="92D050"/>
              </a:solidFill>
              <a:latin typeface="Gill Sans MT" panose="020B0502020104020203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115201" y="3536382"/>
            <a:ext cx="79541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1600" b="1" i="1" dirty="0" smtClean="0">
                <a:solidFill>
                  <a:srgbClr val="FF0000"/>
                </a:solidFill>
                <a:latin typeface="Gill Sans MT" panose="020B0502020104020203" pitchFamily="34" charset="0"/>
              </a:rPr>
              <a:t>Oti-</a:t>
            </a:r>
            <a:r>
              <a:rPr lang="en-US" sz="1600" b="1" i="1" dirty="0" err="1" smtClean="0">
                <a:solidFill>
                  <a:srgbClr val="FF0000"/>
                </a:solidFill>
                <a:latin typeface="Gill Sans MT" panose="020B0502020104020203" pitchFamily="34" charset="0"/>
              </a:rPr>
              <a:t>dsl</a:t>
            </a:r>
            <a:endParaRPr lang="en-US" sz="1600" b="1" i="1" dirty="0">
              <a:solidFill>
                <a:srgbClr val="FF0000"/>
              </a:solidFill>
              <a:latin typeface="Gill Sans MT" panose="020B05020201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7441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117220</TotalTime>
  <Words>202</Words>
  <Application>Microsoft Macintosh PowerPoint</Application>
  <PresentationFormat>Letter Paper (8.5x11 in)</PresentationFormat>
  <Paragraphs>77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0" baseType="lpstr">
      <vt:lpstr>Gill Sans MT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15.0040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vargas</dc:creator>
  <cp:lastModifiedBy>Marie-Anne</cp:lastModifiedBy>
  <cp:revision>306</cp:revision>
  <cp:lastPrinted>2018-11-19T11:25:51Z</cp:lastPrinted>
  <dcterms:created xsi:type="dcterms:W3CDTF">2017-11-15T14:48:24Z</dcterms:created>
  <dcterms:modified xsi:type="dcterms:W3CDTF">2019-01-24T15:57:33Z</dcterms:modified>
</cp:coreProperties>
</file>