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3" r:id="rId2"/>
    <p:sldId id="256" r:id="rId3"/>
    <p:sldId id="258" r:id="rId4"/>
    <p:sldId id="259" r:id="rId5"/>
    <p:sldId id="260" r:id="rId6"/>
    <p:sldId id="261" r:id="rId7"/>
    <p:sldId id="268" r:id="rId8"/>
    <p:sldId id="263" r:id="rId9"/>
    <p:sldId id="269" r:id="rId10"/>
    <p:sldId id="265" r:id="rId11"/>
    <p:sldId id="270" r:id="rId12"/>
    <p:sldId id="267" r:id="rId13"/>
    <p:sldId id="271" r:id="rId14"/>
    <p:sldId id="274" r:id="rId15"/>
  </p:sldIdLst>
  <p:sldSz cx="9906000" cy="6858000" type="A4"/>
  <p:notesSz cx="7099300" cy="10234613"/>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7" d="100"/>
          <a:sy n="87" d="100"/>
        </p:scale>
        <p:origin x="1104"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5999"/>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181" indent="0" algn="ctr">
              <a:buNone/>
              <a:defRPr sz="2000"/>
            </a:lvl2pPr>
            <a:lvl3pPr marL="914361" indent="0" algn="ctr">
              <a:buNone/>
              <a:defRPr sz="1800"/>
            </a:lvl3pPr>
            <a:lvl4pPr marL="1371543" indent="0" algn="ctr">
              <a:buNone/>
              <a:defRPr sz="1600"/>
            </a:lvl4pPr>
            <a:lvl5pPr marL="1828724" indent="0" algn="ctr">
              <a:buNone/>
              <a:defRPr sz="1600"/>
            </a:lvl5pPr>
            <a:lvl6pPr marL="2285904" indent="0" algn="ctr">
              <a:buNone/>
              <a:defRPr sz="1600"/>
            </a:lvl6pPr>
            <a:lvl7pPr marL="2743085" indent="0" algn="ctr">
              <a:buNone/>
              <a:defRPr sz="1600"/>
            </a:lvl7pPr>
            <a:lvl8pPr marL="3200266" indent="0" algn="ctr">
              <a:buNone/>
              <a:defRPr sz="1600"/>
            </a:lvl8pPr>
            <a:lvl9pPr marL="3657447" indent="0" algn="ctr">
              <a:buNone/>
              <a:defRPr sz="1600"/>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fld id="{54AF22B8-73BF-4954-94AC-9D2704CBC638}" type="datetimeFigureOut">
              <a:rPr lang="zh-TW" altLang="en-US" smtClean="0"/>
              <a:t>2018/12/10</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0F7FD0C8-4197-47CA-8045-0077724DCDA3}" type="slidenum">
              <a:rPr lang="zh-TW" altLang="en-US" smtClean="0"/>
              <a:t>‹#›</a:t>
            </a:fld>
            <a:endParaRPr lang="zh-TW" altLang="en-US"/>
          </a:p>
        </p:txBody>
      </p:sp>
    </p:spTree>
    <p:extLst>
      <p:ext uri="{BB962C8B-B14F-4D97-AF65-F5344CB8AC3E}">
        <p14:creationId xmlns:p14="http://schemas.microsoft.com/office/powerpoint/2010/main" val="1927953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54AF22B8-73BF-4954-94AC-9D2704CBC638}" type="datetimeFigureOut">
              <a:rPr lang="zh-TW" altLang="en-US" smtClean="0"/>
              <a:t>2018/12/10</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0F7FD0C8-4197-47CA-8045-0077724DCDA3}" type="slidenum">
              <a:rPr lang="zh-TW" altLang="en-US" smtClean="0"/>
              <a:t>‹#›</a:t>
            </a:fld>
            <a:endParaRPr lang="zh-TW" altLang="en-US"/>
          </a:p>
        </p:txBody>
      </p:sp>
    </p:spTree>
    <p:extLst>
      <p:ext uri="{BB962C8B-B14F-4D97-AF65-F5344CB8AC3E}">
        <p14:creationId xmlns:p14="http://schemas.microsoft.com/office/powerpoint/2010/main" val="2369401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54AF22B8-73BF-4954-94AC-9D2704CBC638}" type="datetimeFigureOut">
              <a:rPr lang="zh-TW" altLang="en-US" smtClean="0"/>
              <a:t>2018/12/10</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0F7FD0C8-4197-47CA-8045-0077724DCDA3}" type="slidenum">
              <a:rPr lang="zh-TW" altLang="en-US" smtClean="0"/>
              <a:t>‹#›</a:t>
            </a:fld>
            <a:endParaRPr lang="zh-TW" altLang="en-US"/>
          </a:p>
        </p:txBody>
      </p:sp>
    </p:spTree>
    <p:extLst>
      <p:ext uri="{BB962C8B-B14F-4D97-AF65-F5344CB8AC3E}">
        <p14:creationId xmlns:p14="http://schemas.microsoft.com/office/powerpoint/2010/main" val="1968758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54AF22B8-73BF-4954-94AC-9D2704CBC638}" type="datetimeFigureOut">
              <a:rPr lang="zh-TW" altLang="en-US" smtClean="0"/>
              <a:t>2018/12/10</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0F7FD0C8-4197-47CA-8045-0077724DCDA3}" type="slidenum">
              <a:rPr lang="zh-TW" altLang="en-US" smtClean="0"/>
              <a:t>‹#›</a:t>
            </a:fld>
            <a:endParaRPr lang="zh-TW" altLang="en-US"/>
          </a:p>
        </p:txBody>
      </p:sp>
    </p:spTree>
    <p:extLst>
      <p:ext uri="{BB962C8B-B14F-4D97-AF65-F5344CB8AC3E}">
        <p14:creationId xmlns:p14="http://schemas.microsoft.com/office/powerpoint/2010/main" val="1877168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0"/>
            <a:ext cx="8543925" cy="2852737"/>
          </a:xfrm>
        </p:spPr>
        <p:txBody>
          <a:bodyPr anchor="b"/>
          <a:lstStyle>
            <a:lvl1pPr>
              <a:defRPr sz="5999"/>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5881" y="4589466"/>
            <a:ext cx="8543925" cy="1500187"/>
          </a:xfrm>
        </p:spPr>
        <p:txBody>
          <a:bodyPr/>
          <a:lstStyle>
            <a:lvl1pPr marL="0" indent="0">
              <a:buNone/>
              <a:defRPr sz="2400">
                <a:solidFill>
                  <a:schemeClr val="tx1"/>
                </a:solidFill>
              </a:defRPr>
            </a:lvl1pPr>
            <a:lvl2pPr marL="457181" indent="0">
              <a:buNone/>
              <a:defRPr sz="2000">
                <a:solidFill>
                  <a:schemeClr val="tx1">
                    <a:tint val="75000"/>
                  </a:schemeClr>
                </a:solidFill>
              </a:defRPr>
            </a:lvl2pPr>
            <a:lvl3pPr marL="914361" indent="0">
              <a:buNone/>
              <a:defRPr sz="1800">
                <a:solidFill>
                  <a:schemeClr val="tx1">
                    <a:tint val="75000"/>
                  </a:schemeClr>
                </a:solidFill>
              </a:defRPr>
            </a:lvl3pPr>
            <a:lvl4pPr marL="1371543" indent="0">
              <a:buNone/>
              <a:defRPr sz="1600">
                <a:solidFill>
                  <a:schemeClr val="tx1">
                    <a:tint val="75000"/>
                  </a:schemeClr>
                </a:solidFill>
              </a:defRPr>
            </a:lvl4pPr>
            <a:lvl5pPr marL="1828724" indent="0">
              <a:buNone/>
              <a:defRPr sz="1600">
                <a:solidFill>
                  <a:schemeClr val="tx1">
                    <a:tint val="75000"/>
                  </a:schemeClr>
                </a:solidFill>
              </a:defRPr>
            </a:lvl5pPr>
            <a:lvl6pPr marL="2285904" indent="0">
              <a:buNone/>
              <a:defRPr sz="1600">
                <a:solidFill>
                  <a:schemeClr val="tx1">
                    <a:tint val="75000"/>
                  </a:schemeClr>
                </a:solidFill>
              </a:defRPr>
            </a:lvl6pPr>
            <a:lvl7pPr marL="2743085" indent="0">
              <a:buNone/>
              <a:defRPr sz="1600">
                <a:solidFill>
                  <a:schemeClr val="tx1">
                    <a:tint val="75000"/>
                  </a:schemeClr>
                </a:solidFill>
              </a:defRPr>
            </a:lvl7pPr>
            <a:lvl8pPr marL="3200266" indent="0">
              <a:buNone/>
              <a:defRPr sz="1600">
                <a:solidFill>
                  <a:schemeClr val="tx1">
                    <a:tint val="75000"/>
                  </a:schemeClr>
                </a:solidFill>
              </a:defRPr>
            </a:lvl8pPr>
            <a:lvl9pPr marL="3657447" indent="0">
              <a:buNone/>
              <a:defRPr sz="16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54AF22B8-73BF-4954-94AC-9D2704CBC638}" type="datetimeFigureOut">
              <a:rPr lang="zh-TW" altLang="en-US" smtClean="0"/>
              <a:t>2018/12/10</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0F7FD0C8-4197-47CA-8045-0077724DCDA3}" type="slidenum">
              <a:rPr lang="zh-TW" altLang="en-US" smtClean="0"/>
              <a:t>‹#›</a:t>
            </a:fld>
            <a:endParaRPr lang="zh-TW" altLang="en-US"/>
          </a:p>
        </p:txBody>
      </p:sp>
    </p:spTree>
    <p:extLst>
      <p:ext uri="{BB962C8B-B14F-4D97-AF65-F5344CB8AC3E}">
        <p14:creationId xmlns:p14="http://schemas.microsoft.com/office/powerpoint/2010/main" val="1889305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4"/>
          <p:cNvSpPr>
            <a:spLocks noGrp="1"/>
          </p:cNvSpPr>
          <p:nvPr>
            <p:ph type="dt" sz="half" idx="10"/>
          </p:nvPr>
        </p:nvSpPr>
        <p:spPr/>
        <p:txBody>
          <a:bodyPr/>
          <a:lstStyle/>
          <a:p>
            <a:fld id="{54AF22B8-73BF-4954-94AC-9D2704CBC638}" type="datetimeFigureOut">
              <a:rPr lang="zh-TW" altLang="en-US" smtClean="0"/>
              <a:t>2018/12/10</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0F7FD0C8-4197-47CA-8045-0077724DCDA3}" type="slidenum">
              <a:rPr lang="zh-TW" altLang="en-US" smtClean="0"/>
              <a:t>‹#›</a:t>
            </a:fld>
            <a:endParaRPr lang="zh-TW" altLang="en-US"/>
          </a:p>
        </p:txBody>
      </p:sp>
    </p:spTree>
    <p:extLst>
      <p:ext uri="{BB962C8B-B14F-4D97-AF65-F5344CB8AC3E}">
        <p14:creationId xmlns:p14="http://schemas.microsoft.com/office/powerpoint/2010/main" val="2049980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a:xfrm>
            <a:off x="682329" y="365127"/>
            <a:ext cx="8543925" cy="1325563"/>
          </a:xfrm>
        </p:spPr>
        <p:txBody>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682330" y="1681164"/>
            <a:ext cx="4190702" cy="823912"/>
          </a:xfrm>
        </p:spPr>
        <p:txBody>
          <a:bodyPr anchor="b"/>
          <a:lstStyle>
            <a:lvl1pPr marL="0" indent="0">
              <a:buNone/>
              <a:defRPr sz="2400" b="1"/>
            </a:lvl1pPr>
            <a:lvl2pPr marL="457181" indent="0">
              <a:buNone/>
              <a:defRPr sz="2000" b="1"/>
            </a:lvl2pPr>
            <a:lvl3pPr marL="914361" indent="0">
              <a:buNone/>
              <a:defRPr sz="1800" b="1"/>
            </a:lvl3pPr>
            <a:lvl4pPr marL="1371543" indent="0">
              <a:buNone/>
              <a:defRPr sz="1600" b="1"/>
            </a:lvl4pPr>
            <a:lvl5pPr marL="1828724" indent="0">
              <a:buNone/>
              <a:defRPr sz="1600" b="1"/>
            </a:lvl5pPr>
            <a:lvl6pPr marL="2285904" indent="0">
              <a:buNone/>
              <a:defRPr sz="1600" b="1"/>
            </a:lvl6pPr>
            <a:lvl7pPr marL="2743085" indent="0">
              <a:buNone/>
              <a:defRPr sz="1600" b="1"/>
            </a:lvl7pPr>
            <a:lvl8pPr marL="3200266" indent="0">
              <a:buNone/>
              <a:defRPr sz="1600" b="1"/>
            </a:lvl8pPr>
            <a:lvl9pPr marL="3657447"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682330" y="2505076"/>
            <a:ext cx="4190702" cy="36845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5014914" y="1681164"/>
            <a:ext cx="4211340" cy="823912"/>
          </a:xfrm>
        </p:spPr>
        <p:txBody>
          <a:bodyPr anchor="b"/>
          <a:lstStyle>
            <a:lvl1pPr marL="0" indent="0">
              <a:buNone/>
              <a:defRPr sz="2400" b="1"/>
            </a:lvl1pPr>
            <a:lvl2pPr marL="457181" indent="0">
              <a:buNone/>
              <a:defRPr sz="2000" b="1"/>
            </a:lvl2pPr>
            <a:lvl3pPr marL="914361" indent="0">
              <a:buNone/>
              <a:defRPr sz="1800" b="1"/>
            </a:lvl3pPr>
            <a:lvl4pPr marL="1371543" indent="0">
              <a:buNone/>
              <a:defRPr sz="1600" b="1"/>
            </a:lvl4pPr>
            <a:lvl5pPr marL="1828724" indent="0">
              <a:buNone/>
              <a:defRPr sz="1600" b="1"/>
            </a:lvl5pPr>
            <a:lvl6pPr marL="2285904" indent="0">
              <a:buNone/>
              <a:defRPr sz="1600" b="1"/>
            </a:lvl6pPr>
            <a:lvl7pPr marL="2743085" indent="0">
              <a:buNone/>
              <a:defRPr sz="1600" b="1"/>
            </a:lvl7pPr>
            <a:lvl8pPr marL="3200266" indent="0">
              <a:buNone/>
              <a:defRPr sz="1600" b="1"/>
            </a:lvl8pPr>
            <a:lvl9pPr marL="3657447"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5014914" y="2505076"/>
            <a:ext cx="4211340" cy="36845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54AF22B8-73BF-4954-94AC-9D2704CBC638}" type="datetimeFigureOut">
              <a:rPr lang="zh-TW" altLang="en-US" smtClean="0"/>
              <a:t>2018/12/10</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0F7FD0C8-4197-47CA-8045-0077724DCDA3}" type="slidenum">
              <a:rPr lang="zh-TW" altLang="en-US" smtClean="0"/>
              <a:t>‹#›</a:t>
            </a:fld>
            <a:endParaRPr lang="zh-TW" altLang="en-US"/>
          </a:p>
        </p:txBody>
      </p:sp>
    </p:spTree>
    <p:extLst>
      <p:ext uri="{BB962C8B-B14F-4D97-AF65-F5344CB8AC3E}">
        <p14:creationId xmlns:p14="http://schemas.microsoft.com/office/powerpoint/2010/main" val="443810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Date Placeholder 2"/>
          <p:cNvSpPr>
            <a:spLocks noGrp="1"/>
          </p:cNvSpPr>
          <p:nvPr>
            <p:ph type="dt" sz="half" idx="10"/>
          </p:nvPr>
        </p:nvSpPr>
        <p:spPr/>
        <p:txBody>
          <a:bodyPr/>
          <a:lstStyle/>
          <a:p>
            <a:fld id="{54AF22B8-73BF-4954-94AC-9D2704CBC638}" type="datetimeFigureOut">
              <a:rPr lang="zh-TW" altLang="en-US" smtClean="0"/>
              <a:t>2018/12/10</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0F7FD0C8-4197-47CA-8045-0077724DCDA3}" type="slidenum">
              <a:rPr lang="zh-TW" altLang="en-US" smtClean="0"/>
              <a:t>‹#›</a:t>
            </a:fld>
            <a:endParaRPr lang="zh-TW" altLang="en-US"/>
          </a:p>
        </p:txBody>
      </p:sp>
    </p:spTree>
    <p:extLst>
      <p:ext uri="{BB962C8B-B14F-4D97-AF65-F5344CB8AC3E}">
        <p14:creationId xmlns:p14="http://schemas.microsoft.com/office/powerpoint/2010/main" val="829596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AF22B8-73BF-4954-94AC-9D2704CBC638}" type="datetimeFigureOut">
              <a:rPr lang="zh-TW" altLang="en-US" smtClean="0"/>
              <a:t>2018/12/10</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0F7FD0C8-4197-47CA-8045-0077724DCDA3}" type="slidenum">
              <a:rPr lang="zh-TW" altLang="en-US" smtClean="0"/>
              <a:t>‹#›</a:t>
            </a:fld>
            <a:endParaRPr lang="zh-TW" altLang="en-US"/>
          </a:p>
        </p:txBody>
      </p:sp>
    </p:spTree>
    <p:extLst>
      <p:ext uri="{BB962C8B-B14F-4D97-AF65-F5344CB8AC3E}">
        <p14:creationId xmlns:p14="http://schemas.microsoft.com/office/powerpoint/2010/main" val="443119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3200"/>
            </a:lvl1pPr>
          </a:lstStyle>
          <a:p>
            <a:r>
              <a:rPr lang="zh-TW" altLang="en-US" smtClean="0"/>
              <a:t>按一下以編輯母片標題樣式</a:t>
            </a:r>
            <a:endParaRPr lang="en-US" dirty="0"/>
          </a:p>
        </p:txBody>
      </p:sp>
      <p:sp>
        <p:nvSpPr>
          <p:cNvPr id="3" name="Content Placeholder 2"/>
          <p:cNvSpPr>
            <a:spLocks noGrp="1"/>
          </p:cNvSpPr>
          <p:nvPr>
            <p:ph idx="1"/>
          </p:nvPr>
        </p:nvSpPr>
        <p:spPr>
          <a:xfrm>
            <a:off x="4211341" y="987428"/>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600"/>
            </a:lvl1pPr>
            <a:lvl2pPr marL="457181" indent="0">
              <a:buNone/>
              <a:defRPr sz="1400"/>
            </a:lvl2pPr>
            <a:lvl3pPr marL="914361" indent="0">
              <a:buNone/>
              <a:defRPr sz="1200"/>
            </a:lvl3pPr>
            <a:lvl4pPr marL="1371543" indent="0">
              <a:buNone/>
              <a:defRPr sz="1000"/>
            </a:lvl4pPr>
            <a:lvl5pPr marL="1828724" indent="0">
              <a:buNone/>
              <a:defRPr sz="1000"/>
            </a:lvl5pPr>
            <a:lvl6pPr marL="2285904" indent="0">
              <a:buNone/>
              <a:defRPr sz="1000"/>
            </a:lvl6pPr>
            <a:lvl7pPr marL="2743085" indent="0">
              <a:buNone/>
              <a:defRPr sz="1000"/>
            </a:lvl7pPr>
            <a:lvl8pPr marL="3200266" indent="0">
              <a:buNone/>
              <a:defRPr sz="1000"/>
            </a:lvl8pPr>
            <a:lvl9pPr marL="3657447"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54AF22B8-73BF-4954-94AC-9D2704CBC638}" type="datetimeFigureOut">
              <a:rPr lang="zh-TW" altLang="en-US" smtClean="0"/>
              <a:t>2018/12/10</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0F7FD0C8-4197-47CA-8045-0077724DCDA3}" type="slidenum">
              <a:rPr lang="zh-TW" altLang="en-US" smtClean="0"/>
              <a:t>‹#›</a:t>
            </a:fld>
            <a:endParaRPr lang="zh-TW" altLang="en-US"/>
          </a:p>
        </p:txBody>
      </p:sp>
    </p:spTree>
    <p:extLst>
      <p:ext uri="{BB962C8B-B14F-4D97-AF65-F5344CB8AC3E}">
        <p14:creationId xmlns:p14="http://schemas.microsoft.com/office/powerpoint/2010/main" val="2034191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4" cy="1600200"/>
          </a:xfrm>
        </p:spPr>
        <p:txBody>
          <a:bodyPr anchor="b"/>
          <a:lstStyle>
            <a:lvl1pPr>
              <a:defRPr sz="320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4211341" y="987428"/>
            <a:ext cx="5014913" cy="4873625"/>
          </a:xfrm>
        </p:spPr>
        <p:txBody>
          <a:bodyPr anchor="t"/>
          <a:lstStyle>
            <a:lvl1pPr marL="0" indent="0">
              <a:buNone/>
              <a:defRPr sz="3200"/>
            </a:lvl1pPr>
            <a:lvl2pPr marL="457181" indent="0">
              <a:buNone/>
              <a:defRPr sz="2800"/>
            </a:lvl2pPr>
            <a:lvl3pPr marL="914361" indent="0">
              <a:buNone/>
              <a:defRPr sz="2400"/>
            </a:lvl3pPr>
            <a:lvl4pPr marL="1371543" indent="0">
              <a:buNone/>
              <a:defRPr sz="2000"/>
            </a:lvl4pPr>
            <a:lvl5pPr marL="1828724" indent="0">
              <a:buNone/>
              <a:defRPr sz="2000"/>
            </a:lvl5pPr>
            <a:lvl6pPr marL="2285904" indent="0">
              <a:buNone/>
              <a:defRPr sz="2000"/>
            </a:lvl6pPr>
            <a:lvl7pPr marL="2743085" indent="0">
              <a:buNone/>
              <a:defRPr sz="2000"/>
            </a:lvl7pPr>
            <a:lvl8pPr marL="3200266" indent="0">
              <a:buNone/>
              <a:defRPr sz="2000"/>
            </a:lvl8pPr>
            <a:lvl9pPr marL="3657447" indent="0">
              <a:buNone/>
              <a:defRPr sz="2000"/>
            </a:lvl9pPr>
          </a:lstStyle>
          <a:p>
            <a:r>
              <a:rPr lang="zh-TW" altLang="en-US" smtClean="0"/>
              <a:t>按一下圖示以新增圖片</a:t>
            </a:r>
            <a:endParaRPr lang="en-US" dirty="0"/>
          </a:p>
        </p:txBody>
      </p:sp>
      <p:sp>
        <p:nvSpPr>
          <p:cNvPr id="4" name="Text Placeholder 3"/>
          <p:cNvSpPr>
            <a:spLocks noGrp="1"/>
          </p:cNvSpPr>
          <p:nvPr>
            <p:ph type="body" sz="half" idx="2"/>
          </p:nvPr>
        </p:nvSpPr>
        <p:spPr>
          <a:xfrm>
            <a:off x="682328" y="2057400"/>
            <a:ext cx="3194944" cy="3811588"/>
          </a:xfrm>
        </p:spPr>
        <p:txBody>
          <a:bodyPr/>
          <a:lstStyle>
            <a:lvl1pPr marL="0" indent="0">
              <a:buNone/>
              <a:defRPr sz="1600"/>
            </a:lvl1pPr>
            <a:lvl2pPr marL="457181" indent="0">
              <a:buNone/>
              <a:defRPr sz="1400"/>
            </a:lvl2pPr>
            <a:lvl3pPr marL="914361" indent="0">
              <a:buNone/>
              <a:defRPr sz="1200"/>
            </a:lvl3pPr>
            <a:lvl4pPr marL="1371543" indent="0">
              <a:buNone/>
              <a:defRPr sz="1000"/>
            </a:lvl4pPr>
            <a:lvl5pPr marL="1828724" indent="0">
              <a:buNone/>
              <a:defRPr sz="1000"/>
            </a:lvl5pPr>
            <a:lvl6pPr marL="2285904" indent="0">
              <a:buNone/>
              <a:defRPr sz="1000"/>
            </a:lvl6pPr>
            <a:lvl7pPr marL="2743085" indent="0">
              <a:buNone/>
              <a:defRPr sz="1000"/>
            </a:lvl7pPr>
            <a:lvl8pPr marL="3200266" indent="0">
              <a:buNone/>
              <a:defRPr sz="1000"/>
            </a:lvl8pPr>
            <a:lvl9pPr marL="3657447"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54AF22B8-73BF-4954-94AC-9D2704CBC638}" type="datetimeFigureOut">
              <a:rPr lang="zh-TW" altLang="en-US" smtClean="0"/>
              <a:t>2018/12/10</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0F7FD0C8-4197-47CA-8045-0077724DCDA3}" type="slidenum">
              <a:rPr lang="zh-TW" altLang="en-US" smtClean="0"/>
              <a:t>‹#›</a:t>
            </a:fld>
            <a:endParaRPr lang="zh-TW" altLang="en-US"/>
          </a:p>
        </p:txBody>
      </p:sp>
    </p:spTree>
    <p:extLst>
      <p:ext uri="{BB962C8B-B14F-4D97-AF65-F5344CB8AC3E}">
        <p14:creationId xmlns:p14="http://schemas.microsoft.com/office/powerpoint/2010/main" val="4214888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9" y="365127"/>
            <a:ext cx="8543925" cy="1325563"/>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681039" y="1825625"/>
            <a:ext cx="8543925" cy="4351338"/>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2"/>
          </p:nvPr>
        </p:nvSpPr>
        <p:spPr>
          <a:xfrm>
            <a:off x="681038" y="6356353"/>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AF22B8-73BF-4954-94AC-9D2704CBC638}" type="datetimeFigureOut">
              <a:rPr lang="zh-TW" altLang="en-US" smtClean="0"/>
              <a:t>2018/12/10</a:t>
            </a:fld>
            <a:endParaRPr lang="zh-TW" altLang="en-US"/>
          </a:p>
        </p:txBody>
      </p:sp>
      <p:sp>
        <p:nvSpPr>
          <p:cNvPr id="5" name="Footer Placeholder 4"/>
          <p:cNvSpPr>
            <a:spLocks noGrp="1"/>
          </p:cNvSpPr>
          <p:nvPr>
            <p:ph type="ftr" sz="quarter" idx="3"/>
          </p:nvPr>
        </p:nvSpPr>
        <p:spPr>
          <a:xfrm>
            <a:off x="3281364" y="6356353"/>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6996113" y="6356353"/>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7FD0C8-4197-47CA-8045-0077724DCDA3}" type="slidenum">
              <a:rPr lang="zh-TW" altLang="en-US" smtClean="0"/>
              <a:t>‹#›</a:t>
            </a:fld>
            <a:endParaRPr lang="zh-TW" altLang="en-US"/>
          </a:p>
        </p:txBody>
      </p:sp>
    </p:spTree>
    <p:extLst>
      <p:ext uri="{BB962C8B-B14F-4D97-AF65-F5344CB8AC3E}">
        <p14:creationId xmlns:p14="http://schemas.microsoft.com/office/powerpoint/2010/main" val="362706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6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1" indent="-228591" algn="l" defTabSz="914361"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72" indent="-228591" algn="l" defTabSz="91436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52" indent="-228591" algn="l" defTabSz="91436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33"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14"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95"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76"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57"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37" indent="-228591" algn="l" defTabSz="914361"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1" rtl="0" eaLnBrk="1" latinLnBrk="0" hangingPunct="1">
        <a:defRPr sz="1800" kern="1200">
          <a:solidFill>
            <a:schemeClr val="tx1"/>
          </a:solidFill>
          <a:latin typeface="+mn-lt"/>
          <a:ea typeface="+mn-ea"/>
          <a:cs typeface="+mn-cs"/>
        </a:defRPr>
      </a:lvl1pPr>
      <a:lvl2pPr marL="457181" algn="l" defTabSz="914361" rtl="0" eaLnBrk="1" latinLnBrk="0" hangingPunct="1">
        <a:defRPr sz="1800" kern="1200">
          <a:solidFill>
            <a:schemeClr val="tx1"/>
          </a:solidFill>
          <a:latin typeface="+mn-lt"/>
          <a:ea typeface="+mn-ea"/>
          <a:cs typeface="+mn-cs"/>
        </a:defRPr>
      </a:lvl2pPr>
      <a:lvl3pPr marL="914361" algn="l" defTabSz="914361" rtl="0" eaLnBrk="1" latinLnBrk="0" hangingPunct="1">
        <a:defRPr sz="1800" kern="1200">
          <a:solidFill>
            <a:schemeClr val="tx1"/>
          </a:solidFill>
          <a:latin typeface="+mn-lt"/>
          <a:ea typeface="+mn-ea"/>
          <a:cs typeface="+mn-cs"/>
        </a:defRPr>
      </a:lvl3pPr>
      <a:lvl4pPr marL="1371543" algn="l" defTabSz="914361" rtl="0" eaLnBrk="1" latinLnBrk="0" hangingPunct="1">
        <a:defRPr sz="1800" kern="1200">
          <a:solidFill>
            <a:schemeClr val="tx1"/>
          </a:solidFill>
          <a:latin typeface="+mn-lt"/>
          <a:ea typeface="+mn-ea"/>
          <a:cs typeface="+mn-cs"/>
        </a:defRPr>
      </a:lvl4pPr>
      <a:lvl5pPr marL="1828724" algn="l" defTabSz="914361" rtl="0" eaLnBrk="1" latinLnBrk="0" hangingPunct="1">
        <a:defRPr sz="1800" kern="1200">
          <a:solidFill>
            <a:schemeClr val="tx1"/>
          </a:solidFill>
          <a:latin typeface="+mn-lt"/>
          <a:ea typeface="+mn-ea"/>
          <a:cs typeface="+mn-cs"/>
        </a:defRPr>
      </a:lvl5pPr>
      <a:lvl6pPr marL="2285904" algn="l" defTabSz="914361" rtl="0" eaLnBrk="1" latinLnBrk="0" hangingPunct="1">
        <a:defRPr sz="1800" kern="1200">
          <a:solidFill>
            <a:schemeClr val="tx1"/>
          </a:solidFill>
          <a:latin typeface="+mn-lt"/>
          <a:ea typeface="+mn-ea"/>
          <a:cs typeface="+mn-cs"/>
        </a:defRPr>
      </a:lvl6pPr>
      <a:lvl7pPr marL="2743085" algn="l" defTabSz="914361" rtl="0" eaLnBrk="1" latinLnBrk="0" hangingPunct="1">
        <a:defRPr sz="1800" kern="1200">
          <a:solidFill>
            <a:schemeClr val="tx1"/>
          </a:solidFill>
          <a:latin typeface="+mn-lt"/>
          <a:ea typeface="+mn-ea"/>
          <a:cs typeface="+mn-cs"/>
        </a:defRPr>
      </a:lvl7pPr>
      <a:lvl8pPr marL="3200266" algn="l" defTabSz="914361" rtl="0" eaLnBrk="1" latinLnBrk="0" hangingPunct="1">
        <a:defRPr sz="1800" kern="1200">
          <a:solidFill>
            <a:schemeClr val="tx1"/>
          </a:solidFill>
          <a:latin typeface="+mn-lt"/>
          <a:ea typeface="+mn-ea"/>
          <a:cs typeface="+mn-cs"/>
        </a:defRPr>
      </a:lvl8pPr>
      <a:lvl9pPr marL="3657447" algn="l" defTabSz="91436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p:nvPr/>
        </p:nvPicPr>
        <p:blipFill>
          <a:blip r:embed="rId2">
            <a:extLst>
              <a:ext uri="{28A0092B-C50C-407E-A947-70E740481C1C}">
                <a14:useLocalDpi xmlns:a14="http://schemas.microsoft.com/office/drawing/2010/main" val="0"/>
              </a:ext>
            </a:extLst>
          </a:blip>
          <a:srcRect/>
          <a:stretch>
            <a:fillRect/>
          </a:stretch>
        </p:blipFill>
        <p:spPr bwMode="auto">
          <a:xfrm>
            <a:off x="1459523" y="259027"/>
            <a:ext cx="6866792" cy="4216257"/>
          </a:xfrm>
          <a:prstGeom prst="rect">
            <a:avLst/>
          </a:prstGeom>
          <a:noFill/>
          <a:ln>
            <a:noFill/>
          </a:ln>
        </p:spPr>
      </p:pic>
      <mc:AlternateContent xmlns:mc="http://schemas.openxmlformats.org/markup-compatibility/2006">
        <mc:Choice xmlns:a14="http://schemas.microsoft.com/office/drawing/2010/main" Requires="a14">
          <p:sp>
            <p:nvSpPr>
              <p:cNvPr id="5" name="矩形 4"/>
              <p:cNvSpPr/>
              <p:nvPr/>
            </p:nvSpPr>
            <p:spPr>
              <a:xfrm>
                <a:off x="1925515" y="4475284"/>
                <a:ext cx="6154616" cy="1393202"/>
              </a:xfrm>
              <a:prstGeom prst="rect">
                <a:avLst/>
              </a:prstGeom>
            </p:spPr>
            <p:txBody>
              <a:bodyPr wrap="square">
                <a:spAutoFit/>
              </a:bodyPr>
              <a:lstStyle/>
              <a:p>
                <a:pPr algn="just"/>
                <a:r>
                  <a:rPr lang="en-US" altLang="zh-TW" sz="1200" dirty="0"/>
                  <a:t>Figure S1 In order to explore the effects of bin sizes </a:t>
                </a:r>
                <a:r>
                  <a:rPr lang="en-US" altLang="zh-TW" sz="1200" dirty="0"/>
                  <a:t>(</a:t>
                </a:r>
                <a:r>
                  <a:rPr lang="en-US" altLang="zh-TW" sz="1200" dirty="0">
                    <a:latin typeface="標楷體" panose="03000509000000000000" pitchFamily="65" charset="-120"/>
                    <a:ea typeface="標楷體" panose="03000509000000000000" pitchFamily="65" charset="-120"/>
                  </a:rPr>
                  <a:t>△</a:t>
                </a:r>
                <a:r>
                  <a:rPr lang="en-US" altLang="zh-TW" sz="1200" dirty="0"/>
                  <a:t>) and </a:t>
                </a:r>
                <a:r>
                  <a:rPr lang="en-US" altLang="zh-TW" sz="1200" dirty="0"/>
                  <a:t>QTL interval </a:t>
                </a:r>
                <a:r>
                  <a:rPr lang="en-US" altLang="zh-TW" sz="1200" dirty="0"/>
                  <a:t>sizes on the threshold value, the EQF-bin and QTL-interval permutations are performed to obtain the </a:t>
                </a:r>
                <a:r>
                  <a:rPr lang="en-US" altLang="zh-TW" sz="1200" dirty="0"/>
                  <a:t>thresholds of </a:t>
                </a:r>
                <a14:m>
                  <m:oMath xmlns:m="http://schemas.openxmlformats.org/officeDocument/2006/math">
                    <m:sSub>
                      <m:sSubPr>
                        <m:ctrlPr>
                          <a:rPr lang="zh-TW" altLang="zh-TW" sz="1200" i="1">
                            <a:latin typeface="Cambria Math" panose="02040503050406030204" pitchFamily="18" charset="0"/>
                          </a:rPr>
                        </m:ctrlPr>
                      </m:sSubPr>
                      <m:e>
                        <m:r>
                          <m:rPr>
                            <m:sty m:val="p"/>
                          </m:rPr>
                          <a:rPr lang="en-US" altLang="zh-TW" sz="1200">
                            <a:latin typeface="Cambria Math" panose="02040503050406030204" pitchFamily="18" charset="0"/>
                          </a:rPr>
                          <m:t>γ</m:t>
                        </m:r>
                      </m:e>
                      <m:sub>
                        <m:r>
                          <m:rPr>
                            <m:sty m:val="p"/>
                          </m:rPr>
                          <a:rPr lang="en-US" altLang="zh-TW" sz="1200">
                            <a:latin typeface="Cambria Math" panose="02040503050406030204" pitchFamily="18" charset="0"/>
                          </a:rPr>
                          <m:t>n</m:t>
                        </m:r>
                        <m:r>
                          <a:rPr lang="en-US" altLang="zh-TW" sz="1200">
                            <a:latin typeface="Cambria Math" panose="02040503050406030204" pitchFamily="18" charset="0"/>
                          </a:rPr>
                          <m:t>,0.05</m:t>
                        </m:r>
                      </m:sub>
                    </m:sSub>
                  </m:oMath>
                </a14:m>
                <a:r>
                  <a:rPr lang="en-US" altLang="zh-TW" sz="1200" dirty="0"/>
                  <a:t>, n=1, 2,…, 20, </a:t>
                </a:r>
                <a:r>
                  <a:rPr lang="en-US" altLang="zh-TW" sz="1200" dirty="0"/>
                  <a:t>for </a:t>
                </a:r>
                <a:r>
                  <a:rPr lang="en-US" altLang="zh-TW" sz="1200" dirty="0"/>
                  <a:t>two </a:t>
                </a:r>
                <a:r>
                  <a:rPr lang="en-US" altLang="zh-TW" sz="1200" dirty="0"/>
                  <a:t>bin </a:t>
                </a:r>
                <a:r>
                  <a:rPr lang="en-US" altLang="zh-TW" sz="1200" dirty="0"/>
                  <a:t>sizes, 0.5 and 1 </a:t>
                </a:r>
                <a:r>
                  <a:rPr lang="en-US" altLang="zh-TW" sz="1200" dirty="0" err="1"/>
                  <a:t>cM</a:t>
                </a:r>
                <a:r>
                  <a:rPr lang="en-US" altLang="zh-TW" sz="1200" dirty="0"/>
                  <a:t>, with all intervals or removing the &gt;10 </a:t>
                </a:r>
                <a:r>
                  <a:rPr lang="en-US" altLang="zh-TW" sz="1200" dirty="0" err="1"/>
                  <a:t>cM</a:t>
                </a:r>
                <a:r>
                  <a:rPr lang="en-US" altLang="zh-TW" sz="1200" dirty="0"/>
                  <a:t> intervals. </a:t>
                </a:r>
                <a:r>
                  <a:rPr lang="en-US" altLang="zh-TW" sz="1200" dirty="0"/>
                  <a:t>In general, as bin sizes increase, the hotspot resolution will decrease, and the </a:t>
                </a:r>
                <a:r>
                  <a:rPr lang="en-US" altLang="zh-TW" sz="1200" dirty="0"/>
                  <a:t>threshold </a:t>
                </a:r>
                <a:r>
                  <a:rPr lang="en-US" altLang="zh-TW" sz="1200" dirty="0"/>
                  <a:t>values will increase. </a:t>
                </a:r>
                <a:r>
                  <a:rPr lang="en-US" altLang="zh-TW" sz="1200" dirty="0"/>
                  <a:t>The </a:t>
                </a:r>
                <a:r>
                  <a:rPr lang="en-US" altLang="zh-TW" sz="1200" dirty="0"/>
                  <a:t>thresholds</a:t>
                </a:r>
                <a14:m>
                  <m:oMath xmlns:m="http://schemas.openxmlformats.org/officeDocument/2006/math">
                    <m:r>
                      <a:rPr lang="en-US" altLang="zh-TW" sz="1200">
                        <a:latin typeface="Cambria Math" panose="02040503050406030204" pitchFamily="18" charset="0"/>
                      </a:rPr>
                      <m:t> </m:t>
                    </m:r>
                  </m:oMath>
                </a14:m>
                <a:r>
                  <a:rPr lang="en-US" altLang="zh-TW" sz="1200" dirty="0"/>
                  <a:t>obtained by </a:t>
                </a:r>
                <a:r>
                  <a:rPr lang="en-US" altLang="zh-TW" sz="1200" dirty="0"/>
                  <a:t>the two different permutations </a:t>
                </a:r>
                <a:r>
                  <a:rPr lang="en-US" altLang="zh-TW" sz="1200" dirty="0"/>
                  <a:t>are very </a:t>
                </a:r>
                <a:r>
                  <a:rPr lang="en-US" altLang="zh-TW" sz="1200" dirty="0"/>
                  <a:t>similar.</a:t>
                </a:r>
                <a:endParaRPr lang="zh-TW" altLang="zh-TW" sz="1200" dirty="0"/>
              </a:p>
              <a:p>
                <a:pPr algn="just"/>
                <a:r>
                  <a:rPr lang="en-US" altLang="zh-TW" sz="1200" dirty="0"/>
                  <a:t> </a:t>
                </a:r>
                <a:endParaRPr lang="zh-TW" altLang="zh-TW" sz="1200" dirty="0"/>
              </a:p>
            </p:txBody>
          </p:sp>
        </mc:Choice>
        <mc:Fallback>
          <p:sp>
            <p:nvSpPr>
              <p:cNvPr id="5" name="矩形 4"/>
              <p:cNvSpPr>
                <a:spLocks noRot="1" noChangeAspect="1" noMove="1" noResize="1" noEditPoints="1" noAdjustHandles="1" noChangeArrowheads="1" noChangeShapeType="1" noTextEdit="1"/>
              </p:cNvSpPr>
              <p:nvPr/>
            </p:nvSpPr>
            <p:spPr>
              <a:xfrm>
                <a:off x="1925515" y="4475284"/>
                <a:ext cx="6154616" cy="1393202"/>
              </a:xfrm>
              <a:prstGeom prst="rect">
                <a:avLst/>
              </a:prstGeom>
              <a:blipFill>
                <a:blip r:embed="rId3"/>
                <a:stretch>
                  <a:fillRect l="-99"/>
                </a:stretch>
              </a:blipFill>
            </p:spPr>
            <p:txBody>
              <a:bodyPr/>
              <a:lstStyle/>
              <a:p>
                <a:r>
                  <a:rPr lang="zh-TW" altLang="en-US">
                    <a:noFill/>
                  </a:rPr>
                  <a:t> </a:t>
                </a:r>
              </a:p>
            </p:txBody>
          </p:sp>
        </mc:Fallback>
      </mc:AlternateContent>
    </p:spTree>
    <p:extLst>
      <p:ext uri="{BB962C8B-B14F-4D97-AF65-F5344CB8AC3E}">
        <p14:creationId xmlns:p14="http://schemas.microsoft.com/office/powerpoint/2010/main" val="1748114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7081" y="-197708"/>
            <a:ext cx="6862995" cy="6858000"/>
          </a:xfrm>
          <a:prstGeom prst="rect">
            <a:avLst/>
          </a:prstGeom>
        </p:spPr>
      </p:pic>
      <p:sp>
        <p:nvSpPr>
          <p:cNvPr id="7" name="矩形 6"/>
          <p:cNvSpPr/>
          <p:nvPr/>
        </p:nvSpPr>
        <p:spPr>
          <a:xfrm>
            <a:off x="5502875" y="2169463"/>
            <a:ext cx="3558746" cy="2123658"/>
          </a:xfrm>
          <a:prstGeom prst="rect">
            <a:avLst/>
          </a:prstGeom>
        </p:spPr>
        <p:txBody>
          <a:bodyPr wrap="square">
            <a:spAutoFit/>
          </a:bodyPr>
          <a:lstStyle/>
          <a:p>
            <a:pPr algn="just">
              <a:spcAft>
                <a:spcPts val="0"/>
              </a:spcAft>
            </a:pPr>
            <a:r>
              <a:rPr lang="en-US" altLang="zh-TW" sz="1200" kern="100" dirty="0">
                <a:latin typeface="Times New Roman" panose="02020603050405020304" pitchFamily="18" charset="0"/>
                <a:cs typeface="Times New Roman" panose="02020603050405020304" pitchFamily="18" charset="0"/>
              </a:rPr>
              <a:t>Figure </a:t>
            </a:r>
            <a:r>
              <a:rPr lang="en-US" altLang="zh-TW" sz="1200" kern="100" dirty="0" smtClean="0">
                <a:latin typeface="Times New Roman" panose="02020603050405020304" pitchFamily="18" charset="0"/>
                <a:cs typeface="Times New Roman" panose="02020603050405020304" pitchFamily="18" charset="0"/>
              </a:rPr>
              <a:t>S2</a:t>
            </a:r>
            <a:r>
              <a:rPr lang="en-US" altLang="zh-TW" sz="1200" kern="100" dirty="0" smtClean="0">
                <a:latin typeface="Calibri" panose="020F0502020204030204" pitchFamily="34" charset="0"/>
                <a:cs typeface="Times New Roman" panose="02020603050405020304" pitchFamily="18" charset="0"/>
              </a:rPr>
              <a:t> </a:t>
            </a:r>
            <a:r>
              <a:rPr lang="en-US" altLang="zh-TW" sz="1200" kern="100" dirty="0" smtClean="0">
                <a:latin typeface="Times New Roman" panose="02020603050405020304" pitchFamily="18" charset="0"/>
                <a:cs typeface="Times New Roman" panose="02020603050405020304" pitchFamily="18" charset="0"/>
              </a:rPr>
              <a:t>The </a:t>
            </a:r>
            <a:r>
              <a:rPr lang="en-US" altLang="zh-TW" sz="1200" kern="100" dirty="0">
                <a:latin typeface="Times New Roman" panose="02020603050405020304" pitchFamily="18" charset="0"/>
                <a:cs typeface="Times New Roman" panose="02020603050405020304" pitchFamily="18" charset="0"/>
              </a:rPr>
              <a:t>EQF architectures and known gene locations in the rice 12 chromosomes (A-L). The EQF architectures are constructed by using </a:t>
            </a:r>
            <a:r>
              <a:rPr lang="en-US" altLang="zh-TW" sz="1200" kern="100" dirty="0" err="1">
                <a:latin typeface="Times New Roman" panose="02020603050405020304" pitchFamily="18" charset="0"/>
                <a:cs typeface="Times New Roman" panose="02020603050405020304" pitchFamily="18" charset="0"/>
              </a:rPr>
              <a:t>Gramene</a:t>
            </a:r>
            <a:r>
              <a:rPr lang="en-US" altLang="zh-TW" sz="1200" kern="100" dirty="0">
                <a:latin typeface="Times New Roman" panose="02020603050405020304" pitchFamily="18" charset="0"/>
                <a:cs typeface="Times New Roman" panose="02020603050405020304" pitchFamily="18" charset="0"/>
              </a:rPr>
              <a:t> Rice database (http://www.gramene.org/), and the known genes (identified by natural variation analysis) are collected in Q-TARO database (http://qtaro.abr.affrc.go.jp/). The y-axes are the expected QTL frequencies. The green and yellow ticks on the x-axes denote the positions of the 1914 markers and 122 known genes.</a:t>
            </a:r>
            <a:endParaRPr lang="zh-TW" altLang="zh-TW" sz="1200" kern="100" dirty="0">
              <a:latin typeface="Calibri" panose="020F0502020204030204" pitchFamily="34" charset="0"/>
              <a:cs typeface="Times New Roman" panose="02020603050405020304" pitchFamily="18" charset="0"/>
            </a:endParaRPr>
          </a:p>
          <a:p>
            <a:pPr algn="just">
              <a:spcAft>
                <a:spcPts val="0"/>
              </a:spcAft>
            </a:pP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40614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8182" y="-288323"/>
            <a:ext cx="6862995" cy="6858000"/>
          </a:xfrm>
          <a:prstGeom prst="rect">
            <a:avLst/>
          </a:prstGeom>
        </p:spPr>
      </p:pic>
      <p:sp>
        <p:nvSpPr>
          <p:cNvPr id="5" name="矩形 4"/>
          <p:cNvSpPr/>
          <p:nvPr/>
        </p:nvSpPr>
        <p:spPr>
          <a:xfrm>
            <a:off x="5042431" y="2078848"/>
            <a:ext cx="3558746" cy="2123658"/>
          </a:xfrm>
          <a:prstGeom prst="rect">
            <a:avLst/>
          </a:prstGeom>
        </p:spPr>
        <p:txBody>
          <a:bodyPr wrap="square">
            <a:spAutoFit/>
          </a:bodyPr>
          <a:lstStyle/>
          <a:p>
            <a:pPr algn="just">
              <a:spcAft>
                <a:spcPts val="0"/>
              </a:spcAft>
            </a:pPr>
            <a:r>
              <a:rPr lang="en-US" altLang="zh-TW" sz="1200" kern="100" dirty="0">
                <a:latin typeface="Times New Roman" panose="02020603050405020304" pitchFamily="18" charset="0"/>
                <a:cs typeface="Times New Roman" panose="02020603050405020304" pitchFamily="18" charset="0"/>
              </a:rPr>
              <a:t>Figure </a:t>
            </a:r>
            <a:r>
              <a:rPr lang="en-US" altLang="zh-TW" sz="1200" kern="100" dirty="0" smtClean="0">
                <a:latin typeface="Times New Roman" panose="02020603050405020304" pitchFamily="18" charset="0"/>
                <a:cs typeface="Times New Roman" panose="02020603050405020304" pitchFamily="18" charset="0"/>
              </a:rPr>
              <a:t>S2</a:t>
            </a:r>
            <a:r>
              <a:rPr lang="en-US" altLang="zh-TW" sz="1200" kern="100" dirty="0" smtClean="0">
                <a:latin typeface="Calibri" panose="020F0502020204030204" pitchFamily="34" charset="0"/>
                <a:cs typeface="Times New Roman" panose="02020603050405020304" pitchFamily="18" charset="0"/>
              </a:rPr>
              <a:t> </a:t>
            </a:r>
            <a:r>
              <a:rPr lang="en-US" altLang="zh-TW" sz="1200" kern="100" dirty="0" smtClean="0">
                <a:latin typeface="Times New Roman" panose="02020603050405020304" pitchFamily="18" charset="0"/>
                <a:cs typeface="Times New Roman" panose="02020603050405020304" pitchFamily="18" charset="0"/>
              </a:rPr>
              <a:t>The </a:t>
            </a:r>
            <a:r>
              <a:rPr lang="en-US" altLang="zh-TW" sz="1200" kern="100" dirty="0">
                <a:latin typeface="Times New Roman" panose="02020603050405020304" pitchFamily="18" charset="0"/>
                <a:cs typeface="Times New Roman" panose="02020603050405020304" pitchFamily="18" charset="0"/>
              </a:rPr>
              <a:t>EQF architectures and known gene locations in the rice 12 chromosomes (A-L). The EQF architectures are constructed by using </a:t>
            </a:r>
            <a:r>
              <a:rPr lang="en-US" altLang="zh-TW" sz="1200" kern="100" dirty="0" err="1">
                <a:latin typeface="Times New Roman" panose="02020603050405020304" pitchFamily="18" charset="0"/>
                <a:cs typeface="Times New Roman" panose="02020603050405020304" pitchFamily="18" charset="0"/>
              </a:rPr>
              <a:t>Gramene</a:t>
            </a:r>
            <a:r>
              <a:rPr lang="en-US" altLang="zh-TW" sz="1200" kern="100" dirty="0">
                <a:latin typeface="Times New Roman" panose="02020603050405020304" pitchFamily="18" charset="0"/>
                <a:cs typeface="Times New Roman" panose="02020603050405020304" pitchFamily="18" charset="0"/>
              </a:rPr>
              <a:t> Rice database (http://www.gramene.org/), and the known genes (identified by natural variation analysis) are collected in Q-TARO database (http://qtaro.abr.affrc.go.jp/). The y-axes are the expected QTL frequencies. The green and yellow ticks on the x-axes denote the positions of the 1914 markers and 122 known genes.</a:t>
            </a:r>
            <a:endParaRPr lang="zh-TW" altLang="zh-TW" sz="1200" kern="100" dirty="0">
              <a:latin typeface="Calibri" panose="020F0502020204030204" pitchFamily="34" charset="0"/>
              <a:cs typeface="Times New Roman" panose="02020603050405020304" pitchFamily="18" charset="0"/>
            </a:endParaRPr>
          </a:p>
          <a:p>
            <a:pPr algn="just">
              <a:spcAft>
                <a:spcPts val="0"/>
              </a:spcAft>
            </a:pP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30797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9816" y="-296563"/>
            <a:ext cx="6862995" cy="6858000"/>
          </a:xfrm>
          <a:prstGeom prst="rect">
            <a:avLst/>
          </a:prstGeom>
        </p:spPr>
      </p:pic>
      <p:sp>
        <p:nvSpPr>
          <p:cNvPr id="5" name="矩形 4"/>
          <p:cNvSpPr/>
          <p:nvPr/>
        </p:nvSpPr>
        <p:spPr>
          <a:xfrm>
            <a:off x="5585254" y="2002236"/>
            <a:ext cx="3558746" cy="2123658"/>
          </a:xfrm>
          <a:prstGeom prst="rect">
            <a:avLst/>
          </a:prstGeom>
        </p:spPr>
        <p:txBody>
          <a:bodyPr wrap="square">
            <a:spAutoFit/>
          </a:bodyPr>
          <a:lstStyle/>
          <a:p>
            <a:pPr algn="just">
              <a:spcAft>
                <a:spcPts val="0"/>
              </a:spcAft>
            </a:pPr>
            <a:r>
              <a:rPr lang="en-US" altLang="zh-TW" sz="1200" kern="100" dirty="0">
                <a:latin typeface="Times New Roman" panose="02020603050405020304" pitchFamily="18" charset="0"/>
                <a:cs typeface="Times New Roman" panose="02020603050405020304" pitchFamily="18" charset="0"/>
              </a:rPr>
              <a:t>Figure </a:t>
            </a:r>
            <a:r>
              <a:rPr lang="en-US" altLang="zh-TW" sz="1200" kern="100" dirty="0" smtClean="0">
                <a:latin typeface="Times New Roman" panose="02020603050405020304" pitchFamily="18" charset="0"/>
                <a:cs typeface="Times New Roman" panose="02020603050405020304" pitchFamily="18" charset="0"/>
              </a:rPr>
              <a:t>S2</a:t>
            </a:r>
            <a:r>
              <a:rPr lang="en-US" altLang="zh-TW" sz="1200" kern="100" dirty="0" smtClean="0">
                <a:latin typeface="Calibri" panose="020F0502020204030204" pitchFamily="34" charset="0"/>
                <a:cs typeface="Times New Roman" panose="02020603050405020304" pitchFamily="18" charset="0"/>
              </a:rPr>
              <a:t> </a:t>
            </a:r>
            <a:r>
              <a:rPr lang="en-US" altLang="zh-TW" sz="1200" kern="100" dirty="0" smtClean="0">
                <a:latin typeface="Times New Roman" panose="02020603050405020304" pitchFamily="18" charset="0"/>
                <a:cs typeface="Times New Roman" panose="02020603050405020304" pitchFamily="18" charset="0"/>
              </a:rPr>
              <a:t>The </a:t>
            </a:r>
            <a:r>
              <a:rPr lang="en-US" altLang="zh-TW" sz="1200" kern="100" dirty="0">
                <a:latin typeface="Times New Roman" panose="02020603050405020304" pitchFamily="18" charset="0"/>
                <a:cs typeface="Times New Roman" panose="02020603050405020304" pitchFamily="18" charset="0"/>
              </a:rPr>
              <a:t>EQF architectures and known gene locations in the rice 12 chromosomes (A-L). The EQF architectures are constructed by using </a:t>
            </a:r>
            <a:r>
              <a:rPr lang="en-US" altLang="zh-TW" sz="1200" kern="100" dirty="0" err="1">
                <a:latin typeface="Times New Roman" panose="02020603050405020304" pitchFamily="18" charset="0"/>
                <a:cs typeface="Times New Roman" panose="02020603050405020304" pitchFamily="18" charset="0"/>
              </a:rPr>
              <a:t>Gramene</a:t>
            </a:r>
            <a:r>
              <a:rPr lang="en-US" altLang="zh-TW" sz="1200" kern="100" dirty="0">
                <a:latin typeface="Times New Roman" panose="02020603050405020304" pitchFamily="18" charset="0"/>
                <a:cs typeface="Times New Roman" panose="02020603050405020304" pitchFamily="18" charset="0"/>
              </a:rPr>
              <a:t> Rice database (http://www.gramene.org/), and the known genes (identified by natural variation analysis) are collected in Q-TARO database (http://qtaro.abr.affrc.go.jp/). The y-axes are the expected QTL frequencies. The green and yellow ticks on the x-axes denote the positions of the 1914 markers and 122 known genes.</a:t>
            </a:r>
            <a:endParaRPr lang="zh-TW" altLang="zh-TW" sz="1200" kern="100" dirty="0">
              <a:latin typeface="Calibri" panose="020F0502020204030204" pitchFamily="34" charset="0"/>
              <a:cs typeface="Times New Roman" panose="02020603050405020304" pitchFamily="18" charset="0"/>
            </a:endParaRPr>
          </a:p>
          <a:p>
            <a:pPr algn="just">
              <a:spcAft>
                <a:spcPts val="0"/>
              </a:spcAft>
            </a:pP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3672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8671" y="-238897"/>
            <a:ext cx="6862995" cy="6858000"/>
          </a:xfrm>
          <a:prstGeom prst="rect">
            <a:avLst/>
          </a:prstGeom>
        </p:spPr>
      </p:pic>
      <p:sp>
        <p:nvSpPr>
          <p:cNvPr id="4" name="矩形 3"/>
          <p:cNvSpPr/>
          <p:nvPr/>
        </p:nvSpPr>
        <p:spPr>
          <a:xfrm>
            <a:off x="5173361" y="2199944"/>
            <a:ext cx="3558746" cy="2123658"/>
          </a:xfrm>
          <a:prstGeom prst="rect">
            <a:avLst/>
          </a:prstGeom>
        </p:spPr>
        <p:txBody>
          <a:bodyPr wrap="square">
            <a:spAutoFit/>
          </a:bodyPr>
          <a:lstStyle/>
          <a:p>
            <a:pPr algn="just">
              <a:spcAft>
                <a:spcPts val="0"/>
              </a:spcAft>
            </a:pPr>
            <a:r>
              <a:rPr lang="en-US" altLang="zh-TW" sz="1200" kern="100" dirty="0">
                <a:latin typeface="Times New Roman" panose="02020603050405020304" pitchFamily="18" charset="0"/>
                <a:cs typeface="Times New Roman" panose="02020603050405020304" pitchFamily="18" charset="0"/>
              </a:rPr>
              <a:t>Figure </a:t>
            </a:r>
            <a:r>
              <a:rPr lang="en-US" altLang="zh-TW" sz="1200" kern="100" dirty="0" smtClean="0">
                <a:latin typeface="Times New Roman" panose="02020603050405020304" pitchFamily="18" charset="0"/>
                <a:cs typeface="Times New Roman" panose="02020603050405020304" pitchFamily="18" charset="0"/>
              </a:rPr>
              <a:t>S2</a:t>
            </a:r>
            <a:r>
              <a:rPr lang="en-US" altLang="zh-TW" sz="1200" kern="100" dirty="0" smtClean="0">
                <a:latin typeface="Calibri" panose="020F0502020204030204" pitchFamily="34" charset="0"/>
                <a:cs typeface="Times New Roman" panose="02020603050405020304" pitchFamily="18" charset="0"/>
              </a:rPr>
              <a:t> </a:t>
            </a:r>
            <a:r>
              <a:rPr lang="en-US" altLang="zh-TW" sz="1200" kern="100" dirty="0" smtClean="0">
                <a:latin typeface="Times New Roman" panose="02020603050405020304" pitchFamily="18" charset="0"/>
                <a:cs typeface="Times New Roman" panose="02020603050405020304" pitchFamily="18" charset="0"/>
              </a:rPr>
              <a:t>The </a:t>
            </a:r>
            <a:r>
              <a:rPr lang="en-US" altLang="zh-TW" sz="1200" kern="100" dirty="0">
                <a:latin typeface="Times New Roman" panose="02020603050405020304" pitchFamily="18" charset="0"/>
                <a:cs typeface="Times New Roman" panose="02020603050405020304" pitchFamily="18" charset="0"/>
              </a:rPr>
              <a:t>EQF architectures and known gene locations in the rice 12 chromosomes (A-L). The EQF architectures are constructed by using </a:t>
            </a:r>
            <a:r>
              <a:rPr lang="en-US" altLang="zh-TW" sz="1200" kern="100" dirty="0" err="1">
                <a:latin typeface="Times New Roman" panose="02020603050405020304" pitchFamily="18" charset="0"/>
                <a:cs typeface="Times New Roman" panose="02020603050405020304" pitchFamily="18" charset="0"/>
              </a:rPr>
              <a:t>Gramene</a:t>
            </a:r>
            <a:r>
              <a:rPr lang="en-US" altLang="zh-TW" sz="1200" kern="100" dirty="0">
                <a:latin typeface="Times New Roman" panose="02020603050405020304" pitchFamily="18" charset="0"/>
                <a:cs typeface="Times New Roman" panose="02020603050405020304" pitchFamily="18" charset="0"/>
              </a:rPr>
              <a:t> Rice database (http://www.gramene.org/), and the known genes (identified by natural variation analysis) are collected in Q-TARO database (http://qtaro.abr.affrc.go.jp/). The y-axes are the expected QTL frequencies. The green and yellow ticks on the x-axes denote the positions of the 1914 markers and 122 known genes.</a:t>
            </a:r>
            <a:endParaRPr lang="zh-TW" altLang="zh-TW" sz="1200" kern="100" dirty="0">
              <a:latin typeface="Calibri" panose="020F0502020204030204" pitchFamily="34" charset="0"/>
              <a:cs typeface="Times New Roman" panose="02020603050405020304" pitchFamily="18" charset="0"/>
            </a:endParaRPr>
          </a:p>
          <a:p>
            <a:pPr algn="just">
              <a:spcAft>
                <a:spcPts val="0"/>
              </a:spcAft>
            </a:pP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25428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descr="F:\20180805\simulationStudy_20181005\FigS3.emf"/>
          <p:cNvPicPr/>
          <p:nvPr/>
        </p:nvPicPr>
        <p:blipFill>
          <a:blip r:embed="rId2">
            <a:extLst>
              <a:ext uri="{28A0092B-C50C-407E-A947-70E740481C1C}">
                <a14:useLocalDpi xmlns:a14="http://schemas.microsoft.com/office/drawing/2010/main" val="0"/>
              </a:ext>
            </a:extLst>
          </a:blip>
          <a:srcRect/>
          <a:stretch>
            <a:fillRect/>
          </a:stretch>
        </p:blipFill>
        <p:spPr bwMode="auto">
          <a:xfrm>
            <a:off x="1987063" y="250896"/>
            <a:ext cx="5987559" cy="4601015"/>
          </a:xfrm>
          <a:prstGeom prst="rect">
            <a:avLst/>
          </a:prstGeom>
          <a:noFill/>
          <a:ln>
            <a:noFill/>
          </a:ln>
        </p:spPr>
      </p:pic>
      <p:sp>
        <p:nvSpPr>
          <p:cNvPr id="5" name="矩形 4"/>
          <p:cNvSpPr/>
          <p:nvPr/>
        </p:nvSpPr>
        <p:spPr>
          <a:xfrm>
            <a:off x="1987063" y="4851911"/>
            <a:ext cx="5987560" cy="1328184"/>
          </a:xfrm>
          <a:prstGeom prst="rect">
            <a:avLst/>
          </a:prstGeom>
        </p:spPr>
        <p:txBody>
          <a:bodyPr wrap="square">
            <a:spAutoFit/>
          </a:bodyPr>
          <a:lstStyle/>
          <a:p>
            <a:pPr algn="just"/>
            <a:r>
              <a:rPr lang="en-US" altLang="zh-TW" sz="1200" dirty="0"/>
              <a:t>Figure S3 Distributions of hotspot LOD scores and pairwise correlations among traits for simulated </a:t>
            </a:r>
            <a:r>
              <a:rPr lang="en-US" altLang="zh-TW" sz="1200" dirty="0" err="1"/>
              <a:t>genetical</a:t>
            </a:r>
            <a:r>
              <a:rPr lang="en-US" altLang="zh-TW" sz="1200" dirty="0"/>
              <a:t> genomics data. Panels (A), (B) and (C) show the LOD score </a:t>
            </a:r>
            <a:r>
              <a:rPr lang="en-US" altLang="zh-TW" sz="1200" dirty="0"/>
              <a:t>distributions </a:t>
            </a:r>
            <a:r>
              <a:rPr lang="en-US" altLang="zh-TW" sz="1200" dirty="0"/>
              <a:t>for the hotspot on chromosome 1, chromosome 3, and chromosome 5, respectively. The histograms show the distribution of the LOD scores of the traits composing the hotspot at the hotspot peak location. Panel (D) shows the distribution of the pairwise correlations among traits for the simulated data.</a:t>
            </a:r>
            <a:endParaRPr lang="zh-TW" altLang="zh-TW" sz="1200" dirty="0"/>
          </a:p>
          <a:p>
            <a:pPr algn="just"/>
            <a:r>
              <a:rPr lang="en-US" altLang="zh-TW" sz="831" dirty="0"/>
              <a:t> </a:t>
            </a:r>
            <a:endParaRPr lang="zh-TW" altLang="zh-TW" sz="831" dirty="0"/>
          </a:p>
        </p:txBody>
      </p:sp>
    </p:spTree>
    <p:extLst>
      <p:ext uri="{BB962C8B-B14F-4D97-AF65-F5344CB8AC3E}">
        <p14:creationId xmlns:p14="http://schemas.microsoft.com/office/powerpoint/2010/main" val="2716693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圖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4800"/>
            <a:ext cx="6862995" cy="6858000"/>
          </a:xfrm>
          <a:prstGeom prst="rect">
            <a:avLst/>
          </a:prstGeom>
        </p:spPr>
      </p:pic>
      <p:sp>
        <p:nvSpPr>
          <p:cNvPr id="10" name="矩形 9"/>
          <p:cNvSpPr/>
          <p:nvPr/>
        </p:nvSpPr>
        <p:spPr>
          <a:xfrm>
            <a:off x="6137189" y="1845717"/>
            <a:ext cx="3558746" cy="2123658"/>
          </a:xfrm>
          <a:prstGeom prst="rect">
            <a:avLst/>
          </a:prstGeom>
        </p:spPr>
        <p:txBody>
          <a:bodyPr wrap="square">
            <a:spAutoFit/>
          </a:bodyPr>
          <a:lstStyle/>
          <a:p>
            <a:pPr algn="just">
              <a:spcAft>
                <a:spcPts val="0"/>
              </a:spcAft>
            </a:pPr>
            <a:r>
              <a:rPr lang="en-US" altLang="zh-TW" sz="1200" kern="100" dirty="0">
                <a:latin typeface="Times New Roman" panose="02020603050405020304" pitchFamily="18" charset="0"/>
                <a:cs typeface="Times New Roman" panose="02020603050405020304" pitchFamily="18" charset="0"/>
              </a:rPr>
              <a:t>Figure </a:t>
            </a:r>
            <a:r>
              <a:rPr lang="en-US" altLang="zh-TW" sz="1200" kern="100" dirty="0" smtClean="0">
                <a:latin typeface="Times New Roman" panose="02020603050405020304" pitchFamily="18" charset="0"/>
                <a:cs typeface="Times New Roman" panose="02020603050405020304" pitchFamily="18" charset="0"/>
              </a:rPr>
              <a:t>S2</a:t>
            </a:r>
            <a:r>
              <a:rPr lang="en-US" altLang="zh-TW" sz="1200" kern="100" dirty="0" smtClean="0">
                <a:latin typeface="Calibri" panose="020F0502020204030204" pitchFamily="34" charset="0"/>
                <a:cs typeface="Times New Roman" panose="02020603050405020304" pitchFamily="18" charset="0"/>
              </a:rPr>
              <a:t> </a:t>
            </a:r>
            <a:r>
              <a:rPr lang="en-US" altLang="zh-TW" sz="1200" kern="100" dirty="0" smtClean="0">
                <a:latin typeface="Times New Roman" panose="02020603050405020304" pitchFamily="18" charset="0"/>
                <a:cs typeface="Times New Roman" panose="02020603050405020304" pitchFamily="18" charset="0"/>
              </a:rPr>
              <a:t>The </a:t>
            </a:r>
            <a:r>
              <a:rPr lang="en-US" altLang="zh-TW" sz="1200" kern="100" dirty="0">
                <a:latin typeface="Times New Roman" panose="02020603050405020304" pitchFamily="18" charset="0"/>
                <a:cs typeface="Times New Roman" panose="02020603050405020304" pitchFamily="18" charset="0"/>
              </a:rPr>
              <a:t>EQF architectures and known gene locations in the rice 12 chromosomes (A-L). The EQF architectures are constructed by using </a:t>
            </a:r>
            <a:r>
              <a:rPr lang="en-US" altLang="zh-TW" sz="1200" kern="100" dirty="0" err="1">
                <a:latin typeface="Times New Roman" panose="02020603050405020304" pitchFamily="18" charset="0"/>
                <a:cs typeface="Times New Roman" panose="02020603050405020304" pitchFamily="18" charset="0"/>
              </a:rPr>
              <a:t>Gramene</a:t>
            </a:r>
            <a:r>
              <a:rPr lang="en-US" altLang="zh-TW" sz="1200" kern="100" dirty="0">
                <a:latin typeface="Times New Roman" panose="02020603050405020304" pitchFamily="18" charset="0"/>
                <a:cs typeface="Times New Roman" panose="02020603050405020304" pitchFamily="18" charset="0"/>
              </a:rPr>
              <a:t> Rice database (http://www.gramene.org/), and the known genes (identified by natural variation analysis) are collected in Q-TARO database (http://qtaro.abr.affrc.go.jp/). The y-axes are the expected QTL frequencies. The green and yellow ticks on the x-axes denote the positions of the 1914 markers and 122 known genes.</a:t>
            </a:r>
            <a:endParaRPr lang="zh-TW" altLang="zh-TW" sz="1200" kern="100" dirty="0">
              <a:latin typeface="Calibri" panose="020F0502020204030204" pitchFamily="34" charset="0"/>
              <a:cs typeface="Times New Roman" panose="02020603050405020304" pitchFamily="18" charset="0"/>
            </a:endParaRPr>
          </a:p>
          <a:p>
            <a:pPr algn="just">
              <a:spcAft>
                <a:spcPts val="0"/>
              </a:spcAft>
            </a:pP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44287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605" y="-164756"/>
            <a:ext cx="6862995" cy="6858000"/>
          </a:xfrm>
          <a:prstGeom prst="rect">
            <a:avLst/>
          </a:prstGeom>
        </p:spPr>
      </p:pic>
      <p:sp>
        <p:nvSpPr>
          <p:cNvPr id="4" name="矩形 3"/>
          <p:cNvSpPr/>
          <p:nvPr/>
        </p:nvSpPr>
        <p:spPr>
          <a:xfrm>
            <a:off x="5848866" y="1952808"/>
            <a:ext cx="3558746" cy="2123658"/>
          </a:xfrm>
          <a:prstGeom prst="rect">
            <a:avLst/>
          </a:prstGeom>
        </p:spPr>
        <p:txBody>
          <a:bodyPr wrap="square">
            <a:spAutoFit/>
          </a:bodyPr>
          <a:lstStyle/>
          <a:p>
            <a:pPr algn="just">
              <a:spcAft>
                <a:spcPts val="0"/>
              </a:spcAft>
            </a:pPr>
            <a:r>
              <a:rPr lang="en-US" altLang="zh-TW" sz="1200" kern="100" dirty="0">
                <a:latin typeface="Times New Roman" panose="02020603050405020304" pitchFamily="18" charset="0"/>
                <a:cs typeface="Times New Roman" panose="02020603050405020304" pitchFamily="18" charset="0"/>
              </a:rPr>
              <a:t>Figure </a:t>
            </a:r>
            <a:r>
              <a:rPr lang="en-US" altLang="zh-TW" sz="1200" kern="100" dirty="0" smtClean="0">
                <a:latin typeface="Times New Roman" panose="02020603050405020304" pitchFamily="18" charset="0"/>
                <a:cs typeface="Times New Roman" panose="02020603050405020304" pitchFamily="18" charset="0"/>
              </a:rPr>
              <a:t>S2</a:t>
            </a:r>
            <a:r>
              <a:rPr lang="en-US" altLang="zh-TW" sz="1200" kern="100" dirty="0" smtClean="0">
                <a:latin typeface="Calibri" panose="020F0502020204030204" pitchFamily="34" charset="0"/>
                <a:cs typeface="Times New Roman" panose="02020603050405020304" pitchFamily="18" charset="0"/>
              </a:rPr>
              <a:t> </a:t>
            </a:r>
            <a:r>
              <a:rPr lang="en-US" altLang="zh-TW" sz="1200" kern="100" dirty="0" smtClean="0">
                <a:latin typeface="Times New Roman" panose="02020603050405020304" pitchFamily="18" charset="0"/>
                <a:cs typeface="Times New Roman" panose="02020603050405020304" pitchFamily="18" charset="0"/>
              </a:rPr>
              <a:t>The </a:t>
            </a:r>
            <a:r>
              <a:rPr lang="en-US" altLang="zh-TW" sz="1200" kern="100" dirty="0">
                <a:latin typeface="Times New Roman" panose="02020603050405020304" pitchFamily="18" charset="0"/>
                <a:cs typeface="Times New Roman" panose="02020603050405020304" pitchFamily="18" charset="0"/>
              </a:rPr>
              <a:t>EQF architectures and known gene locations in the rice 12 chromosomes (A-L). The EQF architectures are constructed by using </a:t>
            </a:r>
            <a:r>
              <a:rPr lang="en-US" altLang="zh-TW" sz="1200" kern="100" dirty="0" err="1">
                <a:latin typeface="Times New Roman" panose="02020603050405020304" pitchFamily="18" charset="0"/>
                <a:cs typeface="Times New Roman" panose="02020603050405020304" pitchFamily="18" charset="0"/>
              </a:rPr>
              <a:t>Gramene</a:t>
            </a:r>
            <a:r>
              <a:rPr lang="en-US" altLang="zh-TW" sz="1200" kern="100" dirty="0">
                <a:latin typeface="Times New Roman" panose="02020603050405020304" pitchFamily="18" charset="0"/>
                <a:cs typeface="Times New Roman" panose="02020603050405020304" pitchFamily="18" charset="0"/>
              </a:rPr>
              <a:t> Rice database (http://www.gramene.org/), and the known genes (identified by natural variation analysis) are collected in Q-TARO database (http://qtaro.abr.affrc.go.jp/). The y-axes are the expected QTL frequencies. The green and yellow ticks on the x-axes denote the positions of the 1914 markers and 122 known genes.</a:t>
            </a:r>
            <a:endParaRPr lang="zh-TW" altLang="zh-TW" sz="1200" kern="100" dirty="0">
              <a:latin typeface="Calibri" panose="020F0502020204030204" pitchFamily="34" charset="0"/>
              <a:cs typeface="Times New Roman" panose="02020603050405020304" pitchFamily="18" charset="0"/>
            </a:endParaRPr>
          </a:p>
          <a:p>
            <a:pPr algn="just">
              <a:spcAft>
                <a:spcPts val="0"/>
              </a:spcAft>
            </a:pP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6529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318" y="-140043"/>
            <a:ext cx="6862995" cy="6858000"/>
          </a:xfrm>
          <a:prstGeom prst="rect">
            <a:avLst/>
          </a:prstGeom>
        </p:spPr>
      </p:pic>
      <p:sp>
        <p:nvSpPr>
          <p:cNvPr id="4" name="矩形 3"/>
          <p:cNvSpPr/>
          <p:nvPr/>
        </p:nvSpPr>
        <p:spPr>
          <a:xfrm>
            <a:off x="6021859" y="1862193"/>
            <a:ext cx="3558746" cy="2123658"/>
          </a:xfrm>
          <a:prstGeom prst="rect">
            <a:avLst/>
          </a:prstGeom>
        </p:spPr>
        <p:txBody>
          <a:bodyPr wrap="square">
            <a:spAutoFit/>
          </a:bodyPr>
          <a:lstStyle/>
          <a:p>
            <a:pPr algn="just">
              <a:spcAft>
                <a:spcPts val="0"/>
              </a:spcAft>
            </a:pPr>
            <a:r>
              <a:rPr lang="en-US" altLang="zh-TW" sz="1200" kern="100" dirty="0">
                <a:latin typeface="Times New Roman" panose="02020603050405020304" pitchFamily="18" charset="0"/>
                <a:cs typeface="Times New Roman" panose="02020603050405020304" pitchFamily="18" charset="0"/>
              </a:rPr>
              <a:t>Figure </a:t>
            </a:r>
            <a:r>
              <a:rPr lang="en-US" altLang="zh-TW" sz="1200" kern="100" dirty="0" smtClean="0">
                <a:latin typeface="Times New Roman" panose="02020603050405020304" pitchFamily="18" charset="0"/>
                <a:cs typeface="Times New Roman" panose="02020603050405020304" pitchFamily="18" charset="0"/>
              </a:rPr>
              <a:t>S2</a:t>
            </a:r>
            <a:r>
              <a:rPr lang="en-US" altLang="zh-TW" sz="1200" kern="100" dirty="0" smtClean="0">
                <a:latin typeface="Calibri" panose="020F0502020204030204" pitchFamily="34" charset="0"/>
                <a:cs typeface="Times New Roman" panose="02020603050405020304" pitchFamily="18" charset="0"/>
              </a:rPr>
              <a:t> </a:t>
            </a:r>
            <a:r>
              <a:rPr lang="en-US" altLang="zh-TW" sz="1200" kern="100" dirty="0" smtClean="0">
                <a:latin typeface="Times New Roman" panose="02020603050405020304" pitchFamily="18" charset="0"/>
                <a:cs typeface="Times New Roman" panose="02020603050405020304" pitchFamily="18" charset="0"/>
              </a:rPr>
              <a:t>The </a:t>
            </a:r>
            <a:r>
              <a:rPr lang="en-US" altLang="zh-TW" sz="1200" kern="100" dirty="0">
                <a:latin typeface="Times New Roman" panose="02020603050405020304" pitchFamily="18" charset="0"/>
                <a:cs typeface="Times New Roman" panose="02020603050405020304" pitchFamily="18" charset="0"/>
              </a:rPr>
              <a:t>EQF architectures and known gene locations in the rice 12 chromosomes (A-L). The EQF architectures are constructed by using </a:t>
            </a:r>
            <a:r>
              <a:rPr lang="en-US" altLang="zh-TW" sz="1200" kern="100" dirty="0" err="1">
                <a:latin typeface="Times New Roman" panose="02020603050405020304" pitchFamily="18" charset="0"/>
                <a:cs typeface="Times New Roman" panose="02020603050405020304" pitchFamily="18" charset="0"/>
              </a:rPr>
              <a:t>Gramene</a:t>
            </a:r>
            <a:r>
              <a:rPr lang="en-US" altLang="zh-TW" sz="1200" kern="100" dirty="0">
                <a:latin typeface="Times New Roman" panose="02020603050405020304" pitchFamily="18" charset="0"/>
                <a:cs typeface="Times New Roman" panose="02020603050405020304" pitchFamily="18" charset="0"/>
              </a:rPr>
              <a:t> Rice database (http://www.gramene.org/), and the known genes (identified by natural variation analysis) are collected in Q-TARO database (http://qtaro.abr.affrc.go.jp/). The y-axes are the expected QTL frequencies. The green and yellow ticks on the x-axes denote the positions of the 1914 markers and 122 known genes.</a:t>
            </a:r>
            <a:endParaRPr lang="zh-TW" altLang="zh-TW" sz="1200" kern="100" dirty="0">
              <a:latin typeface="Calibri" panose="020F0502020204030204" pitchFamily="34" charset="0"/>
              <a:cs typeface="Times New Roman" panose="02020603050405020304" pitchFamily="18" charset="0"/>
            </a:endParaRPr>
          </a:p>
          <a:p>
            <a:pPr algn="just">
              <a:spcAft>
                <a:spcPts val="0"/>
              </a:spcAft>
            </a:pP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6838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3567" y="-205946"/>
            <a:ext cx="6862995" cy="6858000"/>
          </a:xfrm>
          <a:prstGeom prst="rect">
            <a:avLst/>
          </a:prstGeom>
        </p:spPr>
      </p:pic>
      <p:sp>
        <p:nvSpPr>
          <p:cNvPr id="6" name="矩形 5"/>
          <p:cNvSpPr/>
          <p:nvPr/>
        </p:nvSpPr>
        <p:spPr>
          <a:xfrm>
            <a:off x="5618205" y="2018712"/>
            <a:ext cx="3558746" cy="2123658"/>
          </a:xfrm>
          <a:prstGeom prst="rect">
            <a:avLst/>
          </a:prstGeom>
        </p:spPr>
        <p:txBody>
          <a:bodyPr wrap="square">
            <a:spAutoFit/>
          </a:bodyPr>
          <a:lstStyle/>
          <a:p>
            <a:pPr algn="just">
              <a:spcAft>
                <a:spcPts val="0"/>
              </a:spcAft>
            </a:pPr>
            <a:r>
              <a:rPr lang="en-US" altLang="zh-TW" sz="1200" kern="100" dirty="0">
                <a:latin typeface="Times New Roman" panose="02020603050405020304" pitchFamily="18" charset="0"/>
                <a:cs typeface="Times New Roman" panose="02020603050405020304" pitchFamily="18" charset="0"/>
              </a:rPr>
              <a:t>Figure </a:t>
            </a:r>
            <a:r>
              <a:rPr lang="en-US" altLang="zh-TW" sz="1200" kern="100" dirty="0" smtClean="0">
                <a:latin typeface="Times New Roman" panose="02020603050405020304" pitchFamily="18" charset="0"/>
                <a:cs typeface="Times New Roman" panose="02020603050405020304" pitchFamily="18" charset="0"/>
              </a:rPr>
              <a:t>S2</a:t>
            </a:r>
            <a:r>
              <a:rPr lang="en-US" altLang="zh-TW" sz="1200" kern="100" dirty="0" smtClean="0">
                <a:latin typeface="Calibri" panose="020F0502020204030204" pitchFamily="34" charset="0"/>
                <a:cs typeface="Times New Roman" panose="02020603050405020304" pitchFamily="18" charset="0"/>
              </a:rPr>
              <a:t> </a:t>
            </a:r>
            <a:r>
              <a:rPr lang="en-US" altLang="zh-TW" sz="1200" kern="100" dirty="0" smtClean="0">
                <a:latin typeface="Times New Roman" panose="02020603050405020304" pitchFamily="18" charset="0"/>
                <a:cs typeface="Times New Roman" panose="02020603050405020304" pitchFamily="18" charset="0"/>
              </a:rPr>
              <a:t>The </a:t>
            </a:r>
            <a:r>
              <a:rPr lang="en-US" altLang="zh-TW" sz="1200" kern="100" dirty="0">
                <a:latin typeface="Times New Roman" panose="02020603050405020304" pitchFamily="18" charset="0"/>
                <a:cs typeface="Times New Roman" panose="02020603050405020304" pitchFamily="18" charset="0"/>
              </a:rPr>
              <a:t>EQF architectures and known gene locations in the rice 12 chromosomes (A-L). The EQF architectures are constructed by using </a:t>
            </a:r>
            <a:r>
              <a:rPr lang="en-US" altLang="zh-TW" sz="1200" kern="100" dirty="0" err="1">
                <a:latin typeface="Times New Roman" panose="02020603050405020304" pitchFamily="18" charset="0"/>
                <a:cs typeface="Times New Roman" panose="02020603050405020304" pitchFamily="18" charset="0"/>
              </a:rPr>
              <a:t>Gramene</a:t>
            </a:r>
            <a:r>
              <a:rPr lang="en-US" altLang="zh-TW" sz="1200" kern="100" dirty="0">
                <a:latin typeface="Times New Roman" panose="02020603050405020304" pitchFamily="18" charset="0"/>
                <a:cs typeface="Times New Roman" panose="02020603050405020304" pitchFamily="18" charset="0"/>
              </a:rPr>
              <a:t> Rice database (http://www.gramene.org/), and the known genes (identified by natural variation analysis) are collected in Q-TARO database (http://qtaro.abr.affrc.go.jp/). The y-axes are the expected QTL frequencies. The green and yellow ticks on the x-axes denote the positions of the 1914 markers and 122 known genes.</a:t>
            </a:r>
            <a:endParaRPr lang="zh-TW" altLang="zh-TW" sz="1200" kern="100" dirty="0">
              <a:latin typeface="Calibri" panose="020F0502020204030204" pitchFamily="34" charset="0"/>
              <a:cs typeface="Times New Roman" panose="02020603050405020304" pitchFamily="18" charset="0"/>
            </a:endParaRPr>
          </a:p>
          <a:p>
            <a:pPr algn="just">
              <a:spcAft>
                <a:spcPts val="0"/>
              </a:spcAft>
            </a:pP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28118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0962" y="-214184"/>
            <a:ext cx="6862995" cy="6858000"/>
          </a:xfrm>
          <a:prstGeom prst="rect">
            <a:avLst/>
          </a:prstGeom>
        </p:spPr>
      </p:pic>
      <p:sp>
        <p:nvSpPr>
          <p:cNvPr id="6" name="矩形 5"/>
          <p:cNvSpPr/>
          <p:nvPr/>
        </p:nvSpPr>
        <p:spPr>
          <a:xfrm>
            <a:off x="5511113" y="2026950"/>
            <a:ext cx="3558746" cy="2123658"/>
          </a:xfrm>
          <a:prstGeom prst="rect">
            <a:avLst/>
          </a:prstGeom>
        </p:spPr>
        <p:txBody>
          <a:bodyPr wrap="square">
            <a:spAutoFit/>
          </a:bodyPr>
          <a:lstStyle/>
          <a:p>
            <a:pPr algn="just">
              <a:spcAft>
                <a:spcPts val="0"/>
              </a:spcAft>
            </a:pPr>
            <a:r>
              <a:rPr lang="en-US" altLang="zh-TW" sz="1200" kern="100" dirty="0">
                <a:latin typeface="Times New Roman" panose="02020603050405020304" pitchFamily="18" charset="0"/>
                <a:cs typeface="Times New Roman" panose="02020603050405020304" pitchFamily="18" charset="0"/>
              </a:rPr>
              <a:t>Figure </a:t>
            </a:r>
            <a:r>
              <a:rPr lang="en-US" altLang="zh-TW" sz="1200" kern="100" dirty="0" smtClean="0">
                <a:latin typeface="Times New Roman" panose="02020603050405020304" pitchFamily="18" charset="0"/>
                <a:cs typeface="Times New Roman" panose="02020603050405020304" pitchFamily="18" charset="0"/>
              </a:rPr>
              <a:t>S2</a:t>
            </a:r>
            <a:r>
              <a:rPr lang="en-US" altLang="zh-TW" sz="1200" kern="100" dirty="0" smtClean="0">
                <a:latin typeface="Calibri" panose="020F0502020204030204" pitchFamily="34" charset="0"/>
                <a:cs typeface="Times New Roman" panose="02020603050405020304" pitchFamily="18" charset="0"/>
              </a:rPr>
              <a:t> </a:t>
            </a:r>
            <a:r>
              <a:rPr lang="en-US" altLang="zh-TW" sz="1200" kern="100" dirty="0" smtClean="0">
                <a:latin typeface="Times New Roman" panose="02020603050405020304" pitchFamily="18" charset="0"/>
                <a:cs typeface="Times New Roman" panose="02020603050405020304" pitchFamily="18" charset="0"/>
              </a:rPr>
              <a:t>The </a:t>
            </a:r>
            <a:r>
              <a:rPr lang="en-US" altLang="zh-TW" sz="1200" kern="100" dirty="0">
                <a:latin typeface="Times New Roman" panose="02020603050405020304" pitchFamily="18" charset="0"/>
                <a:cs typeface="Times New Roman" panose="02020603050405020304" pitchFamily="18" charset="0"/>
              </a:rPr>
              <a:t>EQF architectures and known gene locations in the rice 12 chromosomes (A-L). The EQF architectures are constructed by using </a:t>
            </a:r>
            <a:r>
              <a:rPr lang="en-US" altLang="zh-TW" sz="1200" kern="100" dirty="0" err="1">
                <a:latin typeface="Times New Roman" panose="02020603050405020304" pitchFamily="18" charset="0"/>
                <a:cs typeface="Times New Roman" panose="02020603050405020304" pitchFamily="18" charset="0"/>
              </a:rPr>
              <a:t>Gramene</a:t>
            </a:r>
            <a:r>
              <a:rPr lang="en-US" altLang="zh-TW" sz="1200" kern="100" dirty="0">
                <a:latin typeface="Times New Roman" panose="02020603050405020304" pitchFamily="18" charset="0"/>
                <a:cs typeface="Times New Roman" panose="02020603050405020304" pitchFamily="18" charset="0"/>
              </a:rPr>
              <a:t> Rice database (http://www.gramene.org/), and the known genes (identified by natural variation analysis) are collected in Q-TARO database (http://qtaro.abr.affrc.go.jp/). The y-axes are the expected QTL frequencies. The green and yellow ticks on the x-axes denote the positions of the 1914 markers and 122 known genes.</a:t>
            </a:r>
            <a:endParaRPr lang="zh-TW" altLang="zh-TW" sz="1200" kern="100" dirty="0">
              <a:latin typeface="Calibri" panose="020F0502020204030204" pitchFamily="34" charset="0"/>
              <a:cs typeface="Times New Roman" panose="02020603050405020304" pitchFamily="18" charset="0"/>
            </a:endParaRPr>
          </a:p>
          <a:p>
            <a:pPr algn="just">
              <a:spcAft>
                <a:spcPts val="0"/>
              </a:spcAft>
            </a:pP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1887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2787" y="-313037"/>
            <a:ext cx="6862995" cy="6858000"/>
          </a:xfrm>
          <a:prstGeom prst="rect">
            <a:avLst/>
          </a:prstGeom>
        </p:spPr>
      </p:pic>
      <p:sp>
        <p:nvSpPr>
          <p:cNvPr id="4" name="矩形 3"/>
          <p:cNvSpPr/>
          <p:nvPr/>
        </p:nvSpPr>
        <p:spPr>
          <a:xfrm>
            <a:off x="5873579" y="1952809"/>
            <a:ext cx="3558746" cy="2123658"/>
          </a:xfrm>
          <a:prstGeom prst="rect">
            <a:avLst/>
          </a:prstGeom>
        </p:spPr>
        <p:txBody>
          <a:bodyPr wrap="square">
            <a:spAutoFit/>
          </a:bodyPr>
          <a:lstStyle/>
          <a:p>
            <a:pPr algn="just">
              <a:spcAft>
                <a:spcPts val="0"/>
              </a:spcAft>
            </a:pPr>
            <a:r>
              <a:rPr lang="en-US" altLang="zh-TW" sz="1200" kern="100" dirty="0">
                <a:latin typeface="Times New Roman" panose="02020603050405020304" pitchFamily="18" charset="0"/>
                <a:cs typeface="Times New Roman" panose="02020603050405020304" pitchFamily="18" charset="0"/>
              </a:rPr>
              <a:t>Figure </a:t>
            </a:r>
            <a:r>
              <a:rPr lang="en-US" altLang="zh-TW" sz="1200" kern="100" dirty="0" smtClean="0">
                <a:latin typeface="Times New Roman" panose="02020603050405020304" pitchFamily="18" charset="0"/>
                <a:cs typeface="Times New Roman" panose="02020603050405020304" pitchFamily="18" charset="0"/>
              </a:rPr>
              <a:t>S2</a:t>
            </a:r>
            <a:r>
              <a:rPr lang="en-US" altLang="zh-TW" sz="1200" kern="100" dirty="0" smtClean="0">
                <a:latin typeface="Calibri" panose="020F0502020204030204" pitchFamily="34" charset="0"/>
                <a:cs typeface="Times New Roman" panose="02020603050405020304" pitchFamily="18" charset="0"/>
              </a:rPr>
              <a:t> </a:t>
            </a:r>
            <a:r>
              <a:rPr lang="en-US" altLang="zh-TW" sz="1200" kern="100" dirty="0" smtClean="0">
                <a:latin typeface="Times New Roman" panose="02020603050405020304" pitchFamily="18" charset="0"/>
                <a:cs typeface="Times New Roman" panose="02020603050405020304" pitchFamily="18" charset="0"/>
              </a:rPr>
              <a:t>The </a:t>
            </a:r>
            <a:r>
              <a:rPr lang="en-US" altLang="zh-TW" sz="1200" kern="100" dirty="0">
                <a:latin typeface="Times New Roman" panose="02020603050405020304" pitchFamily="18" charset="0"/>
                <a:cs typeface="Times New Roman" panose="02020603050405020304" pitchFamily="18" charset="0"/>
              </a:rPr>
              <a:t>EQF architectures and known gene locations in the rice 12 chromosomes (A-L). The EQF architectures are constructed by using </a:t>
            </a:r>
            <a:r>
              <a:rPr lang="en-US" altLang="zh-TW" sz="1200" kern="100" dirty="0" err="1">
                <a:latin typeface="Times New Roman" panose="02020603050405020304" pitchFamily="18" charset="0"/>
                <a:cs typeface="Times New Roman" panose="02020603050405020304" pitchFamily="18" charset="0"/>
              </a:rPr>
              <a:t>Gramene</a:t>
            </a:r>
            <a:r>
              <a:rPr lang="en-US" altLang="zh-TW" sz="1200" kern="100" dirty="0">
                <a:latin typeface="Times New Roman" panose="02020603050405020304" pitchFamily="18" charset="0"/>
                <a:cs typeface="Times New Roman" panose="02020603050405020304" pitchFamily="18" charset="0"/>
              </a:rPr>
              <a:t> Rice database (http://www.gramene.org/), and the known genes (identified by natural variation analysis) are collected in Q-TARO database (http://qtaro.abr.affrc.go.jp/). The y-axes are the expected QTL frequencies. The green and yellow ticks on the x-axes denote the positions of the 1914 markers and 122 known genes.</a:t>
            </a:r>
            <a:endParaRPr lang="zh-TW" altLang="zh-TW" sz="1200" kern="100" dirty="0">
              <a:latin typeface="Calibri" panose="020F0502020204030204" pitchFamily="34" charset="0"/>
              <a:cs typeface="Times New Roman" panose="02020603050405020304" pitchFamily="18" charset="0"/>
            </a:endParaRPr>
          </a:p>
          <a:p>
            <a:pPr algn="just">
              <a:spcAft>
                <a:spcPts val="0"/>
              </a:spcAft>
            </a:pP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71394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5633" y="-142847"/>
            <a:ext cx="6862995" cy="6858000"/>
          </a:xfrm>
          <a:prstGeom prst="rect">
            <a:avLst/>
          </a:prstGeom>
        </p:spPr>
      </p:pic>
      <p:sp>
        <p:nvSpPr>
          <p:cNvPr id="7" name="矩形 6"/>
          <p:cNvSpPr/>
          <p:nvPr/>
        </p:nvSpPr>
        <p:spPr>
          <a:xfrm>
            <a:off x="5453448" y="1944571"/>
            <a:ext cx="3558746" cy="2123658"/>
          </a:xfrm>
          <a:prstGeom prst="rect">
            <a:avLst/>
          </a:prstGeom>
        </p:spPr>
        <p:txBody>
          <a:bodyPr wrap="square">
            <a:spAutoFit/>
          </a:bodyPr>
          <a:lstStyle/>
          <a:p>
            <a:pPr algn="just">
              <a:spcAft>
                <a:spcPts val="0"/>
              </a:spcAft>
            </a:pPr>
            <a:r>
              <a:rPr lang="en-US" altLang="zh-TW" sz="1200" kern="100" dirty="0">
                <a:latin typeface="Times New Roman" panose="02020603050405020304" pitchFamily="18" charset="0"/>
                <a:cs typeface="Times New Roman" panose="02020603050405020304" pitchFamily="18" charset="0"/>
              </a:rPr>
              <a:t>Figure </a:t>
            </a:r>
            <a:r>
              <a:rPr lang="en-US" altLang="zh-TW" sz="1200" kern="100" dirty="0" smtClean="0">
                <a:latin typeface="Times New Roman" panose="02020603050405020304" pitchFamily="18" charset="0"/>
                <a:cs typeface="Times New Roman" panose="02020603050405020304" pitchFamily="18" charset="0"/>
              </a:rPr>
              <a:t>S2</a:t>
            </a:r>
            <a:r>
              <a:rPr lang="en-US" altLang="zh-TW" sz="1200" kern="100" dirty="0" smtClean="0">
                <a:latin typeface="Calibri" panose="020F0502020204030204" pitchFamily="34" charset="0"/>
                <a:cs typeface="Times New Roman" panose="02020603050405020304" pitchFamily="18" charset="0"/>
              </a:rPr>
              <a:t> </a:t>
            </a:r>
            <a:r>
              <a:rPr lang="en-US" altLang="zh-TW" sz="1200" kern="100" dirty="0" smtClean="0">
                <a:latin typeface="Times New Roman" panose="02020603050405020304" pitchFamily="18" charset="0"/>
                <a:cs typeface="Times New Roman" panose="02020603050405020304" pitchFamily="18" charset="0"/>
              </a:rPr>
              <a:t>The </a:t>
            </a:r>
            <a:r>
              <a:rPr lang="en-US" altLang="zh-TW" sz="1200" kern="100" dirty="0">
                <a:latin typeface="Times New Roman" panose="02020603050405020304" pitchFamily="18" charset="0"/>
                <a:cs typeface="Times New Roman" panose="02020603050405020304" pitchFamily="18" charset="0"/>
              </a:rPr>
              <a:t>EQF architectures and known gene locations in the rice 12 chromosomes (A-L). The EQF architectures are constructed by using </a:t>
            </a:r>
            <a:r>
              <a:rPr lang="en-US" altLang="zh-TW" sz="1200" kern="100" dirty="0" err="1">
                <a:latin typeface="Times New Roman" panose="02020603050405020304" pitchFamily="18" charset="0"/>
                <a:cs typeface="Times New Roman" panose="02020603050405020304" pitchFamily="18" charset="0"/>
              </a:rPr>
              <a:t>Gramene</a:t>
            </a:r>
            <a:r>
              <a:rPr lang="en-US" altLang="zh-TW" sz="1200" kern="100" dirty="0">
                <a:latin typeface="Times New Roman" panose="02020603050405020304" pitchFamily="18" charset="0"/>
                <a:cs typeface="Times New Roman" panose="02020603050405020304" pitchFamily="18" charset="0"/>
              </a:rPr>
              <a:t> Rice database (http://www.gramene.org/), and the known genes (identified by natural variation analysis) are collected in Q-TARO database (http://qtaro.abr.affrc.go.jp/). The y-axes are the expected QTL frequencies. The green and yellow ticks on the x-axes denote the positions of the 1914 markers and 122 known genes.</a:t>
            </a:r>
            <a:endParaRPr lang="zh-TW" altLang="zh-TW" sz="1200" kern="100" dirty="0">
              <a:latin typeface="Calibri" panose="020F0502020204030204" pitchFamily="34" charset="0"/>
              <a:cs typeface="Times New Roman" panose="02020603050405020304" pitchFamily="18" charset="0"/>
            </a:endParaRPr>
          </a:p>
          <a:p>
            <a:pPr algn="just">
              <a:spcAft>
                <a:spcPts val="0"/>
              </a:spcAft>
            </a:pP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98308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4508" y="-181233"/>
            <a:ext cx="6862995" cy="6858000"/>
          </a:xfrm>
          <a:prstGeom prst="rect">
            <a:avLst/>
          </a:prstGeom>
        </p:spPr>
      </p:pic>
      <p:sp>
        <p:nvSpPr>
          <p:cNvPr id="5" name="矩形 4"/>
          <p:cNvSpPr/>
          <p:nvPr/>
        </p:nvSpPr>
        <p:spPr>
          <a:xfrm>
            <a:off x="5609968" y="1911620"/>
            <a:ext cx="3558746" cy="2123658"/>
          </a:xfrm>
          <a:prstGeom prst="rect">
            <a:avLst/>
          </a:prstGeom>
        </p:spPr>
        <p:txBody>
          <a:bodyPr wrap="square">
            <a:spAutoFit/>
          </a:bodyPr>
          <a:lstStyle/>
          <a:p>
            <a:pPr algn="just">
              <a:spcAft>
                <a:spcPts val="0"/>
              </a:spcAft>
            </a:pPr>
            <a:r>
              <a:rPr lang="en-US" altLang="zh-TW" sz="1200" kern="100" dirty="0">
                <a:latin typeface="Times New Roman" panose="02020603050405020304" pitchFamily="18" charset="0"/>
                <a:cs typeface="Times New Roman" panose="02020603050405020304" pitchFamily="18" charset="0"/>
              </a:rPr>
              <a:t>Figure </a:t>
            </a:r>
            <a:r>
              <a:rPr lang="en-US" altLang="zh-TW" sz="1200" kern="100" dirty="0" smtClean="0">
                <a:latin typeface="Times New Roman" panose="02020603050405020304" pitchFamily="18" charset="0"/>
                <a:cs typeface="Times New Roman" panose="02020603050405020304" pitchFamily="18" charset="0"/>
              </a:rPr>
              <a:t>S2</a:t>
            </a:r>
            <a:r>
              <a:rPr lang="en-US" altLang="zh-TW" sz="1200" kern="100" dirty="0" smtClean="0">
                <a:latin typeface="Calibri" panose="020F0502020204030204" pitchFamily="34" charset="0"/>
                <a:cs typeface="Times New Roman" panose="02020603050405020304" pitchFamily="18" charset="0"/>
              </a:rPr>
              <a:t> </a:t>
            </a:r>
            <a:r>
              <a:rPr lang="en-US" altLang="zh-TW" sz="1200" kern="100" dirty="0" smtClean="0">
                <a:latin typeface="Times New Roman" panose="02020603050405020304" pitchFamily="18" charset="0"/>
                <a:cs typeface="Times New Roman" panose="02020603050405020304" pitchFamily="18" charset="0"/>
              </a:rPr>
              <a:t>The </a:t>
            </a:r>
            <a:r>
              <a:rPr lang="en-US" altLang="zh-TW" sz="1200" kern="100" dirty="0">
                <a:latin typeface="Times New Roman" panose="02020603050405020304" pitchFamily="18" charset="0"/>
                <a:cs typeface="Times New Roman" panose="02020603050405020304" pitchFamily="18" charset="0"/>
              </a:rPr>
              <a:t>EQF architectures and known gene locations in the rice 12 chromosomes (A-L). The EQF architectures are constructed by using </a:t>
            </a:r>
            <a:r>
              <a:rPr lang="en-US" altLang="zh-TW" sz="1200" kern="100" dirty="0" err="1">
                <a:latin typeface="Times New Roman" panose="02020603050405020304" pitchFamily="18" charset="0"/>
                <a:cs typeface="Times New Roman" panose="02020603050405020304" pitchFamily="18" charset="0"/>
              </a:rPr>
              <a:t>Gramene</a:t>
            </a:r>
            <a:r>
              <a:rPr lang="en-US" altLang="zh-TW" sz="1200" kern="100" dirty="0">
                <a:latin typeface="Times New Roman" panose="02020603050405020304" pitchFamily="18" charset="0"/>
                <a:cs typeface="Times New Roman" panose="02020603050405020304" pitchFamily="18" charset="0"/>
              </a:rPr>
              <a:t> Rice database (http://www.gramene.org/), and the known genes (identified by natural variation analysis) are collected in Q-TARO database (http://qtaro.abr.affrc.go.jp/). The y-axes are the expected QTL frequencies. The green and yellow ticks on the x-axes denote the positions of the 1914 markers and 122 known genes.</a:t>
            </a:r>
            <a:endParaRPr lang="zh-TW" altLang="zh-TW" sz="1200" kern="100" dirty="0">
              <a:latin typeface="Calibri" panose="020F0502020204030204" pitchFamily="34" charset="0"/>
              <a:cs typeface="Times New Roman" panose="02020603050405020304" pitchFamily="18" charset="0"/>
            </a:endParaRPr>
          </a:p>
          <a:p>
            <a:pPr algn="just">
              <a:spcAft>
                <a:spcPts val="0"/>
              </a:spcAft>
            </a:pPr>
            <a:r>
              <a:rPr lang="en-US" altLang="zh-TW" sz="1200" kern="100" dirty="0">
                <a:latin typeface="Times New Roman" panose="02020603050405020304" pitchFamily="18" charset="0"/>
                <a:cs typeface="Times New Roman" panose="02020603050405020304" pitchFamily="18" charset="0"/>
              </a:rPr>
              <a:t> </a:t>
            </a:r>
            <a:endParaRPr lang="zh-TW" altLang="zh-TW" sz="1200" kern="1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54750279"/>
      </p:ext>
    </p:extLst>
  </p:cSld>
  <p:clrMapOvr>
    <a:masterClrMapping/>
  </p:clrMapOvr>
</p:sld>
</file>

<file path=ppt/theme/theme1.xml><?xml version="1.0" encoding="utf-8"?>
<a:theme xmlns:a="http://schemas.openxmlformats.org/drawingml/2006/main" name="Office 佈景主題">
  <a:themeElements>
    <a:clrScheme name="Office 佈景主題">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佈景主題">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111</TotalTime>
  <Words>1098</Words>
  <Application>Microsoft Office PowerPoint</Application>
  <PresentationFormat>A4 紙張 (210x297 公釐)</PresentationFormat>
  <Paragraphs>28</Paragraphs>
  <Slides>14</Slides>
  <Notes>0</Notes>
  <HiddenSlides>0</HiddenSlides>
  <MMClips>0</MMClips>
  <ScaleCrop>false</ScaleCrop>
  <HeadingPairs>
    <vt:vector size="6" baseType="variant">
      <vt:variant>
        <vt:lpstr>使用字型</vt:lpstr>
      </vt:variant>
      <vt:variant>
        <vt:i4>7</vt:i4>
      </vt:variant>
      <vt:variant>
        <vt:lpstr>佈景主題</vt:lpstr>
      </vt:variant>
      <vt:variant>
        <vt:i4>1</vt:i4>
      </vt:variant>
      <vt:variant>
        <vt:lpstr>投影片標題</vt:lpstr>
      </vt:variant>
      <vt:variant>
        <vt:i4>14</vt:i4>
      </vt:variant>
    </vt:vector>
  </HeadingPairs>
  <TitlesOfParts>
    <vt:vector size="22" baseType="lpstr">
      <vt:lpstr>新細明體</vt:lpstr>
      <vt:lpstr>標楷體</vt:lpstr>
      <vt:lpstr>Arial</vt:lpstr>
      <vt:lpstr>Calibri</vt:lpstr>
      <vt:lpstr>Calibri Light</vt:lpstr>
      <vt:lpstr>Cambria Math</vt:lpstr>
      <vt:lpstr>Times New Roman</vt: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acer</dc:creator>
  <cp:lastModifiedBy>user</cp:lastModifiedBy>
  <cp:revision>17</cp:revision>
  <cp:lastPrinted>2018-04-12T07:33:29Z</cp:lastPrinted>
  <dcterms:created xsi:type="dcterms:W3CDTF">2018-04-12T02:31:27Z</dcterms:created>
  <dcterms:modified xsi:type="dcterms:W3CDTF">2018-12-10T07:40:06Z</dcterms:modified>
</cp:coreProperties>
</file>