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196138" cy="89979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854"/>
    <p:restoredTop sz="94684"/>
  </p:normalViewPr>
  <p:slideViewPr>
    <p:cSldViewPr snapToGrid="0" snapToObjects="1">
      <p:cViewPr>
        <p:scale>
          <a:sx n="250" d="100"/>
          <a:sy n="250" d="100"/>
        </p:scale>
        <p:origin x="472" y="-79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711" y="1472582"/>
            <a:ext cx="6116717" cy="3132620"/>
          </a:xfrm>
        </p:spPr>
        <p:txBody>
          <a:bodyPr anchor="b"/>
          <a:lstStyle>
            <a:lvl1pPr algn="ctr">
              <a:defRPr sz="47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17" y="4726007"/>
            <a:ext cx="5397104" cy="2172421"/>
          </a:xfrm>
        </p:spPr>
        <p:txBody>
          <a:bodyPr/>
          <a:lstStyle>
            <a:lvl1pPr marL="0" indent="0" algn="ctr">
              <a:buNone/>
              <a:defRPr sz="1889"/>
            </a:lvl1pPr>
            <a:lvl2pPr marL="359816" indent="0" algn="ctr">
              <a:buNone/>
              <a:defRPr sz="1574"/>
            </a:lvl2pPr>
            <a:lvl3pPr marL="719633" indent="0" algn="ctr">
              <a:buNone/>
              <a:defRPr sz="1417"/>
            </a:lvl3pPr>
            <a:lvl4pPr marL="1079449" indent="0" algn="ctr">
              <a:buNone/>
              <a:defRPr sz="1259"/>
            </a:lvl4pPr>
            <a:lvl5pPr marL="1439266" indent="0" algn="ctr">
              <a:buNone/>
              <a:defRPr sz="1259"/>
            </a:lvl5pPr>
            <a:lvl6pPr marL="1799082" indent="0" algn="ctr">
              <a:buNone/>
              <a:defRPr sz="1259"/>
            </a:lvl6pPr>
            <a:lvl7pPr marL="2158898" indent="0" algn="ctr">
              <a:buNone/>
              <a:defRPr sz="1259"/>
            </a:lvl7pPr>
            <a:lvl8pPr marL="2518715" indent="0" algn="ctr">
              <a:buNone/>
              <a:defRPr sz="1259"/>
            </a:lvl8pPr>
            <a:lvl9pPr marL="2878531" indent="0" algn="ctr">
              <a:buNone/>
              <a:defRPr sz="125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AD3B-54E5-794E-80E2-0A662DF3AFAD}" type="datetimeFigureOut">
              <a:rPr lang="en-US" smtClean="0"/>
              <a:t>8/16/18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96415-A58D-4045-84EB-AEE778497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71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AD3B-54E5-794E-80E2-0A662DF3AFAD}" type="datetimeFigureOut">
              <a:rPr lang="en-US" smtClean="0"/>
              <a:t>8/16/18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96415-A58D-4045-84EB-AEE778497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458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49737" y="479057"/>
            <a:ext cx="1551667" cy="76253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735" y="479057"/>
            <a:ext cx="4565050" cy="762534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AD3B-54E5-794E-80E2-0A662DF3AFAD}" type="datetimeFigureOut">
              <a:rPr lang="en-US" smtClean="0"/>
              <a:t>8/16/18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96415-A58D-4045-84EB-AEE778497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178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AD3B-54E5-794E-80E2-0A662DF3AFAD}" type="datetimeFigureOut">
              <a:rPr lang="en-US" smtClean="0"/>
              <a:t>8/16/18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96415-A58D-4045-84EB-AEE778497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23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987" y="2243241"/>
            <a:ext cx="6206669" cy="3742897"/>
          </a:xfrm>
        </p:spPr>
        <p:txBody>
          <a:bodyPr anchor="b"/>
          <a:lstStyle>
            <a:lvl1pPr>
              <a:defRPr sz="47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987" y="6021547"/>
            <a:ext cx="6206669" cy="1968301"/>
          </a:xfrm>
        </p:spPr>
        <p:txBody>
          <a:bodyPr/>
          <a:lstStyle>
            <a:lvl1pPr marL="0" indent="0">
              <a:buNone/>
              <a:defRPr sz="1889">
                <a:solidFill>
                  <a:schemeClr val="tx1"/>
                </a:solidFill>
              </a:defRPr>
            </a:lvl1pPr>
            <a:lvl2pPr marL="35981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2pPr>
            <a:lvl3pPr marL="719633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449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4pPr>
            <a:lvl5pPr marL="1439266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5pPr>
            <a:lvl6pPr marL="1799082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6pPr>
            <a:lvl7pPr marL="2158898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7pPr>
            <a:lvl8pPr marL="2518715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8pPr>
            <a:lvl9pPr marL="2878531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AD3B-54E5-794E-80E2-0A662DF3AFAD}" type="datetimeFigureOut">
              <a:rPr lang="en-US" smtClean="0"/>
              <a:t>8/16/18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96415-A58D-4045-84EB-AEE778497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193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734" y="2395287"/>
            <a:ext cx="3058359" cy="570911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3045" y="2395287"/>
            <a:ext cx="3058359" cy="570911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AD3B-54E5-794E-80E2-0A662DF3AFAD}" type="datetimeFigureOut">
              <a:rPr lang="en-US" smtClean="0"/>
              <a:t>8/16/18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96415-A58D-4045-84EB-AEE778497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050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479059"/>
            <a:ext cx="6206669" cy="1739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673" y="2205748"/>
            <a:ext cx="3044303" cy="1081003"/>
          </a:xfrm>
        </p:spPr>
        <p:txBody>
          <a:bodyPr anchor="b"/>
          <a:lstStyle>
            <a:lvl1pPr marL="0" indent="0">
              <a:buNone/>
              <a:defRPr sz="1889" b="1"/>
            </a:lvl1pPr>
            <a:lvl2pPr marL="359816" indent="0">
              <a:buNone/>
              <a:defRPr sz="1574" b="1"/>
            </a:lvl2pPr>
            <a:lvl3pPr marL="719633" indent="0">
              <a:buNone/>
              <a:defRPr sz="1417" b="1"/>
            </a:lvl3pPr>
            <a:lvl4pPr marL="1079449" indent="0">
              <a:buNone/>
              <a:defRPr sz="1259" b="1"/>
            </a:lvl4pPr>
            <a:lvl5pPr marL="1439266" indent="0">
              <a:buNone/>
              <a:defRPr sz="1259" b="1"/>
            </a:lvl5pPr>
            <a:lvl6pPr marL="1799082" indent="0">
              <a:buNone/>
              <a:defRPr sz="1259" b="1"/>
            </a:lvl6pPr>
            <a:lvl7pPr marL="2158898" indent="0">
              <a:buNone/>
              <a:defRPr sz="1259" b="1"/>
            </a:lvl7pPr>
            <a:lvl8pPr marL="2518715" indent="0">
              <a:buNone/>
              <a:defRPr sz="1259" b="1"/>
            </a:lvl8pPr>
            <a:lvl9pPr marL="2878531" indent="0">
              <a:buNone/>
              <a:defRPr sz="125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673" y="3286751"/>
            <a:ext cx="3044303" cy="4834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3045" y="2205748"/>
            <a:ext cx="3059296" cy="1081003"/>
          </a:xfrm>
        </p:spPr>
        <p:txBody>
          <a:bodyPr anchor="b"/>
          <a:lstStyle>
            <a:lvl1pPr marL="0" indent="0">
              <a:buNone/>
              <a:defRPr sz="1889" b="1"/>
            </a:lvl1pPr>
            <a:lvl2pPr marL="359816" indent="0">
              <a:buNone/>
              <a:defRPr sz="1574" b="1"/>
            </a:lvl2pPr>
            <a:lvl3pPr marL="719633" indent="0">
              <a:buNone/>
              <a:defRPr sz="1417" b="1"/>
            </a:lvl3pPr>
            <a:lvl4pPr marL="1079449" indent="0">
              <a:buNone/>
              <a:defRPr sz="1259" b="1"/>
            </a:lvl4pPr>
            <a:lvl5pPr marL="1439266" indent="0">
              <a:buNone/>
              <a:defRPr sz="1259" b="1"/>
            </a:lvl5pPr>
            <a:lvl6pPr marL="1799082" indent="0">
              <a:buNone/>
              <a:defRPr sz="1259" b="1"/>
            </a:lvl6pPr>
            <a:lvl7pPr marL="2158898" indent="0">
              <a:buNone/>
              <a:defRPr sz="1259" b="1"/>
            </a:lvl7pPr>
            <a:lvl8pPr marL="2518715" indent="0">
              <a:buNone/>
              <a:defRPr sz="1259" b="1"/>
            </a:lvl8pPr>
            <a:lvl9pPr marL="2878531" indent="0">
              <a:buNone/>
              <a:defRPr sz="125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3045" y="3286751"/>
            <a:ext cx="3059296" cy="4834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AD3B-54E5-794E-80E2-0A662DF3AFAD}" type="datetimeFigureOut">
              <a:rPr lang="en-US" smtClean="0"/>
              <a:t>8/16/18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96415-A58D-4045-84EB-AEE778497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272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AD3B-54E5-794E-80E2-0A662DF3AFAD}" type="datetimeFigureOut">
              <a:rPr lang="en-US" smtClean="0"/>
              <a:t>8/16/18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96415-A58D-4045-84EB-AEE778497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98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AD3B-54E5-794E-80E2-0A662DF3AFAD}" type="datetimeFigureOut">
              <a:rPr lang="en-US" smtClean="0"/>
              <a:t>8/16/18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96415-A58D-4045-84EB-AEE778497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567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599863"/>
            <a:ext cx="2320942" cy="2099522"/>
          </a:xfrm>
        </p:spPr>
        <p:txBody>
          <a:bodyPr anchor="b"/>
          <a:lstStyle>
            <a:lvl1pPr>
              <a:defRPr sz="251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296" y="1295540"/>
            <a:ext cx="3643045" cy="6394377"/>
          </a:xfrm>
        </p:spPr>
        <p:txBody>
          <a:bodyPr/>
          <a:lstStyle>
            <a:lvl1pPr>
              <a:defRPr sz="2518"/>
            </a:lvl1pPr>
            <a:lvl2pPr>
              <a:defRPr sz="2204"/>
            </a:lvl2pPr>
            <a:lvl3pPr>
              <a:defRPr sz="188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672" y="2699385"/>
            <a:ext cx="2320942" cy="5000945"/>
          </a:xfrm>
        </p:spPr>
        <p:txBody>
          <a:bodyPr/>
          <a:lstStyle>
            <a:lvl1pPr marL="0" indent="0">
              <a:buNone/>
              <a:defRPr sz="1259"/>
            </a:lvl1pPr>
            <a:lvl2pPr marL="359816" indent="0">
              <a:buNone/>
              <a:defRPr sz="1102"/>
            </a:lvl2pPr>
            <a:lvl3pPr marL="719633" indent="0">
              <a:buNone/>
              <a:defRPr sz="944"/>
            </a:lvl3pPr>
            <a:lvl4pPr marL="1079449" indent="0">
              <a:buNone/>
              <a:defRPr sz="787"/>
            </a:lvl4pPr>
            <a:lvl5pPr marL="1439266" indent="0">
              <a:buNone/>
              <a:defRPr sz="787"/>
            </a:lvl5pPr>
            <a:lvl6pPr marL="1799082" indent="0">
              <a:buNone/>
              <a:defRPr sz="787"/>
            </a:lvl6pPr>
            <a:lvl7pPr marL="2158898" indent="0">
              <a:buNone/>
              <a:defRPr sz="787"/>
            </a:lvl7pPr>
            <a:lvl8pPr marL="2518715" indent="0">
              <a:buNone/>
              <a:defRPr sz="787"/>
            </a:lvl8pPr>
            <a:lvl9pPr marL="2878531" indent="0">
              <a:buNone/>
              <a:defRPr sz="78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AD3B-54E5-794E-80E2-0A662DF3AFAD}" type="datetimeFigureOut">
              <a:rPr lang="en-US" smtClean="0"/>
              <a:t>8/16/18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96415-A58D-4045-84EB-AEE778497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139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599863"/>
            <a:ext cx="2320942" cy="2099522"/>
          </a:xfrm>
        </p:spPr>
        <p:txBody>
          <a:bodyPr anchor="b"/>
          <a:lstStyle>
            <a:lvl1pPr>
              <a:defRPr sz="251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59296" y="1295540"/>
            <a:ext cx="3643045" cy="6394377"/>
          </a:xfrm>
        </p:spPr>
        <p:txBody>
          <a:bodyPr anchor="t"/>
          <a:lstStyle>
            <a:lvl1pPr marL="0" indent="0">
              <a:buNone/>
              <a:defRPr sz="2518"/>
            </a:lvl1pPr>
            <a:lvl2pPr marL="359816" indent="0">
              <a:buNone/>
              <a:defRPr sz="2204"/>
            </a:lvl2pPr>
            <a:lvl3pPr marL="719633" indent="0">
              <a:buNone/>
              <a:defRPr sz="1889"/>
            </a:lvl3pPr>
            <a:lvl4pPr marL="1079449" indent="0">
              <a:buNone/>
              <a:defRPr sz="1574"/>
            </a:lvl4pPr>
            <a:lvl5pPr marL="1439266" indent="0">
              <a:buNone/>
              <a:defRPr sz="1574"/>
            </a:lvl5pPr>
            <a:lvl6pPr marL="1799082" indent="0">
              <a:buNone/>
              <a:defRPr sz="1574"/>
            </a:lvl6pPr>
            <a:lvl7pPr marL="2158898" indent="0">
              <a:buNone/>
              <a:defRPr sz="1574"/>
            </a:lvl7pPr>
            <a:lvl8pPr marL="2518715" indent="0">
              <a:buNone/>
              <a:defRPr sz="1574"/>
            </a:lvl8pPr>
            <a:lvl9pPr marL="2878531" indent="0">
              <a:buNone/>
              <a:defRPr sz="157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672" y="2699385"/>
            <a:ext cx="2320942" cy="5000945"/>
          </a:xfrm>
        </p:spPr>
        <p:txBody>
          <a:bodyPr/>
          <a:lstStyle>
            <a:lvl1pPr marL="0" indent="0">
              <a:buNone/>
              <a:defRPr sz="1259"/>
            </a:lvl1pPr>
            <a:lvl2pPr marL="359816" indent="0">
              <a:buNone/>
              <a:defRPr sz="1102"/>
            </a:lvl2pPr>
            <a:lvl3pPr marL="719633" indent="0">
              <a:buNone/>
              <a:defRPr sz="944"/>
            </a:lvl3pPr>
            <a:lvl4pPr marL="1079449" indent="0">
              <a:buNone/>
              <a:defRPr sz="787"/>
            </a:lvl4pPr>
            <a:lvl5pPr marL="1439266" indent="0">
              <a:buNone/>
              <a:defRPr sz="787"/>
            </a:lvl5pPr>
            <a:lvl6pPr marL="1799082" indent="0">
              <a:buNone/>
              <a:defRPr sz="787"/>
            </a:lvl6pPr>
            <a:lvl7pPr marL="2158898" indent="0">
              <a:buNone/>
              <a:defRPr sz="787"/>
            </a:lvl7pPr>
            <a:lvl8pPr marL="2518715" indent="0">
              <a:buNone/>
              <a:defRPr sz="787"/>
            </a:lvl8pPr>
            <a:lvl9pPr marL="2878531" indent="0">
              <a:buNone/>
              <a:defRPr sz="78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AD3B-54E5-794E-80E2-0A662DF3AFAD}" type="datetimeFigureOut">
              <a:rPr lang="en-US" smtClean="0"/>
              <a:t>8/16/18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96415-A58D-4045-84EB-AEE778497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115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735" y="479059"/>
            <a:ext cx="6206669" cy="1739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735" y="2395287"/>
            <a:ext cx="6206669" cy="57091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735" y="8339768"/>
            <a:ext cx="1619131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DAD3B-54E5-794E-80E2-0A662DF3AFAD}" type="datetimeFigureOut">
              <a:rPr lang="en-US" smtClean="0"/>
              <a:t>8/16/18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3721" y="8339768"/>
            <a:ext cx="2428697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2272" y="8339768"/>
            <a:ext cx="1619131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96415-A58D-4045-84EB-AEE778497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03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9633" rtl="0" eaLnBrk="1" latinLnBrk="0" hangingPunct="1">
        <a:lnSpc>
          <a:spcPct val="90000"/>
        </a:lnSpc>
        <a:spcBef>
          <a:spcPct val="0"/>
        </a:spcBef>
        <a:buNone/>
        <a:defRPr sz="34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08" indent="-179908" algn="l" defTabSz="719633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725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2pPr>
      <a:lvl3pPr marL="899541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4" kern="1200">
          <a:solidFill>
            <a:schemeClr val="tx1"/>
          </a:solidFill>
          <a:latin typeface="+mn-lt"/>
          <a:ea typeface="+mn-ea"/>
          <a:cs typeface="+mn-cs"/>
        </a:defRPr>
      </a:lvl3pPr>
      <a:lvl4pPr marL="1259357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174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8990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8807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8623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8439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816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633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449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266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082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8898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8715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8531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emf"/><Relationship Id="rId2" Type="http://schemas.openxmlformats.org/officeDocument/2006/relationships/image" Target="../media/image1.emf"/><Relationship Id="rId16" Type="http://schemas.openxmlformats.org/officeDocument/2006/relationships/image" Target="../media/image1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BE7CC5-48F9-784D-B728-6750C77F3C03}"/>
              </a:ext>
            </a:extLst>
          </p:cNvPr>
          <p:cNvSpPr txBox="1"/>
          <p:nvPr/>
        </p:nvSpPr>
        <p:spPr>
          <a:xfrm rot="16200000">
            <a:off x="-830115" y="1013211"/>
            <a:ext cx="212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Average number of eggs laid normalized to unexposed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4A058D-AD7E-7C42-BD6D-BB5B2CADC9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069" t="48135" b="46715"/>
          <a:stretch/>
        </p:blipFill>
        <p:spPr>
          <a:xfrm>
            <a:off x="4312967" y="7736853"/>
            <a:ext cx="1246313" cy="2539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195277-1269-4143-ACFA-2D2F52D65D5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069" t="53972" r="496" b="40795"/>
          <a:stretch/>
        </p:blipFill>
        <p:spPr>
          <a:xfrm>
            <a:off x="4312967" y="8056284"/>
            <a:ext cx="1213633" cy="2581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0405A1B-8477-7446-B910-8672D416B02D}"/>
              </a:ext>
            </a:extLst>
          </p:cNvPr>
          <p:cNvSpPr txBox="1"/>
          <p:nvPr/>
        </p:nvSpPr>
        <p:spPr>
          <a:xfrm>
            <a:off x="261210" y="233824"/>
            <a:ext cx="180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/>
                <a:cs typeface="Times New Roman"/>
              </a:rPr>
              <a:t>MB-GAL4;</a:t>
            </a:r>
            <a:r>
              <a:rPr lang="en-US" sz="1200" i="1" dirty="0">
                <a:latin typeface="Times New Roman"/>
                <a:cs typeface="Times New Roman"/>
              </a:rPr>
              <a:t>sbr</a:t>
            </a:r>
            <a:r>
              <a:rPr lang="en-US" sz="1200" baseline="30000" dirty="0">
                <a:latin typeface="Times New Roman"/>
                <a:cs typeface="Times New Roman"/>
              </a:rPr>
              <a:t>RNAi </a:t>
            </a:r>
            <a:r>
              <a:rPr lang="en-US" sz="1200" dirty="0">
                <a:latin typeface="Times New Roman"/>
                <a:cs typeface="Times New Roman"/>
              </a:rPr>
              <a:t>shows wild-type response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DDD2DD-1324-2042-AF25-D549F6979A45}"/>
              </a:ext>
            </a:extLst>
          </p:cNvPr>
          <p:cNvSpPr txBox="1"/>
          <p:nvPr/>
        </p:nvSpPr>
        <p:spPr>
          <a:xfrm>
            <a:off x="41810" y="30624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D42792-8A73-C347-B13B-419653BB74A5}"/>
              </a:ext>
            </a:extLst>
          </p:cNvPr>
          <p:cNvSpPr txBox="1"/>
          <p:nvPr/>
        </p:nvSpPr>
        <p:spPr>
          <a:xfrm rot="16200000">
            <a:off x="-815281" y="3329213"/>
            <a:ext cx="212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Average number of eggs laid normalized to unexposed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25A67D-950A-7141-9325-CD9DDB74E105}"/>
              </a:ext>
            </a:extLst>
          </p:cNvPr>
          <p:cNvSpPr txBox="1"/>
          <p:nvPr/>
        </p:nvSpPr>
        <p:spPr>
          <a:xfrm>
            <a:off x="56644" y="2346624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DDA61A3-D2D0-A445-A001-547DF26B0F03}"/>
              </a:ext>
            </a:extLst>
          </p:cNvPr>
          <p:cNvSpPr txBox="1"/>
          <p:nvPr/>
        </p:nvSpPr>
        <p:spPr>
          <a:xfrm rot="16200000">
            <a:off x="-815282" y="5548092"/>
            <a:ext cx="212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Average number of eggs laid normalized to unexposed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85C6A63-642A-CF4E-BB13-5F29694CE7D7}"/>
              </a:ext>
            </a:extLst>
          </p:cNvPr>
          <p:cNvSpPr txBox="1"/>
          <p:nvPr/>
        </p:nvSpPr>
        <p:spPr>
          <a:xfrm>
            <a:off x="56644" y="4648936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I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7A8CBC4-C86D-6B4E-B354-5BEB1281607A}"/>
              </a:ext>
            </a:extLst>
          </p:cNvPr>
          <p:cNvSpPr txBox="1"/>
          <p:nvPr/>
        </p:nvSpPr>
        <p:spPr>
          <a:xfrm>
            <a:off x="2075901" y="230961"/>
            <a:ext cx="1680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/>
                <a:cs typeface="Times New Roman"/>
              </a:rPr>
              <a:t>MB-GAL4;</a:t>
            </a:r>
            <a:r>
              <a:rPr lang="en-US" sz="1200" i="1" dirty="0">
                <a:latin typeface="Times New Roman"/>
                <a:cs typeface="Times New Roman"/>
              </a:rPr>
              <a:t>shf</a:t>
            </a:r>
            <a:r>
              <a:rPr lang="en-US" sz="1200" baseline="30000" dirty="0">
                <a:latin typeface="Times New Roman"/>
                <a:cs typeface="Times New Roman"/>
              </a:rPr>
              <a:t>RNAi </a:t>
            </a:r>
            <a:r>
              <a:rPr lang="en-US" sz="1200" dirty="0">
                <a:latin typeface="Times New Roman"/>
                <a:cs typeface="Times New Roman"/>
              </a:rPr>
              <a:t>shows wild-type response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89758D-602F-884D-9ED6-149D7A29BF86}"/>
              </a:ext>
            </a:extLst>
          </p:cNvPr>
          <p:cNvSpPr txBox="1"/>
          <p:nvPr/>
        </p:nvSpPr>
        <p:spPr>
          <a:xfrm>
            <a:off x="1991687" y="27761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B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8F958D-B1CE-8841-8EA3-390E6BE3D6AD}"/>
              </a:ext>
            </a:extLst>
          </p:cNvPr>
          <p:cNvSpPr txBox="1"/>
          <p:nvPr/>
        </p:nvSpPr>
        <p:spPr>
          <a:xfrm>
            <a:off x="3843407" y="230961"/>
            <a:ext cx="1683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/>
                <a:cs typeface="Times New Roman"/>
              </a:rPr>
              <a:t>MB-GAL4; </a:t>
            </a:r>
            <a:r>
              <a:rPr lang="en-US" sz="1200" i="1" dirty="0" err="1">
                <a:latin typeface="Times New Roman"/>
                <a:cs typeface="Times New Roman"/>
              </a:rPr>
              <a:t>GluRIA</a:t>
            </a:r>
            <a:r>
              <a:rPr lang="en-US" sz="1200" baseline="30000" dirty="0" err="1">
                <a:latin typeface="Times New Roman"/>
                <a:cs typeface="Times New Roman"/>
              </a:rPr>
              <a:t>RNAi</a:t>
            </a:r>
            <a:r>
              <a:rPr lang="en-US" sz="1200" baseline="30000" dirty="0">
                <a:latin typeface="Times New Roman"/>
                <a:cs typeface="Times New Roman"/>
              </a:rPr>
              <a:t> </a:t>
            </a:r>
            <a:r>
              <a:rPr lang="en-US" sz="1200" dirty="0">
                <a:latin typeface="Times New Roman"/>
                <a:cs typeface="Times New Roman"/>
              </a:rPr>
              <a:t>shows wild-type response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50DFE4D-458E-4344-A082-BEA7046D80E6}"/>
              </a:ext>
            </a:extLst>
          </p:cNvPr>
          <p:cNvSpPr txBox="1"/>
          <p:nvPr/>
        </p:nvSpPr>
        <p:spPr>
          <a:xfrm>
            <a:off x="3719732" y="27761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C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01C640F-ABAF-6F43-BD48-AD47E1FDA9A9}"/>
              </a:ext>
            </a:extLst>
          </p:cNvPr>
          <p:cNvSpPr txBox="1"/>
          <p:nvPr/>
        </p:nvSpPr>
        <p:spPr>
          <a:xfrm>
            <a:off x="5456023" y="235478"/>
            <a:ext cx="180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/>
                <a:cs typeface="Times New Roman"/>
              </a:rPr>
              <a:t>MB-GAL4;</a:t>
            </a:r>
            <a:r>
              <a:rPr lang="en-US" sz="1200" i="1" dirty="0">
                <a:latin typeface="Times New Roman"/>
                <a:cs typeface="Times New Roman"/>
              </a:rPr>
              <a:t>wdn</a:t>
            </a:r>
            <a:r>
              <a:rPr lang="en-US" sz="1200" baseline="30000" dirty="0">
                <a:latin typeface="Times New Roman"/>
                <a:cs typeface="Times New Roman"/>
              </a:rPr>
              <a:t>RNAi </a:t>
            </a:r>
          </a:p>
          <a:p>
            <a:pPr algn="ctr"/>
            <a:r>
              <a:rPr lang="en-US" sz="1200" dirty="0">
                <a:latin typeface="Times New Roman"/>
                <a:cs typeface="Times New Roman"/>
              </a:rPr>
              <a:t>shows wild-type response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976948-92A9-7E4F-9EEB-21ED73098FDE}"/>
              </a:ext>
            </a:extLst>
          </p:cNvPr>
          <p:cNvSpPr txBox="1"/>
          <p:nvPr/>
        </p:nvSpPr>
        <p:spPr>
          <a:xfrm>
            <a:off x="5392113" y="23244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769E1D6-9EFD-AC49-B3FF-84372FEB0A5F}"/>
              </a:ext>
            </a:extLst>
          </p:cNvPr>
          <p:cNvSpPr txBox="1"/>
          <p:nvPr/>
        </p:nvSpPr>
        <p:spPr>
          <a:xfrm>
            <a:off x="395129" y="2516970"/>
            <a:ext cx="1724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/>
                <a:cs typeface="Times New Roman"/>
              </a:rPr>
              <a:t>MB-GAL4;</a:t>
            </a:r>
            <a:r>
              <a:rPr lang="en-US" sz="1200" i="1" dirty="0">
                <a:latin typeface="Times New Roman"/>
                <a:cs typeface="Times New Roman"/>
              </a:rPr>
              <a:t>Snap25</a:t>
            </a:r>
            <a:r>
              <a:rPr lang="en-US" sz="1200" baseline="30000" dirty="0">
                <a:latin typeface="Times New Roman"/>
                <a:cs typeface="Times New Roman"/>
              </a:rPr>
              <a:t>RNAi </a:t>
            </a:r>
            <a:r>
              <a:rPr lang="en-US" sz="1200" dirty="0">
                <a:latin typeface="Times New Roman"/>
                <a:cs typeface="Times New Roman"/>
              </a:rPr>
              <a:t>shows wild-type response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4432A06-B11E-3846-979D-00F911F3300E}"/>
              </a:ext>
            </a:extLst>
          </p:cNvPr>
          <p:cNvSpPr txBox="1"/>
          <p:nvPr/>
        </p:nvSpPr>
        <p:spPr>
          <a:xfrm>
            <a:off x="2131076" y="2514107"/>
            <a:ext cx="1680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/>
                <a:cs typeface="Times New Roman"/>
              </a:rPr>
              <a:t>MB-GAL4;</a:t>
            </a:r>
            <a:r>
              <a:rPr lang="en-US" sz="1200" i="1" dirty="0">
                <a:latin typeface="Times New Roman"/>
                <a:cs typeface="Times New Roman"/>
              </a:rPr>
              <a:t>sdk</a:t>
            </a:r>
            <a:r>
              <a:rPr lang="en-US" sz="1200" baseline="30000" dirty="0">
                <a:latin typeface="Times New Roman"/>
                <a:cs typeface="Times New Roman"/>
              </a:rPr>
              <a:t>RNAi </a:t>
            </a:r>
            <a:r>
              <a:rPr lang="en-US" sz="1200" dirty="0">
                <a:latin typeface="Times New Roman"/>
                <a:cs typeface="Times New Roman"/>
              </a:rPr>
              <a:t>shows wild-type response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7F11C2-0A98-F64A-8E2E-87AD49EDD59F}"/>
              </a:ext>
            </a:extLst>
          </p:cNvPr>
          <p:cNvSpPr txBox="1"/>
          <p:nvPr/>
        </p:nvSpPr>
        <p:spPr>
          <a:xfrm>
            <a:off x="1991687" y="2272807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F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A3466D7-DB66-C340-89C8-792A8FF31817}"/>
              </a:ext>
            </a:extLst>
          </p:cNvPr>
          <p:cNvSpPr txBox="1"/>
          <p:nvPr/>
        </p:nvSpPr>
        <p:spPr>
          <a:xfrm>
            <a:off x="3898582" y="2514107"/>
            <a:ext cx="1683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/>
                <a:cs typeface="Times New Roman"/>
              </a:rPr>
              <a:t>MB-GAL4; </a:t>
            </a:r>
            <a:r>
              <a:rPr lang="en-US" sz="1200" i="1" dirty="0">
                <a:latin typeface="Times New Roman"/>
                <a:cs typeface="Times New Roman"/>
              </a:rPr>
              <a:t>CG17119</a:t>
            </a:r>
            <a:r>
              <a:rPr lang="en-US" sz="1200" baseline="30000" dirty="0">
                <a:latin typeface="Times New Roman"/>
                <a:cs typeface="Times New Roman"/>
              </a:rPr>
              <a:t>RNAi </a:t>
            </a:r>
            <a:r>
              <a:rPr lang="en-US" sz="1200" dirty="0">
                <a:latin typeface="Times New Roman"/>
                <a:cs typeface="Times New Roman"/>
              </a:rPr>
              <a:t>shows wild-type response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D7011C3-689E-CA4B-985E-01F42A9C22DF}"/>
              </a:ext>
            </a:extLst>
          </p:cNvPr>
          <p:cNvSpPr txBox="1"/>
          <p:nvPr/>
        </p:nvSpPr>
        <p:spPr>
          <a:xfrm>
            <a:off x="3774907" y="2272807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G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88DB1D7-5991-4744-8656-82E63A0C9304}"/>
              </a:ext>
            </a:extLst>
          </p:cNvPr>
          <p:cNvSpPr txBox="1"/>
          <p:nvPr/>
        </p:nvSpPr>
        <p:spPr>
          <a:xfrm>
            <a:off x="5511198" y="2518624"/>
            <a:ext cx="16560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/>
                <a:cs typeface="Times New Roman"/>
              </a:rPr>
              <a:t>MB-GAL4;</a:t>
            </a:r>
            <a:r>
              <a:rPr lang="en-US" sz="1200" i="1" dirty="0">
                <a:latin typeface="Times New Roman"/>
                <a:cs typeface="Times New Roman"/>
              </a:rPr>
              <a:t> CG18812</a:t>
            </a:r>
            <a:r>
              <a:rPr lang="en-US" sz="1200" baseline="30000" dirty="0">
                <a:latin typeface="Times New Roman"/>
                <a:cs typeface="Times New Roman"/>
              </a:rPr>
              <a:t>RNAi </a:t>
            </a:r>
            <a:r>
              <a:rPr lang="en-US" sz="1200" dirty="0">
                <a:latin typeface="Times New Roman"/>
                <a:cs typeface="Times New Roman"/>
              </a:rPr>
              <a:t>shows wild-type response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4EF019-216A-F546-BF11-778F5627CBAB}"/>
              </a:ext>
            </a:extLst>
          </p:cNvPr>
          <p:cNvSpPr txBox="1"/>
          <p:nvPr/>
        </p:nvSpPr>
        <p:spPr>
          <a:xfrm>
            <a:off x="5447288" y="2268290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H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13622FB-B2E9-2346-9E8F-CB2B0D64C6D5}"/>
              </a:ext>
            </a:extLst>
          </p:cNvPr>
          <p:cNvSpPr txBox="1"/>
          <p:nvPr/>
        </p:nvSpPr>
        <p:spPr>
          <a:xfrm>
            <a:off x="316385" y="4833642"/>
            <a:ext cx="180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/>
                <a:cs typeface="Times New Roman"/>
              </a:rPr>
              <a:t>MB-GAL4;</a:t>
            </a:r>
            <a:r>
              <a:rPr lang="en-US" sz="1200" i="1" dirty="0">
                <a:latin typeface="Times New Roman"/>
                <a:cs typeface="Times New Roman"/>
              </a:rPr>
              <a:t>Oaz</a:t>
            </a:r>
            <a:r>
              <a:rPr lang="en-US" sz="1200" baseline="30000" dirty="0">
                <a:latin typeface="Times New Roman"/>
                <a:cs typeface="Times New Roman"/>
              </a:rPr>
              <a:t>RNAi </a:t>
            </a:r>
            <a:r>
              <a:rPr lang="en-US" sz="1200" dirty="0">
                <a:latin typeface="Times New Roman"/>
                <a:cs typeface="Times New Roman"/>
              </a:rPr>
              <a:t>shows wild-type response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F4738AB-863D-F847-89E7-CA4AE3FC8233}"/>
              </a:ext>
            </a:extLst>
          </p:cNvPr>
          <p:cNvSpPr txBox="1"/>
          <p:nvPr/>
        </p:nvSpPr>
        <p:spPr>
          <a:xfrm>
            <a:off x="2131076" y="4830779"/>
            <a:ext cx="1680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/>
                <a:cs typeface="Times New Roman"/>
              </a:rPr>
              <a:t>MB-GAL4; </a:t>
            </a:r>
            <a:r>
              <a:rPr lang="en-US" sz="1200" i="1" dirty="0" err="1">
                <a:latin typeface="Times New Roman"/>
                <a:cs typeface="Times New Roman"/>
              </a:rPr>
              <a:t>Trpm</a:t>
            </a:r>
            <a:r>
              <a:rPr lang="en-US" sz="1200" baseline="30000" dirty="0" err="1">
                <a:latin typeface="Times New Roman"/>
                <a:cs typeface="Times New Roman"/>
              </a:rPr>
              <a:t>RNAi</a:t>
            </a:r>
            <a:r>
              <a:rPr lang="en-US" sz="1200" baseline="30000" dirty="0">
                <a:latin typeface="Times New Roman"/>
                <a:cs typeface="Times New Roman"/>
              </a:rPr>
              <a:t> </a:t>
            </a:r>
            <a:r>
              <a:rPr lang="en-US" sz="1200" dirty="0">
                <a:latin typeface="Times New Roman"/>
                <a:cs typeface="Times New Roman"/>
              </a:rPr>
              <a:t>shows wild-type response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AF40E43-FA99-A543-B974-F1603ABB8660}"/>
              </a:ext>
            </a:extLst>
          </p:cNvPr>
          <p:cNvSpPr txBox="1"/>
          <p:nvPr/>
        </p:nvSpPr>
        <p:spPr>
          <a:xfrm>
            <a:off x="1991687" y="4589479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J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F97F8CE-14B6-6748-8711-983E018412A2}"/>
              </a:ext>
            </a:extLst>
          </p:cNvPr>
          <p:cNvSpPr txBox="1"/>
          <p:nvPr/>
        </p:nvSpPr>
        <p:spPr>
          <a:xfrm>
            <a:off x="3898582" y="4830779"/>
            <a:ext cx="1683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/>
                <a:cs typeface="Times New Roman"/>
              </a:rPr>
              <a:t>MB-GAL4;</a:t>
            </a:r>
            <a:r>
              <a:rPr lang="en-US" sz="1200" i="1" dirty="0">
                <a:latin typeface="Times New Roman"/>
                <a:cs typeface="Times New Roman"/>
              </a:rPr>
              <a:t>p38c</a:t>
            </a:r>
            <a:r>
              <a:rPr lang="en-US" sz="1200" baseline="30000" dirty="0">
                <a:latin typeface="Times New Roman"/>
                <a:cs typeface="Times New Roman"/>
              </a:rPr>
              <a:t>RNAi </a:t>
            </a:r>
            <a:r>
              <a:rPr lang="en-US" sz="1200" dirty="0">
                <a:latin typeface="Times New Roman"/>
                <a:cs typeface="Times New Roman"/>
              </a:rPr>
              <a:t>shows wild-type response 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9B9D21E-FD5A-C643-8F98-A23DB908C7AA}"/>
              </a:ext>
            </a:extLst>
          </p:cNvPr>
          <p:cNvSpPr txBox="1"/>
          <p:nvPr/>
        </p:nvSpPr>
        <p:spPr>
          <a:xfrm>
            <a:off x="3774907" y="4589479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K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E572EAE-43F2-754B-8BEC-B2C38EE3F2D8}"/>
              </a:ext>
            </a:extLst>
          </p:cNvPr>
          <p:cNvSpPr txBox="1"/>
          <p:nvPr/>
        </p:nvSpPr>
        <p:spPr>
          <a:xfrm>
            <a:off x="5511198" y="4835296"/>
            <a:ext cx="1731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/>
                <a:cs typeface="Times New Roman"/>
              </a:rPr>
              <a:t>MB-GAL4;</a:t>
            </a:r>
            <a:r>
              <a:rPr lang="en-US" sz="1200" i="1" dirty="0">
                <a:latin typeface="Times New Roman"/>
                <a:cs typeface="Times New Roman"/>
              </a:rPr>
              <a:t> CG12744</a:t>
            </a:r>
            <a:r>
              <a:rPr lang="en-US" sz="1200" baseline="30000" dirty="0">
                <a:latin typeface="Times New Roman"/>
                <a:cs typeface="Times New Roman"/>
              </a:rPr>
              <a:t>RNAi </a:t>
            </a:r>
            <a:r>
              <a:rPr lang="en-US" sz="1200" dirty="0">
                <a:latin typeface="Times New Roman"/>
                <a:cs typeface="Times New Roman"/>
              </a:rPr>
              <a:t>shows wild-type response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A29D7FF-B7C3-D44F-BA84-0209B234E704}"/>
              </a:ext>
            </a:extLst>
          </p:cNvPr>
          <p:cNvSpPr txBox="1"/>
          <p:nvPr/>
        </p:nvSpPr>
        <p:spPr>
          <a:xfrm>
            <a:off x="5447288" y="4584962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L</a:t>
            </a:r>
          </a:p>
        </p:txBody>
      </p:sp>
      <p:pic>
        <p:nvPicPr>
          <p:cNvPr id="97" name="Picture 96">
            <a:extLst>
              <a:ext uri="{FF2B5EF4-FFF2-40B4-BE49-F238E27FC236}">
                <a16:creationId xmlns:a16="http://schemas.microsoft.com/office/drawing/2014/main" id="{81149E40-D547-FF46-8BB8-C292861FE1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540" y="835118"/>
            <a:ext cx="1661959" cy="1243584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A7ABE309-AEED-0D4D-9E9B-02CE25086E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5949" y="835118"/>
            <a:ext cx="1665824" cy="1243584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87334BC4-EA9D-4649-8B5D-AA1BA900F8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43407" y="830168"/>
            <a:ext cx="1661959" cy="1243584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A8AF2BBA-EB9A-F747-904F-84AAB65A89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8250" y="830168"/>
            <a:ext cx="1661959" cy="1243584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CA606C54-89AC-4F46-B578-1251884EA7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539" y="3217609"/>
            <a:ext cx="1661959" cy="1243584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E02C94C0-4CEA-A248-B671-E87C462846A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49814" y="3217609"/>
            <a:ext cx="1661959" cy="1243584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9E9F6F40-DC0C-5D4B-BFB2-AE8F96AFDD7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43407" y="3213310"/>
            <a:ext cx="1661959" cy="1243584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6BD1BBC1-B401-B241-8692-04ED299922F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32306" y="3213310"/>
            <a:ext cx="1661959" cy="1243584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01A078F7-0983-E54B-B76B-E70AEB7BA4C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3435" y="5469420"/>
            <a:ext cx="1661959" cy="1243584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6191A237-4596-F942-B3FB-74C3DF48BD6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46301" y="5464270"/>
            <a:ext cx="1661959" cy="1243584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7C0DD6E6-408C-E443-A093-2D743653AE3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44858" y="5450937"/>
            <a:ext cx="1661959" cy="1243584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AF2E55B7-62DA-264E-9FA8-34BB20205D8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26600" y="5464270"/>
            <a:ext cx="1661959" cy="12435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861FE17-971F-8A40-BBF9-DFE9361B0010}"/>
              </a:ext>
            </a:extLst>
          </p:cNvPr>
          <p:cNvSpPr txBox="1"/>
          <p:nvPr/>
        </p:nvSpPr>
        <p:spPr>
          <a:xfrm>
            <a:off x="906724" y="1147336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37A7446-79AC-6C41-AC1E-E72463C082D9}"/>
              </a:ext>
            </a:extLst>
          </p:cNvPr>
          <p:cNvSpPr txBox="1"/>
          <p:nvPr/>
        </p:nvSpPr>
        <p:spPr>
          <a:xfrm>
            <a:off x="1666001" y="1131578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5A26160-B691-804C-8126-A9A1D6923938}"/>
              </a:ext>
            </a:extLst>
          </p:cNvPr>
          <p:cNvSpPr txBox="1"/>
          <p:nvPr/>
        </p:nvSpPr>
        <p:spPr>
          <a:xfrm>
            <a:off x="2598083" y="1342949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50C2E1E1-255E-894F-8637-AAA7E2FF51BD}"/>
              </a:ext>
            </a:extLst>
          </p:cNvPr>
          <p:cNvSpPr txBox="1"/>
          <p:nvPr/>
        </p:nvSpPr>
        <p:spPr>
          <a:xfrm>
            <a:off x="3352206" y="1336584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CE1C801-08CC-474D-9D22-A16FAD43FF2F}"/>
              </a:ext>
            </a:extLst>
          </p:cNvPr>
          <p:cNvSpPr txBox="1"/>
          <p:nvPr/>
        </p:nvSpPr>
        <p:spPr>
          <a:xfrm>
            <a:off x="4293976" y="1152941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648B3B46-CCDC-A94F-A2D4-5044088EE56A}"/>
              </a:ext>
            </a:extLst>
          </p:cNvPr>
          <p:cNvSpPr txBox="1"/>
          <p:nvPr/>
        </p:nvSpPr>
        <p:spPr>
          <a:xfrm>
            <a:off x="5048105" y="1236916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08475F5-298D-1E46-80C6-8FE7A700D7A6}"/>
              </a:ext>
            </a:extLst>
          </p:cNvPr>
          <p:cNvSpPr txBox="1"/>
          <p:nvPr/>
        </p:nvSpPr>
        <p:spPr>
          <a:xfrm>
            <a:off x="5955935" y="1197214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4F7A62BF-3E69-4744-9024-4FEFD351FE02}"/>
              </a:ext>
            </a:extLst>
          </p:cNvPr>
          <p:cNvSpPr txBox="1"/>
          <p:nvPr/>
        </p:nvSpPr>
        <p:spPr>
          <a:xfrm>
            <a:off x="6711483" y="1038608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0C595C05-3E97-DD4D-BA41-C911C0048857}"/>
              </a:ext>
            </a:extLst>
          </p:cNvPr>
          <p:cNvSpPr txBox="1"/>
          <p:nvPr/>
        </p:nvSpPr>
        <p:spPr>
          <a:xfrm>
            <a:off x="908840" y="3499065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A2CA35A3-9AC4-E64B-8F5C-51FCEE891A52}"/>
              </a:ext>
            </a:extLst>
          </p:cNvPr>
          <p:cNvSpPr txBox="1"/>
          <p:nvPr/>
        </p:nvSpPr>
        <p:spPr>
          <a:xfrm>
            <a:off x="1660745" y="3428484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47875C90-81D3-6C4D-B854-D358B520117F}"/>
              </a:ext>
            </a:extLst>
          </p:cNvPr>
          <p:cNvSpPr txBox="1"/>
          <p:nvPr/>
        </p:nvSpPr>
        <p:spPr>
          <a:xfrm>
            <a:off x="2596424" y="4011808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E3257ED-195C-2B4D-AAA2-3E95748D6AF7}"/>
              </a:ext>
            </a:extLst>
          </p:cNvPr>
          <p:cNvSpPr txBox="1"/>
          <p:nvPr/>
        </p:nvSpPr>
        <p:spPr>
          <a:xfrm>
            <a:off x="3352206" y="3959256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EA8BD157-858E-D14F-9489-FD4AA5A34688}"/>
              </a:ext>
            </a:extLst>
          </p:cNvPr>
          <p:cNvSpPr txBox="1"/>
          <p:nvPr/>
        </p:nvSpPr>
        <p:spPr>
          <a:xfrm>
            <a:off x="4293976" y="4105202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4246732C-D396-6F49-98B6-F3CF66494319}"/>
              </a:ext>
            </a:extLst>
          </p:cNvPr>
          <p:cNvSpPr txBox="1"/>
          <p:nvPr/>
        </p:nvSpPr>
        <p:spPr>
          <a:xfrm>
            <a:off x="5048105" y="3954509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B25FF61-C0FC-DB4C-9690-8E06E3F93D21}"/>
              </a:ext>
            </a:extLst>
          </p:cNvPr>
          <p:cNvSpPr txBox="1"/>
          <p:nvPr/>
        </p:nvSpPr>
        <p:spPr>
          <a:xfrm>
            <a:off x="5984920" y="4088654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817CDAA-1125-AA41-88D8-F14D99722AEE}"/>
              </a:ext>
            </a:extLst>
          </p:cNvPr>
          <p:cNvSpPr txBox="1"/>
          <p:nvPr/>
        </p:nvSpPr>
        <p:spPr>
          <a:xfrm>
            <a:off x="6734878" y="4053789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3DE864F-2CE2-2C43-A88F-016C55E20ADE}"/>
              </a:ext>
            </a:extLst>
          </p:cNvPr>
          <p:cNvSpPr txBox="1"/>
          <p:nvPr/>
        </p:nvSpPr>
        <p:spPr>
          <a:xfrm>
            <a:off x="906724" y="6430855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8382467-021B-894F-A987-0CE90A49C4F7}"/>
              </a:ext>
            </a:extLst>
          </p:cNvPr>
          <p:cNvSpPr txBox="1"/>
          <p:nvPr/>
        </p:nvSpPr>
        <p:spPr>
          <a:xfrm>
            <a:off x="1660745" y="6350430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5D025176-4572-B947-9B7F-E255EF79BD0A}"/>
              </a:ext>
            </a:extLst>
          </p:cNvPr>
          <p:cNvSpPr txBox="1"/>
          <p:nvPr/>
        </p:nvSpPr>
        <p:spPr>
          <a:xfrm>
            <a:off x="2596423" y="6289354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3B877FCC-8330-E449-8290-19473F099766}"/>
              </a:ext>
            </a:extLst>
          </p:cNvPr>
          <p:cNvSpPr txBox="1"/>
          <p:nvPr/>
        </p:nvSpPr>
        <p:spPr>
          <a:xfrm>
            <a:off x="3350036" y="6224869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E491B63-D1A5-1B40-90F3-CB398DC05E04}"/>
              </a:ext>
            </a:extLst>
          </p:cNvPr>
          <p:cNvSpPr txBox="1"/>
          <p:nvPr/>
        </p:nvSpPr>
        <p:spPr>
          <a:xfrm>
            <a:off x="4287871" y="6299863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C1A89ACB-C1B9-6941-AAFB-3066F66BB2D8}"/>
              </a:ext>
            </a:extLst>
          </p:cNvPr>
          <p:cNvSpPr txBox="1"/>
          <p:nvPr/>
        </p:nvSpPr>
        <p:spPr>
          <a:xfrm>
            <a:off x="5048105" y="6171305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7D84B556-A59A-4342-9744-A4B9E5D194BA}"/>
              </a:ext>
            </a:extLst>
          </p:cNvPr>
          <p:cNvSpPr txBox="1"/>
          <p:nvPr/>
        </p:nvSpPr>
        <p:spPr>
          <a:xfrm>
            <a:off x="5972908" y="6302507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B1F8039A-E36A-4641-B816-36B8BFF1C15B}"/>
              </a:ext>
            </a:extLst>
          </p:cNvPr>
          <p:cNvSpPr txBox="1"/>
          <p:nvPr/>
        </p:nvSpPr>
        <p:spPr>
          <a:xfrm>
            <a:off x="6729246" y="6150854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BEA09F7-D114-BA49-B405-1A3A34ED0FD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61666" y="7425289"/>
            <a:ext cx="1658112" cy="1243584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3474B206-6742-3D49-A75A-BC0EA9138EEF}"/>
              </a:ext>
            </a:extLst>
          </p:cNvPr>
          <p:cNvSpPr txBox="1"/>
          <p:nvPr/>
        </p:nvSpPr>
        <p:spPr>
          <a:xfrm rot="16200000">
            <a:off x="-786635" y="7611212"/>
            <a:ext cx="212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Average number of eggs laid normalized to unexposed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DBD47E7-C2B5-654B-9DE1-2DE6936F9E7A}"/>
              </a:ext>
            </a:extLst>
          </p:cNvPr>
          <p:cNvSpPr txBox="1"/>
          <p:nvPr/>
        </p:nvSpPr>
        <p:spPr>
          <a:xfrm>
            <a:off x="345032" y="6896762"/>
            <a:ext cx="180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/>
                <a:cs typeface="Times New Roman"/>
              </a:rPr>
              <a:t>MB-GAL4;</a:t>
            </a:r>
            <a:r>
              <a:rPr lang="en-US" sz="1200" i="1" dirty="0">
                <a:latin typeface="Times New Roman"/>
                <a:cs typeface="Times New Roman"/>
              </a:rPr>
              <a:t>CG5815</a:t>
            </a:r>
            <a:r>
              <a:rPr lang="en-US" sz="1200" baseline="30000" dirty="0">
                <a:latin typeface="Times New Roman"/>
                <a:cs typeface="Times New Roman"/>
              </a:rPr>
              <a:t>RNAi </a:t>
            </a:r>
            <a:r>
              <a:rPr lang="en-US" sz="1200" dirty="0">
                <a:latin typeface="Times New Roman"/>
                <a:cs typeface="Times New Roman"/>
              </a:rPr>
              <a:t>shows wild-type response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0608619-D54A-9342-AADA-3BD6AC242FF8}"/>
              </a:ext>
            </a:extLst>
          </p:cNvPr>
          <p:cNvSpPr txBox="1"/>
          <p:nvPr/>
        </p:nvSpPr>
        <p:spPr>
          <a:xfrm>
            <a:off x="51425" y="6788430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M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78C56A0-5342-DD4D-A3F5-1188EB797C04}"/>
              </a:ext>
            </a:extLst>
          </p:cNvPr>
          <p:cNvSpPr txBox="1"/>
          <p:nvPr/>
        </p:nvSpPr>
        <p:spPr>
          <a:xfrm>
            <a:off x="1991687" y="6783112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N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A314493-B61A-A24C-930A-2437F7AFFB4D}"/>
              </a:ext>
            </a:extLst>
          </p:cNvPr>
          <p:cNvSpPr txBox="1"/>
          <p:nvPr/>
        </p:nvSpPr>
        <p:spPr>
          <a:xfrm>
            <a:off x="2145949" y="6892346"/>
            <a:ext cx="180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/>
                <a:cs typeface="Times New Roman"/>
              </a:rPr>
              <a:t>MB-GAL4;</a:t>
            </a:r>
            <a:r>
              <a:rPr lang="en-US" sz="1200" i="1" dirty="0">
                <a:latin typeface="Times New Roman"/>
                <a:cs typeface="Times New Roman"/>
              </a:rPr>
              <a:t>Capr</a:t>
            </a:r>
            <a:r>
              <a:rPr lang="en-US" sz="1200" baseline="30000" dirty="0">
                <a:latin typeface="Times New Roman"/>
                <a:cs typeface="Times New Roman"/>
              </a:rPr>
              <a:t>RNAi </a:t>
            </a:r>
            <a:r>
              <a:rPr lang="en-US" sz="1200" dirty="0">
                <a:latin typeface="Times New Roman"/>
                <a:cs typeface="Times New Roman"/>
              </a:rPr>
              <a:t>shows wild-type response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4E765C-52D6-8448-AF48-909A6E14F602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218450" y="7431127"/>
            <a:ext cx="1658112" cy="1243584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ECDF61B1-B183-8149-8237-5A400872464A}"/>
              </a:ext>
            </a:extLst>
          </p:cNvPr>
          <p:cNvSpPr txBox="1"/>
          <p:nvPr/>
        </p:nvSpPr>
        <p:spPr>
          <a:xfrm>
            <a:off x="904407" y="8327555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1AB7255-B125-044C-9041-C7D9E623DD67}"/>
              </a:ext>
            </a:extLst>
          </p:cNvPr>
          <p:cNvSpPr txBox="1"/>
          <p:nvPr/>
        </p:nvSpPr>
        <p:spPr>
          <a:xfrm>
            <a:off x="1660745" y="8267342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171CA4C-B63E-CC4D-B95A-FF3C8F5FCBF1}"/>
              </a:ext>
            </a:extLst>
          </p:cNvPr>
          <p:cNvSpPr txBox="1"/>
          <p:nvPr/>
        </p:nvSpPr>
        <p:spPr>
          <a:xfrm>
            <a:off x="2663133" y="8267341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7FE7ACC-E821-C348-B933-CBFE2EB5502B}"/>
              </a:ext>
            </a:extLst>
          </p:cNvPr>
          <p:cNvSpPr txBox="1"/>
          <p:nvPr/>
        </p:nvSpPr>
        <p:spPr>
          <a:xfrm>
            <a:off x="3419757" y="8255817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915957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158</Words>
  <Application>Microsoft Macintosh PowerPoint</Application>
  <PresentationFormat>Custom</PresentationFormat>
  <Paragraphs>61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Balint Kacsoh</dc:creator>
  <cp:lastModifiedBy>Balint Kacsoh</cp:lastModifiedBy>
  <cp:revision>13</cp:revision>
  <dcterms:created xsi:type="dcterms:W3CDTF">2018-07-29T16:33:19Z</dcterms:created>
  <dcterms:modified xsi:type="dcterms:W3CDTF">2018-08-16T16:06:15Z</dcterms:modified>
</cp:coreProperties>
</file>