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85" r:id="rId2"/>
    <p:sldId id="287" r:id="rId3"/>
    <p:sldId id="286" r:id="rId4"/>
    <p:sldId id="288" r:id="rId5"/>
    <p:sldId id="258" r:id="rId6"/>
    <p:sldId id="260" r:id="rId7"/>
    <p:sldId id="282" r:id="rId8"/>
    <p:sldId id="259" r:id="rId9"/>
    <p:sldId id="256" r:id="rId10"/>
    <p:sldId id="269" r:id="rId11"/>
    <p:sldId id="281"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008000"/>
    <a:srgbClr val="0000FF"/>
    <a:srgbClr val="00FF00"/>
    <a:srgbClr val="008080"/>
    <a:srgbClr val="6666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6" autoAdjust="0"/>
    <p:restoredTop sz="95337" autoAdjust="0"/>
  </p:normalViewPr>
  <p:slideViewPr>
    <p:cSldViewPr showGuides="1">
      <p:cViewPr varScale="1">
        <p:scale>
          <a:sx n="188" d="100"/>
          <a:sy n="188" d="100"/>
        </p:scale>
        <p:origin x="192" y="27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19EA4-7F61-6F47-866B-68ED666E0E78}" type="datetimeFigureOut">
              <a:rPr lang="en-US" smtClean="0"/>
              <a:t>11/26/18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341D83-E0A1-B24B-B13D-0D93DAB496A9}" type="slidenum">
              <a:rPr lang="en-US" smtClean="0"/>
              <a:t>‹#›</a:t>
            </a:fld>
            <a:endParaRPr lang="en-US"/>
          </a:p>
        </p:txBody>
      </p:sp>
    </p:spTree>
    <p:extLst>
      <p:ext uri="{BB962C8B-B14F-4D97-AF65-F5344CB8AC3E}">
        <p14:creationId xmlns:p14="http://schemas.microsoft.com/office/powerpoint/2010/main" val="1954501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47E33D-0E7B-4B80-8565-8275653C1288}" type="slidenum">
              <a:rPr lang="en-US" smtClean="0"/>
              <a:t>9</a:t>
            </a:fld>
            <a:endParaRPr lang="en-US"/>
          </a:p>
        </p:txBody>
      </p:sp>
    </p:spTree>
    <p:extLst>
      <p:ext uri="{BB962C8B-B14F-4D97-AF65-F5344CB8AC3E}">
        <p14:creationId xmlns:p14="http://schemas.microsoft.com/office/powerpoint/2010/main" val="1735214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1242,1244,1355,248-</a:t>
            </a:r>
            <a:r>
              <a:rPr lang="en-US" baseline="0" dirty="0"/>
              <a:t> truncated WHI2 ORFs</a:t>
            </a:r>
          </a:p>
          <a:p>
            <a:r>
              <a:rPr lang="en-US" baseline="0" dirty="0"/>
              <a:t>1199-growth difference YPD </a:t>
            </a:r>
            <a:r>
              <a:rPr lang="en-US" baseline="0" dirty="0" err="1"/>
              <a:t>vs</a:t>
            </a:r>
            <a:r>
              <a:rPr lang="en-US" baseline="0" dirty="0"/>
              <a:t> YPE (red box)</a:t>
            </a:r>
            <a:endParaRPr lang="en-US" dirty="0"/>
          </a:p>
        </p:txBody>
      </p:sp>
      <p:sp>
        <p:nvSpPr>
          <p:cNvPr id="4" name="Slide Number Placeholder 3"/>
          <p:cNvSpPr>
            <a:spLocks noGrp="1"/>
          </p:cNvSpPr>
          <p:nvPr>
            <p:ph type="sldNum" sz="quarter" idx="10"/>
          </p:nvPr>
        </p:nvSpPr>
        <p:spPr/>
        <p:txBody>
          <a:bodyPr/>
          <a:lstStyle/>
          <a:p>
            <a:fld id="{A5F77870-091E-41BF-B9E1-BAE66BB365FE}" type="slidenum">
              <a:rPr lang="en-US" smtClean="0"/>
              <a:t>10</a:t>
            </a:fld>
            <a:endParaRPr lang="en-US"/>
          </a:p>
        </p:txBody>
      </p:sp>
    </p:spTree>
    <p:extLst>
      <p:ext uri="{BB962C8B-B14F-4D97-AF65-F5344CB8AC3E}">
        <p14:creationId xmlns:p14="http://schemas.microsoft.com/office/powerpoint/2010/main" val="2921579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1242,1244,1355,248-</a:t>
            </a:r>
            <a:r>
              <a:rPr lang="en-US" baseline="0" dirty="0"/>
              <a:t> truncated WHI2 ORFs</a:t>
            </a:r>
          </a:p>
          <a:p>
            <a:r>
              <a:rPr lang="en-US" baseline="0" dirty="0"/>
              <a:t>1199-growth difference YPD </a:t>
            </a:r>
            <a:r>
              <a:rPr lang="en-US" baseline="0" dirty="0" err="1"/>
              <a:t>vs</a:t>
            </a:r>
            <a:r>
              <a:rPr lang="en-US" baseline="0" dirty="0"/>
              <a:t> YPE (red box)</a:t>
            </a:r>
            <a:endParaRPr lang="en-US" dirty="0"/>
          </a:p>
        </p:txBody>
      </p:sp>
      <p:sp>
        <p:nvSpPr>
          <p:cNvPr id="4" name="Slide Number Placeholder 3"/>
          <p:cNvSpPr>
            <a:spLocks noGrp="1"/>
          </p:cNvSpPr>
          <p:nvPr>
            <p:ph type="sldNum" sz="quarter" idx="10"/>
          </p:nvPr>
        </p:nvSpPr>
        <p:spPr/>
        <p:txBody>
          <a:bodyPr/>
          <a:lstStyle/>
          <a:p>
            <a:fld id="{A5F77870-091E-41BF-B9E1-BAE66BB365FE}" type="slidenum">
              <a:rPr lang="en-US" smtClean="0"/>
              <a:t>11</a:t>
            </a:fld>
            <a:endParaRPr lang="en-US"/>
          </a:p>
        </p:txBody>
      </p:sp>
    </p:spTree>
    <p:extLst>
      <p:ext uri="{BB962C8B-B14F-4D97-AF65-F5344CB8AC3E}">
        <p14:creationId xmlns:p14="http://schemas.microsoft.com/office/powerpoint/2010/main" val="128768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1920554-436C-4A6C-B0C9-4BD10D841DB9}" type="datetimeFigureOut">
              <a:rPr lang="en-US" smtClean="0"/>
              <a:t>11/26/18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3875386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920554-436C-4A6C-B0C9-4BD10D841DB9}" type="datetimeFigureOut">
              <a:rPr lang="en-US" smtClean="0"/>
              <a:t>11/26/18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2623034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920554-436C-4A6C-B0C9-4BD10D841DB9}" type="datetimeFigureOut">
              <a:rPr lang="en-US" smtClean="0"/>
              <a:t>11/26/18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2593484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920554-436C-4A6C-B0C9-4BD10D841DB9}" type="datetimeFigureOut">
              <a:rPr lang="en-US" smtClean="0"/>
              <a:t>11/26/18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936171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1920554-436C-4A6C-B0C9-4BD10D841DB9}" type="datetimeFigureOut">
              <a:rPr lang="en-US" smtClean="0"/>
              <a:t>11/26/18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1364927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1920554-436C-4A6C-B0C9-4BD10D841DB9}" type="datetimeFigureOut">
              <a:rPr lang="en-US" smtClean="0"/>
              <a:t>11/26/18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2193910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1920554-436C-4A6C-B0C9-4BD10D841DB9}" type="datetimeFigureOut">
              <a:rPr lang="en-US" smtClean="0"/>
              <a:t>11/26/18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1856417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1920554-436C-4A6C-B0C9-4BD10D841DB9}" type="datetimeFigureOut">
              <a:rPr lang="en-US" smtClean="0"/>
              <a:t>11/26/18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40306678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920554-436C-4A6C-B0C9-4BD10D841DB9}" type="datetimeFigureOut">
              <a:rPr lang="en-US" smtClean="0"/>
              <a:t>11/26/18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3284157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920554-436C-4A6C-B0C9-4BD10D841DB9}" type="datetimeFigureOut">
              <a:rPr lang="en-US" smtClean="0"/>
              <a:t>11/26/18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69301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920554-436C-4A6C-B0C9-4BD10D841DB9}" type="datetimeFigureOut">
              <a:rPr lang="en-US" smtClean="0"/>
              <a:t>11/26/18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2D79AE-CEF7-48F3-BF37-C1008453A700}" type="slidenum">
              <a:rPr lang="en-US" smtClean="0"/>
              <a:t>‹#›</a:t>
            </a:fld>
            <a:endParaRPr lang="en-US"/>
          </a:p>
        </p:txBody>
      </p:sp>
    </p:spTree>
    <p:extLst>
      <p:ext uri="{BB962C8B-B14F-4D97-AF65-F5344CB8AC3E}">
        <p14:creationId xmlns:p14="http://schemas.microsoft.com/office/powerpoint/2010/main" val="3068120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920554-436C-4A6C-B0C9-4BD10D841DB9}" type="datetimeFigureOut">
              <a:rPr lang="en-US" smtClean="0"/>
              <a:t>11/26/18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2D79AE-CEF7-48F3-BF37-C1008453A700}" type="slidenum">
              <a:rPr lang="en-US" smtClean="0"/>
              <a:t>‹#›</a:t>
            </a:fld>
            <a:endParaRPr lang="en-US"/>
          </a:p>
        </p:txBody>
      </p:sp>
    </p:spTree>
    <p:extLst>
      <p:ext uri="{BB962C8B-B14F-4D97-AF65-F5344CB8AC3E}">
        <p14:creationId xmlns:p14="http://schemas.microsoft.com/office/powerpoint/2010/main" val="6936002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microsoft.com/office/2007/relationships/hdphoto" Target="../media/hdphoto19.wdp"/><Relationship Id="rId13"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19.jpeg"/><Relationship Id="rId12" Type="http://schemas.microsoft.com/office/2007/relationships/hdphoto" Target="../media/hdphoto21.wdp"/><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18.wdp"/><Relationship Id="rId11" Type="http://schemas.openxmlformats.org/officeDocument/2006/relationships/image" Target="../media/image21.jpeg"/><Relationship Id="rId5" Type="http://schemas.openxmlformats.org/officeDocument/2006/relationships/image" Target="../media/image18.jpeg"/><Relationship Id="rId10" Type="http://schemas.microsoft.com/office/2007/relationships/hdphoto" Target="../media/hdphoto20.wdp"/><Relationship Id="rId4" Type="http://schemas.microsoft.com/office/2007/relationships/hdphoto" Target="../media/hdphoto17.wdp"/><Relationship Id="rId9" Type="http://schemas.openxmlformats.org/officeDocument/2006/relationships/image" Target="../media/image20.jpeg"/><Relationship Id="rId14" Type="http://schemas.microsoft.com/office/2007/relationships/hdphoto" Target="../media/hdphoto22.wdp"/></Relationships>
</file>

<file path=ppt/slides/_rels/slide11.xml.rels><?xml version="1.0" encoding="UTF-8" standalone="yes"?>
<Relationships xmlns="http://schemas.openxmlformats.org/package/2006/relationships"><Relationship Id="rId8" Type="http://schemas.microsoft.com/office/2007/relationships/hdphoto" Target="../media/hdphoto25.wdp"/><Relationship Id="rId13" Type="http://schemas.openxmlformats.org/officeDocument/2006/relationships/image" Target="../media/image28.jpeg"/><Relationship Id="rId18" Type="http://schemas.microsoft.com/office/2007/relationships/hdphoto" Target="../media/hdphoto30.wdp"/><Relationship Id="rId26" Type="http://schemas.microsoft.com/office/2007/relationships/hdphoto" Target="../media/hdphoto34.wdp"/><Relationship Id="rId3" Type="http://schemas.openxmlformats.org/officeDocument/2006/relationships/image" Target="../media/image23.jpeg"/><Relationship Id="rId21" Type="http://schemas.openxmlformats.org/officeDocument/2006/relationships/image" Target="../media/image32.jpeg"/><Relationship Id="rId7" Type="http://schemas.openxmlformats.org/officeDocument/2006/relationships/image" Target="../media/image25.jpeg"/><Relationship Id="rId12" Type="http://schemas.microsoft.com/office/2007/relationships/hdphoto" Target="../media/hdphoto27.wdp"/><Relationship Id="rId17" Type="http://schemas.openxmlformats.org/officeDocument/2006/relationships/image" Target="../media/image30.jpeg"/><Relationship Id="rId25" Type="http://schemas.openxmlformats.org/officeDocument/2006/relationships/image" Target="../media/image34.jpeg"/><Relationship Id="rId2" Type="http://schemas.openxmlformats.org/officeDocument/2006/relationships/notesSlide" Target="../notesSlides/notesSlide3.xml"/><Relationship Id="rId16" Type="http://schemas.microsoft.com/office/2007/relationships/hdphoto" Target="../media/hdphoto29.wdp"/><Relationship Id="rId20" Type="http://schemas.microsoft.com/office/2007/relationships/hdphoto" Target="../media/hdphoto31.wdp"/><Relationship Id="rId1" Type="http://schemas.openxmlformats.org/officeDocument/2006/relationships/slideLayout" Target="../slideLayouts/slideLayout7.xml"/><Relationship Id="rId6" Type="http://schemas.microsoft.com/office/2007/relationships/hdphoto" Target="../media/hdphoto24.wdp"/><Relationship Id="rId11" Type="http://schemas.openxmlformats.org/officeDocument/2006/relationships/image" Target="../media/image27.jpeg"/><Relationship Id="rId24" Type="http://schemas.microsoft.com/office/2007/relationships/hdphoto" Target="../media/hdphoto33.wdp"/><Relationship Id="rId5" Type="http://schemas.openxmlformats.org/officeDocument/2006/relationships/image" Target="../media/image24.jpeg"/><Relationship Id="rId15" Type="http://schemas.openxmlformats.org/officeDocument/2006/relationships/image" Target="../media/image29.jpeg"/><Relationship Id="rId23" Type="http://schemas.openxmlformats.org/officeDocument/2006/relationships/image" Target="../media/image33.jpeg"/><Relationship Id="rId10" Type="http://schemas.microsoft.com/office/2007/relationships/hdphoto" Target="../media/hdphoto26.wdp"/><Relationship Id="rId19" Type="http://schemas.openxmlformats.org/officeDocument/2006/relationships/image" Target="../media/image31.jpeg"/><Relationship Id="rId4" Type="http://schemas.microsoft.com/office/2007/relationships/hdphoto" Target="../media/hdphoto23.wdp"/><Relationship Id="rId9" Type="http://schemas.openxmlformats.org/officeDocument/2006/relationships/image" Target="../media/image26.jpeg"/><Relationship Id="rId14" Type="http://schemas.microsoft.com/office/2007/relationships/hdphoto" Target="../media/hdphoto28.wdp"/><Relationship Id="rId22" Type="http://schemas.microsoft.com/office/2007/relationships/hdphoto" Target="../media/hdphoto32.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jpe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5.jpeg"/><Relationship Id="rId4" Type="http://schemas.openxmlformats.org/officeDocument/2006/relationships/image" Target="../media/image2.jpeg"/><Relationship Id="rId9" Type="http://schemas.microsoft.com/office/2007/relationships/hdphoto" Target="../media/hdphoto4.wdp"/></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8.jpeg"/><Relationship Id="rId11" Type="http://schemas.microsoft.com/office/2007/relationships/hdphoto" Target="../media/hdphoto10.wdp"/><Relationship Id="rId5" Type="http://schemas.microsoft.com/office/2007/relationships/hdphoto" Target="../media/hdphoto7.wdp"/><Relationship Id="rId10" Type="http://schemas.openxmlformats.org/officeDocument/2006/relationships/image" Target="../media/image10.jpeg"/><Relationship Id="rId4" Type="http://schemas.openxmlformats.org/officeDocument/2006/relationships/image" Target="../media/image7.jpeg"/><Relationship Id="rId9" Type="http://schemas.microsoft.com/office/2007/relationships/hdphoto" Target="../media/hdphoto9.wdp"/></Relationships>
</file>

<file path=ppt/slides/_rels/slide7.xml.rels><?xml version="1.0" encoding="UTF-8" standalone="yes"?>
<Relationships xmlns="http://schemas.openxmlformats.org/package/2006/relationships"><Relationship Id="rId3" Type="http://schemas.microsoft.com/office/2007/relationships/hdphoto" Target="../media/hdphoto11.wdp"/><Relationship Id="rId7" Type="http://schemas.microsoft.com/office/2007/relationships/hdphoto" Target="../media/hdphoto12.wdp"/><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12.jpeg"/><Relationship Id="rId5" Type="http://schemas.microsoft.com/office/2007/relationships/hdphoto" Target="../media/hdphoto7.wdp"/><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3.jpeg"/><Relationship Id="rId1" Type="http://schemas.openxmlformats.org/officeDocument/2006/relationships/slideLayout" Target="../slideLayouts/slideLayout2.xml"/><Relationship Id="rId5" Type="http://schemas.microsoft.com/office/2007/relationships/hdphoto" Target="../media/hdphoto14.wdp"/><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16.wdp"/><Relationship Id="rId5" Type="http://schemas.openxmlformats.org/officeDocument/2006/relationships/image" Target="../media/image16.jpeg"/><Relationship Id="rId4" Type="http://schemas.microsoft.com/office/2007/relationships/hdphoto" Target="../media/hdphoto1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 name="Group 439">
            <a:extLst>
              <a:ext uri="{FF2B5EF4-FFF2-40B4-BE49-F238E27FC236}">
                <a16:creationId xmlns:a16="http://schemas.microsoft.com/office/drawing/2014/main" id="{1DC7F781-1EC3-7045-BCEA-5A2652CCF2B1}"/>
              </a:ext>
            </a:extLst>
          </p:cNvPr>
          <p:cNvGrpSpPr/>
          <p:nvPr/>
        </p:nvGrpSpPr>
        <p:grpSpPr>
          <a:xfrm>
            <a:off x="647700" y="1"/>
            <a:ext cx="4187730" cy="6857999"/>
            <a:chOff x="1025678" y="0"/>
            <a:chExt cx="4187730" cy="6857999"/>
          </a:xfrm>
        </p:grpSpPr>
        <p:sp>
          <p:nvSpPr>
            <p:cNvPr id="441" name="Rectangle 440">
              <a:extLst>
                <a:ext uri="{FF2B5EF4-FFF2-40B4-BE49-F238E27FC236}">
                  <a16:creationId xmlns:a16="http://schemas.microsoft.com/office/drawing/2014/main" id="{24AAF2C3-9642-4C4A-A9BD-DF65C646788F}"/>
                </a:ext>
              </a:extLst>
            </p:cNvPr>
            <p:cNvSpPr/>
            <p:nvPr/>
          </p:nvSpPr>
          <p:spPr>
            <a:xfrm>
              <a:off x="1805140" y="4298950"/>
              <a:ext cx="2743200" cy="37147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2" name="Rectangle 441">
              <a:extLst>
                <a:ext uri="{FF2B5EF4-FFF2-40B4-BE49-F238E27FC236}">
                  <a16:creationId xmlns:a16="http://schemas.microsoft.com/office/drawing/2014/main" id="{05BEE047-DB21-064E-9048-211DD0F99972}"/>
                </a:ext>
              </a:extLst>
            </p:cNvPr>
            <p:cNvSpPr/>
            <p:nvPr/>
          </p:nvSpPr>
          <p:spPr>
            <a:xfrm>
              <a:off x="1805140" y="5975351"/>
              <a:ext cx="2743200" cy="88264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3" name="Rectangle 442">
              <a:extLst>
                <a:ext uri="{FF2B5EF4-FFF2-40B4-BE49-F238E27FC236}">
                  <a16:creationId xmlns:a16="http://schemas.microsoft.com/office/drawing/2014/main" id="{09DFEE4C-9E57-A64A-BAFD-6AD759798AD4}"/>
                </a:ext>
              </a:extLst>
            </p:cNvPr>
            <p:cNvSpPr/>
            <p:nvPr/>
          </p:nvSpPr>
          <p:spPr>
            <a:xfrm>
              <a:off x="1805140" y="4602162"/>
              <a:ext cx="2743200" cy="138112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4" name="Rectangle 443">
              <a:extLst>
                <a:ext uri="{FF2B5EF4-FFF2-40B4-BE49-F238E27FC236}">
                  <a16:creationId xmlns:a16="http://schemas.microsoft.com/office/drawing/2014/main" id="{2FE2D00D-C220-EF49-A2D1-FBC3A7B93A4F}"/>
                </a:ext>
              </a:extLst>
            </p:cNvPr>
            <p:cNvSpPr/>
            <p:nvPr/>
          </p:nvSpPr>
          <p:spPr>
            <a:xfrm>
              <a:off x="1805140" y="0"/>
              <a:ext cx="2743200" cy="446881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5" name="Rectangle 5">
              <a:extLst>
                <a:ext uri="{FF2B5EF4-FFF2-40B4-BE49-F238E27FC236}">
                  <a16:creationId xmlns:a16="http://schemas.microsoft.com/office/drawing/2014/main" id="{C9E0EBBC-A9FB-434E-B454-056D501B3C26}"/>
                </a:ext>
              </a:extLst>
            </p:cNvPr>
            <p:cNvSpPr>
              <a:spLocks noChangeArrowheads="1"/>
            </p:cNvSpPr>
            <p:nvPr/>
          </p:nvSpPr>
          <p:spPr bwMode="auto">
            <a:xfrm>
              <a:off x="2225828" y="58738"/>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dirty="0">
                  <a:ln>
                    <a:noFill/>
                  </a:ln>
                  <a:solidFill>
                    <a:srgbClr val="000000"/>
                  </a:solidFill>
                  <a:effectLst/>
                  <a:latin typeface="Arial" panose="020B0604020202020204" pitchFamily="34" charset="0"/>
                </a:rPr>
                <a:t> YJM1479</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46" name="Freeform 6">
              <a:extLst>
                <a:ext uri="{FF2B5EF4-FFF2-40B4-BE49-F238E27FC236}">
                  <a16:creationId xmlns:a16="http://schemas.microsoft.com/office/drawing/2014/main" id="{D3EEECB2-6D8A-834E-8E69-06E2A128E1FB}"/>
                </a:ext>
              </a:extLst>
            </p:cNvPr>
            <p:cNvSpPr>
              <a:spLocks/>
            </p:cNvSpPr>
            <p:nvPr/>
          </p:nvSpPr>
          <p:spPr bwMode="auto">
            <a:xfrm>
              <a:off x="2219478" y="106363"/>
              <a:ext cx="0" cy="39688"/>
            </a:xfrm>
            <a:custGeom>
              <a:avLst/>
              <a:gdLst>
                <a:gd name="T0" fmla="*/ 25 h 25"/>
                <a:gd name="T1" fmla="*/ 0 h 25"/>
                <a:gd name="T2" fmla="*/ 0 h 25"/>
              </a:gdLst>
              <a:ahLst/>
              <a:cxnLst>
                <a:cxn ang="0">
                  <a:pos x="0" y="T0"/>
                </a:cxn>
                <a:cxn ang="0">
                  <a:pos x="0" y="T1"/>
                </a:cxn>
                <a:cxn ang="0">
                  <a:pos x="0" y="T2"/>
                </a:cxn>
              </a:cxnLst>
              <a:rect l="0" t="0" r="r" b="b"/>
              <a:pathLst>
                <a:path h="25">
                  <a:moveTo>
                    <a:pt x="0" y="2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7" name="Rectangle 7">
              <a:extLst>
                <a:ext uri="{FF2B5EF4-FFF2-40B4-BE49-F238E27FC236}">
                  <a16:creationId xmlns:a16="http://schemas.microsoft.com/office/drawing/2014/main" id="{47D2F43B-F437-9A42-98F2-B0290B977A5A}"/>
                </a:ext>
              </a:extLst>
            </p:cNvPr>
            <p:cNvSpPr>
              <a:spLocks noChangeArrowheads="1"/>
            </p:cNvSpPr>
            <p:nvPr/>
          </p:nvSpPr>
          <p:spPr bwMode="auto">
            <a:xfrm>
              <a:off x="2225828" y="15240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8" name="Freeform 8">
              <a:extLst>
                <a:ext uri="{FF2B5EF4-FFF2-40B4-BE49-F238E27FC236}">
                  <a16:creationId xmlns:a16="http://schemas.microsoft.com/office/drawing/2014/main" id="{F358B0E7-79FF-414B-BA12-6CB28F775CAD}"/>
                </a:ext>
              </a:extLst>
            </p:cNvPr>
            <p:cNvSpPr>
              <a:spLocks/>
            </p:cNvSpPr>
            <p:nvPr/>
          </p:nvSpPr>
          <p:spPr bwMode="auto">
            <a:xfrm>
              <a:off x="2219478" y="157163"/>
              <a:ext cx="0" cy="41275"/>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9" name="Freeform 9">
              <a:extLst>
                <a:ext uri="{FF2B5EF4-FFF2-40B4-BE49-F238E27FC236}">
                  <a16:creationId xmlns:a16="http://schemas.microsoft.com/office/drawing/2014/main" id="{93D5EA7A-FF58-E946-83E6-FD306A095F86}"/>
                </a:ext>
              </a:extLst>
            </p:cNvPr>
            <p:cNvSpPr>
              <a:spLocks/>
            </p:cNvSpPr>
            <p:nvPr/>
          </p:nvSpPr>
          <p:spPr bwMode="auto">
            <a:xfrm>
              <a:off x="2100415" y="152400"/>
              <a:ext cx="119063" cy="63500"/>
            </a:xfrm>
            <a:custGeom>
              <a:avLst/>
              <a:gdLst>
                <a:gd name="T0" fmla="*/ 0 w 75"/>
                <a:gd name="T1" fmla="*/ 40 h 40"/>
                <a:gd name="T2" fmla="*/ 0 w 75"/>
                <a:gd name="T3" fmla="*/ 0 h 40"/>
                <a:gd name="T4" fmla="*/ 75 w 75"/>
                <a:gd name="T5" fmla="*/ 0 h 40"/>
              </a:gdLst>
              <a:ahLst/>
              <a:cxnLst>
                <a:cxn ang="0">
                  <a:pos x="T0" y="T1"/>
                </a:cxn>
                <a:cxn ang="0">
                  <a:pos x="T2" y="T3"/>
                </a:cxn>
                <a:cxn ang="0">
                  <a:pos x="T4" y="T5"/>
                </a:cxn>
              </a:cxnLst>
              <a:rect l="0" t="0" r="r" b="b"/>
              <a:pathLst>
                <a:path w="75" h="40">
                  <a:moveTo>
                    <a:pt x="0" y="40"/>
                  </a:moveTo>
                  <a:lnTo>
                    <a:pt x="0" y="0"/>
                  </a:lnTo>
                  <a:lnTo>
                    <a:pt x="75"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0" name="Rectangle 10">
              <a:extLst>
                <a:ext uri="{FF2B5EF4-FFF2-40B4-BE49-F238E27FC236}">
                  <a16:creationId xmlns:a16="http://schemas.microsoft.com/office/drawing/2014/main" id="{7A21BDBE-7F17-E64A-B0E1-43D8BC79ABE4}"/>
                </a:ext>
              </a:extLst>
            </p:cNvPr>
            <p:cNvSpPr>
              <a:spLocks noChangeArrowheads="1"/>
            </p:cNvSpPr>
            <p:nvPr/>
          </p:nvSpPr>
          <p:spPr bwMode="auto">
            <a:xfrm>
              <a:off x="2106765" y="24447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YJM1417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1" name="Freeform 11">
              <a:extLst>
                <a:ext uri="{FF2B5EF4-FFF2-40B4-BE49-F238E27FC236}">
                  <a16:creationId xmlns:a16="http://schemas.microsoft.com/office/drawing/2014/main" id="{BC10843B-0A6C-8146-BF56-6D566B42C681}"/>
                </a:ext>
              </a:extLst>
            </p:cNvPr>
            <p:cNvSpPr>
              <a:spLocks/>
            </p:cNvSpPr>
            <p:nvPr/>
          </p:nvSpPr>
          <p:spPr bwMode="auto">
            <a:xfrm>
              <a:off x="2100415" y="227013"/>
              <a:ext cx="0" cy="63500"/>
            </a:xfrm>
            <a:custGeom>
              <a:avLst/>
              <a:gdLst>
                <a:gd name="T0" fmla="*/ 0 h 40"/>
                <a:gd name="T1" fmla="*/ 40 h 40"/>
                <a:gd name="T2" fmla="*/ 40 h 40"/>
              </a:gdLst>
              <a:ahLst/>
              <a:cxnLst>
                <a:cxn ang="0">
                  <a:pos x="0" y="T0"/>
                </a:cxn>
                <a:cxn ang="0">
                  <a:pos x="0" y="T1"/>
                </a:cxn>
                <a:cxn ang="0">
                  <a:pos x="0" y="T2"/>
                </a:cxn>
              </a:cxnLst>
              <a:rect l="0" t="0" r="r" b="b"/>
              <a:pathLst>
                <a:path h="40">
                  <a:moveTo>
                    <a:pt x="0" y="0"/>
                  </a:moveTo>
                  <a:lnTo>
                    <a:pt x="0" y="40"/>
                  </a:lnTo>
                  <a:lnTo>
                    <a:pt x="0" y="4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2" name="Rectangle 12">
              <a:extLst>
                <a:ext uri="{FF2B5EF4-FFF2-40B4-BE49-F238E27FC236}">
                  <a16:creationId xmlns:a16="http://schemas.microsoft.com/office/drawing/2014/main" id="{E689412C-6992-6E44-A5CE-C5AAD41F7099}"/>
                </a:ext>
              </a:extLst>
            </p:cNvPr>
            <p:cNvSpPr>
              <a:spLocks noChangeArrowheads="1"/>
            </p:cNvSpPr>
            <p:nvPr/>
          </p:nvSpPr>
          <p:spPr bwMode="auto">
            <a:xfrm>
              <a:off x="2106765" y="33655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YJM1336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3" name="Freeform 13">
              <a:extLst>
                <a:ext uri="{FF2B5EF4-FFF2-40B4-BE49-F238E27FC236}">
                  <a16:creationId xmlns:a16="http://schemas.microsoft.com/office/drawing/2014/main" id="{E8B5B8C2-5FEF-FC41-A6BB-73E4734AF373}"/>
                </a:ext>
              </a:extLst>
            </p:cNvPr>
            <p:cNvSpPr>
              <a:spLocks/>
            </p:cNvSpPr>
            <p:nvPr/>
          </p:nvSpPr>
          <p:spPr bwMode="auto">
            <a:xfrm>
              <a:off x="2100415" y="273050"/>
              <a:ext cx="0" cy="111125"/>
            </a:xfrm>
            <a:custGeom>
              <a:avLst/>
              <a:gdLst>
                <a:gd name="T0" fmla="*/ 0 h 70"/>
                <a:gd name="T1" fmla="*/ 70 h 70"/>
                <a:gd name="T2" fmla="*/ 70 h 70"/>
              </a:gdLst>
              <a:ahLst/>
              <a:cxnLst>
                <a:cxn ang="0">
                  <a:pos x="0" y="T0"/>
                </a:cxn>
                <a:cxn ang="0">
                  <a:pos x="0" y="T1"/>
                </a:cxn>
                <a:cxn ang="0">
                  <a:pos x="0" y="T2"/>
                </a:cxn>
              </a:cxnLst>
              <a:rect l="0" t="0" r="r" b="b"/>
              <a:pathLst>
                <a:path h="70">
                  <a:moveTo>
                    <a:pt x="0" y="0"/>
                  </a:moveTo>
                  <a:lnTo>
                    <a:pt x="0" y="70"/>
                  </a:lnTo>
                  <a:lnTo>
                    <a:pt x="0" y="7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4" name="Rectangle 14">
              <a:extLst>
                <a:ext uri="{FF2B5EF4-FFF2-40B4-BE49-F238E27FC236}">
                  <a16:creationId xmlns:a16="http://schemas.microsoft.com/office/drawing/2014/main" id="{AC204E94-7305-BC4F-9845-A040378B648F}"/>
                </a:ext>
              </a:extLst>
            </p:cNvPr>
            <p:cNvSpPr>
              <a:spLocks noChangeArrowheads="1"/>
            </p:cNvSpPr>
            <p:nvPr/>
          </p:nvSpPr>
          <p:spPr bwMode="auto">
            <a:xfrm>
              <a:off x="2106765" y="430213"/>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YJM244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5" name="Freeform 15">
              <a:extLst>
                <a:ext uri="{FF2B5EF4-FFF2-40B4-BE49-F238E27FC236}">
                  <a16:creationId xmlns:a16="http://schemas.microsoft.com/office/drawing/2014/main" id="{FDD05CE4-39F5-C243-A122-D991A865DE96}"/>
                </a:ext>
              </a:extLst>
            </p:cNvPr>
            <p:cNvSpPr>
              <a:spLocks/>
            </p:cNvSpPr>
            <p:nvPr/>
          </p:nvSpPr>
          <p:spPr bwMode="auto">
            <a:xfrm>
              <a:off x="2100415" y="320675"/>
              <a:ext cx="0" cy="155575"/>
            </a:xfrm>
            <a:custGeom>
              <a:avLst/>
              <a:gdLst>
                <a:gd name="T0" fmla="*/ 0 h 98"/>
                <a:gd name="T1" fmla="*/ 98 h 98"/>
                <a:gd name="T2" fmla="*/ 98 h 98"/>
              </a:gdLst>
              <a:ahLst/>
              <a:cxnLst>
                <a:cxn ang="0">
                  <a:pos x="0" y="T0"/>
                </a:cxn>
                <a:cxn ang="0">
                  <a:pos x="0" y="T1"/>
                </a:cxn>
                <a:cxn ang="0">
                  <a:pos x="0" y="T2"/>
                </a:cxn>
              </a:cxnLst>
              <a:rect l="0" t="0" r="r" b="b"/>
              <a:pathLst>
                <a:path h="98">
                  <a:moveTo>
                    <a:pt x="0" y="0"/>
                  </a:moveTo>
                  <a:lnTo>
                    <a:pt x="0" y="98"/>
                  </a:lnTo>
                  <a:lnTo>
                    <a:pt x="0" y="98"/>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6" name="Rectangle 16">
              <a:extLst>
                <a:ext uri="{FF2B5EF4-FFF2-40B4-BE49-F238E27FC236}">
                  <a16:creationId xmlns:a16="http://schemas.microsoft.com/office/drawing/2014/main" id="{3E521CC2-72F7-4A4C-A857-6A6B6E2AFD45}"/>
                </a:ext>
              </a:extLst>
            </p:cNvPr>
            <p:cNvSpPr>
              <a:spLocks noChangeArrowheads="1"/>
            </p:cNvSpPr>
            <p:nvPr/>
          </p:nvSpPr>
          <p:spPr bwMode="auto">
            <a:xfrm>
              <a:off x="2106765" y="522288"/>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YJM193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7" name="Freeform 17">
              <a:extLst>
                <a:ext uri="{FF2B5EF4-FFF2-40B4-BE49-F238E27FC236}">
                  <a16:creationId xmlns:a16="http://schemas.microsoft.com/office/drawing/2014/main" id="{704166A9-1A11-4447-9F6B-EE0AC7F29115}"/>
                </a:ext>
              </a:extLst>
            </p:cNvPr>
            <p:cNvSpPr>
              <a:spLocks/>
            </p:cNvSpPr>
            <p:nvPr/>
          </p:nvSpPr>
          <p:spPr bwMode="auto">
            <a:xfrm>
              <a:off x="2100415" y="366713"/>
              <a:ext cx="0" cy="201613"/>
            </a:xfrm>
            <a:custGeom>
              <a:avLst/>
              <a:gdLst>
                <a:gd name="T0" fmla="*/ 0 h 127"/>
                <a:gd name="T1" fmla="*/ 127 h 127"/>
                <a:gd name="T2" fmla="*/ 127 h 127"/>
              </a:gdLst>
              <a:ahLst/>
              <a:cxnLst>
                <a:cxn ang="0">
                  <a:pos x="0" y="T0"/>
                </a:cxn>
                <a:cxn ang="0">
                  <a:pos x="0" y="T1"/>
                </a:cxn>
                <a:cxn ang="0">
                  <a:pos x="0" y="T2"/>
                </a:cxn>
              </a:cxnLst>
              <a:rect l="0" t="0" r="r" b="b"/>
              <a:pathLst>
                <a:path h="127">
                  <a:moveTo>
                    <a:pt x="0" y="0"/>
                  </a:moveTo>
                  <a:lnTo>
                    <a:pt x="0" y="127"/>
                  </a:lnTo>
                  <a:lnTo>
                    <a:pt x="0" y="127"/>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8" name="Rectangle 18">
              <a:extLst>
                <a:ext uri="{FF2B5EF4-FFF2-40B4-BE49-F238E27FC236}">
                  <a16:creationId xmlns:a16="http://schemas.microsoft.com/office/drawing/2014/main" id="{44C40B81-9843-4748-976A-B7031E85DEB0}"/>
                </a:ext>
              </a:extLst>
            </p:cNvPr>
            <p:cNvSpPr>
              <a:spLocks noChangeArrowheads="1"/>
            </p:cNvSpPr>
            <p:nvPr/>
          </p:nvSpPr>
          <p:spPr bwMode="auto">
            <a:xfrm>
              <a:off x="2106765" y="615950"/>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YJM693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9" name="Freeform 19">
              <a:extLst>
                <a:ext uri="{FF2B5EF4-FFF2-40B4-BE49-F238E27FC236}">
                  <a16:creationId xmlns:a16="http://schemas.microsoft.com/office/drawing/2014/main" id="{CA17FA23-8C6A-DB49-BA95-7DC677C557C0}"/>
                </a:ext>
              </a:extLst>
            </p:cNvPr>
            <p:cNvSpPr>
              <a:spLocks/>
            </p:cNvSpPr>
            <p:nvPr/>
          </p:nvSpPr>
          <p:spPr bwMode="auto">
            <a:xfrm>
              <a:off x="2100415" y="412750"/>
              <a:ext cx="0" cy="249238"/>
            </a:xfrm>
            <a:custGeom>
              <a:avLst/>
              <a:gdLst>
                <a:gd name="T0" fmla="*/ 0 h 157"/>
                <a:gd name="T1" fmla="*/ 157 h 157"/>
                <a:gd name="T2" fmla="*/ 157 h 157"/>
              </a:gdLst>
              <a:ahLst/>
              <a:cxnLst>
                <a:cxn ang="0">
                  <a:pos x="0" y="T0"/>
                </a:cxn>
                <a:cxn ang="0">
                  <a:pos x="0" y="T1"/>
                </a:cxn>
                <a:cxn ang="0">
                  <a:pos x="0" y="T2"/>
                </a:cxn>
              </a:cxnLst>
              <a:rect l="0" t="0" r="r" b="b"/>
              <a:pathLst>
                <a:path h="157">
                  <a:moveTo>
                    <a:pt x="0" y="0"/>
                  </a:moveTo>
                  <a:lnTo>
                    <a:pt x="0" y="157"/>
                  </a:lnTo>
                  <a:lnTo>
                    <a:pt x="0" y="157"/>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0" name="Rectangle 20">
              <a:extLst>
                <a:ext uri="{FF2B5EF4-FFF2-40B4-BE49-F238E27FC236}">
                  <a16:creationId xmlns:a16="http://schemas.microsoft.com/office/drawing/2014/main" id="{0B1C6F28-D4BE-BE49-9943-8A809F9C31D9}"/>
                </a:ext>
              </a:extLst>
            </p:cNvPr>
            <p:cNvSpPr>
              <a:spLocks noChangeArrowheads="1"/>
            </p:cNvSpPr>
            <p:nvPr/>
          </p:nvSpPr>
          <p:spPr bwMode="auto">
            <a:xfrm>
              <a:off x="2106765" y="708025"/>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YJM453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1" name="Freeform 21">
              <a:extLst>
                <a:ext uri="{FF2B5EF4-FFF2-40B4-BE49-F238E27FC236}">
                  <a16:creationId xmlns:a16="http://schemas.microsoft.com/office/drawing/2014/main" id="{E293981D-C126-DF4B-8840-361126ED5D04}"/>
                </a:ext>
              </a:extLst>
            </p:cNvPr>
            <p:cNvSpPr>
              <a:spLocks/>
            </p:cNvSpPr>
            <p:nvPr/>
          </p:nvSpPr>
          <p:spPr bwMode="auto">
            <a:xfrm>
              <a:off x="2100415" y="458788"/>
              <a:ext cx="0" cy="295275"/>
            </a:xfrm>
            <a:custGeom>
              <a:avLst/>
              <a:gdLst>
                <a:gd name="T0" fmla="*/ 0 h 186"/>
                <a:gd name="T1" fmla="*/ 186 h 186"/>
                <a:gd name="T2" fmla="*/ 186 h 186"/>
              </a:gdLst>
              <a:ahLst/>
              <a:cxnLst>
                <a:cxn ang="0">
                  <a:pos x="0" y="T0"/>
                </a:cxn>
                <a:cxn ang="0">
                  <a:pos x="0" y="T1"/>
                </a:cxn>
                <a:cxn ang="0">
                  <a:pos x="0" y="T2"/>
                </a:cxn>
              </a:cxnLst>
              <a:rect l="0" t="0" r="r" b="b"/>
              <a:pathLst>
                <a:path h="186">
                  <a:moveTo>
                    <a:pt x="0" y="0"/>
                  </a:moveTo>
                  <a:lnTo>
                    <a:pt x="0" y="186"/>
                  </a:lnTo>
                  <a:lnTo>
                    <a:pt x="0" y="18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2" name="Rectangle 22">
              <a:extLst>
                <a:ext uri="{FF2B5EF4-FFF2-40B4-BE49-F238E27FC236}">
                  <a16:creationId xmlns:a16="http://schemas.microsoft.com/office/drawing/2014/main" id="{96195CF1-03F0-BB49-B112-9EBB6C69519C}"/>
                </a:ext>
              </a:extLst>
            </p:cNvPr>
            <p:cNvSpPr>
              <a:spLocks noChangeArrowheads="1"/>
            </p:cNvSpPr>
            <p:nvPr/>
          </p:nvSpPr>
          <p:spPr bwMode="auto">
            <a:xfrm>
              <a:off x="2200428" y="80010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YJM1463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3" name="Freeform 23">
              <a:extLst>
                <a:ext uri="{FF2B5EF4-FFF2-40B4-BE49-F238E27FC236}">
                  <a16:creationId xmlns:a16="http://schemas.microsoft.com/office/drawing/2014/main" id="{2FA08D2F-D184-B94C-AA8E-A8D4A01D14F5}"/>
                </a:ext>
              </a:extLst>
            </p:cNvPr>
            <p:cNvSpPr>
              <a:spLocks/>
            </p:cNvSpPr>
            <p:nvPr/>
          </p:nvSpPr>
          <p:spPr bwMode="auto">
            <a:xfrm>
              <a:off x="2100415" y="504825"/>
              <a:ext cx="0" cy="342900"/>
            </a:xfrm>
            <a:custGeom>
              <a:avLst/>
              <a:gdLst>
                <a:gd name="T0" fmla="*/ 0 h 216"/>
                <a:gd name="T1" fmla="*/ 216 h 216"/>
                <a:gd name="T2" fmla="*/ 216 h 216"/>
              </a:gdLst>
              <a:ahLst/>
              <a:cxnLst>
                <a:cxn ang="0">
                  <a:pos x="0" y="T0"/>
                </a:cxn>
                <a:cxn ang="0">
                  <a:pos x="0" y="T1"/>
                </a:cxn>
                <a:cxn ang="0">
                  <a:pos x="0" y="T2"/>
                </a:cxn>
              </a:cxnLst>
              <a:rect l="0" t="0" r="r" b="b"/>
              <a:pathLst>
                <a:path h="216">
                  <a:moveTo>
                    <a:pt x="0" y="0"/>
                  </a:moveTo>
                  <a:lnTo>
                    <a:pt x="0" y="216"/>
                  </a:lnTo>
                  <a:lnTo>
                    <a:pt x="0" y="21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4" name="Rectangle 24">
              <a:extLst>
                <a:ext uri="{FF2B5EF4-FFF2-40B4-BE49-F238E27FC236}">
                  <a16:creationId xmlns:a16="http://schemas.microsoft.com/office/drawing/2014/main" id="{8667F758-8025-6A4A-8A30-3E7F3B7564EC}"/>
                </a:ext>
              </a:extLst>
            </p:cNvPr>
            <p:cNvSpPr>
              <a:spLocks noChangeArrowheads="1"/>
            </p:cNvSpPr>
            <p:nvPr/>
          </p:nvSpPr>
          <p:spPr bwMode="auto">
            <a:xfrm>
              <a:off x="2200428" y="893763"/>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YJM1252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5" name="Freeform 25">
              <a:extLst>
                <a:ext uri="{FF2B5EF4-FFF2-40B4-BE49-F238E27FC236}">
                  <a16:creationId xmlns:a16="http://schemas.microsoft.com/office/drawing/2014/main" id="{7B497425-BE4D-4C46-B0AD-CA79643E76C3}"/>
                </a:ext>
              </a:extLst>
            </p:cNvPr>
            <p:cNvSpPr>
              <a:spLocks/>
            </p:cNvSpPr>
            <p:nvPr/>
          </p:nvSpPr>
          <p:spPr bwMode="auto">
            <a:xfrm>
              <a:off x="2100415" y="552450"/>
              <a:ext cx="0" cy="387350"/>
            </a:xfrm>
            <a:custGeom>
              <a:avLst/>
              <a:gdLst>
                <a:gd name="T0" fmla="*/ 0 h 244"/>
                <a:gd name="T1" fmla="*/ 244 h 244"/>
                <a:gd name="T2" fmla="*/ 244 h 244"/>
              </a:gdLst>
              <a:ahLst/>
              <a:cxnLst>
                <a:cxn ang="0">
                  <a:pos x="0" y="T0"/>
                </a:cxn>
                <a:cxn ang="0">
                  <a:pos x="0" y="T1"/>
                </a:cxn>
                <a:cxn ang="0">
                  <a:pos x="0" y="T2"/>
                </a:cxn>
              </a:cxnLst>
              <a:rect l="0" t="0" r="r" b="b"/>
              <a:pathLst>
                <a:path h="244">
                  <a:moveTo>
                    <a:pt x="0" y="0"/>
                  </a:moveTo>
                  <a:lnTo>
                    <a:pt x="0" y="244"/>
                  </a:lnTo>
                  <a:lnTo>
                    <a:pt x="0" y="24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6" name="Rectangle 26">
              <a:extLst>
                <a:ext uri="{FF2B5EF4-FFF2-40B4-BE49-F238E27FC236}">
                  <a16:creationId xmlns:a16="http://schemas.microsoft.com/office/drawing/2014/main" id="{1B83F13D-F243-BA45-850D-B4153E35B069}"/>
                </a:ext>
              </a:extLst>
            </p:cNvPr>
            <p:cNvSpPr>
              <a:spLocks noChangeArrowheads="1"/>
            </p:cNvSpPr>
            <p:nvPr/>
          </p:nvSpPr>
          <p:spPr bwMode="auto">
            <a:xfrm>
              <a:off x="2200428" y="985838"/>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YJM1078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7" name="Freeform 27">
              <a:extLst>
                <a:ext uri="{FF2B5EF4-FFF2-40B4-BE49-F238E27FC236}">
                  <a16:creationId xmlns:a16="http://schemas.microsoft.com/office/drawing/2014/main" id="{341A1DE5-D867-8B43-ADE5-939B61DF6AFE}"/>
                </a:ext>
              </a:extLst>
            </p:cNvPr>
            <p:cNvSpPr>
              <a:spLocks/>
            </p:cNvSpPr>
            <p:nvPr/>
          </p:nvSpPr>
          <p:spPr bwMode="auto">
            <a:xfrm>
              <a:off x="2100415" y="598488"/>
              <a:ext cx="0" cy="433388"/>
            </a:xfrm>
            <a:custGeom>
              <a:avLst/>
              <a:gdLst>
                <a:gd name="T0" fmla="*/ 0 h 273"/>
                <a:gd name="T1" fmla="*/ 273 h 273"/>
                <a:gd name="T2" fmla="*/ 273 h 273"/>
              </a:gdLst>
              <a:ahLst/>
              <a:cxnLst>
                <a:cxn ang="0">
                  <a:pos x="0" y="T0"/>
                </a:cxn>
                <a:cxn ang="0">
                  <a:pos x="0" y="T1"/>
                </a:cxn>
                <a:cxn ang="0">
                  <a:pos x="0" y="T2"/>
                </a:cxn>
              </a:cxnLst>
              <a:rect l="0" t="0" r="r" b="b"/>
              <a:pathLst>
                <a:path h="273">
                  <a:moveTo>
                    <a:pt x="0" y="0"/>
                  </a:moveTo>
                  <a:lnTo>
                    <a:pt x="0" y="273"/>
                  </a:lnTo>
                  <a:lnTo>
                    <a:pt x="0" y="273"/>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8" name="Rectangle 28">
              <a:extLst>
                <a:ext uri="{FF2B5EF4-FFF2-40B4-BE49-F238E27FC236}">
                  <a16:creationId xmlns:a16="http://schemas.microsoft.com/office/drawing/2014/main" id="{670BEECB-9A7B-8646-A43F-1643E7C663BC}"/>
                </a:ext>
              </a:extLst>
            </p:cNvPr>
            <p:cNvSpPr>
              <a:spLocks noChangeArrowheads="1"/>
            </p:cNvSpPr>
            <p:nvPr/>
          </p:nvSpPr>
          <p:spPr bwMode="auto">
            <a:xfrm>
              <a:off x="2106765" y="1077913"/>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YJM555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9" name="Freeform 29">
              <a:extLst>
                <a:ext uri="{FF2B5EF4-FFF2-40B4-BE49-F238E27FC236}">
                  <a16:creationId xmlns:a16="http://schemas.microsoft.com/office/drawing/2014/main" id="{1421133E-56E2-C847-9001-3C27D2B5F47C}"/>
                </a:ext>
              </a:extLst>
            </p:cNvPr>
            <p:cNvSpPr>
              <a:spLocks/>
            </p:cNvSpPr>
            <p:nvPr/>
          </p:nvSpPr>
          <p:spPr bwMode="auto">
            <a:xfrm>
              <a:off x="2100415" y="644525"/>
              <a:ext cx="0" cy="481013"/>
            </a:xfrm>
            <a:custGeom>
              <a:avLst/>
              <a:gdLst>
                <a:gd name="T0" fmla="*/ 0 h 303"/>
                <a:gd name="T1" fmla="*/ 303 h 303"/>
                <a:gd name="T2" fmla="*/ 303 h 303"/>
              </a:gdLst>
              <a:ahLst/>
              <a:cxnLst>
                <a:cxn ang="0">
                  <a:pos x="0" y="T0"/>
                </a:cxn>
                <a:cxn ang="0">
                  <a:pos x="0" y="T1"/>
                </a:cxn>
                <a:cxn ang="0">
                  <a:pos x="0" y="T2"/>
                </a:cxn>
              </a:cxnLst>
              <a:rect l="0" t="0" r="r" b="b"/>
              <a:pathLst>
                <a:path h="303">
                  <a:moveTo>
                    <a:pt x="0" y="0"/>
                  </a:moveTo>
                  <a:lnTo>
                    <a:pt x="0" y="303"/>
                  </a:lnTo>
                  <a:lnTo>
                    <a:pt x="0" y="303"/>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0" name="Rectangle 30">
              <a:extLst>
                <a:ext uri="{FF2B5EF4-FFF2-40B4-BE49-F238E27FC236}">
                  <a16:creationId xmlns:a16="http://schemas.microsoft.com/office/drawing/2014/main" id="{BE991F46-64E0-0A4D-853C-A5DD3BBA1841}"/>
                </a:ext>
              </a:extLst>
            </p:cNvPr>
            <p:cNvSpPr>
              <a:spLocks noChangeArrowheads="1"/>
            </p:cNvSpPr>
            <p:nvPr/>
          </p:nvSpPr>
          <p:spPr bwMode="auto">
            <a:xfrm>
              <a:off x="2106765" y="117157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1" name="Freeform 31">
              <a:extLst>
                <a:ext uri="{FF2B5EF4-FFF2-40B4-BE49-F238E27FC236}">
                  <a16:creationId xmlns:a16="http://schemas.microsoft.com/office/drawing/2014/main" id="{19D1C0D0-AC43-A941-964C-E823CE14F9FC}"/>
                </a:ext>
              </a:extLst>
            </p:cNvPr>
            <p:cNvSpPr>
              <a:spLocks/>
            </p:cNvSpPr>
            <p:nvPr/>
          </p:nvSpPr>
          <p:spPr bwMode="auto">
            <a:xfrm>
              <a:off x="2100415" y="690563"/>
              <a:ext cx="0" cy="527050"/>
            </a:xfrm>
            <a:custGeom>
              <a:avLst/>
              <a:gdLst>
                <a:gd name="T0" fmla="*/ 0 h 332"/>
                <a:gd name="T1" fmla="*/ 332 h 332"/>
                <a:gd name="T2" fmla="*/ 332 h 332"/>
              </a:gdLst>
              <a:ahLst/>
              <a:cxnLst>
                <a:cxn ang="0">
                  <a:pos x="0" y="T0"/>
                </a:cxn>
                <a:cxn ang="0">
                  <a:pos x="0" y="T1"/>
                </a:cxn>
                <a:cxn ang="0">
                  <a:pos x="0" y="T2"/>
                </a:cxn>
              </a:cxnLst>
              <a:rect l="0" t="0" r="r" b="b"/>
              <a:pathLst>
                <a:path h="332">
                  <a:moveTo>
                    <a:pt x="0" y="0"/>
                  </a:moveTo>
                  <a:lnTo>
                    <a:pt x="0" y="332"/>
                  </a:lnTo>
                  <a:lnTo>
                    <a:pt x="0" y="33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2" name="Rectangle 32">
              <a:extLst>
                <a:ext uri="{FF2B5EF4-FFF2-40B4-BE49-F238E27FC236}">
                  <a16:creationId xmlns:a16="http://schemas.microsoft.com/office/drawing/2014/main" id="{22B37812-7409-094B-96E2-D2F20BD3C041}"/>
                </a:ext>
              </a:extLst>
            </p:cNvPr>
            <p:cNvSpPr>
              <a:spLocks noChangeArrowheads="1"/>
            </p:cNvSpPr>
            <p:nvPr/>
          </p:nvSpPr>
          <p:spPr bwMode="auto">
            <a:xfrm>
              <a:off x="2106765" y="126365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YJM1133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3" name="Freeform 33">
              <a:extLst>
                <a:ext uri="{FF2B5EF4-FFF2-40B4-BE49-F238E27FC236}">
                  <a16:creationId xmlns:a16="http://schemas.microsoft.com/office/drawing/2014/main" id="{73306A76-ACAB-1E4C-94BD-7A80124086E4}"/>
                </a:ext>
              </a:extLst>
            </p:cNvPr>
            <p:cNvSpPr>
              <a:spLocks/>
            </p:cNvSpPr>
            <p:nvPr/>
          </p:nvSpPr>
          <p:spPr bwMode="auto">
            <a:xfrm>
              <a:off x="2100415" y="736600"/>
              <a:ext cx="0" cy="574675"/>
            </a:xfrm>
            <a:custGeom>
              <a:avLst/>
              <a:gdLst>
                <a:gd name="T0" fmla="*/ 0 h 362"/>
                <a:gd name="T1" fmla="*/ 362 h 362"/>
                <a:gd name="T2" fmla="*/ 362 h 362"/>
              </a:gdLst>
              <a:ahLst/>
              <a:cxnLst>
                <a:cxn ang="0">
                  <a:pos x="0" y="T0"/>
                </a:cxn>
                <a:cxn ang="0">
                  <a:pos x="0" y="T1"/>
                </a:cxn>
                <a:cxn ang="0">
                  <a:pos x="0" y="T2"/>
                </a:cxn>
              </a:cxnLst>
              <a:rect l="0" t="0" r="r" b="b"/>
              <a:pathLst>
                <a:path h="362">
                  <a:moveTo>
                    <a:pt x="0" y="0"/>
                  </a:moveTo>
                  <a:lnTo>
                    <a:pt x="0" y="362"/>
                  </a:lnTo>
                  <a:lnTo>
                    <a:pt x="0" y="36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4" name="Rectangle 34">
              <a:extLst>
                <a:ext uri="{FF2B5EF4-FFF2-40B4-BE49-F238E27FC236}">
                  <a16:creationId xmlns:a16="http://schemas.microsoft.com/office/drawing/2014/main" id="{FE97893D-ACFA-304C-B9AE-B01F0432FC40}"/>
                </a:ext>
              </a:extLst>
            </p:cNvPr>
            <p:cNvSpPr>
              <a:spLocks noChangeArrowheads="1"/>
            </p:cNvSpPr>
            <p:nvPr/>
          </p:nvSpPr>
          <p:spPr bwMode="auto">
            <a:xfrm>
              <a:off x="2106765" y="1357313"/>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YJM682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5" name="Freeform 35">
              <a:extLst>
                <a:ext uri="{FF2B5EF4-FFF2-40B4-BE49-F238E27FC236}">
                  <a16:creationId xmlns:a16="http://schemas.microsoft.com/office/drawing/2014/main" id="{DA5076C2-A87B-2349-A9E6-FBCE9FEE1E0C}"/>
                </a:ext>
              </a:extLst>
            </p:cNvPr>
            <p:cNvSpPr>
              <a:spLocks/>
            </p:cNvSpPr>
            <p:nvPr/>
          </p:nvSpPr>
          <p:spPr bwMode="auto">
            <a:xfrm>
              <a:off x="2100415" y="782638"/>
              <a:ext cx="0" cy="620713"/>
            </a:xfrm>
            <a:custGeom>
              <a:avLst/>
              <a:gdLst>
                <a:gd name="T0" fmla="*/ 0 h 391"/>
                <a:gd name="T1" fmla="*/ 391 h 391"/>
                <a:gd name="T2" fmla="*/ 391 h 391"/>
              </a:gdLst>
              <a:ahLst/>
              <a:cxnLst>
                <a:cxn ang="0">
                  <a:pos x="0" y="T0"/>
                </a:cxn>
                <a:cxn ang="0">
                  <a:pos x="0" y="T1"/>
                </a:cxn>
                <a:cxn ang="0">
                  <a:pos x="0" y="T2"/>
                </a:cxn>
              </a:cxnLst>
              <a:rect l="0" t="0" r="r" b="b"/>
              <a:pathLst>
                <a:path h="391">
                  <a:moveTo>
                    <a:pt x="0" y="0"/>
                  </a:moveTo>
                  <a:lnTo>
                    <a:pt x="0" y="391"/>
                  </a:lnTo>
                  <a:lnTo>
                    <a:pt x="0" y="391"/>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6" name="Rectangle 36">
              <a:extLst>
                <a:ext uri="{FF2B5EF4-FFF2-40B4-BE49-F238E27FC236}">
                  <a16:creationId xmlns:a16="http://schemas.microsoft.com/office/drawing/2014/main" id="{90ADC535-36C3-6E45-8BAA-3BE41D599853}"/>
                </a:ext>
              </a:extLst>
            </p:cNvPr>
            <p:cNvSpPr>
              <a:spLocks noChangeArrowheads="1"/>
            </p:cNvSpPr>
            <p:nvPr/>
          </p:nvSpPr>
          <p:spPr bwMode="auto">
            <a:xfrm>
              <a:off x="2106765" y="1449388"/>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YJM541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7" name="Freeform 37">
              <a:extLst>
                <a:ext uri="{FF2B5EF4-FFF2-40B4-BE49-F238E27FC236}">
                  <a16:creationId xmlns:a16="http://schemas.microsoft.com/office/drawing/2014/main" id="{4678946A-BB85-B945-8B05-C5C15D67C649}"/>
                </a:ext>
              </a:extLst>
            </p:cNvPr>
            <p:cNvSpPr>
              <a:spLocks/>
            </p:cNvSpPr>
            <p:nvPr/>
          </p:nvSpPr>
          <p:spPr bwMode="auto">
            <a:xfrm>
              <a:off x="2100415" y="830263"/>
              <a:ext cx="0" cy="665163"/>
            </a:xfrm>
            <a:custGeom>
              <a:avLst/>
              <a:gdLst>
                <a:gd name="T0" fmla="*/ 0 h 419"/>
                <a:gd name="T1" fmla="*/ 419 h 419"/>
                <a:gd name="T2" fmla="*/ 419 h 419"/>
              </a:gdLst>
              <a:ahLst/>
              <a:cxnLst>
                <a:cxn ang="0">
                  <a:pos x="0" y="T0"/>
                </a:cxn>
                <a:cxn ang="0">
                  <a:pos x="0" y="T1"/>
                </a:cxn>
                <a:cxn ang="0">
                  <a:pos x="0" y="T2"/>
                </a:cxn>
              </a:cxnLst>
              <a:rect l="0" t="0" r="r" b="b"/>
              <a:pathLst>
                <a:path h="419">
                  <a:moveTo>
                    <a:pt x="0" y="0"/>
                  </a:moveTo>
                  <a:lnTo>
                    <a:pt x="0" y="419"/>
                  </a:lnTo>
                  <a:lnTo>
                    <a:pt x="0" y="419"/>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8" name="Rectangle 38">
              <a:extLst>
                <a:ext uri="{FF2B5EF4-FFF2-40B4-BE49-F238E27FC236}">
                  <a16:creationId xmlns:a16="http://schemas.microsoft.com/office/drawing/2014/main" id="{F2C02CBB-64E4-1145-A462-269D83D8FA9E}"/>
                </a:ext>
              </a:extLst>
            </p:cNvPr>
            <p:cNvSpPr>
              <a:spLocks noChangeArrowheads="1"/>
            </p:cNvSpPr>
            <p:nvPr/>
          </p:nvSpPr>
          <p:spPr bwMode="auto">
            <a:xfrm>
              <a:off x="2106765" y="1541463"/>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YJM450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9" name="Freeform 39">
              <a:extLst>
                <a:ext uri="{FF2B5EF4-FFF2-40B4-BE49-F238E27FC236}">
                  <a16:creationId xmlns:a16="http://schemas.microsoft.com/office/drawing/2014/main" id="{166A70D8-B7A5-144E-B1A5-39BEFB85389C}"/>
                </a:ext>
              </a:extLst>
            </p:cNvPr>
            <p:cNvSpPr>
              <a:spLocks/>
            </p:cNvSpPr>
            <p:nvPr/>
          </p:nvSpPr>
          <p:spPr bwMode="auto">
            <a:xfrm>
              <a:off x="2100415" y="1589088"/>
              <a:ext cx="0" cy="595313"/>
            </a:xfrm>
            <a:custGeom>
              <a:avLst/>
              <a:gdLst>
                <a:gd name="T0" fmla="*/ 375 h 375"/>
                <a:gd name="T1" fmla="*/ 0 h 375"/>
                <a:gd name="T2" fmla="*/ 0 h 375"/>
              </a:gdLst>
              <a:ahLst/>
              <a:cxnLst>
                <a:cxn ang="0">
                  <a:pos x="0" y="T0"/>
                </a:cxn>
                <a:cxn ang="0">
                  <a:pos x="0" y="T1"/>
                </a:cxn>
                <a:cxn ang="0">
                  <a:pos x="0" y="T2"/>
                </a:cxn>
              </a:cxnLst>
              <a:rect l="0" t="0" r="r" b="b"/>
              <a:pathLst>
                <a:path h="375">
                  <a:moveTo>
                    <a:pt x="0" y="37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0" name="Rectangle 40">
              <a:extLst>
                <a:ext uri="{FF2B5EF4-FFF2-40B4-BE49-F238E27FC236}">
                  <a16:creationId xmlns:a16="http://schemas.microsoft.com/office/drawing/2014/main" id="{A3FE6099-2F24-1E40-8AAF-9131EE8879F6}"/>
                </a:ext>
              </a:extLst>
            </p:cNvPr>
            <p:cNvSpPr>
              <a:spLocks noChangeArrowheads="1"/>
            </p:cNvSpPr>
            <p:nvPr/>
          </p:nvSpPr>
          <p:spPr bwMode="auto">
            <a:xfrm>
              <a:off x="2106765" y="1635125"/>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YJM681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1" name="Freeform 41">
              <a:extLst>
                <a:ext uri="{FF2B5EF4-FFF2-40B4-BE49-F238E27FC236}">
                  <a16:creationId xmlns:a16="http://schemas.microsoft.com/office/drawing/2014/main" id="{7AA12AF9-9B97-4840-95DC-8B74624DCD1E}"/>
                </a:ext>
              </a:extLst>
            </p:cNvPr>
            <p:cNvSpPr>
              <a:spLocks/>
            </p:cNvSpPr>
            <p:nvPr/>
          </p:nvSpPr>
          <p:spPr bwMode="auto">
            <a:xfrm>
              <a:off x="2100415" y="1681163"/>
              <a:ext cx="0" cy="550863"/>
            </a:xfrm>
            <a:custGeom>
              <a:avLst/>
              <a:gdLst>
                <a:gd name="T0" fmla="*/ 347 h 347"/>
                <a:gd name="T1" fmla="*/ 0 h 347"/>
                <a:gd name="T2" fmla="*/ 0 h 347"/>
              </a:gdLst>
              <a:ahLst/>
              <a:cxnLst>
                <a:cxn ang="0">
                  <a:pos x="0" y="T0"/>
                </a:cxn>
                <a:cxn ang="0">
                  <a:pos x="0" y="T1"/>
                </a:cxn>
                <a:cxn ang="0">
                  <a:pos x="0" y="T2"/>
                </a:cxn>
              </a:cxnLst>
              <a:rect l="0" t="0" r="r" b="b"/>
              <a:pathLst>
                <a:path h="347">
                  <a:moveTo>
                    <a:pt x="0" y="347"/>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2" name="Rectangle 42">
              <a:extLst>
                <a:ext uri="{FF2B5EF4-FFF2-40B4-BE49-F238E27FC236}">
                  <a16:creationId xmlns:a16="http://schemas.microsoft.com/office/drawing/2014/main" id="{1C4ACFF4-572F-F64D-B3D3-740AD1710106}"/>
                </a:ext>
              </a:extLst>
            </p:cNvPr>
            <p:cNvSpPr>
              <a:spLocks noChangeArrowheads="1"/>
            </p:cNvSpPr>
            <p:nvPr/>
          </p:nvSpPr>
          <p:spPr bwMode="auto">
            <a:xfrm>
              <a:off x="2106765" y="1727200"/>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YJM689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3" name="Freeform 43">
              <a:extLst>
                <a:ext uri="{FF2B5EF4-FFF2-40B4-BE49-F238E27FC236}">
                  <a16:creationId xmlns:a16="http://schemas.microsoft.com/office/drawing/2014/main" id="{2B1EBDAD-5758-B849-B2BD-C8D0AA31E864}"/>
                </a:ext>
              </a:extLst>
            </p:cNvPr>
            <p:cNvSpPr>
              <a:spLocks/>
            </p:cNvSpPr>
            <p:nvPr/>
          </p:nvSpPr>
          <p:spPr bwMode="auto">
            <a:xfrm>
              <a:off x="2100415" y="1773238"/>
              <a:ext cx="0" cy="504825"/>
            </a:xfrm>
            <a:custGeom>
              <a:avLst/>
              <a:gdLst>
                <a:gd name="T0" fmla="*/ 318 h 318"/>
                <a:gd name="T1" fmla="*/ 0 h 318"/>
                <a:gd name="T2" fmla="*/ 0 h 318"/>
              </a:gdLst>
              <a:ahLst/>
              <a:cxnLst>
                <a:cxn ang="0">
                  <a:pos x="0" y="T0"/>
                </a:cxn>
                <a:cxn ang="0">
                  <a:pos x="0" y="T1"/>
                </a:cxn>
                <a:cxn ang="0">
                  <a:pos x="0" y="T2"/>
                </a:cxn>
              </a:cxnLst>
              <a:rect l="0" t="0" r="r" b="b"/>
              <a:pathLst>
                <a:path h="318">
                  <a:moveTo>
                    <a:pt x="0" y="318"/>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4" name="Rectangle 44">
              <a:extLst>
                <a:ext uri="{FF2B5EF4-FFF2-40B4-BE49-F238E27FC236}">
                  <a16:creationId xmlns:a16="http://schemas.microsoft.com/office/drawing/2014/main" id="{8F8EF823-ED2F-1748-804A-73FB0C29708D}"/>
                </a:ext>
              </a:extLst>
            </p:cNvPr>
            <p:cNvSpPr>
              <a:spLocks noChangeArrowheads="1"/>
            </p:cNvSpPr>
            <p:nvPr/>
          </p:nvSpPr>
          <p:spPr bwMode="auto">
            <a:xfrm>
              <a:off x="2106765" y="1820863"/>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YJM1202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5" name="Freeform 45">
              <a:extLst>
                <a:ext uri="{FF2B5EF4-FFF2-40B4-BE49-F238E27FC236}">
                  <a16:creationId xmlns:a16="http://schemas.microsoft.com/office/drawing/2014/main" id="{31D61270-8B91-0D43-B7C7-1CDFCC747247}"/>
                </a:ext>
              </a:extLst>
            </p:cNvPr>
            <p:cNvSpPr>
              <a:spLocks/>
            </p:cNvSpPr>
            <p:nvPr/>
          </p:nvSpPr>
          <p:spPr bwMode="auto">
            <a:xfrm>
              <a:off x="2100415" y="1866900"/>
              <a:ext cx="0" cy="457200"/>
            </a:xfrm>
            <a:custGeom>
              <a:avLst/>
              <a:gdLst>
                <a:gd name="T0" fmla="*/ 288 h 288"/>
                <a:gd name="T1" fmla="*/ 0 h 288"/>
                <a:gd name="T2" fmla="*/ 0 h 288"/>
              </a:gdLst>
              <a:ahLst/>
              <a:cxnLst>
                <a:cxn ang="0">
                  <a:pos x="0" y="T0"/>
                </a:cxn>
                <a:cxn ang="0">
                  <a:pos x="0" y="T1"/>
                </a:cxn>
                <a:cxn ang="0">
                  <a:pos x="0" y="T2"/>
                </a:cxn>
              </a:cxnLst>
              <a:rect l="0" t="0" r="r" b="b"/>
              <a:pathLst>
                <a:path h="288">
                  <a:moveTo>
                    <a:pt x="0" y="288"/>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6" name="Rectangle 46">
              <a:extLst>
                <a:ext uri="{FF2B5EF4-FFF2-40B4-BE49-F238E27FC236}">
                  <a16:creationId xmlns:a16="http://schemas.microsoft.com/office/drawing/2014/main" id="{991CE08E-EC41-F14E-917C-D16D6D282919}"/>
                </a:ext>
              </a:extLst>
            </p:cNvPr>
            <p:cNvSpPr>
              <a:spLocks noChangeArrowheads="1"/>
            </p:cNvSpPr>
            <p:nvPr/>
          </p:nvSpPr>
          <p:spPr bwMode="auto">
            <a:xfrm>
              <a:off x="2106765" y="1912938"/>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YJM1385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7" name="Freeform 47">
              <a:extLst>
                <a:ext uri="{FF2B5EF4-FFF2-40B4-BE49-F238E27FC236}">
                  <a16:creationId xmlns:a16="http://schemas.microsoft.com/office/drawing/2014/main" id="{29A48CA2-C3F8-CF42-9142-E16F1DD13392}"/>
                </a:ext>
              </a:extLst>
            </p:cNvPr>
            <p:cNvSpPr>
              <a:spLocks/>
            </p:cNvSpPr>
            <p:nvPr/>
          </p:nvSpPr>
          <p:spPr bwMode="auto">
            <a:xfrm>
              <a:off x="2100415" y="1958975"/>
              <a:ext cx="0" cy="411163"/>
            </a:xfrm>
            <a:custGeom>
              <a:avLst/>
              <a:gdLst>
                <a:gd name="T0" fmla="*/ 259 h 259"/>
                <a:gd name="T1" fmla="*/ 0 h 259"/>
                <a:gd name="T2" fmla="*/ 0 h 259"/>
              </a:gdLst>
              <a:ahLst/>
              <a:cxnLst>
                <a:cxn ang="0">
                  <a:pos x="0" y="T0"/>
                </a:cxn>
                <a:cxn ang="0">
                  <a:pos x="0" y="T1"/>
                </a:cxn>
                <a:cxn ang="0">
                  <a:pos x="0" y="T2"/>
                </a:cxn>
              </a:cxnLst>
              <a:rect l="0" t="0" r="r" b="b"/>
              <a:pathLst>
                <a:path h="259">
                  <a:moveTo>
                    <a:pt x="0" y="259"/>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8" name="Rectangle 48">
              <a:extLst>
                <a:ext uri="{FF2B5EF4-FFF2-40B4-BE49-F238E27FC236}">
                  <a16:creationId xmlns:a16="http://schemas.microsoft.com/office/drawing/2014/main" id="{530EDE19-EBA8-1B40-956F-D034DE4C9B09}"/>
                </a:ext>
              </a:extLst>
            </p:cNvPr>
            <p:cNvSpPr>
              <a:spLocks noChangeArrowheads="1"/>
            </p:cNvSpPr>
            <p:nvPr/>
          </p:nvSpPr>
          <p:spPr bwMode="auto">
            <a:xfrm>
              <a:off x="2106765" y="2005013"/>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YJM326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9" name="Freeform 49">
              <a:extLst>
                <a:ext uri="{FF2B5EF4-FFF2-40B4-BE49-F238E27FC236}">
                  <a16:creationId xmlns:a16="http://schemas.microsoft.com/office/drawing/2014/main" id="{BBCA2D67-32EA-4C47-B1F5-B5E9FE730F7E}"/>
                </a:ext>
              </a:extLst>
            </p:cNvPr>
            <p:cNvSpPr>
              <a:spLocks/>
            </p:cNvSpPr>
            <p:nvPr/>
          </p:nvSpPr>
          <p:spPr bwMode="auto">
            <a:xfrm>
              <a:off x="2100415" y="2052638"/>
              <a:ext cx="0" cy="363538"/>
            </a:xfrm>
            <a:custGeom>
              <a:avLst/>
              <a:gdLst>
                <a:gd name="T0" fmla="*/ 229 h 229"/>
                <a:gd name="T1" fmla="*/ 0 h 229"/>
                <a:gd name="T2" fmla="*/ 0 h 229"/>
              </a:gdLst>
              <a:ahLst/>
              <a:cxnLst>
                <a:cxn ang="0">
                  <a:pos x="0" y="T0"/>
                </a:cxn>
                <a:cxn ang="0">
                  <a:pos x="0" y="T1"/>
                </a:cxn>
                <a:cxn ang="0">
                  <a:pos x="0" y="T2"/>
                </a:cxn>
              </a:cxnLst>
              <a:rect l="0" t="0" r="r" b="b"/>
              <a:pathLst>
                <a:path h="229">
                  <a:moveTo>
                    <a:pt x="0" y="229"/>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0" name="Rectangle 50">
              <a:extLst>
                <a:ext uri="{FF2B5EF4-FFF2-40B4-BE49-F238E27FC236}">
                  <a16:creationId xmlns:a16="http://schemas.microsoft.com/office/drawing/2014/main" id="{32266BB7-6DC9-F841-BD9A-8E9C7899F9B4}"/>
                </a:ext>
              </a:extLst>
            </p:cNvPr>
            <p:cNvSpPr>
              <a:spLocks noChangeArrowheads="1"/>
            </p:cNvSpPr>
            <p:nvPr/>
          </p:nvSpPr>
          <p:spPr bwMode="auto">
            <a:xfrm>
              <a:off x="2200428" y="209867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YJM1242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1" name="Freeform 51">
              <a:extLst>
                <a:ext uri="{FF2B5EF4-FFF2-40B4-BE49-F238E27FC236}">
                  <a16:creationId xmlns:a16="http://schemas.microsoft.com/office/drawing/2014/main" id="{93C640F9-06B4-5C42-9CD1-0E0E4CF71BAF}"/>
                </a:ext>
              </a:extLst>
            </p:cNvPr>
            <p:cNvSpPr>
              <a:spLocks/>
            </p:cNvSpPr>
            <p:nvPr/>
          </p:nvSpPr>
          <p:spPr bwMode="auto">
            <a:xfrm>
              <a:off x="2100415" y="2144713"/>
              <a:ext cx="0" cy="319088"/>
            </a:xfrm>
            <a:custGeom>
              <a:avLst/>
              <a:gdLst>
                <a:gd name="T0" fmla="*/ 201 h 201"/>
                <a:gd name="T1" fmla="*/ 0 h 201"/>
                <a:gd name="T2" fmla="*/ 0 h 201"/>
              </a:gdLst>
              <a:ahLst/>
              <a:cxnLst>
                <a:cxn ang="0">
                  <a:pos x="0" y="T0"/>
                </a:cxn>
                <a:cxn ang="0">
                  <a:pos x="0" y="T1"/>
                </a:cxn>
                <a:cxn ang="0">
                  <a:pos x="0" y="T2"/>
                </a:cxn>
              </a:cxnLst>
              <a:rect l="0" t="0" r="r" b="b"/>
              <a:pathLst>
                <a:path h="201">
                  <a:moveTo>
                    <a:pt x="0" y="201"/>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2" name="Rectangle 52">
              <a:extLst>
                <a:ext uri="{FF2B5EF4-FFF2-40B4-BE49-F238E27FC236}">
                  <a16:creationId xmlns:a16="http://schemas.microsoft.com/office/drawing/2014/main" id="{BFA81A59-EBA8-9E45-9F39-6731AB501288}"/>
                </a:ext>
              </a:extLst>
            </p:cNvPr>
            <p:cNvSpPr>
              <a:spLocks noChangeArrowheads="1"/>
            </p:cNvSpPr>
            <p:nvPr/>
          </p:nvSpPr>
          <p:spPr bwMode="auto">
            <a:xfrm>
              <a:off x="2200428" y="219075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YJM1356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3" name="Freeform 53">
              <a:extLst>
                <a:ext uri="{FF2B5EF4-FFF2-40B4-BE49-F238E27FC236}">
                  <a16:creationId xmlns:a16="http://schemas.microsoft.com/office/drawing/2014/main" id="{E370CF71-3E08-7B4E-B8CF-060150E84CA4}"/>
                </a:ext>
              </a:extLst>
            </p:cNvPr>
            <p:cNvSpPr>
              <a:spLocks/>
            </p:cNvSpPr>
            <p:nvPr/>
          </p:nvSpPr>
          <p:spPr bwMode="auto">
            <a:xfrm>
              <a:off x="2100415" y="2236788"/>
              <a:ext cx="0" cy="273050"/>
            </a:xfrm>
            <a:custGeom>
              <a:avLst/>
              <a:gdLst>
                <a:gd name="T0" fmla="*/ 172 h 172"/>
                <a:gd name="T1" fmla="*/ 0 h 172"/>
                <a:gd name="T2" fmla="*/ 0 h 172"/>
              </a:gdLst>
              <a:ahLst/>
              <a:cxnLst>
                <a:cxn ang="0">
                  <a:pos x="0" y="T0"/>
                </a:cxn>
                <a:cxn ang="0">
                  <a:pos x="0" y="T1"/>
                </a:cxn>
                <a:cxn ang="0">
                  <a:pos x="0" y="T2"/>
                </a:cxn>
              </a:cxnLst>
              <a:rect l="0" t="0" r="r" b="b"/>
              <a:pathLst>
                <a:path h="172">
                  <a:moveTo>
                    <a:pt x="0" y="172"/>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4" name="Rectangle 54">
              <a:extLst>
                <a:ext uri="{FF2B5EF4-FFF2-40B4-BE49-F238E27FC236}">
                  <a16:creationId xmlns:a16="http://schemas.microsoft.com/office/drawing/2014/main" id="{85B68777-07CA-4448-8FB9-E894A4EFF9B7}"/>
                </a:ext>
              </a:extLst>
            </p:cNvPr>
            <p:cNvSpPr>
              <a:spLocks noChangeArrowheads="1"/>
            </p:cNvSpPr>
            <p:nvPr/>
          </p:nvSpPr>
          <p:spPr bwMode="auto">
            <a:xfrm>
              <a:off x="2200428" y="228282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YJM1478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5" name="Freeform 55">
              <a:extLst>
                <a:ext uri="{FF2B5EF4-FFF2-40B4-BE49-F238E27FC236}">
                  <a16:creationId xmlns:a16="http://schemas.microsoft.com/office/drawing/2014/main" id="{4CDE0E68-327B-F646-9CC6-225FB8CC4654}"/>
                </a:ext>
              </a:extLst>
            </p:cNvPr>
            <p:cNvSpPr>
              <a:spLocks/>
            </p:cNvSpPr>
            <p:nvPr/>
          </p:nvSpPr>
          <p:spPr bwMode="auto">
            <a:xfrm>
              <a:off x="2100415" y="2330450"/>
              <a:ext cx="0" cy="225425"/>
            </a:xfrm>
            <a:custGeom>
              <a:avLst/>
              <a:gdLst>
                <a:gd name="T0" fmla="*/ 142 h 142"/>
                <a:gd name="T1" fmla="*/ 0 h 142"/>
                <a:gd name="T2" fmla="*/ 0 h 142"/>
              </a:gdLst>
              <a:ahLst/>
              <a:cxnLst>
                <a:cxn ang="0">
                  <a:pos x="0" y="T0"/>
                </a:cxn>
                <a:cxn ang="0">
                  <a:pos x="0" y="T1"/>
                </a:cxn>
                <a:cxn ang="0">
                  <a:pos x="0" y="T2"/>
                </a:cxn>
              </a:cxnLst>
              <a:rect l="0" t="0" r="r" b="b"/>
              <a:pathLst>
                <a:path h="142">
                  <a:moveTo>
                    <a:pt x="0" y="142"/>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6" name="Rectangle 56">
              <a:extLst>
                <a:ext uri="{FF2B5EF4-FFF2-40B4-BE49-F238E27FC236}">
                  <a16:creationId xmlns:a16="http://schemas.microsoft.com/office/drawing/2014/main" id="{DC9D57CF-7C1F-DE4C-9547-0C2833E0A776}"/>
                </a:ext>
              </a:extLst>
            </p:cNvPr>
            <p:cNvSpPr>
              <a:spLocks noChangeArrowheads="1"/>
            </p:cNvSpPr>
            <p:nvPr/>
          </p:nvSpPr>
          <p:spPr bwMode="auto">
            <a:xfrm>
              <a:off x="2106765" y="2376488"/>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YJM428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7" name="Freeform 57">
              <a:extLst>
                <a:ext uri="{FF2B5EF4-FFF2-40B4-BE49-F238E27FC236}">
                  <a16:creationId xmlns:a16="http://schemas.microsoft.com/office/drawing/2014/main" id="{B0323C14-ECFC-BB4F-A2EB-8D4F34637BE2}"/>
                </a:ext>
              </a:extLst>
            </p:cNvPr>
            <p:cNvSpPr>
              <a:spLocks/>
            </p:cNvSpPr>
            <p:nvPr/>
          </p:nvSpPr>
          <p:spPr bwMode="auto">
            <a:xfrm>
              <a:off x="2100415" y="2422525"/>
              <a:ext cx="0" cy="179388"/>
            </a:xfrm>
            <a:custGeom>
              <a:avLst/>
              <a:gdLst>
                <a:gd name="T0" fmla="*/ 113 h 113"/>
                <a:gd name="T1" fmla="*/ 0 h 113"/>
                <a:gd name="T2" fmla="*/ 0 h 113"/>
              </a:gdLst>
              <a:ahLst/>
              <a:cxnLst>
                <a:cxn ang="0">
                  <a:pos x="0" y="T0"/>
                </a:cxn>
                <a:cxn ang="0">
                  <a:pos x="0" y="T1"/>
                </a:cxn>
                <a:cxn ang="0">
                  <a:pos x="0" y="T2"/>
                </a:cxn>
              </a:cxnLst>
              <a:rect l="0" t="0" r="r" b="b"/>
              <a:pathLst>
                <a:path h="113">
                  <a:moveTo>
                    <a:pt x="0" y="113"/>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8" name="Rectangle 58">
              <a:extLst>
                <a:ext uri="{FF2B5EF4-FFF2-40B4-BE49-F238E27FC236}">
                  <a16:creationId xmlns:a16="http://schemas.microsoft.com/office/drawing/2014/main" id="{111BC896-2DF5-1444-BF34-E9A475706F55}"/>
                </a:ext>
              </a:extLst>
            </p:cNvPr>
            <p:cNvSpPr>
              <a:spLocks noChangeArrowheads="1"/>
            </p:cNvSpPr>
            <p:nvPr/>
          </p:nvSpPr>
          <p:spPr bwMode="auto">
            <a:xfrm>
              <a:off x="2106765" y="2468563"/>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YJM1338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9" name="Freeform 59">
              <a:extLst>
                <a:ext uri="{FF2B5EF4-FFF2-40B4-BE49-F238E27FC236}">
                  <a16:creationId xmlns:a16="http://schemas.microsoft.com/office/drawing/2014/main" id="{AD8D30F6-436B-C34C-A185-46477DBDB53A}"/>
                </a:ext>
              </a:extLst>
            </p:cNvPr>
            <p:cNvSpPr>
              <a:spLocks/>
            </p:cNvSpPr>
            <p:nvPr/>
          </p:nvSpPr>
          <p:spPr bwMode="auto">
            <a:xfrm>
              <a:off x="2100415" y="2514600"/>
              <a:ext cx="0" cy="133350"/>
            </a:xfrm>
            <a:custGeom>
              <a:avLst/>
              <a:gdLst>
                <a:gd name="T0" fmla="*/ 84 h 84"/>
                <a:gd name="T1" fmla="*/ 0 h 84"/>
                <a:gd name="T2" fmla="*/ 0 h 84"/>
              </a:gdLst>
              <a:ahLst/>
              <a:cxnLst>
                <a:cxn ang="0">
                  <a:pos x="0" y="T0"/>
                </a:cxn>
                <a:cxn ang="0">
                  <a:pos x="0" y="T1"/>
                </a:cxn>
                <a:cxn ang="0">
                  <a:pos x="0" y="T2"/>
                </a:cxn>
              </a:cxnLst>
              <a:rect l="0" t="0" r="r" b="b"/>
              <a:pathLst>
                <a:path h="84">
                  <a:moveTo>
                    <a:pt x="0" y="84"/>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0" name="Rectangle 60">
              <a:extLst>
                <a:ext uri="{FF2B5EF4-FFF2-40B4-BE49-F238E27FC236}">
                  <a16:creationId xmlns:a16="http://schemas.microsoft.com/office/drawing/2014/main" id="{C83AF83E-D3B8-7940-A418-C4491FA0F94C}"/>
                </a:ext>
              </a:extLst>
            </p:cNvPr>
            <p:cNvSpPr>
              <a:spLocks noChangeArrowheads="1"/>
            </p:cNvSpPr>
            <p:nvPr/>
          </p:nvSpPr>
          <p:spPr bwMode="auto">
            <a:xfrm>
              <a:off x="2106765" y="2562225"/>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YJM189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1" name="Freeform 61">
              <a:extLst>
                <a:ext uri="{FF2B5EF4-FFF2-40B4-BE49-F238E27FC236}">
                  <a16:creationId xmlns:a16="http://schemas.microsoft.com/office/drawing/2014/main" id="{A5A48368-36FB-2C4E-87A4-DBD461FB05B2}"/>
                </a:ext>
              </a:extLst>
            </p:cNvPr>
            <p:cNvSpPr>
              <a:spLocks/>
            </p:cNvSpPr>
            <p:nvPr/>
          </p:nvSpPr>
          <p:spPr bwMode="auto">
            <a:xfrm>
              <a:off x="2100415" y="2608263"/>
              <a:ext cx="0" cy="87313"/>
            </a:xfrm>
            <a:custGeom>
              <a:avLst/>
              <a:gdLst>
                <a:gd name="T0" fmla="*/ 55 h 55"/>
                <a:gd name="T1" fmla="*/ 0 h 55"/>
                <a:gd name="T2" fmla="*/ 0 h 55"/>
              </a:gdLst>
              <a:ahLst/>
              <a:cxnLst>
                <a:cxn ang="0">
                  <a:pos x="0" y="T0"/>
                </a:cxn>
                <a:cxn ang="0">
                  <a:pos x="0" y="T1"/>
                </a:cxn>
                <a:cxn ang="0">
                  <a:pos x="0" y="T2"/>
                </a:cxn>
              </a:cxnLst>
              <a:rect l="0" t="0" r="r" b="b"/>
              <a:pathLst>
                <a:path h="55">
                  <a:moveTo>
                    <a:pt x="0" y="5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2" name="Rectangle 62">
              <a:extLst>
                <a:ext uri="{FF2B5EF4-FFF2-40B4-BE49-F238E27FC236}">
                  <a16:creationId xmlns:a16="http://schemas.microsoft.com/office/drawing/2014/main" id="{8B1F509E-34D6-B747-800A-6739A6BD941B}"/>
                </a:ext>
              </a:extLst>
            </p:cNvPr>
            <p:cNvSpPr>
              <a:spLocks noChangeArrowheads="1"/>
            </p:cNvSpPr>
            <p:nvPr/>
          </p:nvSpPr>
          <p:spPr bwMode="auto">
            <a:xfrm>
              <a:off x="2165503" y="265430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YJM1326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3" name="Freeform 63">
              <a:extLst>
                <a:ext uri="{FF2B5EF4-FFF2-40B4-BE49-F238E27FC236}">
                  <a16:creationId xmlns:a16="http://schemas.microsoft.com/office/drawing/2014/main" id="{0CFCD88A-920B-F048-81EB-B9CACE5AD023}"/>
                </a:ext>
              </a:extLst>
            </p:cNvPr>
            <p:cNvSpPr>
              <a:spLocks/>
            </p:cNvSpPr>
            <p:nvPr/>
          </p:nvSpPr>
          <p:spPr bwMode="auto">
            <a:xfrm>
              <a:off x="2100415" y="2700338"/>
              <a:ext cx="58738" cy="41275"/>
            </a:xfrm>
            <a:custGeom>
              <a:avLst/>
              <a:gdLst>
                <a:gd name="T0" fmla="*/ 0 w 37"/>
                <a:gd name="T1" fmla="*/ 26 h 26"/>
                <a:gd name="T2" fmla="*/ 0 w 37"/>
                <a:gd name="T3" fmla="*/ 0 h 26"/>
                <a:gd name="T4" fmla="*/ 37 w 37"/>
                <a:gd name="T5" fmla="*/ 0 h 26"/>
              </a:gdLst>
              <a:ahLst/>
              <a:cxnLst>
                <a:cxn ang="0">
                  <a:pos x="T0" y="T1"/>
                </a:cxn>
                <a:cxn ang="0">
                  <a:pos x="T2" y="T3"/>
                </a:cxn>
                <a:cxn ang="0">
                  <a:pos x="T4" y="T5"/>
                </a:cxn>
              </a:cxnLst>
              <a:rect l="0" t="0" r="r" b="b"/>
              <a:pathLst>
                <a:path w="37" h="26">
                  <a:moveTo>
                    <a:pt x="0" y="26"/>
                  </a:moveTo>
                  <a:lnTo>
                    <a:pt x="0" y="0"/>
                  </a:lnTo>
                  <a:lnTo>
                    <a:pt x="37"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4" name="Rectangle 64">
              <a:extLst>
                <a:ext uri="{FF2B5EF4-FFF2-40B4-BE49-F238E27FC236}">
                  <a16:creationId xmlns:a16="http://schemas.microsoft.com/office/drawing/2014/main" id="{8317D6FD-A1CE-1046-A737-EFE1DAF825EF}"/>
                </a:ext>
              </a:extLst>
            </p:cNvPr>
            <p:cNvSpPr>
              <a:spLocks noChangeArrowheads="1"/>
            </p:cNvSpPr>
            <p:nvPr/>
          </p:nvSpPr>
          <p:spPr bwMode="auto">
            <a:xfrm>
              <a:off x="2106765" y="274637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YJM1244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5" name="Freeform 65">
              <a:extLst>
                <a:ext uri="{FF2B5EF4-FFF2-40B4-BE49-F238E27FC236}">
                  <a16:creationId xmlns:a16="http://schemas.microsoft.com/office/drawing/2014/main" id="{42ED83EC-7075-AC45-BC3E-F7DA01FBD806}"/>
                </a:ext>
              </a:extLst>
            </p:cNvPr>
            <p:cNvSpPr>
              <a:spLocks/>
            </p:cNvSpPr>
            <p:nvPr/>
          </p:nvSpPr>
          <p:spPr bwMode="auto">
            <a:xfrm>
              <a:off x="2100415" y="2752725"/>
              <a:ext cx="0" cy="41275"/>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6" name="Rectangle 66">
              <a:extLst>
                <a:ext uri="{FF2B5EF4-FFF2-40B4-BE49-F238E27FC236}">
                  <a16:creationId xmlns:a16="http://schemas.microsoft.com/office/drawing/2014/main" id="{64B3D348-583A-ED48-9F09-DC2980BB3757}"/>
                </a:ext>
              </a:extLst>
            </p:cNvPr>
            <p:cNvSpPr>
              <a:spLocks noChangeArrowheads="1"/>
            </p:cNvSpPr>
            <p:nvPr/>
          </p:nvSpPr>
          <p:spPr bwMode="auto">
            <a:xfrm>
              <a:off x="2106765" y="2840038"/>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YJM320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7" name="Freeform 67">
              <a:extLst>
                <a:ext uri="{FF2B5EF4-FFF2-40B4-BE49-F238E27FC236}">
                  <a16:creationId xmlns:a16="http://schemas.microsoft.com/office/drawing/2014/main" id="{FF059EFF-996D-D842-BDFD-2D29672EB3AF}"/>
                </a:ext>
              </a:extLst>
            </p:cNvPr>
            <p:cNvSpPr>
              <a:spLocks/>
            </p:cNvSpPr>
            <p:nvPr/>
          </p:nvSpPr>
          <p:spPr bwMode="auto">
            <a:xfrm>
              <a:off x="2100415" y="1525588"/>
              <a:ext cx="0" cy="1360488"/>
            </a:xfrm>
            <a:custGeom>
              <a:avLst/>
              <a:gdLst>
                <a:gd name="T0" fmla="*/ 0 h 857"/>
                <a:gd name="T1" fmla="*/ 857 h 857"/>
                <a:gd name="T2" fmla="*/ 857 h 857"/>
              </a:gdLst>
              <a:ahLst/>
              <a:cxnLst>
                <a:cxn ang="0">
                  <a:pos x="0" y="T0"/>
                </a:cxn>
                <a:cxn ang="0">
                  <a:pos x="0" y="T1"/>
                </a:cxn>
                <a:cxn ang="0">
                  <a:pos x="0" y="T2"/>
                </a:cxn>
              </a:cxnLst>
              <a:rect l="0" t="0" r="r" b="b"/>
              <a:pathLst>
                <a:path h="857">
                  <a:moveTo>
                    <a:pt x="0" y="0"/>
                  </a:moveTo>
                  <a:lnTo>
                    <a:pt x="0" y="857"/>
                  </a:lnTo>
                  <a:lnTo>
                    <a:pt x="0" y="857"/>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8" name="Rectangle 68">
              <a:extLst>
                <a:ext uri="{FF2B5EF4-FFF2-40B4-BE49-F238E27FC236}">
                  <a16:creationId xmlns:a16="http://schemas.microsoft.com/office/drawing/2014/main" id="{D7606834-28E9-AF40-AD4A-8C384BAC5DEF}"/>
                </a:ext>
              </a:extLst>
            </p:cNvPr>
            <p:cNvSpPr>
              <a:spLocks noChangeArrowheads="1"/>
            </p:cNvSpPr>
            <p:nvPr/>
          </p:nvSpPr>
          <p:spPr bwMode="auto">
            <a:xfrm>
              <a:off x="2106765" y="2932113"/>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YJM554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9" name="Freeform 69">
              <a:extLst>
                <a:ext uri="{FF2B5EF4-FFF2-40B4-BE49-F238E27FC236}">
                  <a16:creationId xmlns:a16="http://schemas.microsoft.com/office/drawing/2014/main" id="{A73B6BB1-BA09-3D49-AC9E-1D476B3525FC}"/>
                </a:ext>
              </a:extLst>
            </p:cNvPr>
            <p:cNvSpPr>
              <a:spLocks/>
            </p:cNvSpPr>
            <p:nvPr/>
          </p:nvSpPr>
          <p:spPr bwMode="auto">
            <a:xfrm>
              <a:off x="2100415" y="1571625"/>
              <a:ext cx="0" cy="1406525"/>
            </a:xfrm>
            <a:custGeom>
              <a:avLst/>
              <a:gdLst>
                <a:gd name="T0" fmla="*/ 0 h 886"/>
                <a:gd name="T1" fmla="*/ 886 h 886"/>
                <a:gd name="T2" fmla="*/ 886 h 886"/>
              </a:gdLst>
              <a:ahLst/>
              <a:cxnLst>
                <a:cxn ang="0">
                  <a:pos x="0" y="T0"/>
                </a:cxn>
                <a:cxn ang="0">
                  <a:pos x="0" y="T1"/>
                </a:cxn>
                <a:cxn ang="0">
                  <a:pos x="0" y="T2"/>
                </a:cxn>
              </a:cxnLst>
              <a:rect l="0" t="0" r="r" b="b"/>
              <a:pathLst>
                <a:path h="886">
                  <a:moveTo>
                    <a:pt x="0" y="0"/>
                  </a:moveTo>
                  <a:lnTo>
                    <a:pt x="0" y="886"/>
                  </a:lnTo>
                  <a:lnTo>
                    <a:pt x="0" y="88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0" name="Rectangle 70">
              <a:extLst>
                <a:ext uri="{FF2B5EF4-FFF2-40B4-BE49-F238E27FC236}">
                  <a16:creationId xmlns:a16="http://schemas.microsoft.com/office/drawing/2014/main" id="{BF244009-203F-894B-B402-D883B1CFC4D4}"/>
                </a:ext>
              </a:extLst>
            </p:cNvPr>
            <p:cNvSpPr>
              <a:spLocks noChangeArrowheads="1"/>
            </p:cNvSpPr>
            <p:nvPr/>
          </p:nvSpPr>
          <p:spPr bwMode="auto">
            <a:xfrm>
              <a:off x="2106765" y="3024188"/>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YJM683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1" name="Freeform 71">
              <a:extLst>
                <a:ext uri="{FF2B5EF4-FFF2-40B4-BE49-F238E27FC236}">
                  <a16:creationId xmlns:a16="http://schemas.microsoft.com/office/drawing/2014/main" id="{155F7BC3-710E-CA44-AB27-34E0F00422D4}"/>
                </a:ext>
              </a:extLst>
            </p:cNvPr>
            <p:cNvSpPr>
              <a:spLocks/>
            </p:cNvSpPr>
            <p:nvPr/>
          </p:nvSpPr>
          <p:spPr bwMode="auto">
            <a:xfrm>
              <a:off x="2100415" y="1617663"/>
              <a:ext cx="0" cy="1454150"/>
            </a:xfrm>
            <a:custGeom>
              <a:avLst/>
              <a:gdLst>
                <a:gd name="T0" fmla="*/ 0 h 916"/>
                <a:gd name="T1" fmla="*/ 916 h 916"/>
                <a:gd name="T2" fmla="*/ 916 h 916"/>
              </a:gdLst>
              <a:ahLst/>
              <a:cxnLst>
                <a:cxn ang="0">
                  <a:pos x="0" y="T0"/>
                </a:cxn>
                <a:cxn ang="0">
                  <a:pos x="0" y="T1"/>
                </a:cxn>
                <a:cxn ang="0">
                  <a:pos x="0" y="T2"/>
                </a:cxn>
              </a:cxnLst>
              <a:rect l="0" t="0" r="r" b="b"/>
              <a:pathLst>
                <a:path h="916">
                  <a:moveTo>
                    <a:pt x="0" y="0"/>
                  </a:moveTo>
                  <a:lnTo>
                    <a:pt x="0" y="916"/>
                  </a:lnTo>
                  <a:lnTo>
                    <a:pt x="0" y="91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2" name="Rectangle 72">
              <a:extLst>
                <a:ext uri="{FF2B5EF4-FFF2-40B4-BE49-F238E27FC236}">
                  <a16:creationId xmlns:a16="http://schemas.microsoft.com/office/drawing/2014/main" id="{7F5C9179-9B07-9B41-ADBE-D2EDC7B8E122}"/>
                </a:ext>
              </a:extLst>
            </p:cNvPr>
            <p:cNvSpPr>
              <a:spLocks noChangeArrowheads="1"/>
            </p:cNvSpPr>
            <p:nvPr/>
          </p:nvSpPr>
          <p:spPr bwMode="auto">
            <a:xfrm>
              <a:off x="2106765" y="311785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YJM1199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3" name="Freeform 73">
              <a:extLst>
                <a:ext uri="{FF2B5EF4-FFF2-40B4-BE49-F238E27FC236}">
                  <a16:creationId xmlns:a16="http://schemas.microsoft.com/office/drawing/2014/main" id="{3C1225CF-0AB4-2645-AF92-ACE6B51424DC}"/>
                </a:ext>
              </a:extLst>
            </p:cNvPr>
            <p:cNvSpPr>
              <a:spLocks/>
            </p:cNvSpPr>
            <p:nvPr/>
          </p:nvSpPr>
          <p:spPr bwMode="auto">
            <a:xfrm>
              <a:off x="2100415" y="1663700"/>
              <a:ext cx="0" cy="1500188"/>
            </a:xfrm>
            <a:custGeom>
              <a:avLst/>
              <a:gdLst>
                <a:gd name="T0" fmla="*/ 0 h 945"/>
                <a:gd name="T1" fmla="*/ 945 h 945"/>
                <a:gd name="T2" fmla="*/ 945 h 945"/>
              </a:gdLst>
              <a:ahLst/>
              <a:cxnLst>
                <a:cxn ang="0">
                  <a:pos x="0" y="T0"/>
                </a:cxn>
                <a:cxn ang="0">
                  <a:pos x="0" y="T1"/>
                </a:cxn>
                <a:cxn ang="0">
                  <a:pos x="0" y="T2"/>
                </a:cxn>
              </a:cxnLst>
              <a:rect l="0" t="0" r="r" b="b"/>
              <a:pathLst>
                <a:path h="945">
                  <a:moveTo>
                    <a:pt x="0" y="0"/>
                  </a:moveTo>
                  <a:lnTo>
                    <a:pt x="0" y="945"/>
                  </a:lnTo>
                  <a:lnTo>
                    <a:pt x="0" y="94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4" name="Rectangle 74">
              <a:extLst>
                <a:ext uri="{FF2B5EF4-FFF2-40B4-BE49-F238E27FC236}">
                  <a16:creationId xmlns:a16="http://schemas.microsoft.com/office/drawing/2014/main" id="{C3258EF6-43B5-784D-A341-CDC5F37BA58C}"/>
                </a:ext>
              </a:extLst>
            </p:cNvPr>
            <p:cNvSpPr>
              <a:spLocks noChangeArrowheads="1"/>
            </p:cNvSpPr>
            <p:nvPr/>
          </p:nvSpPr>
          <p:spPr bwMode="auto">
            <a:xfrm>
              <a:off x="2106765" y="320992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YJM1383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5" name="Freeform 75">
              <a:extLst>
                <a:ext uri="{FF2B5EF4-FFF2-40B4-BE49-F238E27FC236}">
                  <a16:creationId xmlns:a16="http://schemas.microsoft.com/office/drawing/2014/main" id="{5CA62066-1ACE-B242-AD58-B838EF1CFF56}"/>
                </a:ext>
              </a:extLst>
            </p:cNvPr>
            <p:cNvSpPr>
              <a:spLocks/>
            </p:cNvSpPr>
            <p:nvPr/>
          </p:nvSpPr>
          <p:spPr bwMode="auto">
            <a:xfrm>
              <a:off x="2100415" y="1709738"/>
              <a:ext cx="0" cy="1546225"/>
            </a:xfrm>
            <a:custGeom>
              <a:avLst/>
              <a:gdLst>
                <a:gd name="T0" fmla="*/ 0 h 974"/>
                <a:gd name="T1" fmla="*/ 974 h 974"/>
                <a:gd name="T2" fmla="*/ 974 h 974"/>
              </a:gdLst>
              <a:ahLst/>
              <a:cxnLst>
                <a:cxn ang="0">
                  <a:pos x="0" y="T0"/>
                </a:cxn>
                <a:cxn ang="0">
                  <a:pos x="0" y="T1"/>
                </a:cxn>
                <a:cxn ang="0">
                  <a:pos x="0" y="T2"/>
                </a:cxn>
              </a:cxnLst>
              <a:rect l="0" t="0" r="r" b="b"/>
              <a:pathLst>
                <a:path h="974">
                  <a:moveTo>
                    <a:pt x="0" y="0"/>
                  </a:moveTo>
                  <a:lnTo>
                    <a:pt x="0" y="974"/>
                  </a:lnTo>
                  <a:lnTo>
                    <a:pt x="0" y="97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6" name="Rectangle 76">
              <a:extLst>
                <a:ext uri="{FF2B5EF4-FFF2-40B4-BE49-F238E27FC236}">
                  <a16:creationId xmlns:a16="http://schemas.microsoft.com/office/drawing/2014/main" id="{1600CB79-E521-D140-ACD1-923EFDA2C3F7}"/>
                </a:ext>
              </a:extLst>
            </p:cNvPr>
            <p:cNvSpPr>
              <a:spLocks noChangeArrowheads="1"/>
            </p:cNvSpPr>
            <p:nvPr/>
          </p:nvSpPr>
          <p:spPr bwMode="auto">
            <a:xfrm>
              <a:off x="2106765" y="3303588"/>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YJM1190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7" name="Freeform 77">
              <a:extLst>
                <a:ext uri="{FF2B5EF4-FFF2-40B4-BE49-F238E27FC236}">
                  <a16:creationId xmlns:a16="http://schemas.microsoft.com/office/drawing/2014/main" id="{577C3DFB-244F-1C4F-A493-19B370421F12}"/>
                </a:ext>
              </a:extLst>
            </p:cNvPr>
            <p:cNvSpPr>
              <a:spLocks/>
            </p:cNvSpPr>
            <p:nvPr/>
          </p:nvSpPr>
          <p:spPr bwMode="auto">
            <a:xfrm>
              <a:off x="2100415" y="1755775"/>
              <a:ext cx="0" cy="1593850"/>
            </a:xfrm>
            <a:custGeom>
              <a:avLst/>
              <a:gdLst>
                <a:gd name="T0" fmla="*/ 0 h 1004"/>
                <a:gd name="T1" fmla="*/ 1004 h 1004"/>
                <a:gd name="T2" fmla="*/ 1004 h 1004"/>
              </a:gdLst>
              <a:ahLst/>
              <a:cxnLst>
                <a:cxn ang="0">
                  <a:pos x="0" y="T0"/>
                </a:cxn>
                <a:cxn ang="0">
                  <a:pos x="0" y="T1"/>
                </a:cxn>
                <a:cxn ang="0">
                  <a:pos x="0" y="T2"/>
                </a:cxn>
              </a:cxnLst>
              <a:rect l="0" t="0" r="r" b="b"/>
              <a:pathLst>
                <a:path h="1004">
                  <a:moveTo>
                    <a:pt x="0" y="0"/>
                  </a:moveTo>
                  <a:lnTo>
                    <a:pt x="0" y="1004"/>
                  </a:lnTo>
                  <a:lnTo>
                    <a:pt x="0" y="100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8" name="Rectangle 78">
              <a:extLst>
                <a:ext uri="{FF2B5EF4-FFF2-40B4-BE49-F238E27FC236}">
                  <a16:creationId xmlns:a16="http://schemas.microsoft.com/office/drawing/2014/main" id="{70AB0C8B-17A9-B041-A78F-A1BFAA321B7F}"/>
                </a:ext>
              </a:extLst>
            </p:cNvPr>
            <p:cNvSpPr>
              <a:spLocks noChangeArrowheads="1"/>
            </p:cNvSpPr>
            <p:nvPr/>
          </p:nvSpPr>
          <p:spPr bwMode="auto">
            <a:xfrm>
              <a:off x="2200428" y="3395663"/>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YJM627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9" name="Freeform 79">
              <a:extLst>
                <a:ext uri="{FF2B5EF4-FFF2-40B4-BE49-F238E27FC236}">
                  <a16:creationId xmlns:a16="http://schemas.microsoft.com/office/drawing/2014/main" id="{BC023915-9E51-314D-A7F4-AA9AA9254884}"/>
                </a:ext>
              </a:extLst>
            </p:cNvPr>
            <p:cNvSpPr>
              <a:spLocks/>
            </p:cNvSpPr>
            <p:nvPr/>
          </p:nvSpPr>
          <p:spPr bwMode="auto">
            <a:xfrm>
              <a:off x="2100415" y="1803400"/>
              <a:ext cx="0" cy="1638300"/>
            </a:xfrm>
            <a:custGeom>
              <a:avLst/>
              <a:gdLst>
                <a:gd name="T0" fmla="*/ 0 h 1032"/>
                <a:gd name="T1" fmla="*/ 1032 h 1032"/>
                <a:gd name="T2" fmla="*/ 1032 h 1032"/>
              </a:gdLst>
              <a:ahLst/>
              <a:cxnLst>
                <a:cxn ang="0">
                  <a:pos x="0" y="T0"/>
                </a:cxn>
                <a:cxn ang="0">
                  <a:pos x="0" y="T1"/>
                </a:cxn>
                <a:cxn ang="0">
                  <a:pos x="0" y="T2"/>
                </a:cxn>
              </a:cxnLst>
              <a:rect l="0" t="0" r="r" b="b"/>
              <a:pathLst>
                <a:path h="1032">
                  <a:moveTo>
                    <a:pt x="0" y="0"/>
                  </a:moveTo>
                  <a:lnTo>
                    <a:pt x="0" y="1032"/>
                  </a:lnTo>
                  <a:lnTo>
                    <a:pt x="0" y="103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0" name="Rectangle 80">
              <a:extLst>
                <a:ext uri="{FF2B5EF4-FFF2-40B4-BE49-F238E27FC236}">
                  <a16:creationId xmlns:a16="http://schemas.microsoft.com/office/drawing/2014/main" id="{64B59C8F-1B8C-624C-9E7D-BDE531BEC409}"/>
                </a:ext>
              </a:extLst>
            </p:cNvPr>
            <p:cNvSpPr>
              <a:spLocks noChangeArrowheads="1"/>
            </p:cNvSpPr>
            <p:nvPr/>
          </p:nvSpPr>
          <p:spPr bwMode="auto">
            <a:xfrm>
              <a:off x="2200428" y="3487738"/>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YJM1342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1" name="Freeform 81">
              <a:extLst>
                <a:ext uri="{FF2B5EF4-FFF2-40B4-BE49-F238E27FC236}">
                  <a16:creationId xmlns:a16="http://schemas.microsoft.com/office/drawing/2014/main" id="{621B834D-B6DC-C549-A4F1-1E82054ABB6F}"/>
                </a:ext>
              </a:extLst>
            </p:cNvPr>
            <p:cNvSpPr>
              <a:spLocks/>
            </p:cNvSpPr>
            <p:nvPr/>
          </p:nvSpPr>
          <p:spPr bwMode="auto">
            <a:xfrm>
              <a:off x="2100415" y="1849438"/>
              <a:ext cx="0" cy="1685925"/>
            </a:xfrm>
            <a:custGeom>
              <a:avLst/>
              <a:gdLst>
                <a:gd name="T0" fmla="*/ 0 h 1062"/>
                <a:gd name="T1" fmla="*/ 1062 h 1062"/>
                <a:gd name="T2" fmla="*/ 1062 h 1062"/>
              </a:gdLst>
              <a:ahLst/>
              <a:cxnLst>
                <a:cxn ang="0">
                  <a:pos x="0" y="T0"/>
                </a:cxn>
                <a:cxn ang="0">
                  <a:pos x="0" y="T1"/>
                </a:cxn>
                <a:cxn ang="0">
                  <a:pos x="0" y="T2"/>
                </a:cxn>
              </a:cxnLst>
              <a:rect l="0" t="0" r="r" b="b"/>
              <a:pathLst>
                <a:path h="1062">
                  <a:moveTo>
                    <a:pt x="0" y="0"/>
                  </a:moveTo>
                  <a:lnTo>
                    <a:pt x="0" y="1062"/>
                  </a:lnTo>
                  <a:lnTo>
                    <a:pt x="0" y="106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2" name="Rectangle 82">
              <a:extLst>
                <a:ext uri="{FF2B5EF4-FFF2-40B4-BE49-F238E27FC236}">
                  <a16:creationId xmlns:a16="http://schemas.microsoft.com/office/drawing/2014/main" id="{31AFCB8D-3939-4143-A7C2-8372F28B123D}"/>
                </a:ext>
              </a:extLst>
            </p:cNvPr>
            <p:cNvSpPr>
              <a:spLocks noChangeArrowheads="1"/>
            </p:cNvSpPr>
            <p:nvPr/>
          </p:nvSpPr>
          <p:spPr bwMode="auto">
            <a:xfrm>
              <a:off x="2200428" y="358140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YJM1477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3" name="Freeform 83">
              <a:extLst>
                <a:ext uri="{FF2B5EF4-FFF2-40B4-BE49-F238E27FC236}">
                  <a16:creationId xmlns:a16="http://schemas.microsoft.com/office/drawing/2014/main" id="{F56D3166-409E-9F43-8648-752107FAB20E}"/>
                </a:ext>
              </a:extLst>
            </p:cNvPr>
            <p:cNvSpPr>
              <a:spLocks/>
            </p:cNvSpPr>
            <p:nvPr/>
          </p:nvSpPr>
          <p:spPr bwMode="auto">
            <a:xfrm>
              <a:off x="2100415" y="1895475"/>
              <a:ext cx="0" cy="1731963"/>
            </a:xfrm>
            <a:custGeom>
              <a:avLst/>
              <a:gdLst>
                <a:gd name="T0" fmla="*/ 0 h 1091"/>
                <a:gd name="T1" fmla="*/ 1091 h 1091"/>
                <a:gd name="T2" fmla="*/ 1091 h 1091"/>
              </a:gdLst>
              <a:ahLst/>
              <a:cxnLst>
                <a:cxn ang="0">
                  <a:pos x="0" y="T0"/>
                </a:cxn>
                <a:cxn ang="0">
                  <a:pos x="0" y="T1"/>
                </a:cxn>
                <a:cxn ang="0">
                  <a:pos x="0" y="T2"/>
                </a:cxn>
              </a:cxnLst>
              <a:rect l="0" t="0" r="r" b="b"/>
              <a:pathLst>
                <a:path h="1091">
                  <a:moveTo>
                    <a:pt x="0" y="0"/>
                  </a:moveTo>
                  <a:lnTo>
                    <a:pt x="0" y="1091"/>
                  </a:lnTo>
                  <a:lnTo>
                    <a:pt x="0" y="1091"/>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4" name="Rectangle 84">
              <a:extLst>
                <a:ext uri="{FF2B5EF4-FFF2-40B4-BE49-F238E27FC236}">
                  <a16:creationId xmlns:a16="http://schemas.microsoft.com/office/drawing/2014/main" id="{FBC2123E-914D-D247-B3D7-E6689DCE7AC2}"/>
                </a:ext>
              </a:extLst>
            </p:cNvPr>
            <p:cNvSpPr>
              <a:spLocks noChangeArrowheads="1"/>
            </p:cNvSpPr>
            <p:nvPr/>
          </p:nvSpPr>
          <p:spPr bwMode="auto">
            <a:xfrm>
              <a:off x="2106765" y="367347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YJM1332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5" name="Freeform 85">
              <a:extLst>
                <a:ext uri="{FF2B5EF4-FFF2-40B4-BE49-F238E27FC236}">
                  <a16:creationId xmlns:a16="http://schemas.microsoft.com/office/drawing/2014/main" id="{DB63EC49-A079-3B42-A27B-7D7A793D572F}"/>
                </a:ext>
              </a:extLst>
            </p:cNvPr>
            <p:cNvSpPr>
              <a:spLocks/>
            </p:cNvSpPr>
            <p:nvPr/>
          </p:nvSpPr>
          <p:spPr bwMode="auto">
            <a:xfrm>
              <a:off x="2100415" y="1941513"/>
              <a:ext cx="0" cy="1778000"/>
            </a:xfrm>
            <a:custGeom>
              <a:avLst/>
              <a:gdLst>
                <a:gd name="T0" fmla="*/ 0 h 1120"/>
                <a:gd name="T1" fmla="*/ 1120 h 1120"/>
                <a:gd name="T2" fmla="*/ 1120 h 1120"/>
              </a:gdLst>
              <a:ahLst/>
              <a:cxnLst>
                <a:cxn ang="0">
                  <a:pos x="0" y="T0"/>
                </a:cxn>
                <a:cxn ang="0">
                  <a:pos x="0" y="T1"/>
                </a:cxn>
                <a:cxn ang="0">
                  <a:pos x="0" y="T2"/>
                </a:cxn>
              </a:cxnLst>
              <a:rect l="0" t="0" r="r" b="b"/>
              <a:pathLst>
                <a:path h="1120">
                  <a:moveTo>
                    <a:pt x="0" y="0"/>
                  </a:moveTo>
                  <a:lnTo>
                    <a:pt x="0" y="1120"/>
                  </a:lnTo>
                  <a:lnTo>
                    <a:pt x="0" y="112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6" name="Rectangle 86">
              <a:extLst>
                <a:ext uri="{FF2B5EF4-FFF2-40B4-BE49-F238E27FC236}">
                  <a16:creationId xmlns:a16="http://schemas.microsoft.com/office/drawing/2014/main" id="{8968C0A3-2581-654F-808C-1E038E388EB1}"/>
                </a:ext>
              </a:extLst>
            </p:cNvPr>
            <p:cNvSpPr>
              <a:spLocks noChangeArrowheads="1"/>
            </p:cNvSpPr>
            <p:nvPr/>
          </p:nvSpPr>
          <p:spPr bwMode="auto">
            <a:xfrm>
              <a:off x="2106765" y="376555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YJM1250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7" name="Freeform 87">
              <a:extLst>
                <a:ext uri="{FF2B5EF4-FFF2-40B4-BE49-F238E27FC236}">
                  <a16:creationId xmlns:a16="http://schemas.microsoft.com/office/drawing/2014/main" id="{19AF7B79-C4E7-0342-98A1-D5DBA5C85994}"/>
                </a:ext>
              </a:extLst>
            </p:cNvPr>
            <p:cNvSpPr>
              <a:spLocks/>
            </p:cNvSpPr>
            <p:nvPr/>
          </p:nvSpPr>
          <p:spPr bwMode="auto">
            <a:xfrm>
              <a:off x="2100415" y="1987550"/>
              <a:ext cx="0" cy="1825625"/>
            </a:xfrm>
            <a:custGeom>
              <a:avLst/>
              <a:gdLst>
                <a:gd name="T0" fmla="*/ 0 h 1150"/>
                <a:gd name="T1" fmla="*/ 1150 h 1150"/>
                <a:gd name="T2" fmla="*/ 1150 h 1150"/>
              </a:gdLst>
              <a:ahLst/>
              <a:cxnLst>
                <a:cxn ang="0">
                  <a:pos x="0" y="T0"/>
                </a:cxn>
                <a:cxn ang="0">
                  <a:pos x="0" y="T1"/>
                </a:cxn>
                <a:cxn ang="0">
                  <a:pos x="0" y="T2"/>
                </a:cxn>
              </a:cxnLst>
              <a:rect l="0" t="0" r="r" b="b"/>
              <a:pathLst>
                <a:path h="1150">
                  <a:moveTo>
                    <a:pt x="0" y="0"/>
                  </a:moveTo>
                  <a:lnTo>
                    <a:pt x="0" y="1150"/>
                  </a:lnTo>
                  <a:lnTo>
                    <a:pt x="0" y="115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8" name="Rectangle 88">
              <a:extLst>
                <a:ext uri="{FF2B5EF4-FFF2-40B4-BE49-F238E27FC236}">
                  <a16:creationId xmlns:a16="http://schemas.microsoft.com/office/drawing/2014/main" id="{D89D145F-76AF-D149-8772-B603FA30EB51}"/>
                </a:ext>
              </a:extLst>
            </p:cNvPr>
            <p:cNvSpPr>
              <a:spLocks noChangeArrowheads="1"/>
            </p:cNvSpPr>
            <p:nvPr/>
          </p:nvSpPr>
          <p:spPr bwMode="auto">
            <a:xfrm>
              <a:off x="2106765" y="3859213"/>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YJM271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9" name="Freeform 89">
              <a:extLst>
                <a:ext uri="{FF2B5EF4-FFF2-40B4-BE49-F238E27FC236}">
                  <a16:creationId xmlns:a16="http://schemas.microsoft.com/office/drawing/2014/main" id="{68CC237F-9D04-1B45-96CB-F8C28A9AFC39}"/>
                </a:ext>
              </a:extLst>
            </p:cNvPr>
            <p:cNvSpPr>
              <a:spLocks/>
            </p:cNvSpPr>
            <p:nvPr/>
          </p:nvSpPr>
          <p:spPr bwMode="auto">
            <a:xfrm>
              <a:off x="2100415" y="2035175"/>
              <a:ext cx="0" cy="1870075"/>
            </a:xfrm>
            <a:custGeom>
              <a:avLst/>
              <a:gdLst>
                <a:gd name="T0" fmla="*/ 0 h 1178"/>
                <a:gd name="T1" fmla="*/ 1178 h 1178"/>
                <a:gd name="T2" fmla="*/ 1178 h 1178"/>
              </a:gdLst>
              <a:ahLst/>
              <a:cxnLst>
                <a:cxn ang="0">
                  <a:pos x="0" y="T0"/>
                </a:cxn>
                <a:cxn ang="0">
                  <a:pos x="0" y="T1"/>
                </a:cxn>
                <a:cxn ang="0">
                  <a:pos x="0" y="T2"/>
                </a:cxn>
              </a:cxnLst>
              <a:rect l="0" t="0" r="r" b="b"/>
              <a:pathLst>
                <a:path h="1178">
                  <a:moveTo>
                    <a:pt x="0" y="0"/>
                  </a:moveTo>
                  <a:lnTo>
                    <a:pt x="0" y="1178"/>
                  </a:lnTo>
                  <a:lnTo>
                    <a:pt x="0" y="1178"/>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0" name="Rectangle 90">
              <a:extLst>
                <a:ext uri="{FF2B5EF4-FFF2-40B4-BE49-F238E27FC236}">
                  <a16:creationId xmlns:a16="http://schemas.microsoft.com/office/drawing/2014/main" id="{F9F5CE3A-2C9D-C143-B55B-62AB5CBB23B5}"/>
                </a:ext>
              </a:extLst>
            </p:cNvPr>
            <p:cNvSpPr>
              <a:spLocks noChangeArrowheads="1"/>
            </p:cNvSpPr>
            <p:nvPr/>
          </p:nvSpPr>
          <p:spPr bwMode="auto">
            <a:xfrm>
              <a:off x="2106765" y="3951288"/>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YJM248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1" name="Freeform 91">
              <a:extLst>
                <a:ext uri="{FF2B5EF4-FFF2-40B4-BE49-F238E27FC236}">
                  <a16:creationId xmlns:a16="http://schemas.microsoft.com/office/drawing/2014/main" id="{A5034D3A-7623-8947-A900-856E132CA9B6}"/>
                </a:ext>
              </a:extLst>
            </p:cNvPr>
            <p:cNvSpPr>
              <a:spLocks/>
            </p:cNvSpPr>
            <p:nvPr/>
          </p:nvSpPr>
          <p:spPr bwMode="auto">
            <a:xfrm>
              <a:off x="2100415" y="2081213"/>
              <a:ext cx="0" cy="1917700"/>
            </a:xfrm>
            <a:custGeom>
              <a:avLst/>
              <a:gdLst>
                <a:gd name="T0" fmla="*/ 0 h 1208"/>
                <a:gd name="T1" fmla="*/ 1208 h 1208"/>
                <a:gd name="T2" fmla="*/ 1208 h 1208"/>
              </a:gdLst>
              <a:ahLst/>
              <a:cxnLst>
                <a:cxn ang="0">
                  <a:pos x="0" y="T0"/>
                </a:cxn>
                <a:cxn ang="0">
                  <a:pos x="0" y="T1"/>
                </a:cxn>
                <a:cxn ang="0">
                  <a:pos x="0" y="T2"/>
                </a:cxn>
              </a:cxnLst>
              <a:rect l="0" t="0" r="r" b="b"/>
              <a:pathLst>
                <a:path h="1208">
                  <a:moveTo>
                    <a:pt x="0" y="0"/>
                  </a:moveTo>
                  <a:lnTo>
                    <a:pt x="0" y="1208"/>
                  </a:lnTo>
                  <a:lnTo>
                    <a:pt x="0" y="1208"/>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2" name="Rectangle 92">
              <a:extLst>
                <a:ext uri="{FF2B5EF4-FFF2-40B4-BE49-F238E27FC236}">
                  <a16:creationId xmlns:a16="http://schemas.microsoft.com/office/drawing/2014/main" id="{67385956-8BAD-184A-8116-982A24A5F538}"/>
                </a:ext>
              </a:extLst>
            </p:cNvPr>
            <p:cNvSpPr>
              <a:spLocks noChangeArrowheads="1"/>
            </p:cNvSpPr>
            <p:nvPr/>
          </p:nvSpPr>
          <p:spPr bwMode="auto">
            <a:xfrm>
              <a:off x="2106765" y="404495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YJM1341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3" name="Freeform 93">
              <a:extLst>
                <a:ext uri="{FF2B5EF4-FFF2-40B4-BE49-F238E27FC236}">
                  <a16:creationId xmlns:a16="http://schemas.microsoft.com/office/drawing/2014/main" id="{BB261A51-C34F-6448-A7DC-C99C2B2CFC7F}"/>
                </a:ext>
              </a:extLst>
            </p:cNvPr>
            <p:cNvSpPr>
              <a:spLocks/>
            </p:cNvSpPr>
            <p:nvPr/>
          </p:nvSpPr>
          <p:spPr bwMode="auto">
            <a:xfrm>
              <a:off x="2100415" y="2127250"/>
              <a:ext cx="0" cy="1963738"/>
            </a:xfrm>
            <a:custGeom>
              <a:avLst/>
              <a:gdLst>
                <a:gd name="T0" fmla="*/ 0 h 1237"/>
                <a:gd name="T1" fmla="*/ 1237 h 1237"/>
                <a:gd name="T2" fmla="*/ 1237 h 1237"/>
              </a:gdLst>
              <a:ahLst/>
              <a:cxnLst>
                <a:cxn ang="0">
                  <a:pos x="0" y="T0"/>
                </a:cxn>
                <a:cxn ang="0">
                  <a:pos x="0" y="T1"/>
                </a:cxn>
                <a:cxn ang="0">
                  <a:pos x="0" y="T2"/>
                </a:cxn>
              </a:cxnLst>
              <a:rect l="0" t="0" r="r" b="b"/>
              <a:pathLst>
                <a:path h="1237">
                  <a:moveTo>
                    <a:pt x="0" y="0"/>
                  </a:moveTo>
                  <a:lnTo>
                    <a:pt x="0" y="1237"/>
                  </a:lnTo>
                  <a:lnTo>
                    <a:pt x="0" y="1237"/>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4" name="Rectangle 94">
              <a:extLst>
                <a:ext uri="{FF2B5EF4-FFF2-40B4-BE49-F238E27FC236}">
                  <a16:creationId xmlns:a16="http://schemas.microsoft.com/office/drawing/2014/main" id="{2EFCB62F-903F-F443-A79E-293FA0A43A8E}"/>
                </a:ext>
              </a:extLst>
            </p:cNvPr>
            <p:cNvSpPr>
              <a:spLocks noChangeArrowheads="1"/>
            </p:cNvSpPr>
            <p:nvPr/>
          </p:nvSpPr>
          <p:spPr bwMode="auto">
            <a:xfrm>
              <a:off x="2106765" y="413702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5" name="Freeform 95">
              <a:extLst>
                <a:ext uri="{FF2B5EF4-FFF2-40B4-BE49-F238E27FC236}">
                  <a16:creationId xmlns:a16="http://schemas.microsoft.com/office/drawing/2014/main" id="{6C8F2621-62BA-DA48-95CD-6DDD07701B2F}"/>
                </a:ext>
              </a:extLst>
            </p:cNvPr>
            <p:cNvSpPr>
              <a:spLocks/>
            </p:cNvSpPr>
            <p:nvPr/>
          </p:nvSpPr>
          <p:spPr bwMode="auto">
            <a:xfrm>
              <a:off x="2100415" y="2173288"/>
              <a:ext cx="0" cy="2009775"/>
            </a:xfrm>
            <a:custGeom>
              <a:avLst/>
              <a:gdLst>
                <a:gd name="T0" fmla="*/ 0 h 1266"/>
                <a:gd name="T1" fmla="*/ 1266 h 1266"/>
                <a:gd name="T2" fmla="*/ 1266 h 1266"/>
              </a:gdLst>
              <a:ahLst/>
              <a:cxnLst>
                <a:cxn ang="0">
                  <a:pos x="0" y="T0"/>
                </a:cxn>
                <a:cxn ang="0">
                  <a:pos x="0" y="T1"/>
                </a:cxn>
                <a:cxn ang="0">
                  <a:pos x="0" y="T2"/>
                </a:cxn>
              </a:cxnLst>
              <a:rect l="0" t="0" r="r" b="b"/>
              <a:pathLst>
                <a:path h="1266">
                  <a:moveTo>
                    <a:pt x="0" y="0"/>
                  </a:moveTo>
                  <a:lnTo>
                    <a:pt x="0" y="1266"/>
                  </a:lnTo>
                  <a:lnTo>
                    <a:pt x="0" y="126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6" name="Rectangle 96">
              <a:extLst>
                <a:ext uri="{FF2B5EF4-FFF2-40B4-BE49-F238E27FC236}">
                  <a16:creationId xmlns:a16="http://schemas.microsoft.com/office/drawing/2014/main" id="{E7EE023F-0921-7A4A-8808-F17B09EEF9A6}"/>
                </a:ext>
              </a:extLst>
            </p:cNvPr>
            <p:cNvSpPr>
              <a:spLocks noChangeArrowheads="1"/>
            </p:cNvSpPr>
            <p:nvPr/>
          </p:nvSpPr>
          <p:spPr bwMode="auto">
            <a:xfrm>
              <a:off x="2165503" y="422910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YJM1355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7" name="Freeform 97">
              <a:extLst>
                <a:ext uri="{FF2B5EF4-FFF2-40B4-BE49-F238E27FC236}">
                  <a16:creationId xmlns:a16="http://schemas.microsoft.com/office/drawing/2014/main" id="{9A48D0B4-E5AC-FA42-8D96-EB2CE6832D09}"/>
                </a:ext>
              </a:extLst>
            </p:cNvPr>
            <p:cNvSpPr>
              <a:spLocks/>
            </p:cNvSpPr>
            <p:nvPr/>
          </p:nvSpPr>
          <p:spPr bwMode="auto">
            <a:xfrm>
              <a:off x="2100415" y="2219325"/>
              <a:ext cx="58738" cy="2057400"/>
            </a:xfrm>
            <a:custGeom>
              <a:avLst/>
              <a:gdLst>
                <a:gd name="T0" fmla="*/ 0 w 37"/>
                <a:gd name="T1" fmla="*/ 0 h 1296"/>
                <a:gd name="T2" fmla="*/ 0 w 37"/>
                <a:gd name="T3" fmla="*/ 1296 h 1296"/>
                <a:gd name="T4" fmla="*/ 37 w 37"/>
                <a:gd name="T5" fmla="*/ 1296 h 1296"/>
              </a:gdLst>
              <a:ahLst/>
              <a:cxnLst>
                <a:cxn ang="0">
                  <a:pos x="T0" y="T1"/>
                </a:cxn>
                <a:cxn ang="0">
                  <a:pos x="T2" y="T3"/>
                </a:cxn>
                <a:cxn ang="0">
                  <a:pos x="T4" y="T5"/>
                </a:cxn>
              </a:cxnLst>
              <a:rect l="0" t="0" r="r" b="b"/>
              <a:pathLst>
                <a:path w="37" h="1296">
                  <a:moveTo>
                    <a:pt x="0" y="0"/>
                  </a:moveTo>
                  <a:lnTo>
                    <a:pt x="0" y="1296"/>
                  </a:lnTo>
                  <a:lnTo>
                    <a:pt x="37" y="129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8" name="Line 98">
              <a:extLst>
                <a:ext uri="{FF2B5EF4-FFF2-40B4-BE49-F238E27FC236}">
                  <a16:creationId xmlns:a16="http://schemas.microsoft.com/office/drawing/2014/main" id="{7D8936CD-8C46-C44E-A150-71A515B61F5F}"/>
                </a:ext>
              </a:extLst>
            </p:cNvPr>
            <p:cNvSpPr>
              <a:spLocks noChangeShapeType="1"/>
            </p:cNvSpPr>
            <p:nvPr/>
          </p:nvSpPr>
          <p:spPr bwMode="auto">
            <a:xfrm>
              <a:off x="2100415" y="152400"/>
              <a:ext cx="0" cy="2055813"/>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9" name="Freeform 99">
              <a:extLst>
                <a:ext uri="{FF2B5EF4-FFF2-40B4-BE49-F238E27FC236}">
                  <a16:creationId xmlns:a16="http://schemas.microsoft.com/office/drawing/2014/main" id="{AF7C66FC-F706-4C4F-A78A-35942EE4609C}"/>
                </a:ext>
              </a:extLst>
            </p:cNvPr>
            <p:cNvSpPr>
              <a:spLocks/>
            </p:cNvSpPr>
            <p:nvPr/>
          </p:nvSpPr>
          <p:spPr bwMode="auto">
            <a:xfrm>
              <a:off x="2040090" y="2214563"/>
              <a:ext cx="60325" cy="1071563"/>
            </a:xfrm>
            <a:custGeom>
              <a:avLst/>
              <a:gdLst>
                <a:gd name="T0" fmla="*/ 0 w 38"/>
                <a:gd name="T1" fmla="*/ 675 h 675"/>
                <a:gd name="T2" fmla="*/ 0 w 38"/>
                <a:gd name="T3" fmla="*/ 0 h 675"/>
                <a:gd name="T4" fmla="*/ 38 w 38"/>
                <a:gd name="T5" fmla="*/ 0 h 675"/>
              </a:gdLst>
              <a:ahLst/>
              <a:cxnLst>
                <a:cxn ang="0">
                  <a:pos x="T0" y="T1"/>
                </a:cxn>
                <a:cxn ang="0">
                  <a:pos x="T2" y="T3"/>
                </a:cxn>
                <a:cxn ang="0">
                  <a:pos x="T4" y="T5"/>
                </a:cxn>
              </a:cxnLst>
              <a:rect l="0" t="0" r="r" b="b"/>
              <a:pathLst>
                <a:path w="38" h="675">
                  <a:moveTo>
                    <a:pt x="0" y="675"/>
                  </a:moveTo>
                  <a:lnTo>
                    <a:pt x="0" y="0"/>
                  </a:lnTo>
                  <a:lnTo>
                    <a:pt x="38"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0" name="Rectangle 101">
              <a:extLst>
                <a:ext uri="{FF2B5EF4-FFF2-40B4-BE49-F238E27FC236}">
                  <a16:creationId xmlns:a16="http://schemas.microsoft.com/office/drawing/2014/main" id="{926AF0C0-486C-7D44-ADF7-67472126CD85}"/>
                </a:ext>
              </a:extLst>
            </p:cNvPr>
            <p:cNvSpPr>
              <a:spLocks noChangeArrowheads="1"/>
            </p:cNvSpPr>
            <p:nvPr/>
          </p:nvSpPr>
          <p:spPr bwMode="auto">
            <a:xfrm>
              <a:off x="2106765" y="4322763"/>
              <a:ext cx="523875"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Sarb Y-63701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1" name="Line 102">
              <a:extLst>
                <a:ext uri="{FF2B5EF4-FFF2-40B4-BE49-F238E27FC236}">
                  <a16:creationId xmlns:a16="http://schemas.microsoft.com/office/drawing/2014/main" id="{4C261738-A6EA-C043-854A-ED1A1F60A698}"/>
                </a:ext>
              </a:extLst>
            </p:cNvPr>
            <p:cNvSpPr>
              <a:spLocks noChangeShapeType="1"/>
            </p:cNvSpPr>
            <p:nvPr/>
          </p:nvSpPr>
          <p:spPr bwMode="auto">
            <a:xfrm>
              <a:off x="2046440" y="4368800"/>
              <a:ext cx="53975" cy="0"/>
            </a:xfrm>
            <a:prstGeom prst="line">
              <a:avLst/>
            </a:prstGeom>
            <a:noFill/>
            <a:ln w="11113" cap="sq">
              <a:solidFill>
                <a:srgbClr val="808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2" name="Rectangle 541">
              <a:extLst>
                <a:ext uri="{FF2B5EF4-FFF2-40B4-BE49-F238E27FC236}">
                  <a16:creationId xmlns:a16="http://schemas.microsoft.com/office/drawing/2014/main" id="{7148F66D-072D-644A-A9C4-8A1FC4FC0CC0}"/>
                </a:ext>
              </a:extLst>
            </p:cNvPr>
            <p:cNvSpPr>
              <a:spLocks noChangeArrowheads="1"/>
            </p:cNvSpPr>
            <p:nvPr/>
          </p:nvSpPr>
          <p:spPr bwMode="auto">
            <a:xfrm>
              <a:off x="2046440" y="4414838"/>
              <a:ext cx="60801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Sarb CBS10644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3" name="Freeform 542">
              <a:extLst>
                <a:ext uri="{FF2B5EF4-FFF2-40B4-BE49-F238E27FC236}">
                  <a16:creationId xmlns:a16="http://schemas.microsoft.com/office/drawing/2014/main" id="{CB4CEB2A-BF6C-D74B-974B-E5FFF927767C}"/>
                </a:ext>
              </a:extLst>
            </p:cNvPr>
            <p:cNvSpPr>
              <a:spLocks/>
            </p:cNvSpPr>
            <p:nvPr/>
          </p:nvSpPr>
          <p:spPr bwMode="auto">
            <a:xfrm>
              <a:off x="2040090" y="3343275"/>
              <a:ext cx="0" cy="1117600"/>
            </a:xfrm>
            <a:custGeom>
              <a:avLst/>
              <a:gdLst>
                <a:gd name="T0" fmla="*/ 0 h 704"/>
                <a:gd name="T1" fmla="*/ 704 h 704"/>
                <a:gd name="T2" fmla="*/ 704 h 704"/>
              </a:gdLst>
              <a:ahLst/>
              <a:cxnLst>
                <a:cxn ang="0">
                  <a:pos x="0" y="T0"/>
                </a:cxn>
                <a:cxn ang="0">
                  <a:pos x="0" y="T1"/>
                </a:cxn>
                <a:cxn ang="0">
                  <a:pos x="0" y="T2"/>
                </a:cxn>
              </a:cxnLst>
              <a:rect l="0" t="0" r="r" b="b"/>
              <a:pathLst>
                <a:path h="704">
                  <a:moveTo>
                    <a:pt x="0" y="0"/>
                  </a:moveTo>
                  <a:lnTo>
                    <a:pt x="0" y="704"/>
                  </a:lnTo>
                  <a:lnTo>
                    <a:pt x="0" y="704"/>
                  </a:lnTo>
                </a:path>
              </a:pathLst>
            </a:custGeom>
            <a:noFill/>
            <a:ln w="11113" cap="sq">
              <a:solidFill>
                <a:srgbClr val="8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4" name="Rectangle 543">
              <a:extLst>
                <a:ext uri="{FF2B5EF4-FFF2-40B4-BE49-F238E27FC236}">
                  <a16:creationId xmlns:a16="http://schemas.microsoft.com/office/drawing/2014/main" id="{61005ED3-1437-A44A-87C8-2AE5AB644065}"/>
                </a:ext>
              </a:extLst>
            </p:cNvPr>
            <p:cNvSpPr>
              <a:spLocks noChangeArrowheads="1"/>
            </p:cNvSpPr>
            <p:nvPr/>
          </p:nvSpPr>
          <p:spPr bwMode="auto">
            <a:xfrm>
              <a:off x="4060978" y="4506913"/>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YJM1399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5" name="Freeform 544">
              <a:extLst>
                <a:ext uri="{FF2B5EF4-FFF2-40B4-BE49-F238E27FC236}">
                  <a16:creationId xmlns:a16="http://schemas.microsoft.com/office/drawing/2014/main" id="{004CF86B-B174-6F4D-84DA-E05C08806ED7}"/>
                </a:ext>
              </a:extLst>
            </p:cNvPr>
            <p:cNvSpPr>
              <a:spLocks/>
            </p:cNvSpPr>
            <p:nvPr/>
          </p:nvSpPr>
          <p:spPr bwMode="auto">
            <a:xfrm>
              <a:off x="2040090" y="3389313"/>
              <a:ext cx="2014538" cy="1165225"/>
            </a:xfrm>
            <a:custGeom>
              <a:avLst/>
              <a:gdLst>
                <a:gd name="T0" fmla="*/ 0 w 1269"/>
                <a:gd name="T1" fmla="*/ 0 h 734"/>
                <a:gd name="T2" fmla="*/ 0 w 1269"/>
                <a:gd name="T3" fmla="*/ 734 h 734"/>
                <a:gd name="T4" fmla="*/ 1269 w 1269"/>
                <a:gd name="T5" fmla="*/ 734 h 734"/>
              </a:gdLst>
              <a:ahLst/>
              <a:cxnLst>
                <a:cxn ang="0">
                  <a:pos x="T0" y="T1"/>
                </a:cxn>
                <a:cxn ang="0">
                  <a:pos x="T2" y="T3"/>
                </a:cxn>
                <a:cxn ang="0">
                  <a:pos x="T4" y="T5"/>
                </a:cxn>
              </a:cxnLst>
              <a:rect l="0" t="0" r="r" b="b"/>
              <a:pathLst>
                <a:path w="1269" h="734">
                  <a:moveTo>
                    <a:pt x="0" y="0"/>
                  </a:moveTo>
                  <a:lnTo>
                    <a:pt x="0" y="734"/>
                  </a:lnTo>
                  <a:lnTo>
                    <a:pt x="1269" y="73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6" name="Line 108">
              <a:extLst>
                <a:ext uri="{FF2B5EF4-FFF2-40B4-BE49-F238E27FC236}">
                  <a16:creationId xmlns:a16="http://schemas.microsoft.com/office/drawing/2014/main" id="{103416CE-1C88-0F41-8C42-D24FA04053DC}"/>
                </a:ext>
              </a:extLst>
            </p:cNvPr>
            <p:cNvSpPr>
              <a:spLocks noChangeShapeType="1"/>
            </p:cNvSpPr>
            <p:nvPr/>
          </p:nvSpPr>
          <p:spPr bwMode="auto">
            <a:xfrm>
              <a:off x="2040090" y="2214563"/>
              <a:ext cx="0" cy="1163638"/>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7" name="Freeform 546">
              <a:extLst>
                <a:ext uri="{FF2B5EF4-FFF2-40B4-BE49-F238E27FC236}">
                  <a16:creationId xmlns:a16="http://schemas.microsoft.com/office/drawing/2014/main" id="{24A48959-CF98-404C-BD52-5D4766CC84FD}"/>
                </a:ext>
              </a:extLst>
            </p:cNvPr>
            <p:cNvSpPr>
              <a:spLocks/>
            </p:cNvSpPr>
            <p:nvPr/>
          </p:nvSpPr>
          <p:spPr bwMode="auto">
            <a:xfrm>
              <a:off x="1860703" y="3384550"/>
              <a:ext cx="179388" cy="984250"/>
            </a:xfrm>
            <a:custGeom>
              <a:avLst/>
              <a:gdLst>
                <a:gd name="T0" fmla="*/ 0 w 113"/>
                <a:gd name="T1" fmla="*/ 620 h 620"/>
                <a:gd name="T2" fmla="*/ 0 w 113"/>
                <a:gd name="T3" fmla="*/ 0 h 620"/>
                <a:gd name="T4" fmla="*/ 113 w 113"/>
                <a:gd name="T5" fmla="*/ 0 h 620"/>
              </a:gdLst>
              <a:ahLst/>
              <a:cxnLst>
                <a:cxn ang="0">
                  <a:pos x="T0" y="T1"/>
                </a:cxn>
                <a:cxn ang="0">
                  <a:pos x="T2" y="T3"/>
                </a:cxn>
                <a:cxn ang="0">
                  <a:pos x="T4" y="T5"/>
                </a:cxn>
              </a:cxnLst>
              <a:rect l="0" t="0" r="r" b="b"/>
              <a:pathLst>
                <a:path w="113" h="620">
                  <a:moveTo>
                    <a:pt x="0" y="620"/>
                  </a:moveTo>
                  <a:lnTo>
                    <a:pt x="0" y="0"/>
                  </a:lnTo>
                  <a:lnTo>
                    <a:pt x="113"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8" name="Rectangle 547">
              <a:extLst>
                <a:ext uri="{FF2B5EF4-FFF2-40B4-BE49-F238E27FC236}">
                  <a16:creationId xmlns:a16="http://schemas.microsoft.com/office/drawing/2014/main" id="{5E7063F5-D8B5-B644-B1E4-CFAAC2385073}"/>
                </a:ext>
              </a:extLst>
            </p:cNvPr>
            <p:cNvSpPr>
              <a:spLocks noChangeArrowheads="1"/>
            </p:cNvSpPr>
            <p:nvPr/>
          </p:nvSpPr>
          <p:spPr bwMode="auto">
            <a:xfrm>
              <a:off x="1987703" y="460057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YJM1083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9" name="Freeform 548">
              <a:extLst>
                <a:ext uri="{FF2B5EF4-FFF2-40B4-BE49-F238E27FC236}">
                  <a16:creationId xmlns:a16="http://schemas.microsoft.com/office/drawing/2014/main" id="{09704934-EE1A-C04D-BB3A-4D177D3FF4EA}"/>
                </a:ext>
              </a:extLst>
            </p:cNvPr>
            <p:cNvSpPr>
              <a:spLocks/>
            </p:cNvSpPr>
            <p:nvPr/>
          </p:nvSpPr>
          <p:spPr bwMode="auto">
            <a:xfrm>
              <a:off x="1921028" y="4646613"/>
              <a:ext cx="60325" cy="41275"/>
            </a:xfrm>
            <a:custGeom>
              <a:avLst/>
              <a:gdLst>
                <a:gd name="T0" fmla="*/ 0 w 38"/>
                <a:gd name="T1" fmla="*/ 26 h 26"/>
                <a:gd name="T2" fmla="*/ 0 w 38"/>
                <a:gd name="T3" fmla="*/ 0 h 26"/>
                <a:gd name="T4" fmla="*/ 38 w 38"/>
                <a:gd name="T5" fmla="*/ 0 h 26"/>
              </a:gdLst>
              <a:ahLst/>
              <a:cxnLst>
                <a:cxn ang="0">
                  <a:pos x="T0" y="T1"/>
                </a:cxn>
                <a:cxn ang="0">
                  <a:pos x="T2" y="T3"/>
                </a:cxn>
                <a:cxn ang="0">
                  <a:pos x="T4" y="T5"/>
                </a:cxn>
              </a:cxnLst>
              <a:rect l="0" t="0" r="r" b="b"/>
              <a:pathLst>
                <a:path w="38" h="26">
                  <a:moveTo>
                    <a:pt x="0" y="26"/>
                  </a:moveTo>
                  <a:lnTo>
                    <a:pt x="0" y="0"/>
                  </a:lnTo>
                  <a:lnTo>
                    <a:pt x="38"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0" name="Rectangle 549">
              <a:extLst>
                <a:ext uri="{FF2B5EF4-FFF2-40B4-BE49-F238E27FC236}">
                  <a16:creationId xmlns:a16="http://schemas.microsoft.com/office/drawing/2014/main" id="{6D8D88F0-609F-A342-B5C9-ECF6385B7986}"/>
                </a:ext>
              </a:extLst>
            </p:cNvPr>
            <p:cNvSpPr>
              <a:spLocks noChangeArrowheads="1"/>
            </p:cNvSpPr>
            <p:nvPr/>
          </p:nvSpPr>
          <p:spPr bwMode="auto">
            <a:xfrm>
              <a:off x="2021040" y="469265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YJM1527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1" name="Freeform 550">
              <a:extLst>
                <a:ext uri="{FF2B5EF4-FFF2-40B4-BE49-F238E27FC236}">
                  <a16:creationId xmlns:a16="http://schemas.microsoft.com/office/drawing/2014/main" id="{8AB3950B-3724-A94E-8FC6-060E2CB5B793}"/>
                </a:ext>
              </a:extLst>
            </p:cNvPr>
            <p:cNvSpPr>
              <a:spLocks/>
            </p:cNvSpPr>
            <p:nvPr/>
          </p:nvSpPr>
          <p:spPr bwMode="auto">
            <a:xfrm>
              <a:off x="1921028" y="4699000"/>
              <a:ext cx="0" cy="41275"/>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2" name="Rectangle 551">
              <a:extLst>
                <a:ext uri="{FF2B5EF4-FFF2-40B4-BE49-F238E27FC236}">
                  <a16:creationId xmlns:a16="http://schemas.microsoft.com/office/drawing/2014/main" id="{BD0A9F53-7854-D145-80C2-51497193BD13}"/>
                </a:ext>
              </a:extLst>
            </p:cNvPr>
            <p:cNvSpPr>
              <a:spLocks noChangeArrowheads="1"/>
            </p:cNvSpPr>
            <p:nvPr/>
          </p:nvSpPr>
          <p:spPr bwMode="auto">
            <a:xfrm>
              <a:off x="1925790" y="4786313"/>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YJM1444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3" name="Freeform 552">
              <a:extLst>
                <a:ext uri="{FF2B5EF4-FFF2-40B4-BE49-F238E27FC236}">
                  <a16:creationId xmlns:a16="http://schemas.microsoft.com/office/drawing/2014/main" id="{9BE86441-992F-A949-BC51-646E66BCCABB}"/>
                </a:ext>
              </a:extLst>
            </p:cNvPr>
            <p:cNvSpPr>
              <a:spLocks/>
            </p:cNvSpPr>
            <p:nvPr/>
          </p:nvSpPr>
          <p:spPr bwMode="auto">
            <a:xfrm>
              <a:off x="1921028" y="4745038"/>
              <a:ext cx="0" cy="87313"/>
            </a:xfrm>
            <a:custGeom>
              <a:avLst/>
              <a:gdLst>
                <a:gd name="T0" fmla="*/ 0 h 55"/>
                <a:gd name="T1" fmla="*/ 55 h 55"/>
                <a:gd name="T2" fmla="*/ 55 h 55"/>
              </a:gdLst>
              <a:ahLst/>
              <a:cxnLst>
                <a:cxn ang="0">
                  <a:pos x="0" y="T0"/>
                </a:cxn>
                <a:cxn ang="0">
                  <a:pos x="0" y="T1"/>
                </a:cxn>
                <a:cxn ang="0">
                  <a:pos x="0" y="T2"/>
                </a:cxn>
              </a:cxnLst>
              <a:rect l="0" t="0" r="r" b="b"/>
              <a:pathLst>
                <a:path h="55">
                  <a:moveTo>
                    <a:pt x="0" y="0"/>
                  </a:moveTo>
                  <a:lnTo>
                    <a:pt x="0" y="55"/>
                  </a:lnTo>
                  <a:lnTo>
                    <a:pt x="0" y="5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4" name="Rectangle 553">
              <a:extLst>
                <a:ext uri="{FF2B5EF4-FFF2-40B4-BE49-F238E27FC236}">
                  <a16:creationId xmlns:a16="http://schemas.microsoft.com/office/drawing/2014/main" id="{F1612505-E197-9348-8C4A-96C512E8102F}"/>
                </a:ext>
              </a:extLst>
            </p:cNvPr>
            <p:cNvSpPr>
              <a:spLocks noChangeArrowheads="1"/>
            </p:cNvSpPr>
            <p:nvPr/>
          </p:nvSpPr>
          <p:spPr bwMode="auto">
            <a:xfrm>
              <a:off x="1925790" y="4878388"/>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YJM1615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5" name="Freeform 554">
              <a:extLst>
                <a:ext uri="{FF2B5EF4-FFF2-40B4-BE49-F238E27FC236}">
                  <a16:creationId xmlns:a16="http://schemas.microsoft.com/office/drawing/2014/main" id="{A97C148B-8672-3E45-B2B8-937D9055439C}"/>
                </a:ext>
              </a:extLst>
            </p:cNvPr>
            <p:cNvSpPr>
              <a:spLocks/>
            </p:cNvSpPr>
            <p:nvPr/>
          </p:nvSpPr>
          <p:spPr bwMode="auto">
            <a:xfrm>
              <a:off x="1921028" y="4791075"/>
              <a:ext cx="0" cy="133350"/>
            </a:xfrm>
            <a:custGeom>
              <a:avLst/>
              <a:gdLst>
                <a:gd name="T0" fmla="*/ 0 h 84"/>
                <a:gd name="T1" fmla="*/ 84 h 84"/>
                <a:gd name="T2" fmla="*/ 84 h 84"/>
              </a:gdLst>
              <a:ahLst/>
              <a:cxnLst>
                <a:cxn ang="0">
                  <a:pos x="0" y="T0"/>
                </a:cxn>
                <a:cxn ang="0">
                  <a:pos x="0" y="T1"/>
                </a:cxn>
                <a:cxn ang="0">
                  <a:pos x="0" y="T2"/>
                </a:cxn>
              </a:cxnLst>
              <a:rect l="0" t="0" r="r" b="b"/>
              <a:pathLst>
                <a:path h="84">
                  <a:moveTo>
                    <a:pt x="0" y="0"/>
                  </a:moveTo>
                  <a:lnTo>
                    <a:pt x="0" y="84"/>
                  </a:lnTo>
                  <a:lnTo>
                    <a:pt x="0" y="8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6" name="Rectangle 555">
              <a:extLst>
                <a:ext uri="{FF2B5EF4-FFF2-40B4-BE49-F238E27FC236}">
                  <a16:creationId xmlns:a16="http://schemas.microsoft.com/office/drawing/2014/main" id="{15C4CFED-0E54-AB43-87CE-10B54077DB6B}"/>
                </a:ext>
              </a:extLst>
            </p:cNvPr>
            <p:cNvSpPr>
              <a:spLocks noChangeArrowheads="1"/>
            </p:cNvSpPr>
            <p:nvPr/>
          </p:nvSpPr>
          <p:spPr bwMode="auto">
            <a:xfrm>
              <a:off x="1925790" y="4970463"/>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YJM1208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7" name="Freeform 556">
              <a:extLst>
                <a:ext uri="{FF2B5EF4-FFF2-40B4-BE49-F238E27FC236}">
                  <a16:creationId xmlns:a16="http://schemas.microsoft.com/office/drawing/2014/main" id="{6B8367ED-9AE6-A54A-A295-710BDD846D61}"/>
                </a:ext>
              </a:extLst>
            </p:cNvPr>
            <p:cNvSpPr>
              <a:spLocks/>
            </p:cNvSpPr>
            <p:nvPr/>
          </p:nvSpPr>
          <p:spPr bwMode="auto">
            <a:xfrm>
              <a:off x="1921028" y="4838700"/>
              <a:ext cx="0" cy="179388"/>
            </a:xfrm>
            <a:custGeom>
              <a:avLst/>
              <a:gdLst>
                <a:gd name="T0" fmla="*/ 0 h 113"/>
                <a:gd name="T1" fmla="*/ 113 h 113"/>
                <a:gd name="T2" fmla="*/ 113 h 113"/>
              </a:gdLst>
              <a:ahLst/>
              <a:cxnLst>
                <a:cxn ang="0">
                  <a:pos x="0" y="T0"/>
                </a:cxn>
                <a:cxn ang="0">
                  <a:pos x="0" y="T1"/>
                </a:cxn>
                <a:cxn ang="0">
                  <a:pos x="0" y="T2"/>
                </a:cxn>
              </a:cxnLst>
              <a:rect l="0" t="0" r="r" b="b"/>
              <a:pathLst>
                <a:path h="113">
                  <a:moveTo>
                    <a:pt x="0" y="0"/>
                  </a:moveTo>
                  <a:lnTo>
                    <a:pt x="0" y="113"/>
                  </a:lnTo>
                  <a:lnTo>
                    <a:pt x="0" y="113"/>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8" name="Rectangle 557">
              <a:extLst>
                <a:ext uri="{FF2B5EF4-FFF2-40B4-BE49-F238E27FC236}">
                  <a16:creationId xmlns:a16="http://schemas.microsoft.com/office/drawing/2014/main" id="{BF955D4E-7472-9447-B651-D7181A15341A}"/>
                </a:ext>
              </a:extLst>
            </p:cNvPr>
            <p:cNvSpPr>
              <a:spLocks noChangeArrowheads="1"/>
            </p:cNvSpPr>
            <p:nvPr/>
          </p:nvSpPr>
          <p:spPr bwMode="auto">
            <a:xfrm>
              <a:off x="1925790" y="5064125"/>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YJM451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9" name="Freeform 558">
              <a:extLst>
                <a:ext uri="{FF2B5EF4-FFF2-40B4-BE49-F238E27FC236}">
                  <a16:creationId xmlns:a16="http://schemas.microsoft.com/office/drawing/2014/main" id="{7BFA19F8-782B-D742-81A4-0958813301C1}"/>
                </a:ext>
              </a:extLst>
            </p:cNvPr>
            <p:cNvSpPr>
              <a:spLocks/>
            </p:cNvSpPr>
            <p:nvPr/>
          </p:nvSpPr>
          <p:spPr bwMode="auto">
            <a:xfrm>
              <a:off x="1921028" y="4884738"/>
              <a:ext cx="0" cy="225425"/>
            </a:xfrm>
            <a:custGeom>
              <a:avLst/>
              <a:gdLst>
                <a:gd name="T0" fmla="*/ 0 h 142"/>
                <a:gd name="T1" fmla="*/ 142 h 142"/>
                <a:gd name="T2" fmla="*/ 142 h 142"/>
              </a:gdLst>
              <a:ahLst/>
              <a:cxnLst>
                <a:cxn ang="0">
                  <a:pos x="0" y="T0"/>
                </a:cxn>
                <a:cxn ang="0">
                  <a:pos x="0" y="T1"/>
                </a:cxn>
                <a:cxn ang="0">
                  <a:pos x="0" y="T2"/>
                </a:cxn>
              </a:cxnLst>
              <a:rect l="0" t="0" r="r" b="b"/>
              <a:pathLst>
                <a:path h="142">
                  <a:moveTo>
                    <a:pt x="0" y="0"/>
                  </a:moveTo>
                  <a:lnTo>
                    <a:pt x="0" y="142"/>
                  </a:lnTo>
                  <a:lnTo>
                    <a:pt x="0" y="14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0" name="Line 122">
              <a:extLst>
                <a:ext uri="{FF2B5EF4-FFF2-40B4-BE49-F238E27FC236}">
                  <a16:creationId xmlns:a16="http://schemas.microsoft.com/office/drawing/2014/main" id="{9DFC6029-FDB6-2943-8945-23D96A68D07C}"/>
                </a:ext>
              </a:extLst>
            </p:cNvPr>
            <p:cNvSpPr>
              <a:spLocks noChangeShapeType="1"/>
            </p:cNvSpPr>
            <p:nvPr/>
          </p:nvSpPr>
          <p:spPr bwMode="auto">
            <a:xfrm>
              <a:off x="1921028" y="4646613"/>
              <a:ext cx="0" cy="225425"/>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1" name="Freeform 560">
              <a:extLst>
                <a:ext uri="{FF2B5EF4-FFF2-40B4-BE49-F238E27FC236}">
                  <a16:creationId xmlns:a16="http://schemas.microsoft.com/office/drawing/2014/main" id="{B2894125-582F-A44D-A593-C428DF2E8505}"/>
                </a:ext>
              </a:extLst>
            </p:cNvPr>
            <p:cNvSpPr>
              <a:spLocks/>
            </p:cNvSpPr>
            <p:nvPr/>
          </p:nvSpPr>
          <p:spPr bwMode="auto">
            <a:xfrm>
              <a:off x="1860703" y="4878388"/>
              <a:ext cx="60325" cy="238125"/>
            </a:xfrm>
            <a:custGeom>
              <a:avLst/>
              <a:gdLst>
                <a:gd name="T0" fmla="*/ 0 w 38"/>
                <a:gd name="T1" fmla="*/ 150 h 150"/>
                <a:gd name="T2" fmla="*/ 0 w 38"/>
                <a:gd name="T3" fmla="*/ 0 h 150"/>
                <a:gd name="T4" fmla="*/ 38 w 38"/>
                <a:gd name="T5" fmla="*/ 0 h 150"/>
              </a:gdLst>
              <a:ahLst/>
              <a:cxnLst>
                <a:cxn ang="0">
                  <a:pos x="T0" y="T1"/>
                </a:cxn>
                <a:cxn ang="0">
                  <a:pos x="T2" y="T3"/>
                </a:cxn>
                <a:cxn ang="0">
                  <a:pos x="T4" y="T5"/>
                </a:cxn>
              </a:cxnLst>
              <a:rect l="0" t="0" r="r" b="b"/>
              <a:pathLst>
                <a:path w="38" h="150">
                  <a:moveTo>
                    <a:pt x="0" y="150"/>
                  </a:moveTo>
                  <a:lnTo>
                    <a:pt x="0" y="0"/>
                  </a:lnTo>
                  <a:lnTo>
                    <a:pt x="38"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2" name="Rectangle 561">
              <a:extLst>
                <a:ext uri="{FF2B5EF4-FFF2-40B4-BE49-F238E27FC236}">
                  <a16:creationId xmlns:a16="http://schemas.microsoft.com/office/drawing/2014/main" id="{785B6623-D1B3-EC48-A278-60D0EC72B879}"/>
                </a:ext>
              </a:extLst>
            </p:cNvPr>
            <p:cNvSpPr>
              <a:spLocks noChangeArrowheads="1"/>
            </p:cNvSpPr>
            <p:nvPr/>
          </p:nvSpPr>
          <p:spPr bwMode="auto">
            <a:xfrm>
              <a:off x="2021040" y="5156200"/>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YJM1387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3" name="Freeform 562">
              <a:extLst>
                <a:ext uri="{FF2B5EF4-FFF2-40B4-BE49-F238E27FC236}">
                  <a16:creationId xmlns:a16="http://schemas.microsoft.com/office/drawing/2014/main" id="{DCA7B036-308D-8F46-B262-C0D29E928D99}"/>
                </a:ext>
              </a:extLst>
            </p:cNvPr>
            <p:cNvSpPr>
              <a:spLocks/>
            </p:cNvSpPr>
            <p:nvPr/>
          </p:nvSpPr>
          <p:spPr bwMode="auto">
            <a:xfrm>
              <a:off x="1921028" y="5202238"/>
              <a:ext cx="0" cy="157163"/>
            </a:xfrm>
            <a:custGeom>
              <a:avLst/>
              <a:gdLst>
                <a:gd name="T0" fmla="*/ 99 h 99"/>
                <a:gd name="T1" fmla="*/ 0 h 99"/>
                <a:gd name="T2" fmla="*/ 0 h 99"/>
              </a:gdLst>
              <a:ahLst/>
              <a:cxnLst>
                <a:cxn ang="0">
                  <a:pos x="0" y="T0"/>
                </a:cxn>
                <a:cxn ang="0">
                  <a:pos x="0" y="T1"/>
                </a:cxn>
                <a:cxn ang="0">
                  <a:pos x="0" y="T2"/>
                </a:cxn>
              </a:cxnLst>
              <a:rect l="0" t="0" r="r" b="b"/>
              <a:pathLst>
                <a:path h="99">
                  <a:moveTo>
                    <a:pt x="0" y="99"/>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4" name="Rectangle 563">
              <a:extLst>
                <a:ext uri="{FF2B5EF4-FFF2-40B4-BE49-F238E27FC236}">
                  <a16:creationId xmlns:a16="http://schemas.microsoft.com/office/drawing/2014/main" id="{A8325F1B-30A5-DC44-87C4-03F204F33EEF}"/>
                </a:ext>
              </a:extLst>
            </p:cNvPr>
            <p:cNvSpPr>
              <a:spLocks noChangeArrowheads="1"/>
            </p:cNvSpPr>
            <p:nvPr/>
          </p:nvSpPr>
          <p:spPr bwMode="auto">
            <a:xfrm>
              <a:off x="1986115" y="5249863"/>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YJM1304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5" name="Freeform 564">
              <a:extLst>
                <a:ext uri="{FF2B5EF4-FFF2-40B4-BE49-F238E27FC236}">
                  <a16:creationId xmlns:a16="http://schemas.microsoft.com/office/drawing/2014/main" id="{5A3644DE-7DEA-1747-B35B-8C7F50DCD332}"/>
                </a:ext>
              </a:extLst>
            </p:cNvPr>
            <p:cNvSpPr>
              <a:spLocks/>
            </p:cNvSpPr>
            <p:nvPr/>
          </p:nvSpPr>
          <p:spPr bwMode="auto">
            <a:xfrm>
              <a:off x="1979765" y="5295900"/>
              <a:ext cx="0" cy="225425"/>
            </a:xfrm>
            <a:custGeom>
              <a:avLst/>
              <a:gdLst>
                <a:gd name="T0" fmla="*/ 142 h 142"/>
                <a:gd name="T1" fmla="*/ 0 h 142"/>
                <a:gd name="T2" fmla="*/ 0 h 142"/>
              </a:gdLst>
              <a:ahLst/>
              <a:cxnLst>
                <a:cxn ang="0">
                  <a:pos x="0" y="T0"/>
                </a:cxn>
                <a:cxn ang="0">
                  <a:pos x="0" y="T1"/>
                </a:cxn>
                <a:cxn ang="0">
                  <a:pos x="0" y="T2"/>
                </a:cxn>
              </a:cxnLst>
              <a:rect l="0" t="0" r="r" b="b"/>
              <a:pathLst>
                <a:path h="142">
                  <a:moveTo>
                    <a:pt x="0" y="142"/>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6" name="Rectangle 565">
              <a:extLst>
                <a:ext uri="{FF2B5EF4-FFF2-40B4-BE49-F238E27FC236}">
                  <a16:creationId xmlns:a16="http://schemas.microsoft.com/office/drawing/2014/main" id="{DBD09FD6-1AFC-534E-B8B0-AB41ACA2FE56}"/>
                </a:ext>
              </a:extLst>
            </p:cNvPr>
            <p:cNvSpPr>
              <a:spLocks noChangeArrowheads="1"/>
            </p:cNvSpPr>
            <p:nvPr/>
          </p:nvSpPr>
          <p:spPr bwMode="auto">
            <a:xfrm>
              <a:off x="2140103" y="5341938"/>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YJM1273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7" name="Freeform 566">
              <a:extLst>
                <a:ext uri="{FF2B5EF4-FFF2-40B4-BE49-F238E27FC236}">
                  <a16:creationId xmlns:a16="http://schemas.microsoft.com/office/drawing/2014/main" id="{EB901835-3F4A-CB4D-A8A3-2596E5A46598}"/>
                </a:ext>
              </a:extLst>
            </p:cNvPr>
            <p:cNvSpPr>
              <a:spLocks/>
            </p:cNvSpPr>
            <p:nvPr/>
          </p:nvSpPr>
          <p:spPr bwMode="auto">
            <a:xfrm>
              <a:off x="2040090" y="5387975"/>
              <a:ext cx="0" cy="41275"/>
            </a:xfrm>
            <a:custGeom>
              <a:avLst/>
              <a:gdLst>
                <a:gd name="T0" fmla="*/ 26 h 26"/>
                <a:gd name="T1" fmla="*/ 0 h 26"/>
                <a:gd name="T2" fmla="*/ 0 h 26"/>
              </a:gdLst>
              <a:ahLst/>
              <a:cxnLst>
                <a:cxn ang="0">
                  <a:pos x="0" y="T0"/>
                </a:cxn>
                <a:cxn ang="0">
                  <a:pos x="0" y="T1"/>
                </a:cxn>
                <a:cxn ang="0">
                  <a:pos x="0" y="T2"/>
                </a:cxn>
              </a:cxnLst>
              <a:rect l="0" t="0" r="r" b="b"/>
              <a:pathLst>
                <a:path h="26">
                  <a:moveTo>
                    <a:pt x="0" y="26"/>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8" name="Rectangle 567">
              <a:extLst>
                <a:ext uri="{FF2B5EF4-FFF2-40B4-BE49-F238E27FC236}">
                  <a16:creationId xmlns:a16="http://schemas.microsoft.com/office/drawing/2014/main" id="{56C5EC0A-5298-0042-9418-90ED1EA98258}"/>
                </a:ext>
              </a:extLst>
            </p:cNvPr>
            <p:cNvSpPr>
              <a:spLocks noChangeArrowheads="1"/>
            </p:cNvSpPr>
            <p:nvPr/>
          </p:nvSpPr>
          <p:spPr bwMode="auto">
            <a:xfrm>
              <a:off x="2140103" y="5434013"/>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YJM1434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9" name="Freeform 568">
              <a:extLst>
                <a:ext uri="{FF2B5EF4-FFF2-40B4-BE49-F238E27FC236}">
                  <a16:creationId xmlns:a16="http://schemas.microsoft.com/office/drawing/2014/main" id="{B6C26F94-BF15-1140-9D76-5CBD3DFE174A}"/>
                </a:ext>
              </a:extLst>
            </p:cNvPr>
            <p:cNvSpPr>
              <a:spLocks/>
            </p:cNvSpPr>
            <p:nvPr/>
          </p:nvSpPr>
          <p:spPr bwMode="auto">
            <a:xfrm>
              <a:off x="2040090" y="5440363"/>
              <a:ext cx="0" cy="41275"/>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0" name="Freeform 569">
              <a:extLst>
                <a:ext uri="{FF2B5EF4-FFF2-40B4-BE49-F238E27FC236}">
                  <a16:creationId xmlns:a16="http://schemas.microsoft.com/office/drawing/2014/main" id="{716B5BE5-2F37-7045-81C2-6ABF09582E30}"/>
                </a:ext>
              </a:extLst>
            </p:cNvPr>
            <p:cNvSpPr>
              <a:spLocks/>
            </p:cNvSpPr>
            <p:nvPr/>
          </p:nvSpPr>
          <p:spPr bwMode="auto">
            <a:xfrm>
              <a:off x="1979765" y="5434013"/>
              <a:ext cx="60325" cy="157163"/>
            </a:xfrm>
            <a:custGeom>
              <a:avLst/>
              <a:gdLst>
                <a:gd name="T0" fmla="*/ 0 w 38"/>
                <a:gd name="T1" fmla="*/ 99 h 99"/>
                <a:gd name="T2" fmla="*/ 0 w 38"/>
                <a:gd name="T3" fmla="*/ 0 h 99"/>
                <a:gd name="T4" fmla="*/ 38 w 38"/>
                <a:gd name="T5" fmla="*/ 0 h 99"/>
              </a:gdLst>
              <a:ahLst/>
              <a:cxnLst>
                <a:cxn ang="0">
                  <a:pos x="T0" y="T1"/>
                </a:cxn>
                <a:cxn ang="0">
                  <a:pos x="T2" y="T3"/>
                </a:cxn>
                <a:cxn ang="0">
                  <a:pos x="T4" y="T5"/>
                </a:cxn>
              </a:cxnLst>
              <a:rect l="0" t="0" r="r" b="b"/>
              <a:pathLst>
                <a:path w="38" h="99">
                  <a:moveTo>
                    <a:pt x="0" y="99"/>
                  </a:moveTo>
                  <a:lnTo>
                    <a:pt x="0" y="0"/>
                  </a:lnTo>
                  <a:lnTo>
                    <a:pt x="38"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1" name="Rectangle 570">
              <a:extLst>
                <a:ext uri="{FF2B5EF4-FFF2-40B4-BE49-F238E27FC236}">
                  <a16:creationId xmlns:a16="http://schemas.microsoft.com/office/drawing/2014/main" id="{4AA38B80-9076-B64B-A749-58C4337648E0}"/>
                </a:ext>
              </a:extLst>
            </p:cNvPr>
            <p:cNvSpPr>
              <a:spLocks noChangeArrowheads="1"/>
            </p:cNvSpPr>
            <p:nvPr/>
          </p:nvSpPr>
          <p:spPr bwMode="auto">
            <a:xfrm>
              <a:off x="1986115" y="5527675"/>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YJM456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2" name="Freeform 571">
              <a:extLst>
                <a:ext uri="{FF2B5EF4-FFF2-40B4-BE49-F238E27FC236}">
                  <a16:creationId xmlns:a16="http://schemas.microsoft.com/office/drawing/2014/main" id="{96F6CB54-B5F6-DB4E-9E19-CA29A579BF0C}"/>
                </a:ext>
              </a:extLst>
            </p:cNvPr>
            <p:cNvSpPr>
              <a:spLocks/>
            </p:cNvSpPr>
            <p:nvPr/>
          </p:nvSpPr>
          <p:spPr bwMode="auto">
            <a:xfrm>
              <a:off x="1979765" y="5573713"/>
              <a:ext cx="0" cy="87313"/>
            </a:xfrm>
            <a:custGeom>
              <a:avLst/>
              <a:gdLst>
                <a:gd name="T0" fmla="*/ 55 h 55"/>
                <a:gd name="T1" fmla="*/ 0 h 55"/>
                <a:gd name="T2" fmla="*/ 0 h 55"/>
              </a:gdLst>
              <a:ahLst/>
              <a:cxnLst>
                <a:cxn ang="0">
                  <a:pos x="0" y="T0"/>
                </a:cxn>
                <a:cxn ang="0">
                  <a:pos x="0" y="T1"/>
                </a:cxn>
                <a:cxn ang="0">
                  <a:pos x="0" y="T2"/>
                </a:cxn>
              </a:cxnLst>
              <a:rect l="0" t="0" r="r" b="b"/>
              <a:pathLst>
                <a:path h="55">
                  <a:moveTo>
                    <a:pt x="0" y="5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3" name="Rectangle 572">
              <a:extLst>
                <a:ext uri="{FF2B5EF4-FFF2-40B4-BE49-F238E27FC236}">
                  <a16:creationId xmlns:a16="http://schemas.microsoft.com/office/drawing/2014/main" id="{4EA7EF1A-3F9F-8A44-AB67-0D887F74AA8C}"/>
                </a:ext>
              </a:extLst>
            </p:cNvPr>
            <p:cNvSpPr>
              <a:spLocks noChangeArrowheads="1"/>
            </p:cNvSpPr>
            <p:nvPr/>
          </p:nvSpPr>
          <p:spPr bwMode="auto">
            <a:xfrm>
              <a:off x="1986115" y="5619750"/>
              <a:ext cx="330200"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YJM789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4" name="Freeform 573">
              <a:extLst>
                <a:ext uri="{FF2B5EF4-FFF2-40B4-BE49-F238E27FC236}">
                  <a16:creationId xmlns:a16="http://schemas.microsoft.com/office/drawing/2014/main" id="{1B37A1E9-C9F6-4447-A7AE-383BD2AD4442}"/>
                </a:ext>
              </a:extLst>
            </p:cNvPr>
            <p:cNvSpPr>
              <a:spLocks/>
            </p:cNvSpPr>
            <p:nvPr/>
          </p:nvSpPr>
          <p:spPr bwMode="auto">
            <a:xfrm>
              <a:off x="1979765" y="5665788"/>
              <a:ext cx="0" cy="41275"/>
            </a:xfrm>
            <a:custGeom>
              <a:avLst/>
              <a:gdLst>
                <a:gd name="T0" fmla="*/ 26 h 26"/>
                <a:gd name="T1" fmla="*/ 0 h 26"/>
                <a:gd name="T2" fmla="*/ 0 h 26"/>
              </a:gdLst>
              <a:ahLst/>
              <a:cxnLst>
                <a:cxn ang="0">
                  <a:pos x="0" y="T0"/>
                </a:cxn>
                <a:cxn ang="0">
                  <a:pos x="0" y="T1"/>
                </a:cxn>
                <a:cxn ang="0">
                  <a:pos x="0" y="T2"/>
                </a:cxn>
              </a:cxnLst>
              <a:rect l="0" t="0" r="r" b="b"/>
              <a:pathLst>
                <a:path h="26">
                  <a:moveTo>
                    <a:pt x="0" y="26"/>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5" name="Rectangle 574">
              <a:extLst>
                <a:ext uri="{FF2B5EF4-FFF2-40B4-BE49-F238E27FC236}">
                  <a16:creationId xmlns:a16="http://schemas.microsoft.com/office/drawing/2014/main" id="{522D3BEB-2D80-B24A-A62B-2BF319085F8C}"/>
                </a:ext>
              </a:extLst>
            </p:cNvPr>
            <p:cNvSpPr>
              <a:spLocks noChangeArrowheads="1"/>
            </p:cNvSpPr>
            <p:nvPr/>
          </p:nvSpPr>
          <p:spPr bwMode="auto">
            <a:xfrm>
              <a:off x="2079778" y="5711825"/>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YJM1443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6" name="Freeform 575">
              <a:extLst>
                <a:ext uri="{FF2B5EF4-FFF2-40B4-BE49-F238E27FC236}">
                  <a16:creationId xmlns:a16="http://schemas.microsoft.com/office/drawing/2014/main" id="{01B48980-D64E-1842-A8F2-431765C04FF9}"/>
                </a:ext>
              </a:extLst>
            </p:cNvPr>
            <p:cNvSpPr>
              <a:spLocks/>
            </p:cNvSpPr>
            <p:nvPr/>
          </p:nvSpPr>
          <p:spPr bwMode="auto">
            <a:xfrm>
              <a:off x="1979765" y="5718175"/>
              <a:ext cx="0" cy="41275"/>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7" name="Line 139">
              <a:extLst>
                <a:ext uri="{FF2B5EF4-FFF2-40B4-BE49-F238E27FC236}">
                  <a16:creationId xmlns:a16="http://schemas.microsoft.com/office/drawing/2014/main" id="{A9314EA5-743E-EC48-AB1B-6D01B101C280}"/>
                </a:ext>
              </a:extLst>
            </p:cNvPr>
            <p:cNvSpPr>
              <a:spLocks noChangeShapeType="1"/>
            </p:cNvSpPr>
            <p:nvPr/>
          </p:nvSpPr>
          <p:spPr bwMode="auto">
            <a:xfrm>
              <a:off x="1979765" y="5532438"/>
              <a:ext cx="0" cy="227013"/>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8" name="Freeform 577">
              <a:extLst>
                <a:ext uri="{FF2B5EF4-FFF2-40B4-BE49-F238E27FC236}">
                  <a16:creationId xmlns:a16="http://schemas.microsoft.com/office/drawing/2014/main" id="{1585A6D6-5610-444B-80D1-68A871E88AA1}"/>
                </a:ext>
              </a:extLst>
            </p:cNvPr>
            <p:cNvSpPr>
              <a:spLocks/>
            </p:cNvSpPr>
            <p:nvPr/>
          </p:nvSpPr>
          <p:spPr bwMode="auto">
            <a:xfrm>
              <a:off x="1921028" y="5370513"/>
              <a:ext cx="58738" cy="157163"/>
            </a:xfrm>
            <a:custGeom>
              <a:avLst/>
              <a:gdLst>
                <a:gd name="T0" fmla="*/ 0 w 37"/>
                <a:gd name="T1" fmla="*/ 0 h 99"/>
                <a:gd name="T2" fmla="*/ 0 w 37"/>
                <a:gd name="T3" fmla="*/ 99 h 99"/>
                <a:gd name="T4" fmla="*/ 37 w 37"/>
                <a:gd name="T5" fmla="*/ 99 h 99"/>
              </a:gdLst>
              <a:ahLst/>
              <a:cxnLst>
                <a:cxn ang="0">
                  <a:pos x="T0" y="T1"/>
                </a:cxn>
                <a:cxn ang="0">
                  <a:pos x="T2" y="T3"/>
                </a:cxn>
                <a:cxn ang="0">
                  <a:pos x="T4" y="T5"/>
                </a:cxn>
              </a:cxnLst>
              <a:rect l="0" t="0" r="r" b="b"/>
              <a:pathLst>
                <a:path w="37" h="99">
                  <a:moveTo>
                    <a:pt x="0" y="0"/>
                  </a:moveTo>
                  <a:lnTo>
                    <a:pt x="0" y="99"/>
                  </a:lnTo>
                  <a:lnTo>
                    <a:pt x="37" y="99"/>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9" name="Freeform 578">
              <a:extLst>
                <a:ext uri="{FF2B5EF4-FFF2-40B4-BE49-F238E27FC236}">
                  <a16:creationId xmlns:a16="http://schemas.microsoft.com/office/drawing/2014/main" id="{6F6A412E-C0DE-834B-8847-69C5213D1DCB}"/>
                </a:ext>
              </a:extLst>
            </p:cNvPr>
            <p:cNvSpPr>
              <a:spLocks/>
            </p:cNvSpPr>
            <p:nvPr/>
          </p:nvSpPr>
          <p:spPr bwMode="auto">
            <a:xfrm>
              <a:off x="1860703" y="5127625"/>
              <a:ext cx="60325" cy="238125"/>
            </a:xfrm>
            <a:custGeom>
              <a:avLst/>
              <a:gdLst>
                <a:gd name="T0" fmla="*/ 0 w 38"/>
                <a:gd name="T1" fmla="*/ 0 h 150"/>
                <a:gd name="T2" fmla="*/ 0 w 38"/>
                <a:gd name="T3" fmla="*/ 150 h 150"/>
                <a:gd name="T4" fmla="*/ 38 w 38"/>
                <a:gd name="T5" fmla="*/ 150 h 150"/>
              </a:gdLst>
              <a:ahLst/>
              <a:cxnLst>
                <a:cxn ang="0">
                  <a:pos x="T0" y="T1"/>
                </a:cxn>
                <a:cxn ang="0">
                  <a:pos x="T2" y="T3"/>
                </a:cxn>
                <a:cxn ang="0">
                  <a:pos x="T4" y="T5"/>
                </a:cxn>
              </a:cxnLst>
              <a:rect l="0" t="0" r="r" b="b"/>
              <a:pathLst>
                <a:path w="38" h="150">
                  <a:moveTo>
                    <a:pt x="0" y="0"/>
                  </a:moveTo>
                  <a:lnTo>
                    <a:pt x="0" y="150"/>
                  </a:lnTo>
                  <a:lnTo>
                    <a:pt x="38" y="15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0" name="Rectangle 579">
              <a:extLst>
                <a:ext uri="{FF2B5EF4-FFF2-40B4-BE49-F238E27FC236}">
                  <a16:creationId xmlns:a16="http://schemas.microsoft.com/office/drawing/2014/main" id="{19E6B27A-A801-4F42-803A-A65560899410}"/>
                </a:ext>
              </a:extLst>
            </p:cNvPr>
            <p:cNvSpPr>
              <a:spLocks noChangeArrowheads="1"/>
            </p:cNvSpPr>
            <p:nvPr/>
          </p:nvSpPr>
          <p:spPr bwMode="auto">
            <a:xfrm>
              <a:off x="1960715" y="5805488"/>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YJM1402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1" name="Freeform 580">
              <a:extLst>
                <a:ext uri="{FF2B5EF4-FFF2-40B4-BE49-F238E27FC236}">
                  <a16:creationId xmlns:a16="http://schemas.microsoft.com/office/drawing/2014/main" id="{15E6F10C-3639-C449-9F8A-D35D977897AE}"/>
                </a:ext>
              </a:extLst>
            </p:cNvPr>
            <p:cNvSpPr>
              <a:spLocks/>
            </p:cNvSpPr>
            <p:nvPr/>
          </p:nvSpPr>
          <p:spPr bwMode="auto">
            <a:xfrm>
              <a:off x="1860703" y="5851525"/>
              <a:ext cx="0" cy="41275"/>
            </a:xfrm>
            <a:custGeom>
              <a:avLst/>
              <a:gdLst>
                <a:gd name="T0" fmla="*/ 26 h 26"/>
                <a:gd name="T1" fmla="*/ 0 h 26"/>
                <a:gd name="T2" fmla="*/ 0 h 26"/>
              </a:gdLst>
              <a:ahLst/>
              <a:cxnLst>
                <a:cxn ang="0">
                  <a:pos x="0" y="T0"/>
                </a:cxn>
                <a:cxn ang="0">
                  <a:pos x="0" y="T1"/>
                </a:cxn>
                <a:cxn ang="0">
                  <a:pos x="0" y="T2"/>
                </a:cxn>
              </a:cxnLst>
              <a:rect l="0" t="0" r="r" b="b"/>
              <a:pathLst>
                <a:path h="26">
                  <a:moveTo>
                    <a:pt x="0" y="26"/>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2" name="Rectangle 581">
              <a:extLst>
                <a:ext uri="{FF2B5EF4-FFF2-40B4-BE49-F238E27FC236}">
                  <a16:creationId xmlns:a16="http://schemas.microsoft.com/office/drawing/2014/main" id="{A4F56CFF-FA93-834E-BF63-A1BF49017CAB}"/>
                </a:ext>
              </a:extLst>
            </p:cNvPr>
            <p:cNvSpPr>
              <a:spLocks noChangeArrowheads="1"/>
            </p:cNvSpPr>
            <p:nvPr/>
          </p:nvSpPr>
          <p:spPr bwMode="auto">
            <a:xfrm>
              <a:off x="1960715" y="5897563"/>
              <a:ext cx="373063"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YJM1573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3" name="Freeform 582">
              <a:extLst>
                <a:ext uri="{FF2B5EF4-FFF2-40B4-BE49-F238E27FC236}">
                  <a16:creationId xmlns:a16="http://schemas.microsoft.com/office/drawing/2014/main" id="{C0620B05-6ED4-C14E-8B3D-9C7A0D37A3BB}"/>
                </a:ext>
              </a:extLst>
            </p:cNvPr>
            <p:cNvSpPr>
              <a:spLocks/>
            </p:cNvSpPr>
            <p:nvPr/>
          </p:nvSpPr>
          <p:spPr bwMode="auto">
            <a:xfrm>
              <a:off x="1860703" y="5903913"/>
              <a:ext cx="0" cy="39688"/>
            </a:xfrm>
            <a:custGeom>
              <a:avLst/>
              <a:gdLst>
                <a:gd name="T0" fmla="*/ 0 h 25"/>
                <a:gd name="T1" fmla="*/ 25 h 25"/>
                <a:gd name="T2" fmla="*/ 25 h 25"/>
              </a:gdLst>
              <a:ahLst/>
              <a:cxnLst>
                <a:cxn ang="0">
                  <a:pos x="0" y="T0"/>
                </a:cxn>
                <a:cxn ang="0">
                  <a:pos x="0" y="T1"/>
                </a:cxn>
                <a:cxn ang="0">
                  <a:pos x="0" y="T2"/>
                </a:cxn>
              </a:cxnLst>
              <a:rect l="0" t="0" r="r" b="b"/>
              <a:pathLst>
                <a:path h="25">
                  <a:moveTo>
                    <a:pt x="0" y="0"/>
                  </a:moveTo>
                  <a:lnTo>
                    <a:pt x="0" y="25"/>
                  </a:lnTo>
                  <a:lnTo>
                    <a:pt x="0" y="2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4" name="Line 147">
              <a:extLst>
                <a:ext uri="{FF2B5EF4-FFF2-40B4-BE49-F238E27FC236}">
                  <a16:creationId xmlns:a16="http://schemas.microsoft.com/office/drawing/2014/main" id="{AD742072-B927-2F41-AA17-FFBB9F97E1EA}"/>
                </a:ext>
              </a:extLst>
            </p:cNvPr>
            <p:cNvSpPr>
              <a:spLocks noChangeShapeType="1"/>
            </p:cNvSpPr>
            <p:nvPr/>
          </p:nvSpPr>
          <p:spPr bwMode="auto">
            <a:xfrm>
              <a:off x="1860703" y="3384550"/>
              <a:ext cx="0" cy="1273175"/>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5" name="Line 148">
              <a:extLst>
                <a:ext uri="{FF2B5EF4-FFF2-40B4-BE49-F238E27FC236}">
                  <a16:creationId xmlns:a16="http://schemas.microsoft.com/office/drawing/2014/main" id="{E669591D-2CF2-1C4B-BA75-A83BE74CCF60}"/>
                </a:ext>
              </a:extLst>
            </p:cNvPr>
            <p:cNvSpPr>
              <a:spLocks noChangeShapeType="1"/>
            </p:cNvSpPr>
            <p:nvPr/>
          </p:nvSpPr>
          <p:spPr bwMode="auto">
            <a:xfrm>
              <a:off x="1860703" y="4670425"/>
              <a:ext cx="0" cy="1273175"/>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6" name="Line 149">
              <a:extLst>
                <a:ext uri="{FF2B5EF4-FFF2-40B4-BE49-F238E27FC236}">
                  <a16:creationId xmlns:a16="http://schemas.microsoft.com/office/drawing/2014/main" id="{CBCAE2B1-B945-5F46-A8D3-6F02234B5D14}"/>
                </a:ext>
              </a:extLst>
            </p:cNvPr>
            <p:cNvSpPr>
              <a:spLocks noChangeShapeType="1"/>
            </p:cNvSpPr>
            <p:nvPr/>
          </p:nvSpPr>
          <p:spPr bwMode="auto">
            <a:xfrm>
              <a:off x="1030440" y="4664075"/>
              <a:ext cx="830263" cy="0"/>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7" name="Rectangle 150">
              <a:extLst>
                <a:ext uri="{FF2B5EF4-FFF2-40B4-BE49-F238E27FC236}">
                  <a16:creationId xmlns:a16="http://schemas.microsoft.com/office/drawing/2014/main" id="{598BD702-C921-3B4D-91D1-6757602919EF}"/>
                </a:ext>
              </a:extLst>
            </p:cNvPr>
            <p:cNvSpPr>
              <a:spLocks noChangeArrowheads="1"/>
            </p:cNvSpPr>
            <p:nvPr/>
          </p:nvSpPr>
          <p:spPr bwMode="auto">
            <a:xfrm>
              <a:off x="4002240" y="5991225"/>
              <a:ext cx="574675"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LL2012 022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8" name="Freeform 151">
              <a:extLst>
                <a:ext uri="{FF2B5EF4-FFF2-40B4-BE49-F238E27FC236}">
                  <a16:creationId xmlns:a16="http://schemas.microsoft.com/office/drawing/2014/main" id="{108CBB72-021D-5F48-8827-B785CA9A2DCF}"/>
                </a:ext>
              </a:extLst>
            </p:cNvPr>
            <p:cNvSpPr>
              <a:spLocks/>
            </p:cNvSpPr>
            <p:nvPr/>
          </p:nvSpPr>
          <p:spPr bwMode="auto">
            <a:xfrm>
              <a:off x="3997478" y="6037263"/>
              <a:ext cx="0" cy="39688"/>
            </a:xfrm>
            <a:custGeom>
              <a:avLst/>
              <a:gdLst>
                <a:gd name="T0" fmla="*/ 25 h 25"/>
                <a:gd name="T1" fmla="*/ 0 h 25"/>
                <a:gd name="T2" fmla="*/ 0 h 25"/>
              </a:gdLst>
              <a:ahLst/>
              <a:cxnLst>
                <a:cxn ang="0">
                  <a:pos x="0" y="T0"/>
                </a:cxn>
                <a:cxn ang="0">
                  <a:pos x="0" y="T1"/>
                </a:cxn>
                <a:cxn ang="0">
                  <a:pos x="0" y="T2"/>
                </a:cxn>
              </a:cxnLst>
              <a:rect l="0" t="0" r="r" b="b"/>
              <a:pathLst>
                <a:path h="25">
                  <a:moveTo>
                    <a:pt x="0" y="25"/>
                  </a:moveTo>
                  <a:lnTo>
                    <a:pt x="0" y="0"/>
                  </a:lnTo>
                  <a:lnTo>
                    <a:pt x="0"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9" name="Rectangle 152">
              <a:extLst>
                <a:ext uri="{FF2B5EF4-FFF2-40B4-BE49-F238E27FC236}">
                  <a16:creationId xmlns:a16="http://schemas.microsoft.com/office/drawing/2014/main" id="{BC8B081C-875B-654E-831A-E08B0A4FEBCB}"/>
                </a:ext>
              </a:extLst>
            </p:cNvPr>
            <p:cNvSpPr>
              <a:spLocks noChangeArrowheads="1"/>
            </p:cNvSpPr>
            <p:nvPr/>
          </p:nvSpPr>
          <p:spPr bwMode="auto">
            <a:xfrm>
              <a:off x="4060978" y="6083300"/>
              <a:ext cx="446088"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YPS667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0" name="Freeform 153">
              <a:extLst>
                <a:ext uri="{FF2B5EF4-FFF2-40B4-BE49-F238E27FC236}">
                  <a16:creationId xmlns:a16="http://schemas.microsoft.com/office/drawing/2014/main" id="{8088BC62-498F-9346-BF80-025C9F31C4B3}"/>
                </a:ext>
              </a:extLst>
            </p:cNvPr>
            <p:cNvSpPr>
              <a:spLocks/>
            </p:cNvSpPr>
            <p:nvPr/>
          </p:nvSpPr>
          <p:spPr bwMode="auto">
            <a:xfrm>
              <a:off x="3997478" y="6089650"/>
              <a:ext cx="57150" cy="39688"/>
            </a:xfrm>
            <a:custGeom>
              <a:avLst/>
              <a:gdLst>
                <a:gd name="T0" fmla="*/ 0 w 36"/>
                <a:gd name="T1" fmla="*/ 0 h 25"/>
                <a:gd name="T2" fmla="*/ 0 w 36"/>
                <a:gd name="T3" fmla="*/ 25 h 25"/>
                <a:gd name="T4" fmla="*/ 36 w 36"/>
                <a:gd name="T5" fmla="*/ 25 h 25"/>
              </a:gdLst>
              <a:ahLst/>
              <a:cxnLst>
                <a:cxn ang="0">
                  <a:pos x="T0" y="T1"/>
                </a:cxn>
                <a:cxn ang="0">
                  <a:pos x="T2" y="T3"/>
                </a:cxn>
                <a:cxn ang="0">
                  <a:pos x="T4" y="T5"/>
                </a:cxn>
              </a:cxnLst>
              <a:rect l="0" t="0" r="r" b="b"/>
              <a:pathLst>
                <a:path w="36" h="25">
                  <a:moveTo>
                    <a:pt x="0" y="0"/>
                  </a:moveTo>
                  <a:lnTo>
                    <a:pt x="0" y="25"/>
                  </a:lnTo>
                  <a:lnTo>
                    <a:pt x="36" y="25"/>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1" name="Freeform 154">
              <a:extLst>
                <a:ext uri="{FF2B5EF4-FFF2-40B4-BE49-F238E27FC236}">
                  <a16:creationId xmlns:a16="http://schemas.microsoft.com/office/drawing/2014/main" id="{625070D4-B2FD-5041-BE26-8DD590C4C873}"/>
                </a:ext>
              </a:extLst>
            </p:cNvPr>
            <p:cNvSpPr>
              <a:spLocks/>
            </p:cNvSpPr>
            <p:nvPr/>
          </p:nvSpPr>
          <p:spPr bwMode="auto">
            <a:xfrm>
              <a:off x="3819678" y="6083300"/>
              <a:ext cx="177800" cy="63500"/>
            </a:xfrm>
            <a:custGeom>
              <a:avLst/>
              <a:gdLst>
                <a:gd name="T0" fmla="*/ 0 w 112"/>
                <a:gd name="T1" fmla="*/ 40 h 40"/>
                <a:gd name="T2" fmla="*/ 0 w 112"/>
                <a:gd name="T3" fmla="*/ 0 h 40"/>
                <a:gd name="T4" fmla="*/ 112 w 112"/>
                <a:gd name="T5" fmla="*/ 0 h 40"/>
              </a:gdLst>
              <a:ahLst/>
              <a:cxnLst>
                <a:cxn ang="0">
                  <a:pos x="T0" y="T1"/>
                </a:cxn>
                <a:cxn ang="0">
                  <a:pos x="T2" y="T3"/>
                </a:cxn>
                <a:cxn ang="0">
                  <a:pos x="T4" y="T5"/>
                </a:cxn>
              </a:cxnLst>
              <a:rect l="0" t="0" r="r" b="b"/>
              <a:pathLst>
                <a:path w="112" h="40">
                  <a:moveTo>
                    <a:pt x="0" y="40"/>
                  </a:moveTo>
                  <a:lnTo>
                    <a:pt x="0" y="0"/>
                  </a:lnTo>
                  <a:lnTo>
                    <a:pt x="112"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2" name="Rectangle 155">
              <a:extLst>
                <a:ext uri="{FF2B5EF4-FFF2-40B4-BE49-F238E27FC236}">
                  <a16:creationId xmlns:a16="http://schemas.microsoft.com/office/drawing/2014/main" id="{71CAF3B6-A1B8-CA4D-B0CD-6B20FB86A8EB}"/>
                </a:ext>
              </a:extLst>
            </p:cNvPr>
            <p:cNvSpPr>
              <a:spLocks noChangeArrowheads="1"/>
            </p:cNvSpPr>
            <p:nvPr/>
          </p:nvSpPr>
          <p:spPr bwMode="auto">
            <a:xfrm>
              <a:off x="3881590" y="6175375"/>
              <a:ext cx="446088"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YPS616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3" name="Freeform 156">
              <a:extLst>
                <a:ext uri="{FF2B5EF4-FFF2-40B4-BE49-F238E27FC236}">
                  <a16:creationId xmlns:a16="http://schemas.microsoft.com/office/drawing/2014/main" id="{BD2C214A-6C37-C64A-8490-8B7818F1931C}"/>
                </a:ext>
              </a:extLst>
            </p:cNvPr>
            <p:cNvSpPr>
              <a:spLocks/>
            </p:cNvSpPr>
            <p:nvPr/>
          </p:nvSpPr>
          <p:spPr bwMode="auto">
            <a:xfrm>
              <a:off x="3819678" y="6157913"/>
              <a:ext cx="57150" cy="65088"/>
            </a:xfrm>
            <a:custGeom>
              <a:avLst/>
              <a:gdLst>
                <a:gd name="T0" fmla="*/ 0 w 36"/>
                <a:gd name="T1" fmla="*/ 0 h 41"/>
                <a:gd name="T2" fmla="*/ 0 w 36"/>
                <a:gd name="T3" fmla="*/ 41 h 41"/>
                <a:gd name="T4" fmla="*/ 36 w 36"/>
                <a:gd name="T5" fmla="*/ 41 h 41"/>
              </a:gdLst>
              <a:ahLst/>
              <a:cxnLst>
                <a:cxn ang="0">
                  <a:pos x="T0" y="T1"/>
                </a:cxn>
                <a:cxn ang="0">
                  <a:pos x="T2" y="T3"/>
                </a:cxn>
                <a:cxn ang="0">
                  <a:pos x="T4" y="T5"/>
                </a:cxn>
              </a:cxnLst>
              <a:rect l="0" t="0" r="r" b="b"/>
              <a:pathLst>
                <a:path w="36" h="41">
                  <a:moveTo>
                    <a:pt x="0" y="0"/>
                  </a:moveTo>
                  <a:lnTo>
                    <a:pt x="0" y="41"/>
                  </a:lnTo>
                  <a:lnTo>
                    <a:pt x="36" y="41"/>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4" name="Freeform 157">
              <a:extLst>
                <a:ext uri="{FF2B5EF4-FFF2-40B4-BE49-F238E27FC236}">
                  <a16:creationId xmlns:a16="http://schemas.microsoft.com/office/drawing/2014/main" id="{8CAFD387-1060-A843-AA63-73BB7B9BDAF8}"/>
                </a:ext>
              </a:extLst>
            </p:cNvPr>
            <p:cNvSpPr>
              <a:spLocks/>
            </p:cNvSpPr>
            <p:nvPr/>
          </p:nvSpPr>
          <p:spPr bwMode="auto">
            <a:xfrm>
              <a:off x="3708553" y="6153150"/>
              <a:ext cx="111125" cy="74613"/>
            </a:xfrm>
            <a:custGeom>
              <a:avLst/>
              <a:gdLst>
                <a:gd name="T0" fmla="*/ 0 w 70"/>
                <a:gd name="T1" fmla="*/ 47 h 47"/>
                <a:gd name="T2" fmla="*/ 0 w 70"/>
                <a:gd name="T3" fmla="*/ 0 h 47"/>
                <a:gd name="T4" fmla="*/ 70 w 70"/>
                <a:gd name="T5" fmla="*/ 0 h 47"/>
              </a:gdLst>
              <a:ahLst/>
              <a:cxnLst>
                <a:cxn ang="0">
                  <a:pos x="T0" y="T1"/>
                </a:cxn>
                <a:cxn ang="0">
                  <a:pos x="T2" y="T3"/>
                </a:cxn>
                <a:cxn ang="0">
                  <a:pos x="T4" y="T5"/>
                </a:cxn>
              </a:cxnLst>
              <a:rect l="0" t="0" r="r" b="b"/>
              <a:pathLst>
                <a:path w="70" h="47">
                  <a:moveTo>
                    <a:pt x="0" y="47"/>
                  </a:moveTo>
                  <a:lnTo>
                    <a:pt x="0" y="0"/>
                  </a:lnTo>
                  <a:lnTo>
                    <a:pt x="70"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5" name="Rectangle 158">
              <a:extLst>
                <a:ext uri="{FF2B5EF4-FFF2-40B4-BE49-F238E27FC236}">
                  <a16:creationId xmlns:a16="http://schemas.microsoft.com/office/drawing/2014/main" id="{A5D5D385-0B83-914D-B214-92504C82C3ED}"/>
                </a:ext>
              </a:extLst>
            </p:cNvPr>
            <p:cNvSpPr>
              <a:spLocks noChangeArrowheads="1"/>
            </p:cNvSpPr>
            <p:nvPr/>
          </p:nvSpPr>
          <p:spPr bwMode="auto">
            <a:xfrm>
              <a:off x="3776815" y="6269038"/>
              <a:ext cx="490538"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MSH-604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6" name="Freeform 159">
              <a:extLst>
                <a:ext uri="{FF2B5EF4-FFF2-40B4-BE49-F238E27FC236}">
                  <a16:creationId xmlns:a16="http://schemas.microsoft.com/office/drawing/2014/main" id="{55D72E04-5442-AC4D-92C7-E619DCE0B7CC}"/>
                </a:ext>
              </a:extLst>
            </p:cNvPr>
            <p:cNvSpPr>
              <a:spLocks/>
            </p:cNvSpPr>
            <p:nvPr/>
          </p:nvSpPr>
          <p:spPr bwMode="auto">
            <a:xfrm>
              <a:off x="3708553" y="6240463"/>
              <a:ext cx="61913" cy="74613"/>
            </a:xfrm>
            <a:custGeom>
              <a:avLst/>
              <a:gdLst>
                <a:gd name="T0" fmla="*/ 0 w 39"/>
                <a:gd name="T1" fmla="*/ 0 h 47"/>
                <a:gd name="T2" fmla="*/ 0 w 39"/>
                <a:gd name="T3" fmla="*/ 47 h 47"/>
                <a:gd name="T4" fmla="*/ 39 w 39"/>
                <a:gd name="T5" fmla="*/ 47 h 47"/>
              </a:gdLst>
              <a:ahLst/>
              <a:cxnLst>
                <a:cxn ang="0">
                  <a:pos x="T0" y="T1"/>
                </a:cxn>
                <a:cxn ang="0">
                  <a:pos x="T2" y="T3"/>
                </a:cxn>
                <a:cxn ang="0">
                  <a:pos x="T4" y="T5"/>
                </a:cxn>
              </a:cxnLst>
              <a:rect l="0" t="0" r="r" b="b"/>
              <a:pathLst>
                <a:path w="39" h="47">
                  <a:moveTo>
                    <a:pt x="0" y="0"/>
                  </a:moveTo>
                  <a:lnTo>
                    <a:pt x="0" y="47"/>
                  </a:lnTo>
                  <a:lnTo>
                    <a:pt x="39" y="47"/>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7" name="Freeform 160">
              <a:extLst>
                <a:ext uri="{FF2B5EF4-FFF2-40B4-BE49-F238E27FC236}">
                  <a16:creationId xmlns:a16="http://schemas.microsoft.com/office/drawing/2014/main" id="{E57359A6-C1BA-5E41-A380-9A985BE59EE9}"/>
                </a:ext>
              </a:extLst>
            </p:cNvPr>
            <p:cNvSpPr>
              <a:spLocks/>
            </p:cNvSpPr>
            <p:nvPr/>
          </p:nvSpPr>
          <p:spPr bwMode="auto">
            <a:xfrm>
              <a:off x="3651403" y="6234113"/>
              <a:ext cx="57150" cy="80963"/>
            </a:xfrm>
            <a:custGeom>
              <a:avLst/>
              <a:gdLst>
                <a:gd name="T0" fmla="*/ 0 w 36"/>
                <a:gd name="T1" fmla="*/ 51 h 51"/>
                <a:gd name="T2" fmla="*/ 0 w 36"/>
                <a:gd name="T3" fmla="*/ 0 h 51"/>
                <a:gd name="T4" fmla="*/ 36 w 36"/>
                <a:gd name="T5" fmla="*/ 0 h 51"/>
              </a:gdLst>
              <a:ahLst/>
              <a:cxnLst>
                <a:cxn ang="0">
                  <a:pos x="T0" y="T1"/>
                </a:cxn>
                <a:cxn ang="0">
                  <a:pos x="T2" y="T3"/>
                </a:cxn>
                <a:cxn ang="0">
                  <a:pos x="T4" y="T5"/>
                </a:cxn>
              </a:cxnLst>
              <a:rect l="0" t="0" r="r" b="b"/>
              <a:pathLst>
                <a:path w="36" h="51">
                  <a:moveTo>
                    <a:pt x="0" y="51"/>
                  </a:moveTo>
                  <a:lnTo>
                    <a:pt x="0" y="0"/>
                  </a:lnTo>
                  <a:lnTo>
                    <a:pt x="36"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8" name="Rectangle 161">
              <a:extLst>
                <a:ext uri="{FF2B5EF4-FFF2-40B4-BE49-F238E27FC236}">
                  <a16:creationId xmlns:a16="http://schemas.microsoft.com/office/drawing/2014/main" id="{EED7CCB8-3AA4-2941-808B-1E32F803EBB7}"/>
                </a:ext>
              </a:extLst>
            </p:cNvPr>
            <p:cNvSpPr>
              <a:spLocks noChangeArrowheads="1"/>
            </p:cNvSpPr>
            <p:nvPr/>
          </p:nvSpPr>
          <p:spPr bwMode="auto">
            <a:xfrm>
              <a:off x="3721253" y="6361113"/>
              <a:ext cx="446088"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95-7-1D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9" name="Freeform 162">
              <a:extLst>
                <a:ext uri="{FF2B5EF4-FFF2-40B4-BE49-F238E27FC236}">
                  <a16:creationId xmlns:a16="http://schemas.microsoft.com/office/drawing/2014/main" id="{C3E9C2DC-08EC-FA42-B60B-44487FA0E5AD}"/>
                </a:ext>
              </a:extLst>
            </p:cNvPr>
            <p:cNvSpPr>
              <a:spLocks/>
            </p:cNvSpPr>
            <p:nvPr/>
          </p:nvSpPr>
          <p:spPr bwMode="auto">
            <a:xfrm>
              <a:off x="3651403" y="6326188"/>
              <a:ext cx="63500" cy="80963"/>
            </a:xfrm>
            <a:custGeom>
              <a:avLst/>
              <a:gdLst>
                <a:gd name="T0" fmla="*/ 0 w 40"/>
                <a:gd name="T1" fmla="*/ 0 h 51"/>
                <a:gd name="T2" fmla="*/ 0 w 40"/>
                <a:gd name="T3" fmla="*/ 51 h 51"/>
                <a:gd name="T4" fmla="*/ 40 w 40"/>
                <a:gd name="T5" fmla="*/ 51 h 51"/>
              </a:gdLst>
              <a:ahLst/>
              <a:cxnLst>
                <a:cxn ang="0">
                  <a:pos x="T0" y="T1"/>
                </a:cxn>
                <a:cxn ang="0">
                  <a:pos x="T2" y="T3"/>
                </a:cxn>
                <a:cxn ang="0">
                  <a:pos x="T4" y="T5"/>
                </a:cxn>
              </a:cxnLst>
              <a:rect l="0" t="0" r="r" b="b"/>
              <a:pathLst>
                <a:path w="40" h="51">
                  <a:moveTo>
                    <a:pt x="0" y="0"/>
                  </a:moveTo>
                  <a:lnTo>
                    <a:pt x="0" y="51"/>
                  </a:lnTo>
                  <a:lnTo>
                    <a:pt x="40" y="51"/>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0" name="Freeform 163">
              <a:extLst>
                <a:ext uri="{FF2B5EF4-FFF2-40B4-BE49-F238E27FC236}">
                  <a16:creationId xmlns:a16="http://schemas.microsoft.com/office/drawing/2014/main" id="{6BBA64AA-2686-6244-81C8-E674D1F46194}"/>
                </a:ext>
              </a:extLst>
            </p:cNvPr>
            <p:cNvSpPr>
              <a:spLocks/>
            </p:cNvSpPr>
            <p:nvPr/>
          </p:nvSpPr>
          <p:spPr bwMode="auto">
            <a:xfrm>
              <a:off x="3599015" y="6321425"/>
              <a:ext cx="52388" cy="117475"/>
            </a:xfrm>
            <a:custGeom>
              <a:avLst/>
              <a:gdLst>
                <a:gd name="T0" fmla="*/ 0 w 33"/>
                <a:gd name="T1" fmla="*/ 74 h 74"/>
                <a:gd name="T2" fmla="*/ 0 w 33"/>
                <a:gd name="T3" fmla="*/ 0 h 74"/>
                <a:gd name="T4" fmla="*/ 33 w 33"/>
                <a:gd name="T5" fmla="*/ 0 h 74"/>
              </a:gdLst>
              <a:ahLst/>
              <a:cxnLst>
                <a:cxn ang="0">
                  <a:pos x="T0" y="T1"/>
                </a:cxn>
                <a:cxn ang="0">
                  <a:pos x="T2" y="T3"/>
                </a:cxn>
                <a:cxn ang="0">
                  <a:pos x="T4" y="T5"/>
                </a:cxn>
              </a:cxnLst>
              <a:rect l="0" t="0" r="r" b="b"/>
              <a:pathLst>
                <a:path w="33" h="74">
                  <a:moveTo>
                    <a:pt x="0" y="74"/>
                  </a:moveTo>
                  <a:lnTo>
                    <a:pt x="0" y="0"/>
                  </a:lnTo>
                  <a:lnTo>
                    <a:pt x="33"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1" name="Rectangle 164">
              <a:extLst>
                <a:ext uri="{FF2B5EF4-FFF2-40B4-BE49-F238E27FC236}">
                  <a16:creationId xmlns:a16="http://schemas.microsoft.com/office/drawing/2014/main" id="{BE7F34D3-3976-044F-A102-42FAD7B24CAC}"/>
                </a:ext>
              </a:extLst>
            </p:cNvPr>
            <p:cNvSpPr>
              <a:spLocks noChangeArrowheads="1"/>
            </p:cNvSpPr>
            <p:nvPr/>
          </p:nvSpPr>
          <p:spPr bwMode="auto">
            <a:xfrm>
              <a:off x="3724428" y="6453188"/>
              <a:ext cx="574675"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LL2011 005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2" name="Freeform 165">
              <a:extLst>
                <a:ext uri="{FF2B5EF4-FFF2-40B4-BE49-F238E27FC236}">
                  <a16:creationId xmlns:a16="http://schemas.microsoft.com/office/drawing/2014/main" id="{3BEB2E3B-BCFE-CC42-A79C-16649C92FE00}"/>
                </a:ext>
              </a:extLst>
            </p:cNvPr>
            <p:cNvSpPr>
              <a:spLocks/>
            </p:cNvSpPr>
            <p:nvPr/>
          </p:nvSpPr>
          <p:spPr bwMode="auto">
            <a:xfrm>
              <a:off x="3659340" y="6500813"/>
              <a:ext cx="58738" cy="63500"/>
            </a:xfrm>
            <a:custGeom>
              <a:avLst/>
              <a:gdLst>
                <a:gd name="T0" fmla="*/ 0 w 37"/>
                <a:gd name="T1" fmla="*/ 40 h 40"/>
                <a:gd name="T2" fmla="*/ 0 w 37"/>
                <a:gd name="T3" fmla="*/ 0 h 40"/>
                <a:gd name="T4" fmla="*/ 37 w 37"/>
                <a:gd name="T5" fmla="*/ 0 h 40"/>
              </a:gdLst>
              <a:ahLst/>
              <a:cxnLst>
                <a:cxn ang="0">
                  <a:pos x="T0" y="T1"/>
                </a:cxn>
                <a:cxn ang="0">
                  <a:pos x="T2" y="T3"/>
                </a:cxn>
                <a:cxn ang="0">
                  <a:pos x="T4" y="T5"/>
                </a:cxn>
              </a:cxnLst>
              <a:rect l="0" t="0" r="r" b="b"/>
              <a:pathLst>
                <a:path w="37" h="40">
                  <a:moveTo>
                    <a:pt x="0" y="40"/>
                  </a:moveTo>
                  <a:lnTo>
                    <a:pt x="0" y="0"/>
                  </a:lnTo>
                  <a:lnTo>
                    <a:pt x="37"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3" name="Rectangle 166">
              <a:extLst>
                <a:ext uri="{FF2B5EF4-FFF2-40B4-BE49-F238E27FC236}">
                  <a16:creationId xmlns:a16="http://schemas.microsoft.com/office/drawing/2014/main" id="{1F4FFB5D-3EA5-2D4F-823F-D1B7F671EABC}"/>
                </a:ext>
              </a:extLst>
            </p:cNvPr>
            <p:cNvSpPr>
              <a:spLocks noChangeArrowheads="1"/>
            </p:cNvSpPr>
            <p:nvPr/>
          </p:nvSpPr>
          <p:spPr bwMode="auto">
            <a:xfrm>
              <a:off x="3840315" y="6546850"/>
              <a:ext cx="574675"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LL2012 016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4" name="Freeform 167">
              <a:extLst>
                <a:ext uri="{FF2B5EF4-FFF2-40B4-BE49-F238E27FC236}">
                  <a16:creationId xmlns:a16="http://schemas.microsoft.com/office/drawing/2014/main" id="{8AD093E3-6529-784E-B999-721AB19A97C1}"/>
                </a:ext>
              </a:extLst>
            </p:cNvPr>
            <p:cNvSpPr>
              <a:spLocks/>
            </p:cNvSpPr>
            <p:nvPr/>
          </p:nvSpPr>
          <p:spPr bwMode="auto">
            <a:xfrm>
              <a:off x="3776815" y="6592888"/>
              <a:ext cx="57150" cy="41275"/>
            </a:xfrm>
            <a:custGeom>
              <a:avLst/>
              <a:gdLst>
                <a:gd name="T0" fmla="*/ 0 w 36"/>
                <a:gd name="T1" fmla="*/ 26 h 26"/>
                <a:gd name="T2" fmla="*/ 0 w 36"/>
                <a:gd name="T3" fmla="*/ 0 h 26"/>
                <a:gd name="T4" fmla="*/ 36 w 36"/>
                <a:gd name="T5" fmla="*/ 0 h 26"/>
              </a:gdLst>
              <a:ahLst/>
              <a:cxnLst>
                <a:cxn ang="0">
                  <a:pos x="T0" y="T1"/>
                </a:cxn>
                <a:cxn ang="0">
                  <a:pos x="T2" y="T3"/>
                </a:cxn>
                <a:cxn ang="0">
                  <a:pos x="T4" y="T5"/>
                </a:cxn>
              </a:cxnLst>
              <a:rect l="0" t="0" r="r" b="b"/>
              <a:pathLst>
                <a:path w="36" h="26">
                  <a:moveTo>
                    <a:pt x="0" y="26"/>
                  </a:moveTo>
                  <a:lnTo>
                    <a:pt x="0" y="0"/>
                  </a:lnTo>
                  <a:lnTo>
                    <a:pt x="36"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5" name="Rectangle 168">
              <a:extLst>
                <a:ext uri="{FF2B5EF4-FFF2-40B4-BE49-F238E27FC236}">
                  <a16:creationId xmlns:a16="http://schemas.microsoft.com/office/drawing/2014/main" id="{2A65038F-1A2B-974F-A0C8-273100158FF0}"/>
                </a:ext>
              </a:extLst>
            </p:cNvPr>
            <p:cNvSpPr>
              <a:spLocks noChangeArrowheads="1"/>
            </p:cNvSpPr>
            <p:nvPr/>
          </p:nvSpPr>
          <p:spPr bwMode="auto">
            <a:xfrm>
              <a:off x="3781578" y="6638925"/>
              <a:ext cx="574675"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LL2012 018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6" name="Freeform 169">
              <a:extLst>
                <a:ext uri="{FF2B5EF4-FFF2-40B4-BE49-F238E27FC236}">
                  <a16:creationId xmlns:a16="http://schemas.microsoft.com/office/drawing/2014/main" id="{FD5C324E-2F9A-7C4F-A8D7-94D98671DA75}"/>
                </a:ext>
              </a:extLst>
            </p:cNvPr>
            <p:cNvSpPr>
              <a:spLocks/>
            </p:cNvSpPr>
            <p:nvPr/>
          </p:nvSpPr>
          <p:spPr bwMode="auto">
            <a:xfrm>
              <a:off x="3776815" y="6645275"/>
              <a:ext cx="0" cy="41275"/>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7" name="Freeform 170">
              <a:extLst>
                <a:ext uri="{FF2B5EF4-FFF2-40B4-BE49-F238E27FC236}">
                  <a16:creationId xmlns:a16="http://schemas.microsoft.com/office/drawing/2014/main" id="{0E663342-F623-0E4D-B635-06B0395983E9}"/>
                </a:ext>
              </a:extLst>
            </p:cNvPr>
            <p:cNvSpPr>
              <a:spLocks/>
            </p:cNvSpPr>
            <p:nvPr/>
          </p:nvSpPr>
          <p:spPr bwMode="auto">
            <a:xfrm>
              <a:off x="3659340" y="6575425"/>
              <a:ext cx="117475" cy="63500"/>
            </a:xfrm>
            <a:custGeom>
              <a:avLst/>
              <a:gdLst>
                <a:gd name="T0" fmla="*/ 0 w 74"/>
                <a:gd name="T1" fmla="*/ 0 h 40"/>
                <a:gd name="T2" fmla="*/ 0 w 74"/>
                <a:gd name="T3" fmla="*/ 40 h 40"/>
                <a:gd name="T4" fmla="*/ 74 w 74"/>
                <a:gd name="T5" fmla="*/ 40 h 40"/>
              </a:gdLst>
              <a:ahLst/>
              <a:cxnLst>
                <a:cxn ang="0">
                  <a:pos x="T0" y="T1"/>
                </a:cxn>
                <a:cxn ang="0">
                  <a:pos x="T2" y="T3"/>
                </a:cxn>
                <a:cxn ang="0">
                  <a:pos x="T4" y="T5"/>
                </a:cxn>
              </a:cxnLst>
              <a:rect l="0" t="0" r="r" b="b"/>
              <a:pathLst>
                <a:path w="74" h="40">
                  <a:moveTo>
                    <a:pt x="0" y="0"/>
                  </a:moveTo>
                  <a:lnTo>
                    <a:pt x="0" y="40"/>
                  </a:lnTo>
                  <a:lnTo>
                    <a:pt x="74" y="4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8" name="Freeform 171">
              <a:extLst>
                <a:ext uri="{FF2B5EF4-FFF2-40B4-BE49-F238E27FC236}">
                  <a16:creationId xmlns:a16="http://schemas.microsoft.com/office/drawing/2014/main" id="{C03AF629-BC88-F34D-8C79-D82AB51F4D0A}"/>
                </a:ext>
              </a:extLst>
            </p:cNvPr>
            <p:cNvSpPr>
              <a:spLocks/>
            </p:cNvSpPr>
            <p:nvPr/>
          </p:nvSpPr>
          <p:spPr bwMode="auto">
            <a:xfrm>
              <a:off x="3599015" y="6451600"/>
              <a:ext cx="60325" cy="119063"/>
            </a:xfrm>
            <a:custGeom>
              <a:avLst/>
              <a:gdLst>
                <a:gd name="T0" fmla="*/ 0 w 38"/>
                <a:gd name="T1" fmla="*/ 0 h 75"/>
                <a:gd name="T2" fmla="*/ 0 w 38"/>
                <a:gd name="T3" fmla="*/ 75 h 75"/>
                <a:gd name="T4" fmla="*/ 38 w 38"/>
                <a:gd name="T5" fmla="*/ 75 h 75"/>
              </a:gdLst>
              <a:ahLst/>
              <a:cxnLst>
                <a:cxn ang="0">
                  <a:pos x="T0" y="T1"/>
                </a:cxn>
                <a:cxn ang="0">
                  <a:pos x="T2" y="T3"/>
                </a:cxn>
                <a:cxn ang="0">
                  <a:pos x="T4" y="T5"/>
                </a:cxn>
              </a:cxnLst>
              <a:rect l="0" t="0" r="r" b="b"/>
              <a:pathLst>
                <a:path w="38" h="75">
                  <a:moveTo>
                    <a:pt x="0" y="0"/>
                  </a:moveTo>
                  <a:lnTo>
                    <a:pt x="0" y="75"/>
                  </a:lnTo>
                  <a:lnTo>
                    <a:pt x="38" y="75"/>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9" name="Freeform 172">
              <a:extLst>
                <a:ext uri="{FF2B5EF4-FFF2-40B4-BE49-F238E27FC236}">
                  <a16:creationId xmlns:a16="http://schemas.microsoft.com/office/drawing/2014/main" id="{9D881F7A-C9E4-AA42-BF26-D87AEB901642}"/>
                </a:ext>
              </a:extLst>
            </p:cNvPr>
            <p:cNvSpPr>
              <a:spLocks/>
            </p:cNvSpPr>
            <p:nvPr/>
          </p:nvSpPr>
          <p:spPr bwMode="auto">
            <a:xfrm>
              <a:off x="3352953" y="6445250"/>
              <a:ext cx="246063" cy="160338"/>
            </a:xfrm>
            <a:custGeom>
              <a:avLst/>
              <a:gdLst>
                <a:gd name="T0" fmla="*/ 0 w 155"/>
                <a:gd name="T1" fmla="*/ 101 h 101"/>
                <a:gd name="T2" fmla="*/ 0 w 155"/>
                <a:gd name="T3" fmla="*/ 0 h 101"/>
                <a:gd name="T4" fmla="*/ 155 w 155"/>
                <a:gd name="T5" fmla="*/ 0 h 101"/>
              </a:gdLst>
              <a:ahLst/>
              <a:cxnLst>
                <a:cxn ang="0">
                  <a:pos x="T0" y="T1"/>
                </a:cxn>
                <a:cxn ang="0">
                  <a:pos x="T2" y="T3"/>
                </a:cxn>
                <a:cxn ang="0">
                  <a:pos x="T4" y="T5"/>
                </a:cxn>
              </a:cxnLst>
              <a:rect l="0" t="0" r="r" b="b"/>
              <a:pathLst>
                <a:path w="155" h="101">
                  <a:moveTo>
                    <a:pt x="0" y="101"/>
                  </a:moveTo>
                  <a:lnTo>
                    <a:pt x="0" y="0"/>
                  </a:lnTo>
                  <a:lnTo>
                    <a:pt x="155"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0" name="Rectangle 173">
              <a:extLst>
                <a:ext uri="{FF2B5EF4-FFF2-40B4-BE49-F238E27FC236}">
                  <a16:creationId xmlns:a16="http://schemas.microsoft.com/office/drawing/2014/main" id="{4CC1B3EF-8755-164E-9D8B-C2346175897B}"/>
                </a:ext>
              </a:extLst>
            </p:cNvPr>
            <p:cNvSpPr>
              <a:spLocks noChangeArrowheads="1"/>
            </p:cNvSpPr>
            <p:nvPr/>
          </p:nvSpPr>
          <p:spPr bwMode="auto">
            <a:xfrm>
              <a:off x="3651403" y="6732588"/>
              <a:ext cx="496888"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CBS7994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1" name="Freeform 174">
              <a:extLst>
                <a:ext uri="{FF2B5EF4-FFF2-40B4-BE49-F238E27FC236}">
                  <a16:creationId xmlns:a16="http://schemas.microsoft.com/office/drawing/2014/main" id="{B7D06040-9DBA-1F4E-9515-5C51690103B7}"/>
                </a:ext>
              </a:extLst>
            </p:cNvPr>
            <p:cNvSpPr>
              <a:spLocks/>
            </p:cNvSpPr>
            <p:nvPr/>
          </p:nvSpPr>
          <p:spPr bwMode="auto">
            <a:xfrm>
              <a:off x="3352953" y="6618288"/>
              <a:ext cx="292100" cy="160338"/>
            </a:xfrm>
            <a:custGeom>
              <a:avLst/>
              <a:gdLst>
                <a:gd name="T0" fmla="*/ 0 w 184"/>
                <a:gd name="T1" fmla="*/ 0 h 101"/>
                <a:gd name="T2" fmla="*/ 0 w 184"/>
                <a:gd name="T3" fmla="*/ 101 h 101"/>
                <a:gd name="T4" fmla="*/ 184 w 184"/>
                <a:gd name="T5" fmla="*/ 101 h 101"/>
              </a:gdLst>
              <a:ahLst/>
              <a:cxnLst>
                <a:cxn ang="0">
                  <a:pos x="T0" y="T1"/>
                </a:cxn>
                <a:cxn ang="0">
                  <a:pos x="T2" y="T3"/>
                </a:cxn>
                <a:cxn ang="0">
                  <a:pos x="T4" y="T5"/>
                </a:cxn>
              </a:cxnLst>
              <a:rect l="0" t="0" r="r" b="b"/>
              <a:pathLst>
                <a:path w="184" h="101">
                  <a:moveTo>
                    <a:pt x="0" y="0"/>
                  </a:moveTo>
                  <a:lnTo>
                    <a:pt x="0" y="101"/>
                  </a:lnTo>
                  <a:lnTo>
                    <a:pt x="184" y="101"/>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2" name="Line 176">
              <a:extLst>
                <a:ext uri="{FF2B5EF4-FFF2-40B4-BE49-F238E27FC236}">
                  <a16:creationId xmlns:a16="http://schemas.microsoft.com/office/drawing/2014/main" id="{5A75F4D4-B8A5-7E46-A9ED-56758A4C8581}"/>
                </a:ext>
              </a:extLst>
            </p:cNvPr>
            <p:cNvSpPr>
              <a:spLocks noChangeShapeType="1"/>
            </p:cNvSpPr>
            <p:nvPr/>
          </p:nvSpPr>
          <p:spPr bwMode="auto">
            <a:xfrm>
              <a:off x="1030440" y="6611938"/>
              <a:ext cx="2322513" cy="0"/>
            </a:xfrm>
            <a:prstGeom prst="line">
              <a:avLst/>
            </a:prstGeom>
            <a:noFill/>
            <a:ln w="1111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3" name="Line 177">
              <a:extLst>
                <a:ext uri="{FF2B5EF4-FFF2-40B4-BE49-F238E27FC236}">
                  <a16:creationId xmlns:a16="http://schemas.microsoft.com/office/drawing/2014/main" id="{A556C282-8F88-BD46-9F60-7B96A620D9F3}"/>
                </a:ext>
              </a:extLst>
            </p:cNvPr>
            <p:cNvSpPr>
              <a:spLocks noChangeShapeType="1"/>
            </p:cNvSpPr>
            <p:nvPr/>
          </p:nvSpPr>
          <p:spPr bwMode="auto">
            <a:xfrm>
              <a:off x="1025678" y="4660900"/>
              <a:ext cx="0" cy="973138"/>
            </a:xfrm>
            <a:prstGeom prst="line">
              <a:avLst/>
            </a:prstGeom>
            <a:noFill/>
            <a:ln w="63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4" name="Line 178">
              <a:extLst>
                <a:ext uri="{FF2B5EF4-FFF2-40B4-BE49-F238E27FC236}">
                  <a16:creationId xmlns:a16="http://schemas.microsoft.com/office/drawing/2014/main" id="{5E7DD1BF-CB0D-0341-92D0-4C84CF37B181}"/>
                </a:ext>
              </a:extLst>
            </p:cNvPr>
            <p:cNvSpPr>
              <a:spLocks noChangeShapeType="1"/>
            </p:cNvSpPr>
            <p:nvPr/>
          </p:nvSpPr>
          <p:spPr bwMode="auto">
            <a:xfrm>
              <a:off x="1025678" y="5640388"/>
              <a:ext cx="0" cy="974725"/>
            </a:xfrm>
            <a:prstGeom prst="line">
              <a:avLst/>
            </a:prstGeom>
            <a:noFill/>
            <a:ln w="63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 name="Oval 179">
              <a:extLst>
                <a:ext uri="{FF2B5EF4-FFF2-40B4-BE49-F238E27FC236}">
                  <a16:creationId xmlns:a16="http://schemas.microsoft.com/office/drawing/2014/main" id="{30C3F892-7A6E-BE4C-81EC-74E6949427F8}"/>
                </a:ext>
              </a:extLst>
            </p:cNvPr>
            <p:cNvSpPr>
              <a:spLocks noChangeArrowheads="1"/>
            </p:cNvSpPr>
            <p:nvPr/>
          </p:nvSpPr>
          <p:spPr bwMode="auto">
            <a:xfrm>
              <a:off x="2128990" y="804863"/>
              <a:ext cx="66675" cy="66675"/>
            </a:xfrm>
            <a:prstGeom prst="ellipse">
              <a:avLst/>
            </a:prstGeom>
            <a:solidFill>
              <a:srgbClr val="FFC000"/>
            </a:solidFill>
            <a:ln w="6350"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6" name="Oval 180">
              <a:extLst>
                <a:ext uri="{FF2B5EF4-FFF2-40B4-BE49-F238E27FC236}">
                  <a16:creationId xmlns:a16="http://schemas.microsoft.com/office/drawing/2014/main" id="{438633E5-5868-D34A-AB7B-87681EF0DC52}"/>
                </a:ext>
              </a:extLst>
            </p:cNvPr>
            <p:cNvSpPr>
              <a:spLocks noChangeArrowheads="1"/>
            </p:cNvSpPr>
            <p:nvPr/>
          </p:nvSpPr>
          <p:spPr bwMode="auto">
            <a:xfrm>
              <a:off x="2128990" y="898525"/>
              <a:ext cx="66675" cy="66675"/>
            </a:xfrm>
            <a:prstGeom prst="ellipse">
              <a:avLst/>
            </a:prstGeom>
            <a:solidFill>
              <a:srgbClr val="FFC000"/>
            </a:solidFill>
            <a:ln w="6350"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7" name="Oval 181">
              <a:extLst>
                <a:ext uri="{FF2B5EF4-FFF2-40B4-BE49-F238E27FC236}">
                  <a16:creationId xmlns:a16="http://schemas.microsoft.com/office/drawing/2014/main" id="{75597474-6D89-BD49-8A06-2DD32D91E67C}"/>
                </a:ext>
              </a:extLst>
            </p:cNvPr>
            <p:cNvSpPr>
              <a:spLocks noChangeArrowheads="1"/>
            </p:cNvSpPr>
            <p:nvPr/>
          </p:nvSpPr>
          <p:spPr bwMode="auto">
            <a:xfrm>
              <a:off x="2128990" y="990600"/>
              <a:ext cx="66675" cy="66675"/>
            </a:xfrm>
            <a:prstGeom prst="ellipse">
              <a:avLst/>
            </a:prstGeom>
            <a:solidFill>
              <a:srgbClr val="FFC000"/>
            </a:solidFill>
            <a:ln w="6350"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8" name="Oval 182">
              <a:extLst>
                <a:ext uri="{FF2B5EF4-FFF2-40B4-BE49-F238E27FC236}">
                  <a16:creationId xmlns:a16="http://schemas.microsoft.com/office/drawing/2014/main" id="{2C6D7172-6C4A-564D-9A72-FD86C7EE53B2}"/>
                </a:ext>
              </a:extLst>
            </p:cNvPr>
            <p:cNvSpPr>
              <a:spLocks noChangeArrowheads="1"/>
            </p:cNvSpPr>
            <p:nvPr/>
          </p:nvSpPr>
          <p:spPr bwMode="auto">
            <a:xfrm>
              <a:off x="2128990" y="2101850"/>
              <a:ext cx="66675" cy="66675"/>
            </a:xfrm>
            <a:prstGeom prst="ellipse">
              <a:avLst/>
            </a:prstGeom>
            <a:solidFill>
              <a:srgbClr val="FFC000"/>
            </a:solidFill>
            <a:ln w="6350"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9" name="Oval 183">
              <a:extLst>
                <a:ext uri="{FF2B5EF4-FFF2-40B4-BE49-F238E27FC236}">
                  <a16:creationId xmlns:a16="http://schemas.microsoft.com/office/drawing/2014/main" id="{4A39E659-AC44-C74F-B88F-A1CAE4D597D7}"/>
                </a:ext>
              </a:extLst>
            </p:cNvPr>
            <p:cNvSpPr>
              <a:spLocks noChangeArrowheads="1"/>
            </p:cNvSpPr>
            <p:nvPr/>
          </p:nvSpPr>
          <p:spPr bwMode="auto">
            <a:xfrm>
              <a:off x="2128990" y="2195513"/>
              <a:ext cx="66675" cy="66675"/>
            </a:xfrm>
            <a:prstGeom prst="ellipse">
              <a:avLst/>
            </a:prstGeom>
            <a:solidFill>
              <a:srgbClr val="FFC000"/>
            </a:solidFill>
            <a:ln w="6350"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0" name="Oval 184">
              <a:extLst>
                <a:ext uri="{FF2B5EF4-FFF2-40B4-BE49-F238E27FC236}">
                  <a16:creationId xmlns:a16="http://schemas.microsoft.com/office/drawing/2014/main" id="{F074E787-076E-9144-8E1D-2C9812533F87}"/>
                </a:ext>
              </a:extLst>
            </p:cNvPr>
            <p:cNvSpPr>
              <a:spLocks noChangeArrowheads="1"/>
            </p:cNvSpPr>
            <p:nvPr/>
          </p:nvSpPr>
          <p:spPr bwMode="auto">
            <a:xfrm>
              <a:off x="2128990" y="2287588"/>
              <a:ext cx="66675" cy="66675"/>
            </a:xfrm>
            <a:prstGeom prst="ellipse">
              <a:avLst/>
            </a:prstGeom>
            <a:solidFill>
              <a:srgbClr val="FFC000"/>
            </a:solidFill>
            <a:ln w="6350"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1" name="Oval 185">
              <a:extLst>
                <a:ext uri="{FF2B5EF4-FFF2-40B4-BE49-F238E27FC236}">
                  <a16:creationId xmlns:a16="http://schemas.microsoft.com/office/drawing/2014/main" id="{A0FBFEB3-3C08-D14D-ACC1-C6D2A83DDFE0}"/>
                </a:ext>
              </a:extLst>
            </p:cNvPr>
            <p:cNvSpPr>
              <a:spLocks noChangeArrowheads="1"/>
            </p:cNvSpPr>
            <p:nvPr/>
          </p:nvSpPr>
          <p:spPr bwMode="auto">
            <a:xfrm>
              <a:off x="2128990" y="3400425"/>
              <a:ext cx="66675" cy="66675"/>
            </a:xfrm>
            <a:prstGeom prst="ellipse">
              <a:avLst/>
            </a:prstGeom>
            <a:solidFill>
              <a:srgbClr val="FFC000"/>
            </a:solidFill>
            <a:ln w="6350"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2" name="Oval 186">
              <a:extLst>
                <a:ext uri="{FF2B5EF4-FFF2-40B4-BE49-F238E27FC236}">
                  <a16:creationId xmlns:a16="http://schemas.microsoft.com/office/drawing/2014/main" id="{9130C918-7B7B-8646-9DD5-7AC1A9059E74}"/>
                </a:ext>
              </a:extLst>
            </p:cNvPr>
            <p:cNvSpPr>
              <a:spLocks noChangeArrowheads="1"/>
            </p:cNvSpPr>
            <p:nvPr/>
          </p:nvSpPr>
          <p:spPr bwMode="auto">
            <a:xfrm>
              <a:off x="2128990" y="3492500"/>
              <a:ext cx="66675" cy="66675"/>
            </a:xfrm>
            <a:prstGeom prst="ellipse">
              <a:avLst/>
            </a:prstGeom>
            <a:solidFill>
              <a:srgbClr val="FFC000"/>
            </a:solidFill>
            <a:ln w="6350"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3" name="Oval 187">
              <a:extLst>
                <a:ext uri="{FF2B5EF4-FFF2-40B4-BE49-F238E27FC236}">
                  <a16:creationId xmlns:a16="http://schemas.microsoft.com/office/drawing/2014/main" id="{1B9B741E-CE77-DA4E-A85D-4382B5B6414D}"/>
                </a:ext>
              </a:extLst>
            </p:cNvPr>
            <p:cNvSpPr>
              <a:spLocks noChangeArrowheads="1"/>
            </p:cNvSpPr>
            <p:nvPr/>
          </p:nvSpPr>
          <p:spPr bwMode="auto">
            <a:xfrm>
              <a:off x="2128990" y="3586163"/>
              <a:ext cx="66675" cy="65088"/>
            </a:xfrm>
            <a:prstGeom prst="ellipse">
              <a:avLst/>
            </a:prstGeom>
            <a:solidFill>
              <a:srgbClr val="FFC000"/>
            </a:solidFill>
            <a:ln w="6350"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4" name="Oval 188">
              <a:extLst>
                <a:ext uri="{FF2B5EF4-FFF2-40B4-BE49-F238E27FC236}">
                  <a16:creationId xmlns:a16="http://schemas.microsoft.com/office/drawing/2014/main" id="{A36B653D-67B9-BD4D-83B6-DDA171EB7A1B}"/>
                </a:ext>
              </a:extLst>
            </p:cNvPr>
            <p:cNvSpPr>
              <a:spLocks noChangeArrowheads="1"/>
            </p:cNvSpPr>
            <p:nvPr/>
          </p:nvSpPr>
          <p:spPr bwMode="auto">
            <a:xfrm>
              <a:off x="1949603" y="4697413"/>
              <a:ext cx="66675" cy="66675"/>
            </a:xfrm>
            <a:prstGeom prst="ellipse">
              <a:avLst/>
            </a:prstGeom>
            <a:solidFill>
              <a:srgbClr val="CC00CC"/>
            </a:solidFill>
            <a:ln w="6350" cap="rnd">
              <a:solidFill>
                <a:srgbClr val="CC00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5" name="Oval 189">
              <a:extLst>
                <a:ext uri="{FF2B5EF4-FFF2-40B4-BE49-F238E27FC236}">
                  <a16:creationId xmlns:a16="http://schemas.microsoft.com/office/drawing/2014/main" id="{A59285D0-E5CE-7942-9283-103242EA2172}"/>
                </a:ext>
              </a:extLst>
            </p:cNvPr>
            <p:cNvSpPr>
              <a:spLocks noChangeArrowheads="1"/>
            </p:cNvSpPr>
            <p:nvPr/>
          </p:nvSpPr>
          <p:spPr bwMode="auto">
            <a:xfrm>
              <a:off x="1949603" y="5160963"/>
              <a:ext cx="66675" cy="66675"/>
            </a:xfrm>
            <a:prstGeom prst="ellipse">
              <a:avLst/>
            </a:prstGeom>
            <a:solidFill>
              <a:srgbClr val="CC00CC"/>
            </a:solidFill>
            <a:ln w="6350" cap="rnd">
              <a:solidFill>
                <a:srgbClr val="CC00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6" name="Oval 190">
              <a:extLst>
                <a:ext uri="{FF2B5EF4-FFF2-40B4-BE49-F238E27FC236}">
                  <a16:creationId xmlns:a16="http://schemas.microsoft.com/office/drawing/2014/main" id="{088E059D-2249-104C-A1DF-34C85D7E2A34}"/>
                </a:ext>
              </a:extLst>
            </p:cNvPr>
            <p:cNvSpPr>
              <a:spLocks noChangeArrowheads="1"/>
            </p:cNvSpPr>
            <p:nvPr/>
          </p:nvSpPr>
          <p:spPr bwMode="auto">
            <a:xfrm>
              <a:off x="2068665" y="5346700"/>
              <a:ext cx="66675" cy="66675"/>
            </a:xfrm>
            <a:prstGeom prst="ellipse">
              <a:avLst/>
            </a:prstGeom>
            <a:solidFill>
              <a:srgbClr val="CC00CC"/>
            </a:solidFill>
            <a:ln w="6350" cap="rnd">
              <a:solidFill>
                <a:srgbClr val="CC00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7" name="Oval 191">
              <a:extLst>
                <a:ext uri="{FF2B5EF4-FFF2-40B4-BE49-F238E27FC236}">
                  <a16:creationId xmlns:a16="http://schemas.microsoft.com/office/drawing/2014/main" id="{FA4260AB-6212-114B-B004-33F7FCFBA356}"/>
                </a:ext>
              </a:extLst>
            </p:cNvPr>
            <p:cNvSpPr>
              <a:spLocks noChangeArrowheads="1"/>
            </p:cNvSpPr>
            <p:nvPr/>
          </p:nvSpPr>
          <p:spPr bwMode="auto">
            <a:xfrm>
              <a:off x="2068665" y="5438775"/>
              <a:ext cx="66675" cy="66675"/>
            </a:xfrm>
            <a:prstGeom prst="ellipse">
              <a:avLst/>
            </a:prstGeom>
            <a:solidFill>
              <a:srgbClr val="CC00CC"/>
            </a:solidFill>
            <a:ln w="6350" cap="rnd">
              <a:solidFill>
                <a:srgbClr val="CC00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8" name="Oval 192">
              <a:extLst>
                <a:ext uri="{FF2B5EF4-FFF2-40B4-BE49-F238E27FC236}">
                  <a16:creationId xmlns:a16="http://schemas.microsoft.com/office/drawing/2014/main" id="{B33F5A2E-FD1C-DE4C-BC66-D3154135AB71}"/>
                </a:ext>
              </a:extLst>
            </p:cNvPr>
            <p:cNvSpPr>
              <a:spLocks noChangeArrowheads="1"/>
            </p:cNvSpPr>
            <p:nvPr/>
          </p:nvSpPr>
          <p:spPr bwMode="auto">
            <a:xfrm>
              <a:off x="2008340" y="5716588"/>
              <a:ext cx="66675" cy="66675"/>
            </a:xfrm>
            <a:prstGeom prst="ellipse">
              <a:avLst/>
            </a:prstGeom>
            <a:solidFill>
              <a:srgbClr val="CC00CC"/>
            </a:solidFill>
            <a:ln w="6350" cap="rnd">
              <a:solidFill>
                <a:srgbClr val="CC00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9" name="Oval 193">
              <a:extLst>
                <a:ext uri="{FF2B5EF4-FFF2-40B4-BE49-F238E27FC236}">
                  <a16:creationId xmlns:a16="http://schemas.microsoft.com/office/drawing/2014/main" id="{278C27BB-65B3-1F4B-A4BD-907AB21EEE72}"/>
                </a:ext>
              </a:extLst>
            </p:cNvPr>
            <p:cNvSpPr>
              <a:spLocks noChangeArrowheads="1"/>
            </p:cNvSpPr>
            <p:nvPr/>
          </p:nvSpPr>
          <p:spPr bwMode="auto">
            <a:xfrm>
              <a:off x="1889278" y="5810250"/>
              <a:ext cx="66675" cy="66675"/>
            </a:xfrm>
            <a:prstGeom prst="ellipse">
              <a:avLst/>
            </a:prstGeom>
            <a:solidFill>
              <a:srgbClr val="CC00CC"/>
            </a:solidFill>
            <a:ln w="6350" cap="rnd">
              <a:solidFill>
                <a:srgbClr val="CC00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0" name="Oval 194">
              <a:extLst>
                <a:ext uri="{FF2B5EF4-FFF2-40B4-BE49-F238E27FC236}">
                  <a16:creationId xmlns:a16="http://schemas.microsoft.com/office/drawing/2014/main" id="{8BDCDDE6-56FB-7249-9BC3-847BF999513C}"/>
                </a:ext>
              </a:extLst>
            </p:cNvPr>
            <p:cNvSpPr>
              <a:spLocks noChangeArrowheads="1"/>
            </p:cNvSpPr>
            <p:nvPr/>
          </p:nvSpPr>
          <p:spPr bwMode="auto">
            <a:xfrm>
              <a:off x="1889278" y="5902325"/>
              <a:ext cx="66675" cy="66675"/>
            </a:xfrm>
            <a:prstGeom prst="ellipse">
              <a:avLst/>
            </a:prstGeom>
            <a:solidFill>
              <a:srgbClr val="CC00CC"/>
            </a:solidFill>
            <a:ln w="6350" cap="rnd">
              <a:solidFill>
                <a:srgbClr val="CC00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1" name="Rectangle 195">
              <a:extLst>
                <a:ext uri="{FF2B5EF4-FFF2-40B4-BE49-F238E27FC236}">
                  <a16:creationId xmlns:a16="http://schemas.microsoft.com/office/drawing/2014/main" id="{55792E5E-638D-094C-9A54-286B3D82E662}"/>
                </a:ext>
              </a:extLst>
            </p:cNvPr>
            <p:cNvSpPr>
              <a:spLocks noChangeArrowheads="1"/>
            </p:cNvSpPr>
            <p:nvPr/>
          </p:nvSpPr>
          <p:spPr bwMode="auto">
            <a:xfrm>
              <a:off x="3897465" y="6108700"/>
              <a:ext cx="101600"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MS Sans Serif"/>
                </a:rPr>
                <a:t>86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2" name="Rectangle 196">
              <a:extLst>
                <a:ext uri="{FF2B5EF4-FFF2-40B4-BE49-F238E27FC236}">
                  <a16:creationId xmlns:a16="http://schemas.microsoft.com/office/drawing/2014/main" id="{6247A5F3-E619-1848-8BC8-D658AB467E95}"/>
                </a:ext>
              </a:extLst>
            </p:cNvPr>
            <p:cNvSpPr>
              <a:spLocks noChangeArrowheads="1"/>
            </p:cNvSpPr>
            <p:nvPr/>
          </p:nvSpPr>
          <p:spPr bwMode="auto">
            <a:xfrm>
              <a:off x="3678390" y="6664325"/>
              <a:ext cx="101600"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MS Sans Serif"/>
                </a:rPr>
                <a:t>87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3" name="Rectangle 197">
              <a:extLst>
                <a:ext uri="{FF2B5EF4-FFF2-40B4-BE49-F238E27FC236}">
                  <a16:creationId xmlns:a16="http://schemas.microsoft.com/office/drawing/2014/main" id="{C5B0608B-FF2A-2D44-9DEE-8E032A5672F3}"/>
                </a:ext>
              </a:extLst>
            </p:cNvPr>
            <p:cNvSpPr>
              <a:spLocks noChangeArrowheads="1"/>
            </p:cNvSpPr>
            <p:nvPr/>
          </p:nvSpPr>
          <p:spPr bwMode="auto">
            <a:xfrm>
              <a:off x="3254528" y="6637338"/>
              <a:ext cx="101600"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MS Sans Serif"/>
                </a:rPr>
                <a:t>99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4" name="Rectangle 198">
              <a:extLst>
                <a:ext uri="{FF2B5EF4-FFF2-40B4-BE49-F238E27FC236}">
                  <a16:creationId xmlns:a16="http://schemas.microsoft.com/office/drawing/2014/main" id="{93A54B20-D0FC-A64E-ABCA-302FC6FB0A97}"/>
                </a:ext>
              </a:extLst>
            </p:cNvPr>
            <p:cNvSpPr>
              <a:spLocks noChangeArrowheads="1"/>
            </p:cNvSpPr>
            <p:nvPr/>
          </p:nvSpPr>
          <p:spPr bwMode="auto">
            <a:xfrm>
              <a:off x="1941665" y="3409950"/>
              <a:ext cx="101600"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MS Sans Serif"/>
                </a:rPr>
                <a:t>58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5" name="Rectangle 199">
              <a:extLst>
                <a:ext uri="{FF2B5EF4-FFF2-40B4-BE49-F238E27FC236}">
                  <a16:creationId xmlns:a16="http://schemas.microsoft.com/office/drawing/2014/main" id="{5F6820A4-084D-AB41-A8E5-875E471599ED}"/>
                </a:ext>
              </a:extLst>
            </p:cNvPr>
            <p:cNvSpPr>
              <a:spLocks noChangeArrowheads="1"/>
            </p:cNvSpPr>
            <p:nvPr/>
          </p:nvSpPr>
          <p:spPr bwMode="auto">
            <a:xfrm>
              <a:off x="2121053" y="177800"/>
              <a:ext cx="101600"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MS Sans Serif"/>
                </a:rPr>
                <a:t>85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6" name="Rectangle 635">
              <a:extLst>
                <a:ext uri="{FF2B5EF4-FFF2-40B4-BE49-F238E27FC236}">
                  <a16:creationId xmlns:a16="http://schemas.microsoft.com/office/drawing/2014/main" id="{898BE8C8-2030-B14A-9D1C-69ECBD2D6DB2}"/>
                </a:ext>
              </a:extLst>
            </p:cNvPr>
            <p:cNvSpPr/>
            <p:nvPr/>
          </p:nvSpPr>
          <p:spPr>
            <a:xfrm>
              <a:off x="2024193" y="6062242"/>
              <a:ext cx="1367810" cy="276999"/>
            </a:xfrm>
            <a:prstGeom prst="rect">
              <a:avLst/>
            </a:prstGeom>
            <a:noFill/>
          </p:spPr>
          <p:txBody>
            <a:bodyPr wrap="none">
              <a:spAutoFit/>
            </a:bodyPr>
            <a:lstStyle/>
            <a:p>
              <a:r>
                <a:rPr lang="en-US" sz="1200" i="1" dirty="0">
                  <a:solidFill>
                    <a:srgbClr val="FF0000"/>
                  </a:solidFill>
                </a:rPr>
                <a:t>S. paradoxus ENS2</a:t>
              </a:r>
            </a:p>
          </p:txBody>
        </p:sp>
        <p:sp>
          <p:nvSpPr>
            <p:cNvPr id="637" name="Rectangle 636">
              <a:extLst>
                <a:ext uri="{FF2B5EF4-FFF2-40B4-BE49-F238E27FC236}">
                  <a16:creationId xmlns:a16="http://schemas.microsoft.com/office/drawing/2014/main" id="{F2A09AC0-BFC3-BB48-AF5E-942B3BDCB2DD}"/>
                </a:ext>
              </a:extLst>
            </p:cNvPr>
            <p:cNvSpPr/>
            <p:nvPr/>
          </p:nvSpPr>
          <p:spPr>
            <a:xfrm>
              <a:off x="2924739" y="5064714"/>
              <a:ext cx="1887568" cy="276999"/>
            </a:xfrm>
            <a:prstGeom prst="rect">
              <a:avLst/>
            </a:prstGeom>
            <a:noFill/>
          </p:spPr>
          <p:txBody>
            <a:bodyPr wrap="none">
              <a:spAutoFit/>
            </a:bodyPr>
            <a:lstStyle/>
            <a:p>
              <a:r>
                <a:rPr lang="en-US" sz="1200" i="1" dirty="0">
                  <a:solidFill>
                    <a:srgbClr val="0000FF"/>
                  </a:solidFill>
                </a:rPr>
                <a:t>S. cerevisiae </a:t>
              </a:r>
              <a:r>
                <a:rPr lang="en-US" sz="1200" dirty="0">
                  <a:solidFill>
                    <a:srgbClr val="0000FF"/>
                  </a:solidFill>
                </a:rPr>
                <a:t>Group B </a:t>
              </a:r>
              <a:r>
                <a:rPr lang="en-US" sz="1200" i="1" dirty="0">
                  <a:solidFill>
                    <a:srgbClr val="0000FF"/>
                  </a:solidFill>
                </a:rPr>
                <a:t>ENS2</a:t>
              </a:r>
            </a:p>
          </p:txBody>
        </p:sp>
        <p:sp>
          <p:nvSpPr>
            <p:cNvPr id="638" name="Rectangle 637">
              <a:extLst>
                <a:ext uri="{FF2B5EF4-FFF2-40B4-BE49-F238E27FC236}">
                  <a16:creationId xmlns:a16="http://schemas.microsoft.com/office/drawing/2014/main" id="{29EF518B-6942-B844-B6E8-DD332A8DD7F8}"/>
                </a:ext>
              </a:extLst>
            </p:cNvPr>
            <p:cNvSpPr/>
            <p:nvPr/>
          </p:nvSpPr>
          <p:spPr>
            <a:xfrm>
              <a:off x="2924739" y="2344605"/>
              <a:ext cx="1852201" cy="461665"/>
            </a:xfrm>
            <a:prstGeom prst="rect">
              <a:avLst/>
            </a:prstGeom>
            <a:noFill/>
          </p:spPr>
          <p:txBody>
            <a:bodyPr wrap="square">
              <a:spAutoFit/>
            </a:bodyPr>
            <a:lstStyle/>
            <a:p>
              <a:r>
                <a:rPr lang="en-US" sz="1200" i="1" dirty="0">
                  <a:solidFill>
                    <a:srgbClr val="0000FF"/>
                  </a:solidFill>
                </a:rPr>
                <a:t>S. cerevisiae</a:t>
              </a:r>
              <a:r>
                <a:rPr lang="en-US" sz="1200" dirty="0"/>
                <a:t> and </a:t>
              </a:r>
              <a:r>
                <a:rPr lang="en-US" sz="1200" i="1" dirty="0">
                  <a:solidFill>
                    <a:srgbClr val="666633"/>
                  </a:solidFill>
                </a:rPr>
                <a:t>S. </a:t>
              </a:r>
              <a:r>
                <a:rPr lang="en-US" sz="1200" i="1" dirty="0" err="1">
                  <a:solidFill>
                    <a:srgbClr val="666633"/>
                  </a:solidFill>
                </a:rPr>
                <a:t>arboricola</a:t>
              </a:r>
              <a:r>
                <a:rPr lang="en-US" sz="1200" i="1" dirty="0"/>
                <a:t> </a:t>
              </a:r>
              <a:r>
                <a:rPr lang="en-US" sz="1200" dirty="0"/>
                <a:t>Group A </a:t>
              </a:r>
              <a:r>
                <a:rPr lang="en-US" sz="1200" i="1" dirty="0"/>
                <a:t>ENS2</a:t>
              </a:r>
            </a:p>
          </p:txBody>
        </p:sp>
        <p:grpSp>
          <p:nvGrpSpPr>
            <p:cNvPr id="639" name="Group 638">
              <a:extLst>
                <a:ext uri="{FF2B5EF4-FFF2-40B4-BE49-F238E27FC236}">
                  <a16:creationId xmlns:a16="http://schemas.microsoft.com/office/drawing/2014/main" id="{F273D0AA-A097-DC4F-987B-31DD2A8C854D}"/>
                </a:ext>
              </a:extLst>
            </p:cNvPr>
            <p:cNvGrpSpPr/>
            <p:nvPr/>
          </p:nvGrpSpPr>
          <p:grpSpPr>
            <a:xfrm>
              <a:off x="3100540" y="457200"/>
              <a:ext cx="1357229" cy="734199"/>
              <a:chOff x="6324600" y="457200"/>
              <a:chExt cx="1357229" cy="734199"/>
            </a:xfrm>
          </p:grpSpPr>
          <p:sp>
            <p:nvSpPr>
              <p:cNvPr id="645" name="Rectangle 644">
                <a:extLst>
                  <a:ext uri="{FF2B5EF4-FFF2-40B4-BE49-F238E27FC236}">
                    <a16:creationId xmlns:a16="http://schemas.microsoft.com/office/drawing/2014/main" id="{2510BEDA-3760-BE4B-94A2-5714F642A7EC}"/>
                  </a:ext>
                </a:extLst>
              </p:cNvPr>
              <p:cNvSpPr/>
              <p:nvPr/>
            </p:nvSpPr>
            <p:spPr>
              <a:xfrm>
                <a:off x="6705600" y="457200"/>
                <a:ext cx="976229" cy="276999"/>
              </a:xfrm>
              <a:prstGeom prst="rect">
                <a:avLst/>
              </a:prstGeom>
              <a:noFill/>
            </p:spPr>
            <p:txBody>
              <a:bodyPr wrap="none">
                <a:spAutoFit/>
              </a:bodyPr>
              <a:lstStyle/>
              <a:p>
                <a:r>
                  <a:rPr lang="en-US" sz="1200" i="1" dirty="0"/>
                  <a:t>S. cerevisiae </a:t>
                </a:r>
                <a:endParaRPr lang="en-US" sz="1200" dirty="0"/>
              </a:p>
            </p:txBody>
          </p:sp>
          <p:sp>
            <p:nvSpPr>
              <p:cNvPr id="646" name="Rectangle 645">
                <a:extLst>
                  <a:ext uri="{FF2B5EF4-FFF2-40B4-BE49-F238E27FC236}">
                    <a16:creationId xmlns:a16="http://schemas.microsoft.com/office/drawing/2014/main" id="{EDAA593B-946D-394A-8936-2FDE152B3240}"/>
                  </a:ext>
                </a:extLst>
              </p:cNvPr>
              <p:cNvSpPr/>
              <p:nvPr/>
            </p:nvSpPr>
            <p:spPr>
              <a:xfrm>
                <a:off x="6705600" y="685800"/>
                <a:ext cx="973536" cy="276999"/>
              </a:xfrm>
              <a:prstGeom prst="rect">
                <a:avLst/>
              </a:prstGeom>
            </p:spPr>
            <p:txBody>
              <a:bodyPr wrap="none">
                <a:spAutoFit/>
              </a:bodyPr>
              <a:lstStyle/>
              <a:p>
                <a:r>
                  <a:rPr lang="en-US" sz="1200" i="1" dirty="0"/>
                  <a:t>S. paradoxus</a:t>
                </a:r>
              </a:p>
            </p:txBody>
          </p:sp>
          <p:sp>
            <p:nvSpPr>
              <p:cNvPr id="647" name="Rectangle 646">
                <a:extLst>
                  <a:ext uri="{FF2B5EF4-FFF2-40B4-BE49-F238E27FC236}">
                    <a16:creationId xmlns:a16="http://schemas.microsoft.com/office/drawing/2014/main" id="{44E26947-F2B0-A340-B0E2-A0C79A540DCA}"/>
                  </a:ext>
                </a:extLst>
              </p:cNvPr>
              <p:cNvSpPr/>
              <p:nvPr/>
            </p:nvSpPr>
            <p:spPr>
              <a:xfrm>
                <a:off x="6705600" y="914400"/>
                <a:ext cx="959237" cy="276999"/>
              </a:xfrm>
              <a:prstGeom prst="rect">
                <a:avLst/>
              </a:prstGeom>
            </p:spPr>
            <p:txBody>
              <a:bodyPr wrap="none">
                <a:spAutoFit/>
              </a:bodyPr>
              <a:lstStyle/>
              <a:p>
                <a:r>
                  <a:rPr lang="en-US" sz="1200" i="1" dirty="0"/>
                  <a:t>S. arboricola</a:t>
                </a:r>
              </a:p>
            </p:txBody>
          </p:sp>
          <p:sp>
            <p:nvSpPr>
              <p:cNvPr id="648" name="Rectangle 647">
                <a:extLst>
                  <a:ext uri="{FF2B5EF4-FFF2-40B4-BE49-F238E27FC236}">
                    <a16:creationId xmlns:a16="http://schemas.microsoft.com/office/drawing/2014/main" id="{56445A8F-80E7-E94F-BE1F-E8ACD992F996}"/>
                  </a:ext>
                </a:extLst>
              </p:cNvPr>
              <p:cNvSpPr/>
              <p:nvPr/>
            </p:nvSpPr>
            <p:spPr>
              <a:xfrm>
                <a:off x="6324600" y="572840"/>
                <a:ext cx="416858" cy="45719"/>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49" name="Rectangle 648">
                <a:extLst>
                  <a:ext uri="{FF2B5EF4-FFF2-40B4-BE49-F238E27FC236}">
                    <a16:creationId xmlns:a16="http://schemas.microsoft.com/office/drawing/2014/main" id="{E1F3B2A1-3302-9146-9BE5-954C4F03D0DC}"/>
                  </a:ext>
                </a:extLst>
              </p:cNvPr>
              <p:cNvSpPr/>
              <p:nvPr/>
            </p:nvSpPr>
            <p:spPr>
              <a:xfrm>
                <a:off x="6324600" y="801440"/>
                <a:ext cx="416858"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50" name="Rectangle 649">
                <a:extLst>
                  <a:ext uri="{FF2B5EF4-FFF2-40B4-BE49-F238E27FC236}">
                    <a16:creationId xmlns:a16="http://schemas.microsoft.com/office/drawing/2014/main" id="{4CA962F6-682A-9645-A121-D9276BE65B8C}"/>
                  </a:ext>
                </a:extLst>
              </p:cNvPr>
              <p:cNvSpPr/>
              <p:nvPr/>
            </p:nvSpPr>
            <p:spPr>
              <a:xfrm>
                <a:off x="6324600" y="1030040"/>
                <a:ext cx="416858" cy="45719"/>
              </a:xfrm>
              <a:prstGeom prst="rect">
                <a:avLst/>
              </a:prstGeom>
              <a:solidFill>
                <a:srgbClr val="666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640" name="Group 639">
              <a:extLst>
                <a:ext uri="{FF2B5EF4-FFF2-40B4-BE49-F238E27FC236}">
                  <a16:creationId xmlns:a16="http://schemas.microsoft.com/office/drawing/2014/main" id="{2CCAD2E6-8DFB-0842-A420-163836FC9AC2}"/>
                </a:ext>
              </a:extLst>
            </p:cNvPr>
            <p:cNvGrpSpPr/>
            <p:nvPr/>
          </p:nvGrpSpPr>
          <p:grpSpPr>
            <a:xfrm>
              <a:off x="3100540" y="1104900"/>
              <a:ext cx="2112868" cy="473729"/>
              <a:chOff x="6460928" y="1104900"/>
              <a:chExt cx="2112868" cy="473729"/>
            </a:xfrm>
          </p:grpSpPr>
          <p:sp>
            <p:nvSpPr>
              <p:cNvPr id="641" name="Oval 259">
                <a:extLst>
                  <a:ext uri="{FF2B5EF4-FFF2-40B4-BE49-F238E27FC236}">
                    <a16:creationId xmlns:a16="http://schemas.microsoft.com/office/drawing/2014/main" id="{BE82A9BF-7C5D-044A-95AD-170FF37648FC}"/>
                  </a:ext>
                </a:extLst>
              </p:cNvPr>
              <p:cNvSpPr>
                <a:spLocks noChangeArrowheads="1"/>
              </p:cNvSpPr>
              <p:nvPr/>
            </p:nvSpPr>
            <p:spPr bwMode="auto">
              <a:xfrm>
                <a:off x="6460928" y="1193919"/>
                <a:ext cx="96793" cy="98961"/>
              </a:xfrm>
              <a:prstGeom prst="ellipse">
                <a:avLst/>
              </a:prstGeom>
              <a:solidFill>
                <a:srgbClr val="FFC000"/>
              </a:solidFill>
              <a:ln w="4763" cap="rnd">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200"/>
              </a:p>
            </p:txBody>
          </p:sp>
          <p:sp>
            <p:nvSpPr>
              <p:cNvPr id="642" name="Oval 259">
                <a:extLst>
                  <a:ext uri="{FF2B5EF4-FFF2-40B4-BE49-F238E27FC236}">
                    <a16:creationId xmlns:a16="http://schemas.microsoft.com/office/drawing/2014/main" id="{7C95C9FE-364F-914E-8F51-E864E43776C1}"/>
                  </a:ext>
                </a:extLst>
              </p:cNvPr>
              <p:cNvSpPr>
                <a:spLocks noChangeArrowheads="1"/>
              </p:cNvSpPr>
              <p:nvPr/>
            </p:nvSpPr>
            <p:spPr bwMode="auto">
              <a:xfrm>
                <a:off x="6460928" y="1390649"/>
                <a:ext cx="96793" cy="98961"/>
              </a:xfrm>
              <a:prstGeom prst="ellipse">
                <a:avLst/>
              </a:prstGeom>
              <a:solidFill>
                <a:srgbClr val="CC00CC"/>
              </a:solidFill>
              <a:ln w="4763" cap="rnd">
                <a:solidFill>
                  <a:srgbClr val="CC00CC"/>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3" name="TextBox 642">
                <a:extLst>
                  <a:ext uri="{FF2B5EF4-FFF2-40B4-BE49-F238E27FC236}">
                    <a16:creationId xmlns:a16="http://schemas.microsoft.com/office/drawing/2014/main" id="{EDCF91BD-01AB-1847-82C7-EBA682BFDAF0}"/>
                  </a:ext>
                </a:extLst>
              </p:cNvPr>
              <p:cNvSpPr txBox="1"/>
              <p:nvPr/>
            </p:nvSpPr>
            <p:spPr>
              <a:xfrm>
                <a:off x="6515100" y="1104900"/>
                <a:ext cx="2047355" cy="276999"/>
              </a:xfrm>
              <a:prstGeom prst="rect">
                <a:avLst/>
              </a:prstGeom>
              <a:noFill/>
            </p:spPr>
            <p:txBody>
              <a:bodyPr wrap="none" rtlCol="0">
                <a:spAutoFit/>
              </a:bodyPr>
              <a:lstStyle/>
              <a:p>
                <a:r>
                  <a:rPr lang="en-US" sz="1200" dirty="0"/>
                  <a:t>Full-length Group A ENS2 ORF</a:t>
                </a:r>
              </a:p>
            </p:txBody>
          </p:sp>
          <p:sp>
            <p:nvSpPr>
              <p:cNvPr id="644" name="TextBox 643">
                <a:extLst>
                  <a:ext uri="{FF2B5EF4-FFF2-40B4-BE49-F238E27FC236}">
                    <a16:creationId xmlns:a16="http://schemas.microsoft.com/office/drawing/2014/main" id="{EA9A5298-4D8B-8845-A50F-C0914787C93F}"/>
                  </a:ext>
                </a:extLst>
              </p:cNvPr>
              <p:cNvSpPr txBox="1"/>
              <p:nvPr/>
            </p:nvSpPr>
            <p:spPr>
              <a:xfrm>
                <a:off x="6532853" y="1301630"/>
                <a:ext cx="2040943" cy="276999"/>
              </a:xfrm>
              <a:prstGeom prst="rect">
                <a:avLst/>
              </a:prstGeom>
              <a:noFill/>
            </p:spPr>
            <p:txBody>
              <a:bodyPr wrap="none" rtlCol="0">
                <a:spAutoFit/>
              </a:bodyPr>
              <a:lstStyle/>
              <a:p>
                <a:r>
                  <a:rPr lang="en-US" sz="1200" dirty="0"/>
                  <a:t>Full-length Group B ENS2 ORF</a:t>
                </a:r>
              </a:p>
            </p:txBody>
          </p:sp>
        </p:grpSp>
        <p:sp>
          <p:nvSpPr>
            <p:cNvPr id="431" name="Rectangle 430">
              <a:extLst>
                <a:ext uri="{FF2B5EF4-FFF2-40B4-BE49-F238E27FC236}">
                  <a16:creationId xmlns:a16="http://schemas.microsoft.com/office/drawing/2014/main" id="{C7618425-88DB-D544-8D5B-E2D193304B0F}"/>
                </a:ext>
              </a:extLst>
            </p:cNvPr>
            <p:cNvSpPr/>
            <p:nvPr/>
          </p:nvSpPr>
          <p:spPr>
            <a:xfrm>
              <a:off x="2892578" y="4267199"/>
              <a:ext cx="2073388" cy="276999"/>
            </a:xfrm>
            <a:prstGeom prst="rect">
              <a:avLst/>
            </a:prstGeom>
            <a:noFill/>
          </p:spPr>
          <p:txBody>
            <a:bodyPr wrap="none">
              <a:spAutoFit/>
            </a:bodyPr>
            <a:lstStyle/>
            <a:p>
              <a:r>
                <a:rPr lang="en-US" sz="1200" i="1" dirty="0">
                  <a:solidFill>
                    <a:srgbClr val="0000FF"/>
                  </a:solidFill>
                </a:rPr>
                <a:t>S. cerevisiae </a:t>
              </a:r>
              <a:r>
                <a:rPr lang="en-US" sz="1200" dirty="0">
                  <a:solidFill>
                    <a:srgbClr val="0000FF"/>
                  </a:solidFill>
                </a:rPr>
                <a:t>Group 1399 </a:t>
              </a:r>
              <a:r>
                <a:rPr lang="en-US" sz="1200" i="1" dirty="0">
                  <a:solidFill>
                    <a:srgbClr val="0000FF"/>
                  </a:solidFill>
                </a:rPr>
                <a:t>ENS2</a:t>
              </a:r>
            </a:p>
          </p:txBody>
        </p:sp>
      </p:grpSp>
      <p:grpSp>
        <p:nvGrpSpPr>
          <p:cNvPr id="2" name="Group 1">
            <a:extLst>
              <a:ext uri="{FF2B5EF4-FFF2-40B4-BE49-F238E27FC236}">
                <a16:creationId xmlns:a16="http://schemas.microsoft.com/office/drawing/2014/main" id="{9399FC1A-0DAD-3B40-A133-090B0C7201BB}"/>
              </a:ext>
            </a:extLst>
          </p:cNvPr>
          <p:cNvGrpSpPr/>
          <p:nvPr/>
        </p:nvGrpSpPr>
        <p:grpSpPr>
          <a:xfrm>
            <a:off x="4864624" y="-23490"/>
            <a:ext cx="2972393" cy="6952928"/>
            <a:chOff x="6010894" y="-23490"/>
            <a:chExt cx="2972393" cy="6952928"/>
          </a:xfrm>
        </p:grpSpPr>
        <p:sp>
          <p:nvSpPr>
            <p:cNvPr id="217" name="Rectangle 216">
              <a:extLst>
                <a:ext uri="{FF2B5EF4-FFF2-40B4-BE49-F238E27FC236}">
                  <a16:creationId xmlns:a16="http://schemas.microsoft.com/office/drawing/2014/main" id="{36C227BA-9CF9-4082-86F5-E9D890DD9148}"/>
                </a:ext>
              </a:extLst>
            </p:cNvPr>
            <p:cNvSpPr/>
            <p:nvPr/>
          </p:nvSpPr>
          <p:spPr>
            <a:xfrm>
              <a:off x="6010894" y="5829300"/>
              <a:ext cx="2971691" cy="88264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Rectangle 215">
              <a:extLst>
                <a:ext uri="{FF2B5EF4-FFF2-40B4-BE49-F238E27FC236}">
                  <a16:creationId xmlns:a16="http://schemas.microsoft.com/office/drawing/2014/main" id="{71F7886D-1AAA-4392-B745-819DBCF0FD41}"/>
                </a:ext>
              </a:extLst>
            </p:cNvPr>
            <p:cNvSpPr/>
            <p:nvPr/>
          </p:nvSpPr>
          <p:spPr>
            <a:xfrm>
              <a:off x="6013204" y="4457700"/>
              <a:ext cx="2970083" cy="138112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Rectangle 214">
              <a:extLst>
                <a:ext uri="{FF2B5EF4-FFF2-40B4-BE49-F238E27FC236}">
                  <a16:creationId xmlns:a16="http://schemas.microsoft.com/office/drawing/2014/main" id="{8359E8E9-601A-48A4-9807-4F76CDAE67ED}"/>
                </a:ext>
              </a:extLst>
            </p:cNvPr>
            <p:cNvSpPr/>
            <p:nvPr/>
          </p:nvSpPr>
          <p:spPr>
            <a:xfrm>
              <a:off x="6010895" y="-23490"/>
              <a:ext cx="2970083" cy="437118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Rectangle 213">
              <a:extLst>
                <a:ext uri="{FF2B5EF4-FFF2-40B4-BE49-F238E27FC236}">
                  <a16:creationId xmlns:a16="http://schemas.microsoft.com/office/drawing/2014/main" id="{5B979C1A-1EAC-4824-8E16-E19DC157A5EC}"/>
                </a:ext>
              </a:extLst>
            </p:cNvPr>
            <p:cNvSpPr/>
            <p:nvPr/>
          </p:nvSpPr>
          <p:spPr>
            <a:xfrm>
              <a:off x="6010894" y="4343400"/>
              <a:ext cx="2971691" cy="12224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2" name="Group 205"/>
            <p:cNvGrpSpPr>
              <a:grpSpLocks/>
            </p:cNvGrpSpPr>
            <p:nvPr/>
          </p:nvGrpSpPr>
          <p:grpSpPr bwMode="auto">
            <a:xfrm>
              <a:off x="6197600" y="131763"/>
              <a:ext cx="2466975" cy="6569075"/>
              <a:chOff x="3904" y="83"/>
              <a:chExt cx="1554" cy="4138"/>
            </a:xfrm>
          </p:grpSpPr>
          <p:sp>
            <p:nvSpPr>
              <p:cNvPr id="228" name="Rectangle 5"/>
              <p:cNvSpPr>
                <a:spLocks noChangeArrowheads="1"/>
              </p:cNvSpPr>
              <p:nvPr/>
            </p:nvSpPr>
            <p:spPr bwMode="auto">
              <a:xfrm>
                <a:off x="4847" y="83"/>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dirty="0">
                    <a:ln>
                      <a:noFill/>
                    </a:ln>
                    <a:solidFill>
                      <a:srgbClr val="000000"/>
                    </a:solidFill>
                    <a:effectLst/>
                    <a:latin typeface="Arial" panose="020B0604020202020204" pitchFamily="34" charset="0"/>
                  </a:rPr>
                  <a:t> YJM1242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9" name="Freeform 6"/>
              <p:cNvSpPr>
                <a:spLocks/>
              </p:cNvSpPr>
              <p:nvPr/>
            </p:nvSpPr>
            <p:spPr bwMode="auto">
              <a:xfrm>
                <a:off x="4784" y="112"/>
                <a:ext cx="0" cy="26"/>
              </a:xfrm>
              <a:custGeom>
                <a:avLst/>
                <a:gdLst>
                  <a:gd name="T0" fmla="*/ 26 h 26"/>
                  <a:gd name="T1" fmla="*/ 0 h 26"/>
                  <a:gd name="T2" fmla="*/ 0 h 26"/>
                </a:gdLst>
                <a:ahLst/>
                <a:cxnLst>
                  <a:cxn ang="0">
                    <a:pos x="0" y="T0"/>
                  </a:cxn>
                  <a:cxn ang="0">
                    <a:pos x="0" y="T1"/>
                  </a:cxn>
                  <a:cxn ang="0">
                    <a:pos x="0" y="T2"/>
                  </a:cxn>
                </a:cxnLst>
                <a:rect l="0" t="0" r="r" b="b"/>
                <a:pathLst>
                  <a:path h="26">
                    <a:moveTo>
                      <a:pt x="0" y="26"/>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Rectangle 7"/>
              <p:cNvSpPr>
                <a:spLocks noChangeArrowheads="1"/>
              </p:cNvSpPr>
              <p:nvPr/>
            </p:nvSpPr>
            <p:spPr bwMode="auto">
              <a:xfrm>
                <a:off x="4788" y="141"/>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dirty="0">
                    <a:ln>
                      <a:noFill/>
                    </a:ln>
                    <a:solidFill>
                      <a:srgbClr val="000000"/>
                    </a:solidFill>
                    <a:effectLst/>
                    <a:latin typeface="Arial" panose="020B0604020202020204" pitchFamily="34" charset="0"/>
                  </a:rPr>
                  <a:t> YJM189</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1" name="Freeform 8"/>
              <p:cNvSpPr>
                <a:spLocks/>
              </p:cNvSpPr>
              <p:nvPr/>
            </p:nvSpPr>
            <p:spPr bwMode="auto">
              <a:xfrm>
                <a:off x="4784" y="145"/>
                <a:ext cx="0" cy="26"/>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9"/>
              <p:cNvSpPr>
                <a:spLocks noChangeArrowheads="1"/>
              </p:cNvSpPr>
              <p:nvPr/>
            </p:nvSpPr>
            <p:spPr bwMode="auto">
              <a:xfrm>
                <a:off x="4788" y="199"/>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dirty="0">
                    <a:ln>
                      <a:noFill/>
                    </a:ln>
                    <a:solidFill>
                      <a:srgbClr val="000000"/>
                    </a:solidFill>
                    <a:effectLst/>
                    <a:latin typeface="Arial" panose="020B0604020202020204" pitchFamily="34" charset="0"/>
                  </a:rPr>
                  <a:t> YJM1250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3" name="Freeform 10"/>
              <p:cNvSpPr>
                <a:spLocks/>
              </p:cNvSpPr>
              <p:nvPr/>
            </p:nvSpPr>
            <p:spPr bwMode="auto">
              <a:xfrm>
                <a:off x="4784" y="174"/>
                <a:ext cx="0" cy="55"/>
              </a:xfrm>
              <a:custGeom>
                <a:avLst/>
                <a:gdLst>
                  <a:gd name="T0" fmla="*/ 0 h 55"/>
                  <a:gd name="T1" fmla="*/ 55 h 55"/>
                  <a:gd name="T2" fmla="*/ 55 h 55"/>
                </a:gdLst>
                <a:ahLst/>
                <a:cxnLst>
                  <a:cxn ang="0">
                    <a:pos x="0" y="T0"/>
                  </a:cxn>
                  <a:cxn ang="0">
                    <a:pos x="0" y="T1"/>
                  </a:cxn>
                  <a:cxn ang="0">
                    <a:pos x="0" y="T2"/>
                  </a:cxn>
                </a:cxnLst>
                <a:rect l="0" t="0" r="r" b="b"/>
                <a:pathLst>
                  <a:path h="55">
                    <a:moveTo>
                      <a:pt x="0" y="0"/>
                    </a:moveTo>
                    <a:lnTo>
                      <a:pt x="0" y="55"/>
                    </a:lnTo>
                    <a:lnTo>
                      <a:pt x="0" y="5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 name="Rectangle 11"/>
              <p:cNvSpPr>
                <a:spLocks noChangeArrowheads="1"/>
              </p:cNvSpPr>
              <p:nvPr/>
            </p:nvSpPr>
            <p:spPr bwMode="auto">
              <a:xfrm>
                <a:off x="4788" y="258"/>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YJM1326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5" name="Freeform 12"/>
              <p:cNvSpPr>
                <a:spLocks/>
              </p:cNvSpPr>
              <p:nvPr/>
            </p:nvSpPr>
            <p:spPr bwMode="auto">
              <a:xfrm>
                <a:off x="4784" y="203"/>
                <a:ext cx="0" cy="84"/>
              </a:xfrm>
              <a:custGeom>
                <a:avLst/>
                <a:gdLst>
                  <a:gd name="T0" fmla="*/ 0 h 84"/>
                  <a:gd name="T1" fmla="*/ 84 h 84"/>
                  <a:gd name="T2" fmla="*/ 84 h 84"/>
                </a:gdLst>
                <a:ahLst/>
                <a:cxnLst>
                  <a:cxn ang="0">
                    <a:pos x="0" y="T0"/>
                  </a:cxn>
                  <a:cxn ang="0">
                    <a:pos x="0" y="T1"/>
                  </a:cxn>
                  <a:cxn ang="0">
                    <a:pos x="0" y="T2"/>
                  </a:cxn>
                </a:cxnLst>
                <a:rect l="0" t="0" r="r" b="b"/>
                <a:pathLst>
                  <a:path h="84">
                    <a:moveTo>
                      <a:pt x="0" y="0"/>
                    </a:moveTo>
                    <a:lnTo>
                      <a:pt x="0" y="84"/>
                    </a:lnTo>
                    <a:lnTo>
                      <a:pt x="0" y="8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 name="Rectangle 13"/>
              <p:cNvSpPr>
                <a:spLocks noChangeArrowheads="1"/>
              </p:cNvSpPr>
              <p:nvPr/>
            </p:nvSpPr>
            <p:spPr bwMode="auto">
              <a:xfrm>
                <a:off x="4788" y="316"/>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YJM1338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 name="Freeform 14"/>
              <p:cNvSpPr>
                <a:spLocks/>
              </p:cNvSpPr>
              <p:nvPr/>
            </p:nvSpPr>
            <p:spPr bwMode="auto">
              <a:xfrm>
                <a:off x="4784" y="232"/>
                <a:ext cx="0" cy="113"/>
              </a:xfrm>
              <a:custGeom>
                <a:avLst/>
                <a:gdLst>
                  <a:gd name="T0" fmla="*/ 0 h 113"/>
                  <a:gd name="T1" fmla="*/ 113 h 113"/>
                  <a:gd name="T2" fmla="*/ 113 h 113"/>
                </a:gdLst>
                <a:ahLst/>
                <a:cxnLst>
                  <a:cxn ang="0">
                    <a:pos x="0" y="T0"/>
                  </a:cxn>
                  <a:cxn ang="0">
                    <a:pos x="0" y="T1"/>
                  </a:cxn>
                  <a:cxn ang="0">
                    <a:pos x="0" y="T2"/>
                  </a:cxn>
                </a:cxnLst>
                <a:rect l="0" t="0" r="r" b="b"/>
                <a:pathLst>
                  <a:path h="113">
                    <a:moveTo>
                      <a:pt x="0" y="0"/>
                    </a:moveTo>
                    <a:lnTo>
                      <a:pt x="0" y="113"/>
                    </a:lnTo>
                    <a:lnTo>
                      <a:pt x="0" y="113"/>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 name="Rectangle 15"/>
              <p:cNvSpPr>
                <a:spLocks noChangeArrowheads="1"/>
              </p:cNvSpPr>
              <p:nvPr/>
            </p:nvSpPr>
            <p:spPr bwMode="auto">
              <a:xfrm>
                <a:off x="4788" y="374"/>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YJM1341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9" name="Freeform 16"/>
              <p:cNvSpPr>
                <a:spLocks/>
              </p:cNvSpPr>
              <p:nvPr/>
            </p:nvSpPr>
            <p:spPr bwMode="auto">
              <a:xfrm>
                <a:off x="4784" y="261"/>
                <a:ext cx="0" cy="142"/>
              </a:xfrm>
              <a:custGeom>
                <a:avLst/>
                <a:gdLst>
                  <a:gd name="T0" fmla="*/ 0 h 142"/>
                  <a:gd name="T1" fmla="*/ 142 h 142"/>
                  <a:gd name="T2" fmla="*/ 142 h 142"/>
                </a:gdLst>
                <a:ahLst/>
                <a:cxnLst>
                  <a:cxn ang="0">
                    <a:pos x="0" y="T0"/>
                  </a:cxn>
                  <a:cxn ang="0">
                    <a:pos x="0" y="T1"/>
                  </a:cxn>
                  <a:cxn ang="0">
                    <a:pos x="0" y="T2"/>
                  </a:cxn>
                </a:cxnLst>
                <a:rect l="0" t="0" r="r" b="b"/>
                <a:pathLst>
                  <a:path h="142">
                    <a:moveTo>
                      <a:pt x="0" y="0"/>
                    </a:moveTo>
                    <a:lnTo>
                      <a:pt x="0" y="142"/>
                    </a:lnTo>
                    <a:lnTo>
                      <a:pt x="0" y="14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0" name="Rectangle 17"/>
              <p:cNvSpPr>
                <a:spLocks noChangeArrowheads="1"/>
              </p:cNvSpPr>
              <p:nvPr/>
            </p:nvSpPr>
            <p:spPr bwMode="auto">
              <a:xfrm>
                <a:off x="4847" y="432"/>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YJM1356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1" name="Freeform 18"/>
              <p:cNvSpPr>
                <a:spLocks/>
              </p:cNvSpPr>
              <p:nvPr/>
            </p:nvSpPr>
            <p:spPr bwMode="auto">
              <a:xfrm>
                <a:off x="4784" y="291"/>
                <a:ext cx="0" cy="170"/>
              </a:xfrm>
              <a:custGeom>
                <a:avLst/>
                <a:gdLst>
                  <a:gd name="T0" fmla="*/ 0 h 170"/>
                  <a:gd name="T1" fmla="*/ 170 h 170"/>
                  <a:gd name="T2" fmla="*/ 170 h 170"/>
                </a:gdLst>
                <a:ahLst/>
                <a:cxnLst>
                  <a:cxn ang="0">
                    <a:pos x="0" y="T0"/>
                  </a:cxn>
                  <a:cxn ang="0">
                    <a:pos x="0" y="T1"/>
                  </a:cxn>
                  <a:cxn ang="0">
                    <a:pos x="0" y="T2"/>
                  </a:cxn>
                </a:cxnLst>
                <a:rect l="0" t="0" r="r" b="b"/>
                <a:pathLst>
                  <a:path h="170">
                    <a:moveTo>
                      <a:pt x="0" y="0"/>
                    </a:moveTo>
                    <a:lnTo>
                      <a:pt x="0" y="170"/>
                    </a:lnTo>
                    <a:lnTo>
                      <a:pt x="0" y="17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2" name="Rectangle 19"/>
              <p:cNvSpPr>
                <a:spLocks noChangeArrowheads="1"/>
              </p:cNvSpPr>
              <p:nvPr/>
            </p:nvSpPr>
            <p:spPr bwMode="auto">
              <a:xfrm>
                <a:off x="4788" y="490"/>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YJM1417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 name="Freeform 20"/>
              <p:cNvSpPr>
                <a:spLocks/>
              </p:cNvSpPr>
              <p:nvPr/>
            </p:nvSpPr>
            <p:spPr bwMode="auto">
              <a:xfrm>
                <a:off x="4784" y="320"/>
                <a:ext cx="0" cy="200"/>
              </a:xfrm>
              <a:custGeom>
                <a:avLst/>
                <a:gdLst>
                  <a:gd name="T0" fmla="*/ 0 h 200"/>
                  <a:gd name="T1" fmla="*/ 200 h 200"/>
                  <a:gd name="T2" fmla="*/ 200 h 200"/>
                </a:gdLst>
                <a:ahLst/>
                <a:cxnLst>
                  <a:cxn ang="0">
                    <a:pos x="0" y="T0"/>
                  </a:cxn>
                  <a:cxn ang="0">
                    <a:pos x="0" y="T1"/>
                  </a:cxn>
                  <a:cxn ang="0">
                    <a:pos x="0" y="T2"/>
                  </a:cxn>
                </a:cxnLst>
                <a:rect l="0" t="0" r="r" b="b"/>
                <a:pathLst>
                  <a:path h="200">
                    <a:moveTo>
                      <a:pt x="0" y="0"/>
                    </a:moveTo>
                    <a:lnTo>
                      <a:pt x="0" y="200"/>
                    </a:lnTo>
                    <a:lnTo>
                      <a:pt x="0" y="20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4" name="Rectangle 21"/>
              <p:cNvSpPr>
                <a:spLocks noChangeArrowheads="1"/>
              </p:cNvSpPr>
              <p:nvPr/>
            </p:nvSpPr>
            <p:spPr bwMode="auto">
              <a:xfrm>
                <a:off x="4788" y="548"/>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YJM1355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 name="Freeform 22"/>
              <p:cNvSpPr>
                <a:spLocks/>
              </p:cNvSpPr>
              <p:nvPr/>
            </p:nvSpPr>
            <p:spPr bwMode="auto">
              <a:xfrm>
                <a:off x="4784" y="578"/>
                <a:ext cx="0" cy="25"/>
              </a:xfrm>
              <a:custGeom>
                <a:avLst/>
                <a:gdLst>
                  <a:gd name="T0" fmla="*/ 25 h 25"/>
                  <a:gd name="T1" fmla="*/ 0 h 25"/>
                  <a:gd name="T2" fmla="*/ 0 h 25"/>
                </a:gdLst>
                <a:ahLst/>
                <a:cxnLst>
                  <a:cxn ang="0">
                    <a:pos x="0" y="T0"/>
                  </a:cxn>
                  <a:cxn ang="0">
                    <a:pos x="0" y="T1"/>
                  </a:cxn>
                  <a:cxn ang="0">
                    <a:pos x="0" y="T2"/>
                  </a:cxn>
                </a:cxnLst>
                <a:rect l="0" t="0" r="r" b="b"/>
                <a:pathLst>
                  <a:path h="25">
                    <a:moveTo>
                      <a:pt x="0" y="2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6" name="Rectangle 23"/>
              <p:cNvSpPr>
                <a:spLocks noChangeArrowheads="1"/>
              </p:cNvSpPr>
              <p:nvPr/>
            </p:nvSpPr>
            <p:spPr bwMode="auto">
              <a:xfrm>
                <a:off x="4847" y="607"/>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YJM1477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7" name="Freeform 24"/>
              <p:cNvSpPr>
                <a:spLocks/>
              </p:cNvSpPr>
              <p:nvPr/>
            </p:nvSpPr>
            <p:spPr bwMode="auto">
              <a:xfrm>
                <a:off x="4784" y="611"/>
                <a:ext cx="0" cy="25"/>
              </a:xfrm>
              <a:custGeom>
                <a:avLst/>
                <a:gdLst>
                  <a:gd name="T0" fmla="*/ 0 h 25"/>
                  <a:gd name="T1" fmla="*/ 25 h 25"/>
                  <a:gd name="T2" fmla="*/ 25 h 25"/>
                </a:gdLst>
                <a:ahLst/>
                <a:cxnLst>
                  <a:cxn ang="0">
                    <a:pos x="0" y="T0"/>
                  </a:cxn>
                  <a:cxn ang="0">
                    <a:pos x="0" y="T1"/>
                  </a:cxn>
                  <a:cxn ang="0">
                    <a:pos x="0" y="T2"/>
                  </a:cxn>
                </a:cxnLst>
                <a:rect l="0" t="0" r="r" b="b"/>
                <a:pathLst>
                  <a:path h="25">
                    <a:moveTo>
                      <a:pt x="0" y="0"/>
                    </a:moveTo>
                    <a:lnTo>
                      <a:pt x="0" y="25"/>
                    </a:lnTo>
                    <a:lnTo>
                      <a:pt x="0" y="2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 name="Line 25"/>
              <p:cNvSpPr>
                <a:spLocks noChangeShapeType="1"/>
              </p:cNvSpPr>
              <p:nvPr/>
            </p:nvSpPr>
            <p:spPr bwMode="auto">
              <a:xfrm>
                <a:off x="4784" y="112"/>
                <a:ext cx="0" cy="259"/>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 name="Line 26"/>
              <p:cNvSpPr>
                <a:spLocks noChangeShapeType="1"/>
              </p:cNvSpPr>
              <p:nvPr/>
            </p:nvSpPr>
            <p:spPr bwMode="auto">
              <a:xfrm>
                <a:off x="4784" y="378"/>
                <a:ext cx="0" cy="258"/>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 name="Freeform 27"/>
              <p:cNvSpPr>
                <a:spLocks/>
              </p:cNvSpPr>
              <p:nvPr/>
            </p:nvSpPr>
            <p:spPr bwMode="auto">
              <a:xfrm>
                <a:off x="4628" y="374"/>
                <a:ext cx="156" cy="171"/>
              </a:xfrm>
              <a:custGeom>
                <a:avLst/>
                <a:gdLst>
                  <a:gd name="T0" fmla="*/ 0 w 156"/>
                  <a:gd name="T1" fmla="*/ 171 h 171"/>
                  <a:gd name="T2" fmla="*/ 0 w 156"/>
                  <a:gd name="T3" fmla="*/ 0 h 171"/>
                  <a:gd name="T4" fmla="*/ 156 w 156"/>
                  <a:gd name="T5" fmla="*/ 0 h 171"/>
                </a:gdLst>
                <a:ahLst/>
                <a:cxnLst>
                  <a:cxn ang="0">
                    <a:pos x="T0" y="T1"/>
                  </a:cxn>
                  <a:cxn ang="0">
                    <a:pos x="T2" y="T3"/>
                  </a:cxn>
                  <a:cxn ang="0">
                    <a:pos x="T4" y="T5"/>
                  </a:cxn>
                </a:cxnLst>
                <a:rect l="0" t="0" r="r" b="b"/>
                <a:pathLst>
                  <a:path w="156" h="171">
                    <a:moveTo>
                      <a:pt x="0" y="171"/>
                    </a:moveTo>
                    <a:lnTo>
                      <a:pt x="0" y="0"/>
                    </a:lnTo>
                    <a:lnTo>
                      <a:pt x="156"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 name="Rectangle 28"/>
              <p:cNvSpPr>
                <a:spLocks noChangeArrowheads="1"/>
              </p:cNvSpPr>
              <p:nvPr/>
            </p:nvSpPr>
            <p:spPr bwMode="auto">
              <a:xfrm>
                <a:off x="5112" y="665"/>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2" name="Freeform 29"/>
              <p:cNvSpPr>
                <a:spLocks/>
              </p:cNvSpPr>
              <p:nvPr/>
            </p:nvSpPr>
            <p:spPr bwMode="auto">
              <a:xfrm>
                <a:off x="4945" y="694"/>
                <a:ext cx="163" cy="26"/>
              </a:xfrm>
              <a:custGeom>
                <a:avLst/>
                <a:gdLst>
                  <a:gd name="T0" fmla="*/ 0 w 163"/>
                  <a:gd name="T1" fmla="*/ 26 h 26"/>
                  <a:gd name="T2" fmla="*/ 0 w 163"/>
                  <a:gd name="T3" fmla="*/ 0 h 26"/>
                  <a:gd name="T4" fmla="*/ 163 w 163"/>
                  <a:gd name="T5" fmla="*/ 0 h 26"/>
                </a:gdLst>
                <a:ahLst/>
                <a:cxnLst>
                  <a:cxn ang="0">
                    <a:pos x="T0" y="T1"/>
                  </a:cxn>
                  <a:cxn ang="0">
                    <a:pos x="T2" y="T3"/>
                  </a:cxn>
                  <a:cxn ang="0">
                    <a:pos x="T4" y="T5"/>
                  </a:cxn>
                </a:cxnLst>
                <a:rect l="0" t="0" r="r" b="b"/>
                <a:pathLst>
                  <a:path w="163" h="26">
                    <a:moveTo>
                      <a:pt x="0" y="26"/>
                    </a:moveTo>
                    <a:lnTo>
                      <a:pt x="0" y="0"/>
                    </a:lnTo>
                    <a:lnTo>
                      <a:pt x="163"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3" name="Rectangle 30"/>
              <p:cNvSpPr>
                <a:spLocks noChangeArrowheads="1"/>
              </p:cNvSpPr>
              <p:nvPr/>
            </p:nvSpPr>
            <p:spPr bwMode="auto">
              <a:xfrm>
                <a:off x="5008" y="723"/>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YJM1463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4" name="Freeform 31"/>
              <p:cNvSpPr>
                <a:spLocks/>
              </p:cNvSpPr>
              <p:nvPr/>
            </p:nvSpPr>
            <p:spPr bwMode="auto">
              <a:xfrm>
                <a:off x="4945" y="727"/>
                <a:ext cx="0" cy="25"/>
              </a:xfrm>
              <a:custGeom>
                <a:avLst/>
                <a:gdLst>
                  <a:gd name="T0" fmla="*/ 0 h 25"/>
                  <a:gd name="T1" fmla="*/ 25 h 25"/>
                  <a:gd name="T2" fmla="*/ 25 h 25"/>
                </a:gdLst>
                <a:ahLst/>
                <a:cxnLst>
                  <a:cxn ang="0">
                    <a:pos x="0" y="T0"/>
                  </a:cxn>
                  <a:cxn ang="0">
                    <a:pos x="0" y="T1"/>
                  </a:cxn>
                  <a:cxn ang="0">
                    <a:pos x="0" y="T2"/>
                  </a:cxn>
                </a:cxnLst>
                <a:rect l="0" t="0" r="r" b="b"/>
                <a:pathLst>
                  <a:path h="25">
                    <a:moveTo>
                      <a:pt x="0" y="0"/>
                    </a:moveTo>
                    <a:lnTo>
                      <a:pt x="0" y="25"/>
                    </a:lnTo>
                    <a:lnTo>
                      <a:pt x="0" y="2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5" name="Freeform 32"/>
              <p:cNvSpPr>
                <a:spLocks/>
              </p:cNvSpPr>
              <p:nvPr/>
            </p:nvSpPr>
            <p:spPr bwMode="auto">
              <a:xfrm>
                <a:off x="4628" y="552"/>
                <a:ext cx="317" cy="171"/>
              </a:xfrm>
              <a:custGeom>
                <a:avLst/>
                <a:gdLst>
                  <a:gd name="T0" fmla="*/ 0 w 317"/>
                  <a:gd name="T1" fmla="*/ 0 h 171"/>
                  <a:gd name="T2" fmla="*/ 0 w 317"/>
                  <a:gd name="T3" fmla="*/ 171 h 171"/>
                  <a:gd name="T4" fmla="*/ 317 w 317"/>
                  <a:gd name="T5" fmla="*/ 171 h 171"/>
                </a:gdLst>
                <a:ahLst/>
                <a:cxnLst>
                  <a:cxn ang="0">
                    <a:pos x="T0" y="T1"/>
                  </a:cxn>
                  <a:cxn ang="0">
                    <a:pos x="T2" y="T3"/>
                  </a:cxn>
                  <a:cxn ang="0">
                    <a:pos x="T4" y="T5"/>
                  </a:cxn>
                </a:cxnLst>
                <a:rect l="0" t="0" r="r" b="b"/>
                <a:pathLst>
                  <a:path w="317" h="171">
                    <a:moveTo>
                      <a:pt x="0" y="0"/>
                    </a:moveTo>
                    <a:lnTo>
                      <a:pt x="0" y="171"/>
                    </a:lnTo>
                    <a:lnTo>
                      <a:pt x="317" y="171"/>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6" name="Rectangle 33"/>
              <p:cNvSpPr>
                <a:spLocks noChangeArrowheads="1"/>
              </p:cNvSpPr>
              <p:nvPr/>
            </p:nvSpPr>
            <p:spPr bwMode="auto">
              <a:xfrm>
                <a:off x="4691" y="781"/>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YJM1252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7" name="Freeform 34"/>
              <p:cNvSpPr>
                <a:spLocks/>
              </p:cNvSpPr>
              <p:nvPr/>
            </p:nvSpPr>
            <p:spPr bwMode="auto">
              <a:xfrm>
                <a:off x="4628" y="596"/>
                <a:ext cx="0" cy="215"/>
              </a:xfrm>
              <a:custGeom>
                <a:avLst/>
                <a:gdLst>
                  <a:gd name="T0" fmla="*/ 0 h 215"/>
                  <a:gd name="T1" fmla="*/ 215 h 215"/>
                  <a:gd name="T2" fmla="*/ 215 h 215"/>
                </a:gdLst>
                <a:ahLst/>
                <a:cxnLst>
                  <a:cxn ang="0">
                    <a:pos x="0" y="T0"/>
                  </a:cxn>
                  <a:cxn ang="0">
                    <a:pos x="0" y="T1"/>
                  </a:cxn>
                  <a:cxn ang="0">
                    <a:pos x="0" y="T2"/>
                  </a:cxn>
                </a:cxnLst>
                <a:rect l="0" t="0" r="r" b="b"/>
                <a:pathLst>
                  <a:path h="215">
                    <a:moveTo>
                      <a:pt x="0" y="0"/>
                    </a:moveTo>
                    <a:lnTo>
                      <a:pt x="0" y="215"/>
                    </a:lnTo>
                    <a:lnTo>
                      <a:pt x="0" y="21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8" name="Rectangle 35"/>
              <p:cNvSpPr>
                <a:spLocks noChangeArrowheads="1"/>
              </p:cNvSpPr>
              <p:nvPr/>
            </p:nvSpPr>
            <p:spPr bwMode="auto">
              <a:xfrm>
                <a:off x="4632" y="839"/>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YJM248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9" name="Freeform 36"/>
              <p:cNvSpPr>
                <a:spLocks/>
              </p:cNvSpPr>
              <p:nvPr/>
            </p:nvSpPr>
            <p:spPr bwMode="auto">
              <a:xfrm>
                <a:off x="4628" y="869"/>
                <a:ext cx="0" cy="25"/>
              </a:xfrm>
              <a:custGeom>
                <a:avLst/>
                <a:gdLst>
                  <a:gd name="T0" fmla="*/ 25 h 25"/>
                  <a:gd name="T1" fmla="*/ 0 h 25"/>
                  <a:gd name="T2" fmla="*/ 0 h 25"/>
                </a:gdLst>
                <a:ahLst/>
                <a:cxnLst>
                  <a:cxn ang="0">
                    <a:pos x="0" y="T0"/>
                  </a:cxn>
                  <a:cxn ang="0">
                    <a:pos x="0" y="T1"/>
                  </a:cxn>
                  <a:cxn ang="0">
                    <a:pos x="0" y="T2"/>
                  </a:cxn>
                </a:cxnLst>
                <a:rect l="0" t="0" r="r" b="b"/>
                <a:pathLst>
                  <a:path h="25">
                    <a:moveTo>
                      <a:pt x="0" y="2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0" name="Rectangle 37"/>
              <p:cNvSpPr>
                <a:spLocks noChangeArrowheads="1"/>
              </p:cNvSpPr>
              <p:nvPr/>
            </p:nvSpPr>
            <p:spPr bwMode="auto">
              <a:xfrm>
                <a:off x="4691" y="898"/>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YJM1078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 name="Freeform 38"/>
              <p:cNvSpPr>
                <a:spLocks/>
              </p:cNvSpPr>
              <p:nvPr/>
            </p:nvSpPr>
            <p:spPr bwMode="auto">
              <a:xfrm>
                <a:off x="4628" y="901"/>
                <a:ext cx="0" cy="26"/>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2" name="Rectangle 39"/>
              <p:cNvSpPr>
                <a:spLocks noChangeArrowheads="1"/>
              </p:cNvSpPr>
              <p:nvPr/>
            </p:nvSpPr>
            <p:spPr bwMode="auto">
              <a:xfrm>
                <a:off x="4632" y="956"/>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YJM428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 name="Freeform 40"/>
              <p:cNvSpPr>
                <a:spLocks/>
              </p:cNvSpPr>
              <p:nvPr/>
            </p:nvSpPr>
            <p:spPr bwMode="auto">
              <a:xfrm>
                <a:off x="4628" y="931"/>
                <a:ext cx="0" cy="54"/>
              </a:xfrm>
              <a:custGeom>
                <a:avLst/>
                <a:gdLst>
                  <a:gd name="T0" fmla="*/ 0 h 54"/>
                  <a:gd name="T1" fmla="*/ 54 h 54"/>
                  <a:gd name="T2" fmla="*/ 54 h 54"/>
                </a:gdLst>
                <a:ahLst/>
                <a:cxnLst>
                  <a:cxn ang="0">
                    <a:pos x="0" y="T0"/>
                  </a:cxn>
                  <a:cxn ang="0">
                    <a:pos x="0" y="T1"/>
                  </a:cxn>
                  <a:cxn ang="0">
                    <a:pos x="0" y="T2"/>
                  </a:cxn>
                </a:cxnLst>
                <a:rect l="0" t="0" r="r" b="b"/>
                <a:pathLst>
                  <a:path h="54">
                    <a:moveTo>
                      <a:pt x="0" y="0"/>
                    </a:moveTo>
                    <a:lnTo>
                      <a:pt x="0" y="54"/>
                    </a:lnTo>
                    <a:lnTo>
                      <a:pt x="0" y="5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 name="Rectangle 41"/>
              <p:cNvSpPr>
                <a:spLocks noChangeArrowheads="1"/>
              </p:cNvSpPr>
              <p:nvPr/>
            </p:nvSpPr>
            <p:spPr bwMode="auto">
              <a:xfrm>
                <a:off x="4632" y="1014"/>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YJM1244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5" name="Freeform 42"/>
              <p:cNvSpPr>
                <a:spLocks/>
              </p:cNvSpPr>
              <p:nvPr/>
            </p:nvSpPr>
            <p:spPr bwMode="auto">
              <a:xfrm>
                <a:off x="4628" y="960"/>
                <a:ext cx="0" cy="83"/>
              </a:xfrm>
              <a:custGeom>
                <a:avLst/>
                <a:gdLst>
                  <a:gd name="T0" fmla="*/ 0 h 83"/>
                  <a:gd name="T1" fmla="*/ 83 h 83"/>
                  <a:gd name="T2" fmla="*/ 83 h 83"/>
                </a:gdLst>
                <a:ahLst/>
                <a:cxnLst>
                  <a:cxn ang="0">
                    <a:pos x="0" y="T0"/>
                  </a:cxn>
                  <a:cxn ang="0">
                    <a:pos x="0" y="T1"/>
                  </a:cxn>
                  <a:cxn ang="0">
                    <a:pos x="0" y="T2"/>
                  </a:cxn>
                </a:cxnLst>
                <a:rect l="0" t="0" r="r" b="b"/>
                <a:pathLst>
                  <a:path h="83">
                    <a:moveTo>
                      <a:pt x="0" y="0"/>
                    </a:moveTo>
                    <a:lnTo>
                      <a:pt x="0" y="83"/>
                    </a:lnTo>
                    <a:lnTo>
                      <a:pt x="0" y="83"/>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6" name="Line 43"/>
              <p:cNvSpPr>
                <a:spLocks noChangeShapeType="1"/>
              </p:cNvSpPr>
              <p:nvPr/>
            </p:nvSpPr>
            <p:spPr bwMode="auto">
              <a:xfrm>
                <a:off x="4628" y="374"/>
                <a:ext cx="0" cy="331"/>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7" name="Line 44"/>
              <p:cNvSpPr>
                <a:spLocks noChangeShapeType="1"/>
              </p:cNvSpPr>
              <p:nvPr/>
            </p:nvSpPr>
            <p:spPr bwMode="auto">
              <a:xfrm>
                <a:off x="4628" y="712"/>
                <a:ext cx="0" cy="331"/>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8" name="Freeform 45"/>
              <p:cNvSpPr>
                <a:spLocks/>
              </p:cNvSpPr>
              <p:nvPr/>
            </p:nvSpPr>
            <p:spPr bwMode="auto">
              <a:xfrm>
                <a:off x="4472" y="709"/>
                <a:ext cx="156" cy="192"/>
              </a:xfrm>
              <a:custGeom>
                <a:avLst/>
                <a:gdLst>
                  <a:gd name="T0" fmla="*/ 0 w 156"/>
                  <a:gd name="T1" fmla="*/ 192 h 192"/>
                  <a:gd name="T2" fmla="*/ 0 w 156"/>
                  <a:gd name="T3" fmla="*/ 0 h 192"/>
                  <a:gd name="T4" fmla="*/ 156 w 156"/>
                  <a:gd name="T5" fmla="*/ 0 h 192"/>
                </a:gdLst>
                <a:ahLst/>
                <a:cxnLst>
                  <a:cxn ang="0">
                    <a:pos x="T0" y="T1"/>
                  </a:cxn>
                  <a:cxn ang="0">
                    <a:pos x="T2" y="T3"/>
                  </a:cxn>
                  <a:cxn ang="0">
                    <a:pos x="T4" y="T5"/>
                  </a:cxn>
                </a:cxnLst>
                <a:rect l="0" t="0" r="r" b="b"/>
                <a:pathLst>
                  <a:path w="156" h="192">
                    <a:moveTo>
                      <a:pt x="0" y="192"/>
                    </a:moveTo>
                    <a:lnTo>
                      <a:pt x="0" y="0"/>
                    </a:lnTo>
                    <a:lnTo>
                      <a:pt x="156"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9" name="Rectangle 46"/>
              <p:cNvSpPr>
                <a:spLocks noChangeArrowheads="1"/>
              </p:cNvSpPr>
              <p:nvPr/>
            </p:nvSpPr>
            <p:spPr bwMode="auto">
              <a:xfrm>
                <a:off x="5034" y="1072"/>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YJM1342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 name="Freeform 47"/>
              <p:cNvSpPr>
                <a:spLocks/>
              </p:cNvSpPr>
              <p:nvPr/>
            </p:nvSpPr>
            <p:spPr bwMode="auto">
              <a:xfrm>
                <a:off x="4472" y="909"/>
                <a:ext cx="499" cy="192"/>
              </a:xfrm>
              <a:custGeom>
                <a:avLst/>
                <a:gdLst>
                  <a:gd name="T0" fmla="*/ 0 w 499"/>
                  <a:gd name="T1" fmla="*/ 0 h 192"/>
                  <a:gd name="T2" fmla="*/ 0 w 499"/>
                  <a:gd name="T3" fmla="*/ 192 h 192"/>
                  <a:gd name="T4" fmla="*/ 499 w 499"/>
                  <a:gd name="T5" fmla="*/ 192 h 192"/>
                </a:gdLst>
                <a:ahLst/>
                <a:cxnLst>
                  <a:cxn ang="0">
                    <a:pos x="T0" y="T1"/>
                  </a:cxn>
                  <a:cxn ang="0">
                    <a:pos x="T2" y="T3"/>
                  </a:cxn>
                  <a:cxn ang="0">
                    <a:pos x="T4" y="T5"/>
                  </a:cxn>
                </a:cxnLst>
                <a:rect l="0" t="0" r="r" b="b"/>
                <a:pathLst>
                  <a:path w="499" h="192">
                    <a:moveTo>
                      <a:pt x="0" y="0"/>
                    </a:moveTo>
                    <a:lnTo>
                      <a:pt x="0" y="192"/>
                    </a:lnTo>
                    <a:lnTo>
                      <a:pt x="499" y="19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1" name="Rectangle 48"/>
              <p:cNvSpPr>
                <a:spLocks noChangeArrowheads="1"/>
              </p:cNvSpPr>
              <p:nvPr/>
            </p:nvSpPr>
            <p:spPr bwMode="auto">
              <a:xfrm>
                <a:off x="4476" y="1130"/>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YJM271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 name="Freeform 49"/>
              <p:cNvSpPr>
                <a:spLocks/>
              </p:cNvSpPr>
              <p:nvPr/>
            </p:nvSpPr>
            <p:spPr bwMode="auto">
              <a:xfrm>
                <a:off x="4472" y="1160"/>
                <a:ext cx="0" cy="25"/>
              </a:xfrm>
              <a:custGeom>
                <a:avLst/>
                <a:gdLst>
                  <a:gd name="T0" fmla="*/ 25 h 25"/>
                  <a:gd name="T1" fmla="*/ 0 h 25"/>
                  <a:gd name="T2" fmla="*/ 0 h 25"/>
                </a:gdLst>
                <a:ahLst/>
                <a:cxnLst>
                  <a:cxn ang="0">
                    <a:pos x="0" y="T0"/>
                  </a:cxn>
                  <a:cxn ang="0">
                    <a:pos x="0" y="T1"/>
                  </a:cxn>
                  <a:cxn ang="0">
                    <a:pos x="0" y="T2"/>
                  </a:cxn>
                </a:cxnLst>
                <a:rect l="0" t="0" r="r" b="b"/>
                <a:pathLst>
                  <a:path h="25">
                    <a:moveTo>
                      <a:pt x="0" y="2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Rectangle 50"/>
              <p:cNvSpPr>
                <a:spLocks noChangeArrowheads="1"/>
              </p:cNvSpPr>
              <p:nvPr/>
            </p:nvSpPr>
            <p:spPr bwMode="auto">
              <a:xfrm>
                <a:off x="4476" y="1188"/>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YJM193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4" name="Freeform 51"/>
              <p:cNvSpPr>
                <a:spLocks/>
              </p:cNvSpPr>
              <p:nvPr/>
            </p:nvSpPr>
            <p:spPr bwMode="auto">
              <a:xfrm>
                <a:off x="4472" y="1192"/>
                <a:ext cx="0" cy="26"/>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5" name="Rectangle 52"/>
              <p:cNvSpPr>
                <a:spLocks noChangeArrowheads="1"/>
              </p:cNvSpPr>
              <p:nvPr/>
            </p:nvSpPr>
            <p:spPr bwMode="auto">
              <a:xfrm>
                <a:off x="4535" y="1247"/>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YJM1478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6" name="Freeform 53"/>
              <p:cNvSpPr>
                <a:spLocks/>
              </p:cNvSpPr>
              <p:nvPr/>
            </p:nvSpPr>
            <p:spPr bwMode="auto">
              <a:xfrm>
                <a:off x="4472" y="1221"/>
                <a:ext cx="0" cy="55"/>
              </a:xfrm>
              <a:custGeom>
                <a:avLst/>
                <a:gdLst>
                  <a:gd name="T0" fmla="*/ 0 h 55"/>
                  <a:gd name="T1" fmla="*/ 55 h 55"/>
                  <a:gd name="T2" fmla="*/ 55 h 55"/>
                </a:gdLst>
                <a:ahLst/>
                <a:cxnLst>
                  <a:cxn ang="0">
                    <a:pos x="0" y="T0"/>
                  </a:cxn>
                  <a:cxn ang="0">
                    <a:pos x="0" y="T1"/>
                  </a:cxn>
                  <a:cxn ang="0">
                    <a:pos x="0" y="T2"/>
                  </a:cxn>
                </a:cxnLst>
                <a:rect l="0" t="0" r="r" b="b"/>
                <a:pathLst>
                  <a:path h="55">
                    <a:moveTo>
                      <a:pt x="0" y="0"/>
                    </a:moveTo>
                    <a:lnTo>
                      <a:pt x="0" y="55"/>
                    </a:lnTo>
                    <a:lnTo>
                      <a:pt x="0" y="5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7" name="Rectangle 54"/>
              <p:cNvSpPr>
                <a:spLocks noChangeArrowheads="1"/>
              </p:cNvSpPr>
              <p:nvPr/>
            </p:nvSpPr>
            <p:spPr bwMode="auto">
              <a:xfrm>
                <a:off x="4476" y="1305"/>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YJM1479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 name="Freeform 55"/>
              <p:cNvSpPr>
                <a:spLocks/>
              </p:cNvSpPr>
              <p:nvPr/>
            </p:nvSpPr>
            <p:spPr bwMode="auto">
              <a:xfrm>
                <a:off x="4472" y="1251"/>
                <a:ext cx="0" cy="83"/>
              </a:xfrm>
              <a:custGeom>
                <a:avLst/>
                <a:gdLst>
                  <a:gd name="T0" fmla="*/ 0 h 83"/>
                  <a:gd name="T1" fmla="*/ 83 h 83"/>
                  <a:gd name="T2" fmla="*/ 83 h 83"/>
                </a:gdLst>
                <a:ahLst/>
                <a:cxnLst>
                  <a:cxn ang="0">
                    <a:pos x="0" y="T0"/>
                  </a:cxn>
                  <a:cxn ang="0">
                    <a:pos x="0" y="T1"/>
                  </a:cxn>
                  <a:cxn ang="0">
                    <a:pos x="0" y="T2"/>
                  </a:cxn>
                </a:cxnLst>
                <a:rect l="0" t="0" r="r" b="b"/>
                <a:pathLst>
                  <a:path h="83">
                    <a:moveTo>
                      <a:pt x="0" y="0"/>
                    </a:moveTo>
                    <a:lnTo>
                      <a:pt x="0" y="83"/>
                    </a:lnTo>
                    <a:lnTo>
                      <a:pt x="0" y="83"/>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9" name="Rectangle 56"/>
              <p:cNvSpPr>
                <a:spLocks noChangeArrowheads="1"/>
              </p:cNvSpPr>
              <p:nvPr/>
            </p:nvSpPr>
            <p:spPr bwMode="auto">
              <a:xfrm>
                <a:off x="4476" y="1363"/>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0" name="Freeform 57"/>
              <p:cNvSpPr>
                <a:spLocks/>
              </p:cNvSpPr>
              <p:nvPr/>
            </p:nvSpPr>
            <p:spPr bwMode="auto">
              <a:xfrm>
                <a:off x="4472" y="1280"/>
                <a:ext cx="0" cy="112"/>
              </a:xfrm>
              <a:custGeom>
                <a:avLst/>
                <a:gdLst>
                  <a:gd name="T0" fmla="*/ 0 h 112"/>
                  <a:gd name="T1" fmla="*/ 112 h 112"/>
                  <a:gd name="T2" fmla="*/ 112 h 112"/>
                </a:gdLst>
                <a:ahLst/>
                <a:cxnLst>
                  <a:cxn ang="0">
                    <a:pos x="0" y="T0"/>
                  </a:cxn>
                  <a:cxn ang="0">
                    <a:pos x="0" y="T1"/>
                  </a:cxn>
                  <a:cxn ang="0">
                    <a:pos x="0" y="T2"/>
                  </a:cxn>
                </a:cxnLst>
                <a:rect l="0" t="0" r="r" b="b"/>
                <a:pathLst>
                  <a:path h="112">
                    <a:moveTo>
                      <a:pt x="0" y="0"/>
                    </a:moveTo>
                    <a:lnTo>
                      <a:pt x="0" y="112"/>
                    </a:lnTo>
                    <a:lnTo>
                      <a:pt x="0" y="11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1" name="Rectangle 58"/>
              <p:cNvSpPr>
                <a:spLocks noChangeArrowheads="1"/>
              </p:cNvSpPr>
              <p:nvPr/>
            </p:nvSpPr>
            <p:spPr bwMode="auto">
              <a:xfrm>
                <a:off x="4697" y="1421"/>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YJM627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2" name="Freeform 59"/>
              <p:cNvSpPr>
                <a:spLocks/>
              </p:cNvSpPr>
              <p:nvPr/>
            </p:nvSpPr>
            <p:spPr bwMode="auto">
              <a:xfrm>
                <a:off x="4634" y="1451"/>
                <a:ext cx="0" cy="54"/>
              </a:xfrm>
              <a:custGeom>
                <a:avLst/>
                <a:gdLst>
                  <a:gd name="T0" fmla="*/ 54 h 54"/>
                  <a:gd name="T1" fmla="*/ 0 h 54"/>
                  <a:gd name="T2" fmla="*/ 0 h 54"/>
                </a:gdLst>
                <a:ahLst/>
                <a:cxnLst>
                  <a:cxn ang="0">
                    <a:pos x="0" y="T0"/>
                  </a:cxn>
                  <a:cxn ang="0">
                    <a:pos x="0" y="T1"/>
                  </a:cxn>
                  <a:cxn ang="0">
                    <a:pos x="0" y="T2"/>
                  </a:cxn>
                </a:cxnLst>
                <a:rect l="0" t="0" r="r" b="b"/>
                <a:pathLst>
                  <a:path h="54">
                    <a:moveTo>
                      <a:pt x="0" y="54"/>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3" name="Rectangle 60"/>
              <p:cNvSpPr>
                <a:spLocks noChangeArrowheads="1"/>
              </p:cNvSpPr>
              <p:nvPr/>
            </p:nvSpPr>
            <p:spPr bwMode="auto">
              <a:xfrm>
                <a:off x="4638" y="1479"/>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YJM244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4" name="Freeform 61"/>
              <p:cNvSpPr>
                <a:spLocks/>
              </p:cNvSpPr>
              <p:nvPr/>
            </p:nvSpPr>
            <p:spPr bwMode="auto">
              <a:xfrm>
                <a:off x="4634" y="1509"/>
                <a:ext cx="0" cy="25"/>
              </a:xfrm>
              <a:custGeom>
                <a:avLst/>
                <a:gdLst>
                  <a:gd name="T0" fmla="*/ 25 h 25"/>
                  <a:gd name="T1" fmla="*/ 0 h 25"/>
                  <a:gd name="T2" fmla="*/ 0 h 25"/>
                </a:gdLst>
                <a:ahLst/>
                <a:cxnLst>
                  <a:cxn ang="0">
                    <a:pos x="0" y="T0"/>
                  </a:cxn>
                  <a:cxn ang="0">
                    <a:pos x="0" y="T1"/>
                  </a:cxn>
                  <a:cxn ang="0">
                    <a:pos x="0" y="T2"/>
                  </a:cxn>
                </a:cxnLst>
                <a:rect l="0" t="0" r="r" b="b"/>
                <a:pathLst>
                  <a:path h="25">
                    <a:moveTo>
                      <a:pt x="0" y="2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5" name="Rectangle 62"/>
              <p:cNvSpPr>
                <a:spLocks noChangeArrowheads="1"/>
              </p:cNvSpPr>
              <p:nvPr/>
            </p:nvSpPr>
            <p:spPr bwMode="auto">
              <a:xfrm>
                <a:off x="4638" y="1538"/>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YJM453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6" name="Freeform 63"/>
              <p:cNvSpPr>
                <a:spLocks/>
              </p:cNvSpPr>
              <p:nvPr/>
            </p:nvSpPr>
            <p:spPr bwMode="auto">
              <a:xfrm>
                <a:off x="4634" y="1541"/>
                <a:ext cx="0" cy="26"/>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7" name="Rectangle 64"/>
              <p:cNvSpPr>
                <a:spLocks noChangeArrowheads="1"/>
              </p:cNvSpPr>
              <p:nvPr/>
            </p:nvSpPr>
            <p:spPr bwMode="auto">
              <a:xfrm>
                <a:off x="4638" y="1596"/>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YJM1332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 name="Freeform 65"/>
              <p:cNvSpPr>
                <a:spLocks/>
              </p:cNvSpPr>
              <p:nvPr/>
            </p:nvSpPr>
            <p:spPr bwMode="auto">
              <a:xfrm>
                <a:off x="4634" y="1625"/>
                <a:ext cx="0" cy="26"/>
              </a:xfrm>
              <a:custGeom>
                <a:avLst/>
                <a:gdLst>
                  <a:gd name="T0" fmla="*/ 26 h 26"/>
                  <a:gd name="T1" fmla="*/ 0 h 26"/>
                  <a:gd name="T2" fmla="*/ 0 h 26"/>
                </a:gdLst>
                <a:ahLst/>
                <a:cxnLst>
                  <a:cxn ang="0">
                    <a:pos x="0" y="T0"/>
                  </a:cxn>
                  <a:cxn ang="0">
                    <a:pos x="0" y="T1"/>
                  </a:cxn>
                  <a:cxn ang="0">
                    <a:pos x="0" y="T2"/>
                  </a:cxn>
                </a:cxnLst>
                <a:rect l="0" t="0" r="r" b="b"/>
                <a:pathLst>
                  <a:path h="26">
                    <a:moveTo>
                      <a:pt x="0" y="26"/>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9" name="Rectangle 66"/>
              <p:cNvSpPr>
                <a:spLocks noChangeArrowheads="1"/>
              </p:cNvSpPr>
              <p:nvPr/>
            </p:nvSpPr>
            <p:spPr bwMode="auto">
              <a:xfrm>
                <a:off x="4638" y="1654"/>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YJM1336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0" name="Freeform 67"/>
              <p:cNvSpPr>
                <a:spLocks/>
              </p:cNvSpPr>
              <p:nvPr/>
            </p:nvSpPr>
            <p:spPr bwMode="auto">
              <a:xfrm>
                <a:off x="4634" y="1658"/>
                <a:ext cx="0" cy="25"/>
              </a:xfrm>
              <a:custGeom>
                <a:avLst/>
                <a:gdLst>
                  <a:gd name="T0" fmla="*/ 0 h 25"/>
                  <a:gd name="T1" fmla="*/ 25 h 25"/>
                  <a:gd name="T2" fmla="*/ 25 h 25"/>
                </a:gdLst>
                <a:ahLst/>
                <a:cxnLst>
                  <a:cxn ang="0">
                    <a:pos x="0" y="T0"/>
                  </a:cxn>
                  <a:cxn ang="0">
                    <a:pos x="0" y="T1"/>
                  </a:cxn>
                  <a:cxn ang="0">
                    <a:pos x="0" y="T2"/>
                  </a:cxn>
                </a:cxnLst>
                <a:rect l="0" t="0" r="r" b="b"/>
                <a:pathLst>
                  <a:path h="25">
                    <a:moveTo>
                      <a:pt x="0" y="0"/>
                    </a:moveTo>
                    <a:lnTo>
                      <a:pt x="0" y="25"/>
                    </a:lnTo>
                    <a:lnTo>
                      <a:pt x="0" y="2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1" name="Line 68"/>
              <p:cNvSpPr>
                <a:spLocks noChangeShapeType="1"/>
              </p:cNvSpPr>
              <p:nvPr/>
            </p:nvSpPr>
            <p:spPr bwMode="auto">
              <a:xfrm>
                <a:off x="4634" y="1451"/>
                <a:ext cx="0" cy="112"/>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2" name="Line 69"/>
              <p:cNvSpPr>
                <a:spLocks noChangeShapeType="1"/>
              </p:cNvSpPr>
              <p:nvPr/>
            </p:nvSpPr>
            <p:spPr bwMode="auto">
              <a:xfrm>
                <a:off x="4634" y="1571"/>
                <a:ext cx="0" cy="112"/>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3" name="Freeform 70"/>
              <p:cNvSpPr>
                <a:spLocks/>
              </p:cNvSpPr>
              <p:nvPr/>
            </p:nvSpPr>
            <p:spPr bwMode="auto">
              <a:xfrm>
                <a:off x="4472" y="1141"/>
                <a:ext cx="162" cy="426"/>
              </a:xfrm>
              <a:custGeom>
                <a:avLst/>
                <a:gdLst>
                  <a:gd name="T0" fmla="*/ 0 w 162"/>
                  <a:gd name="T1" fmla="*/ 0 h 426"/>
                  <a:gd name="T2" fmla="*/ 0 w 162"/>
                  <a:gd name="T3" fmla="*/ 426 h 426"/>
                  <a:gd name="T4" fmla="*/ 162 w 162"/>
                  <a:gd name="T5" fmla="*/ 426 h 426"/>
                </a:gdLst>
                <a:ahLst/>
                <a:cxnLst>
                  <a:cxn ang="0">
                    <a:pos x="T0" y="T1"/>
                  </a:cxn>
                  <a:cxn ang="0">
                    <a:pos x="T2" y="T3"/>
                  </a:cxn>
                  <a:cxn ang="0">
                    <a:pos x="T4" y="T5"/>
                  </a:cxn>
                </a:cxnLst>
                <a:rect l="0" t="0" r="r" b="b"/>
                <a:pathLst>
                  <a:path w="162" h="426">
                    <a:moveTo>
                      <a:pt x="0" y="0"/>
                    </a:moveTo>
                    <a:lnTo>
                      <a:pt x="0" y="426"/>
                    </a:lnTo>
                    <a:lnTo>
                      <a:pt x="162" y="4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4" name="Line 71"/>
              <p:cNvSpPr>
                <a:spLocks noChangeShapeType="1"/>
              </p:cNvSpPr>
              <p:nvPr/>
            </p:nvSpPr>
            <p:spPr bwMode="auto">
              <a:xfrm>
                <a:off x="4472" y="709"/>
                <a:ext cx="0" cy="425"/>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5" name="Freeform 72"/>
              <p:cNvSpPr>
                <a:spLocks/>
              </p:cNvSpPr>
              <p:nvPr/>
            </p:nvSpPr>
            <p:spPr bwMode="auto">
              <a:xfrm>
                <a:off x="4143" y="1138"/>
                <a:ext cx="329" cy="662"/>
              </a:xfrm>
              <a:custGeom>
                <a:avLst/>
                <a:gdLst>
                  <a:gd name="T0" fmla="*/ 0 w 329"/>
                  <a:gd name="T1" fmla="*/ 662 h 662"/>
                  <a:gd name="T2" fmla="*/ 0 w 329"/>
                  <a:gd name="T3" fmla="*/ 0 h 662"/>
                  <a:gd name="T4" fmla="*/ 329 w 329"/>
                  <a:gd name="T5" fmla="*/ 0 h 662"/>
                </a:gdLst>
                <a:ahLst/>
                <a:cxnLst>
                  <a:cxn ang="0">
                    <a:pos x="T0" y="T1"/>
                  </a:cxn>
                  <a:cxn ang="0">
                    <a:pos x="T2" y="T3"/>
                  </a:cxn>
                  <a:cxn ang="0">
                    <a:pos x="T4" y="T5"/>
                  </a:cxn>
                </a:cxnLst>
                <a:rect l="0" t="0" r="r" b="b"/>
                <a:pathLst>
                  <a:path w="329" h="662">
                    <a:moveTo>
                      <a:pt x="0" y="662"/>
                    </a:moveTo>
                    <a:lnTo>
                      <a:pt x="0" y="0"/>
                    </a:lnTo>
                    <a:lnTo>
                      <a:pt x="329"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6" name="Rectangle 73"/>
              <p:cNvSpPr>
                <a:spLocks noChangeArrowheads="1"/>
              </p:cNvSpPr>
              <p:nvPr/>
            </p:nvSpPr>
            <p:spPr bwMode="auto">
              <a:xfrm>
                <a:off x="4494" y="1712"/>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YJM326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7" name="Freeform 74"/>
              <p:cNvSpPr>
                <a:spLocks/>
              </p:cNvSpPr>
              <p:nvPr/>
            </p:nvSpPr>
            <p:spPr bwMode="auto">
              <a:xfrm>
                <a:off x="4490" y="1741"/>
                <a:ext cx="0" cy="26"/>
              </a:xfrm>
              <a:custGeom>
                <a:avLst/>
                <a:gdLst>
                  <a:gd name="T0" fmla="*/ 26 h 26"/>
                  <a:gd name="T1" fmla="*/ 0 h 26"/>
                  <a:gd name="T2" fmla="*/ 0 h 26"/>
                </a:gdLst>
                <a:ahLst/>
                <a:cxnLst>
                  <a:cxn ang="0">
                    <a:pos x="0" y="T0"/>
                  </a:cxn>
                  <a:cxn ang="0">
                    <a:pos x="0" y="T1"/>
                  </a:cxn>
                  <a:cxn ang="0">
                    <a:pos x="0" y="T2"/>
                  </a:cxn>
                </a:cxnLst>
                <a:rect l="0" t="0" r="r" b="b"/>
                <a:pathLst>
                  <a:path h="26">
                    <a:moveTo>
                      <a:pt x="0" y="26"/>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8" name="Rectangle 75"/>
              <p:cNvSpPr>
                <a:spLocks noChangeArrowheads="1"/>
              </p:cNvSpPr>
              <p:nvPr/>
            </p:nvSpPr>
            <p:spPr bwMode="auto">
              <a:xfrm>
                <a:off x="4494" y="1770"/>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YJM450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9" name="Freeform 76"/>
              <p:cNvSpPr>
                <a:spLocks/>
              </p:cNvSpPr>
              <p:nvPr/>
            </p:nvSpPr>
            <p:spPr bwMode="auto">
              <a:xfrm>
                <a:off x="4490" y="1774"/>
                <a:ext cx="0" cy="26"/>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0" name="Rectangle 77"/>
              <p:cNvSpPr>
                <a:spLocks noChangeArrowheads="1"/>
              </p:cNvSpPr>
              <p:nvPr/>
            </p:nvSpPr>
            <p:spPr bwMode="auto">
              <a:xfrm>
                <a:off x="4494" y="1828"/>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YJM320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1" name="Freeform 78"/>
              <p:cNvSpPr>
                <a:spLocks/>
              </p:cNvSpPr>
              <p:nvPr/>
            </p:nvSpPr>
            <p:spPr bwMode="auto">
              <a:xfrm>
                <a:off x="4490" y="1803"/>
                <a:ext cx="0" cy="55"/>
              </a:xfrm>
              <a:custGeom>
                <a:avLst/>
                <a:gdLst>
                  <a:gd name="T0" fmla="*/ 0 h 55"/>
                  <a:gd name="T1" fmla="*/ 55 h 55"/>
                  <a:gd name="T2" fmla="*/ 55 h 55"/>
                </a:gdLst>
                <a:ahLst/>
                <a:cxnLst>
                  <a:cxn ang="0">
                    <a:pos x="0" y="T0"/>
                  </a:cxn>
                  <a:cxn ang="0">
                    <a:pos x="0" y="T1"/>
                  </a:cxn>
                  <a:cxn ang="0">
                    <a:pos x="0" y="T2"/>
                  </a:cxn>
                </a:cxnLst>
                <a:rect l="0" t="0" r="r" b="b"/>
                <a:pathLst>
                  <a:path h="55">
                    <a:moveTo>
                      <a:pt x="0" y="0"/>
                    </a:moveTo>
                    <a:lnTo>
                      <a:pt x="0" y="55"/>
                    </a:lnTo>
                    <a:lnTo>
                      <a:pt x="0" y="5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2" name="Rectangle 79"/>
              <p:cNvSpPr>
                <a:spLocks noChangeArrowheads="1"/>
              </p:cNvSpPr>
              <p:nvPr/>
            </p:nvSpPr>
            <p:spPr bwMode="auto">
              <a:xfrm>
                <a:off x="4494" y="1887"/>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YJM541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3" name="Freeform 80"/>
              <p:cNvSpPr>
                <a:spLocks/>
              </p:cNvSpPr>
              <p:nvPr/>
            </p:nvSpPr>
            <p:spPr bwMode="auto">
              <a:xfrm>
                <a:off x="4490" y="1832"/>
                <a:ext cx="0" cy="84"/>
              </a:xfrm>
              <a:custGeom>
                <a:avLst/>
                <a:gdLst>
                  <a:gd name="T0" fmla="*/ 0 h 84"/>
                  <a:gd name="T1" fmla="*/ 84 h 84"/>
                  <a:gd name="T2" fmla="*/ 84 h 84"/>
                </a:gdLst>
                <a:ahLst/>
                <a:cxnLst>
                  <a:cxn ang="0">
                    <a:pos x="0" y="T0"/>
                  </a:cxn>
                  <a:cxn ang="0">
                    <a:pos x="0" y="T1"/>
                  </a:cxn>
                  <a:cxn ang="0">
                    <a:pos x="0" y="T2"/>
                  </a:cxn>
                </a:cxnLst>
                <a:rect l="0" t="0" r="r" b="b"/>
                <a:pathLst>
                  <a:path h="84">
                    <a:moveTo>
                      <a:pt x="0" y="0"/>
                    </a:moveTo>
                    <a:lnTo>
                      <a:pt x="0" y="84"/>
                    </a:lnTo>
                    <a:lnTo>
                      <a:pt x="0" y="8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4" name="Rectangle 81"/>
              <p:cNvSpPr>
                <a:spLocks noChangeArrowheads="1"/>
              </p:cNvSpPr>
              <p:nvPr/>
            </p:nvSpPr>
            <p:spPr bwMode="auto">
              <a:xfrm>
                <a:off x="4494" y="1945"/>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YJM554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5" name="Freeform 82"/>
              <p:cNvSpPr>
                <a:spLocks/>
              </p:cNvSpPr>
              <p:nvPr/>
            </p:nvSpPr>
            <p:spPr bwMode="auto">
              <a:xfrm>
                <a:off x="4490" y="1861"/>
                <a:ext cx="0" cy="113"/>
              </a:xfrm>
              <a:custGeom>
                <a:avLst/>
                <a:gdLst>
                  <a:gd name="T0" fmla="*/ 0 h 113"/>
                  <a:gd name="T1" fmla="*/ 113 h 113"/>
                  <a:gd name="T2" fmla="*/ 113 h 113"/>
                </a:gdLst>
                <a:ahLst/>
                <a:cxnLst>
                  <a:cxn ang="0">
                    <a:pos x="0" y="T0"/>
                  </a:cxn>
                  <a:cxn ang="0">
                    <a:pos x="0" y="T1"/>
                  </a:cxn>
                  <a:cxn ang="0">
                    <a:pos x="0" y="T2"/>
                  </a:cxn>
                </a:cxnLst>
                <a:rect l="0" t="0" r="r" b="b"/>
                <a:pathLst>
                  <a:path h="113">
                    <a:moveTo>
                      <a:pt x="0" y="0"/>
                    </a:moveTo>
                    <a:lnTo>
                      <a:pt x="0" y="113"/>
                    </a:lnTo>
                    <a:lnTo>
                      <a:pt x="0" y="113"/>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6" name="Rectangle 83"/>
              <p:cNvSpPr>
                <a:spLocks noChangeArrowheads="1"/>
              </p:cNvSpPr>
              <p:nvPr/>
            </p:nvSpPr>
            <p:spPr bwMode="auto">
              <a:xfrm>
                <a:off x="4494" y="2003"/>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YJM681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7" name="Freeform 84"/>
              <p:cNvSpPr>
                <a:spLocks/>
              </p:cNvSpPr>
              <p:nvPr/>
            </p:nvSpPr>
            <p:spPr bwMode="auto">
              <a:xfrm>
                <a:off x="4490" y="1891"/>
                <a:ext cx="0" cy="141"/>
              </a:xfrm>
              <a:custGeom>
                <a:avLst/>
                <a:gdLst>
                  <a:gd name="T0" fmla="*/ 0 h 141"/>
                  <a:gd name="T1" fmla="*/ 141 h 141"/>
                  <a:gd name="T2" fmla="*/ 141 h 141"/>
                </a:gdLst>
                <a:ahLst/>
                <a:cxnLst>
                  <a:cxn ang="0">
                    <a:pos x="0" y="T0"/>
                  </a:cxn>
                  <a:cxn ang="0">
                    <a:pos x="0" y="T1"/>
                  </a:cxn>
                  <a:cxn ang="0">
                    <a:pos x="0" y="T2"/>
                  </a:cxn>
                </a:cxnLst>
                <a:rect l="0" t="0" r="r" b="b"/>
                <a:pathLst>
                  <a:path h="141">
                    <a:moveTo>
                      <a:pt x="0" y="0"/>
                    </a:moveTo>
                    <a:lnTo>
                      <a:pt x="0" y="141"/>
                    </a:lnTo>
                    <a:lnTo>
                      <a:pt x="0" y="141"/>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8" name="Rectangle 85"/>
              <p:cNvSpPr>
                <a:spLocks noChangeArrowheads="1"/>
              </p:cNvSpPr>
              <p:nvPr/>
            </p:nvSpPr>
            <p:spPr bwMode="auto">
              <a:xfrm>
                <a:off x="4494" y="2061"/>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YJM682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 name="Freeform 86"/>
              <p:cNvSpPr>
                <a:spLocks/>
              </p:cNvSpPr>
              <p:nvPr/>
            </p:nvSpPr>
            <p:spPr bwMode="auto">
              <a:xfrm>
                <a:off x="4490" y="1920"/>
                <a:ext cx="0" cy="171"/>
              </a:xfrm>
              <a:custGeom>
                <a:avLst/>
                <a:gdLst>
                  <a:gd name="T0" fmla="*/ 0 h 171"/>
                  <a:gd name="T1" fmla="*/ 171 h 171"/>
                  <a:gd name="T2" fmla="*/ 171 h 171"/>
                </a:gdLst>
                <a:ahLst/>
                <a:cxnLst>
                  <a:cxn ang="0">
                    <a:pos x="0" y="T0"/>
                  </a:cxn>
                  <a:cxn ang="0">
                    <a:pos x="0" y="T1"/>
                  </a:cxn>
                  <a:cxn ang="0">
                    <a:pos x="0" y="T2"/>
                  </a:cxn>
                </a:cxnLst>
                <a:rect l="0" t="0" r="r" b="b"/>
                <a:pathLst>
                  <a:path h="171">
                    <a:moveTo>
                      <a:pt x="0" y="0"/>
                    </a:moveTo>
                    <a:lnTo>
                      <a:pt x="0" y="171"/>
                    </a:lnTo>
                    <a:lnTo>
                      <a:pt x="0" y="171"/>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0" name="Rectangle 87"/>
              <p:cNvSpPr>
                <a:spLocks noChangeArrowheads="1"/>
              </p:cNvSpPr>
              <p:nvPr/>
            </p:nvSpPr>
            <p:spPr bwMode="auto">
              <a:xfrm>
                <a:off x="4494" y="2119"/>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YJM683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1" name="Freeform 88"/>
              <p:cNvSpPr>
                <a:spLocks/>
              </p:cNvSpPr>
              <p:nvPr/>
            </p:nvSpPr>
            <p:spPr bwMode="auto">
              <a:xfrm>
                <a:off x="4490" y="1949"/>
                <a:ext cx="0" cy="200"/>
              </a:xfrm>
              <a:custGeom>
                <a:avLst/>
                <a:gdLst>
                  <a:gd name="T0" fmla="*/ 0 h 200"/>
                  <a:gd name="T1" fmla="*/ 200 h 200"/>
                  <a:gd name="T2" fmla="*/ 200 h 200"/>
                </a:gdLst>
                <a:ahLst/>
                <a:cxnLst>
                  <a:cxn ang="0">
                    <a:pos x="0" y="T0"/>
                  </a:cxn>
                  <a:cxn ang="0">
                    <a:pos x="0" y="T1"/>
                  </a:cxn>
                  <a:cxn ang="0">
                    <a:pos x="0" y="T2"/>
                  </a:cxn>
                </a:cxnLst>
                <a:rect l="0" t="0" r="r" b="b"/>
                <a:pathLst>
                  <a:path h="200">
                    <a:moveTo>
                      <a:pt x="0" y="0"/>
                    </a:moveTo>
                    <a:lnTo>
                      <a:pt x="0" y="200"/>
                    </a:lnTo>
                    <a:lnTo>
                      <a:pt x="0" y="20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2" name="Rectangle 89"/>
              <p:cNvSpPr>
                <a:spLocks noChangeArrowheads="1"/>
              </p:cNvSpPr>
              <p:nvPr/>
            </p:nvSpPr>
            <p:spPr bwMode="auto">
              <a:xfrm>
                <a:off x="4494" y="2178"/>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YJM689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3" name="Freeform 90"/>
              <p:cNvSpPr>
                <a:spLocks/>
              </p:cNvSpPr>
              <p:nvPr/>
            </p:nvSpPr>
            <p:spPr bwMode="auto">
              <a:xfrm>
                <a:off x="4490" y="1978"/>
                <a:ext cx="0" cy="229"/>
              </a:xfrm>
              <a:custGeom>
                <a:avLst/>
                <a:gdLst>
                  <a:gd name="T0" fmla="*/ 0 h 229"/>
                  <a:gd name="T1" fmla="*/ 229 h 229"/>
                  <a:gd name="T2" fmla="*/ 229 h 229"/>
                </a:gdLst>
                <a:ahLst/>
                <a:cxnLst>
                  <a:cxn ang="0">
                    <a:pos x="0" y="T0"/>
                  </a:cxn>
                  <a:cxn ang="0">
                    <a:pos x="0" y="T1"/>
                  </a:cxn>
                  <a:cxn ang="0">
                    <a:pos x="0" y="T2"/>
                  </a:cxn>
                </a:cxnLst>
                <a:rect l="0" t="0" r="r" b="b"/>
                <a:pathLst>
                  <a:path h="229">
                    <a:moveTo>
                      <a:pt x="0" y="0"/>
                    </a:moveTo>
                    <a:lnTo>
                      <a:pt x="0" y="229"/>
                    </a:lnTo>
                    <a:lnTo>
                      <a:pt x="0" y="229"/>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4" name="Rectangle 91"/>
              <p:cNvSpPr>
                <a:spLocks noChangeArrowheads="1"/>
              </p:cNvSpPr>
              <p:nvPr/>
            </p:nvSpPr>
            <p:spPr bwMode="auto">
              <a:xfrm>
                <a:off x="4494" y="2236"/>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YJM1133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5" name="Freeform 92"/>
              <p:cNvSpPr>
                <a:spLocks/>
              </p:cNvSpPr>
              <p:nvPr/>
            </p:nvSpPr>
            <p:spPr bwMode="auto">
              <a:xfrm>
                <a:off x="4490" y="2007"/>
                <a:ext cx="0" cy="258"/>
              </a:xfrm>
              <a:custGeom>
                <a:avLst/>
                <a:gdLst>
                  <a:gd name="T0" fmla="*/ 0 h 258"/>
                  <a:gd name="T1" fmla="*/ 258 h 258"/>
                  <a:gd name="T2" fmla="*/ 258 h 258"/>
                </a:gdLst>
                <a:ahLst/>
                <a:cxnLst>
                  <a:cxn ang="0">
                    <a:pos x="0" y="T0"/>
                  </a:cxn>
                  <a:cxn ang="0">
                    <a:pos x="0" y="T1"/>
                  </a:cxn>
                  <a:cxn ang="0">
                    <a:pos x="0" y="T2"/>
                  </a:cxn>
                </a:cxnLst>
                <a:rect l="0" t="0" r="r" b="b"/>
                <a:pathLst>
                  <a:path h="258">
                    <a:moveTo>
                      <a:pt x="0" y="0"/>
                    </a:moveTo>
                    <a:lnTo>
                      <a:pt x="0" y="258"/>
                    </a:lnTo>
                    <a:lnTo>
                      <a:pt x="0" y="258"/>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6" name="Rectangle 93"/>
              <p:cNvSpPr>
                <a:spLocks noChangeArrowheads="1"/>
              </p:cNvSpPr>
              <p:nvPr/>
            </p:nvSpPr>
            <p:spPr bwMode="auto">
              <a:xfrm>
                <a:off x="4494" y="2294"/>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YJM1199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7" name="Freeform 94"/>
              <p:cNvSpPr>
                <a:spLocks/>
              </p:cNvSpPr>
              <p:nvPr/>
            </p:nvSpPr>
            <p:spPr bwMode="auto">
              <a:xfrm>
                <a:off x="4490" y="2036"/>
                <a:ext cx="0" cy="287"/>
              </a:xfrm>
              <a:custGeom>
                <a:avLst/>
                <a:gdLst>
                  <a:gd name="T0" fmla="*/ 0 h 287"/>
                  <a:gd name="T1" fmla="*/ 287 h 287"/>
                  <a:gd name="T2" fmla="*/ 287 h 287"/>
                </a:gdLst>
                <a:ahLst/>
                <a:cxnLst>
                  <a:cxn ang="0">
                    <a:pos x="0" y="T0"/>
                  </a:cxn>
                  <a:cxn ang="0">
                    <a:pos x="0" y="T1"/>
                  </a:cxn>
                  <a:cxn ang="0">
                    <a:pos x="0" y="T2"/>
                  </a:cxn>
                </a:cxnLst>
                <a:rect l="0" t="0" r="r" b="b"/>
                <a:pathLst>
                  <a:path h="287">
                    <a:moveTo>
                      <a:pt x="0" y="0"/>
                    </a:moveTo>
                    <a:lnTo>
                      <a:pt x="0" y="287"/>
                    </a:lnTo>
                    <a:lnTo>
                      <a:pt x="0" y="287"/>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8" name="Rectangle 95"/>
              <p:cNvSpPr>
                <a:spLocks noChangeArrowheads="1"/>
              </p:cNvSpPr>
              <p:nvPr/>
            </p:nvSpPr>
            <p:spPr bwMode="auto">
              <a:xfrm>
                <a:off x="4494" y="2352"/>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YJM1202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9" name="Freeform 96"/>
              <p:cNvSpPr>
                <a:spLocks/>
              </p:cNvSpPr>
              <p:nvPr/>
            </p:nvSpPr>
            <p:spPr bwMode="auto">
              <a:xfrm>
                <a:off x="4490" y="2065"/>
                <a:ext cx="0" cy="316"/>
              </a:xfrm>
              <a:custGeom>
                <a:avLst/>
                <a:gdLst>
                  <a:gd name="T0" fmla="*/ 0 h 316"/>
                  <a:gd name="T1" fmla="*/ 316 h 316"/>
                  <a:gd name="T2" fmla="*/ 316 h 316"/>
                </a:gdLst>
                <a:ahLst/>
                <a:cxnLst>
                  <a:cxn ang="0">
                    <a:pos x="0" y="T0"/>
                  </a:cxn>
                  <a:cxn ang="0">
                    <a:pos x="0" y="T1"/>
                  </a:cxn>
                  <a:cxn ang="0">
                    <a:pos x="0" y="T2"/>
                  </a:cxn>
                </a:cxnLst>
                <a:rect l="0" t="0" r="r" b="b"/>
                <a:pathLst>
                  <a:path h="316">
                    <a:moveTo>
                      <a:pt x="0" y="0"/>
                    </a:moveTo>
                    <a:lnTo>
                      <a:pt x="0" y="316"/>
                    </a:lnTo>
                    <a:lnTo>
                      <a:pt x="0" y="31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0" name="Rectangle 97"/>
              <p:cNvSpPr>
                <a:spLocks noChangeArrowheads="1"/>
              </p:cNvSpPr>
              <p:nvPr/>
            </p:nvSpPr>
            <p:spPr bwMode="auto">
              <a:xfrm>
                <a:off x="4494" y="2410"/>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1" name="Freeform 98"/>
              <p:cNvSpPr>
                <a:spLocks/>
              </p:cNvSpPr>
              <p:nvPr/>
            </p:nvSpPr>
            <p:spPr bwMode="auto">
              <a:xfrm>
                <a:off x="4490" y="2094"/>
                <a:ext cx="0" cy="346"/>
              </a:xfrm>
              <a:custGeom>
                <a:avLst/>
                <a:gdLst>
                  <a:gd name="T0" fmla="*/ 0 h 346"/>
                  <a:gd name="T1" fmla="*/ 346 h 346"/>
                  <a:gd name="T2" fmla="*/ 346 h 346"/>
                </a:gdLst>
                <a:ahLst/>
                <a:cxnLst>
                  <a:cxn ang="0">
                    <a:pos x="0" y="T0"/>
                  </a:cxn>
                  <a:cxn ang="0">
                    <a:pos x="0" y="T1"/>
                  </a:cxn>
                  <a:cxn ang="0">
                    <a:pos x="0" y="T2"/>
                  </a:cxn>
                </a:cxnLst>
                <a:rect l="0" t="0" r="r" b="b"/>
                <a:pathLst>
                  <a:path h="346">
                    <a:moveTo>
                      <a:pt x="0" y="0"/>
                    </a:moveTo>
                    <a:lnTo>
                      <a:pt x="0" y="346"/>
                    </a:lnTo>
                    <a:lnTo>
                      <a:pt x="0" y="34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2" name="Rectangle 99"/>
              <p:cNvSpPr>
                <a:spLocks noChangeArrowheads="1"/>
              </p:cNvSpPr>
              <p:nvPr/>
            </p:nvSpPr>
            <p:spPr bwMode="auto">
              <a:xfrm>
                <a:off x="4494" y="2468"/>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YJM1383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3" name="Freeform 100"/>
              <p:cNvSpPr>
                <a:spLocks/>
              </p:cNvSpPr>
              <p:nvPr/>
            </p:nvSpPr>
            <p:spPr bwMode="auto">
              <a:xfrm>
                <a:off x="4490" y="2123"/>
                <a:ext cx="0" cy="375"/>
              </a:xfrm>
              <a:custGeom>
                <a:avLst/>
                <a:gdLst>
                  <a:gd name="T0" fmla="*/ 0 h 375"/>
                  <a:gd name="T1" fmla="*/ 375 h 375"/>
                  <a:gd name="T2" fmla="*/ 375 h 375"/>
                </a:gdLst>
                <a:ahLst/>
                <a:cxnLst>
                  <a:cxn ang="0">
                    <a:pos x="0" y="T0"/>
                  </a:cxn>
                  <a:cxn ang="0">
                    <a:pos x="0" y="T1"/>
                  </a:cxn>
                  <a:cxn ang="0">
                    <a:pos x="0" y="T2"/>
                  </a:cxn>
                </a:cxnLst>
                <a:rect l="0" t="0" r="r" b="b"/>
                <a:pathLst>
                  <a:path h="375">
                    <a:moveTo>
                      <a:pt x="0" y="0"/>
                    </a:moveTo>
                    <a:lnTo>
                      <a:pt x="0" y="375"/>
                    </a:lnTo>
                    <a:lnTo>
                      <a:pt x="0" y="37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4" name="Rectangle 101"/>
              <p:cNvSpPr>
                <a:spLocks noChangeArrowheads="1"/>
              </p:cNvSpPr>
              <p:nvPr/>
            </p:nvSpPr>
            <p:spPr bwMode="auto">
              <a:xfrm>
                <a:off x="4494" y="2527"/>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YJM1385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 name="Freeform 102"/>
              <p:cNvSpPr>
                <a:spLocks/>
              </p:cNvSpPr>
              <p:nvPr/>
            </p:nvSpPr>
            <p:spPr bwMode="auto">
              <a:xfrm>
                <a:off x="4490" y="2152"/>
                <a:ext cx="0" cy="404"/>
              </a:xfrm>
              <a:custGeom>
                <a:avLst/>
                <a:gdLst>
                  <a:gd name="T0" fmla="*/ 0 h 404"/>
                  <a:gd name="T1" fmla="*/ 404 h 404"/>
                  <a:gd name="T2" fmla="*/ 404 h 404"/>
                </a:gdLst>
                <a:ahLst/>
                <a:cxnLst>
                  <a:cxn ang="0">
                    <a:pos x="0" y="T0"/>
                  </a:cxn>
                  <a:cxn ang="0">
                    <a:pos x="0" y="T1"/>
                  </a:cxn>
                  <a:cxn ang="0">
                    <a:pos x="0" y="T2"/>
                  </a:cxn>
                </a:cxnLst>
                <a:rect l="0" t="0" r="r" b="b"/>
                <a:pathLst>
                  <a:path h="404">
                    <a:moveTo>
                      <a:pt x="0" y="0"/>
                    </a:moveTo>
                    <a:lnTo>
                      <a:pt x="0" y="404"/>
                    </a:lnTo>
                    <a:lnTo>
                      <a:pt x="0" y="40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6" name="Rectangle 103"/>
              <p:cNvSpPr>
                <a:spLocks noChangeArrowheads="1"/>
              </p:cNvSpPr>
              <p:nvPr/>
            </p:nvSpPr>
            <p:spPr bwMode="auto">
              <a:xfrm>
                <a:off x="4494" y="2585"/>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YJM555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7" name="Freeform 104"/>
              <p:cNvSpPr>
                <a:spLocks/>
              </p:cNvSpPr>
              <p:nvPr/>
            </p:nvSpPr>
            <p:spPr bwMode="auto">
              <a:xfrm>
                <a:off x="4490" y="2181"/>
                <a:ext cx="0" cy="433"/>
              </a:xfrm>
              <a:custGeom>
                <a:avLst/>
                <a:gdLst>
                  <a:gd name="T0" fmla="*/ 0 h 433"/>
                  <a:gd name="T1" fmla="*/ 433 h 433"/>
                  <a:gd name="T2" fmla="*/ 433 h 433"/>
                </a:gdLst>
                <a:ahLst/>
                <a:cxnLst>
                  <a:cxn ang="0">
                    <a:pos x="0" y="T0"/>
                  </a:cxn>
                  <a:cxn ang="0">
                    <a:pos x="0" y="T1"/>
                  </a:cxn>
                  <a:cxn ang="0">
                    <a:pos x="0" y="T2"/>
                  </a:cxn>
                </a:cxnLst>
                <a:rect l="0" t="0" r="r" b="b"/>
                <a:pathLst>
                  <a:path h="433">
                    <a:moveTo>
                      <a:pt x="0" y="0"/>
                    </a:moveTo>
                    <a:lnTo>
                      <a:pt x="0" y="433"/>
                    </a:lnTo>
                    <a:lnTo>
                      <a:pt x="0" y="433"/>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8" name="Rectangle 105"/>
              <p:cNvSpPr>
                <a:spLocks noChangeArrowheads="1"/>
              </p:cNvSpPr>
              <p:nvPr/>
            </p:nvSpPr>
            <p:spPr bwMode="auto">
              <a:xfrm>
                <a:off x="4494" y="2643"/>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YJM1190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9" name="Freeform 106"/>
              <p:cNvSpPr>
                <a:spLocks/>
              </p:cNvSpPr>
              <p:nvPr/>
            </p:nvSpPr>
            <p:spPr bwMode="auto">
              <a:xfrm>
                <a:off x="4490" y="2211"/>
                <a:ext cx="0" cy="461"/>
              </a:xfrm>
              <a:custGeom>
                <a:avLst/>
                <a:gdLst>
                  <a:gd name="T0" fmla="*/ 0 h 461"/>
                  <a:gd name="T1" fmla="*/ 461 h 461"/>
                  <a:gd name="T2" fmla="*/ 461 h 461"/>
                </a:gdLst>
                <a:ahLst/>
                <a:cxnLst>
                  <a:cxn ang="0">
                    <a:pos x="0" y="T0"/>
                  </a:cxn>
                  <a:cxn ang="0">
                    <a:pos x="0" y="T1"/>
                  </a:cxn>
                  <a:cxn ang="0">
                    <a:pos x="0" y="T2"/>
                  </a:cxn>
                </a:cxnLst>
                <a:rect l="0" t="0" r="r" b="b"/>
                <a:pathLst>
                  <a:path h="461">
                    <a:moveTo>
                      <a:pt x="0" y="0"/>
                    </a:moveTo>
                    <a:lnTo>
                      <a:pt x="0" y="461"/>
                    </a:lnTo>
                    <a:lnTo>
                      <a:pt x="0" y="461"/>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0" name="Line 107"/>
              <p:cNvSpPr>
                <a:spLocks noChangeShapeType="1"/>
              </p:cNvSpPr>
              <p:nvPr/>
            </p:nvSpPr>
            <p:spPr bwMode="auto">
              <a:xfrm>
                <a:off x="4490" y="1741"/>
                <a:ext cx="0" cy="462"/>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1" name="Freeform 108"/>
              <p:cNvSpPr>
                <a:spLocks/>
              </p:cNvSpPr>
              <p:nvPr/>
            </p:nvSpPr>
            <p:spPr bwMode="auto">
              <a:xfrm>
                <a:off x="4310" y="2207"/>
                <a:ext cx="180" cy="258"/>
              </a:xfrm>
              <a:custGeom>
                <a:avLst/>
                <a:gdLst>
                  <a:gd name="T0" fmla="*/ 0 w 180"/>
                  <a:gd name="T1" fmla="*/ 258 h 258"/>
                  <a:gd name="T2" fmla="*/ 0 w 180"/>
                  <a:gd name="T3" fmla="*/ 0 h 258"/>
                  <a:gd name="T4" fmla="*/ 180 w 180"/>
                  <a:gd name="T5" fmla="*/ 0 h 258"/>
                </a:gdLst>
                <a:ahLst/>
                <a:cxnLst>
                  <a:cxn ang="0">
                    <a:pos x="T0" y="T1"/>
                  </a:cxn>
                  <a:cxn ang="0">
                    <a:pos x="T2" y="T3"/>
                  </a:cxn>
                  <a:cxn ang="0">
                    <a:pos x="T4" y="T5"/>
                  </a:cxn>
                </a:cxnLst>
                <a:rect l="0" t="0" r="r" b="b"/>
                <a:pathLst>
                  <a:path w="180" h="258">
                    <a:moveTo>
                      <a:pt x="0" y="258"/>
                    </a:moveTo>
                    <a:lnTo>
                      <a:pt x="0" y="0"/>
                    </a:lnTo>
                    <a:lnTo>
                      <a:pt x="18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2" name="Rectangle 109"/>
              <p:cNvSpPr>
                <a:spLocks noChangeArrowheads="1"/>
              </p:cNvSpPr>
              <p:nvPr/>
            </p:nvSpPr>
            <p:spPr bwMode="auto">
              <a:xfrm>
                <a:off x="4314" y="2701"/>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YJM693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3" name="Freeform 110"/>
              <p:cNvSpPr>
                <a:spLocks/>
              </p:cNvSpPr>
              <p:nvPr/>
            </p:nvSpPr>
            <p:spPr bwMode="auto">
              <a:xfrm>
                <a:off x="4310" y="2472"/>
                <a:ext cx="0" cy="259"/>
              </a:xfrm>
              <a:custGeom>
                <a:avLst/>
                <a:gdLst>
                  <a:gd name="T0" fmla="*/ 0 h 259"/>
                  <a:gd name="T1" fmla="*/ 259 h 259"/>
                  <a:gd name="T2" fmla="*/ 259 h 259"/>
                </a:gdLst>
                <a:ahLst/>
                <a:cxnLst>
                  <a:cxn ang="0">
                    <a:pos x="0" y="T0"/>
                  </a:cxn>
                  <a:cxn ang="0">
                    <a:pos x="0" y="T1"/>
                  </a:cxn>
                  <a:cxn ang="0">
                    <a:pos x="0" y="T2"/>
                  </a:cxn>
                </a:cxnLst>
                <a:rect l="0" t="0" r="r" b="b"/>
                <a:pathLst>
                  <a:path h="259">
                    <a:moveTo>
                      <a:pt x="0" y="0"/>
                    </a:moveTo>
                    <a:lnTo>
                      <a:pt x="0" y="259"/>
                    </a:lnTo>
                    <a:lnTo>
                      <a:pt x="0" y="259"/>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4" name="Freeform 111"/>
              <p:cNvSpPr>
                <a:spLocks/>
              </p:cNvSpPr>
              <p:nvPr/>
            </p:nvSpPr>
            <p:spPr bwMode="auto">
              <a:xfrm>
                <a:off x="4143" y="1807"/>
                <a:ext cx="167" cy="662"/>
              </a:xfrm>
              <a:custGeom>
                <a:avLst/>
                <a:gdLst>
                  <a:gd name="T0" fmla="*/ 0 w 167"/>
                  <a:gd name="T1" fmla="*/ 0 h 662"/>
                  <a:gd name="T2" fmla="*/ 0 w 167"/>
                  <a:gd name="T3" fmla="*/ 662 h 662"/>
                  <a:gd name="T4" fmla="*/ 167 w 167"/>
                  <a:gd name="T5" fmla="*/ 662 h 662"/>
                </a:gdLst>
                <a:ahLst/>
                <a:cxnLst>
                  <a:cxn ang="0">
                    <a:pos x="T0" y="T1"/>
                  </a:cxn>
                  <a:cxn ang="0">
                    <a:pos x="T2" y="T3"/>
                  </a:cxn>
                  <a:cxn ang="0">
                    <a:pos x="T4" y="T5"/>
                  </a:cxn>
                </a:cxnLst>
                <a:rect l="0" t="0" r="r" b="b"/>
                <a:pathLst>
                  <a:path w="167" h="662">
                    <a:moveTo>
                      <a:pt x="0" y="0"/>
                    </a:moveTo>
                    <a:lnTo>
                      <a:pt x="0" y="662"/>
                    </a:lnTo>
                    <a:lnTo>
                      <a:pt x="167" y="66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5" name="Rectangle 112"/>
              <p:cNvSpPr>
                <a:spLocks noChangeArrowheads="1"/>
              </p:cNvSpPr>
              <p:nvPr/>
            </p:nvSpPr>
            <p:spPr bwMode="auto">
              <a:xfrm>
                <a:off x="5103" y="2759"/>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YJM1399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6" name="Freeform 113"/>
              <p:cNvSpPr>
                <a:spLocks/>
              </p:cNvSpPr>
              <p:nvPr/>
            </p:nvSpPr>
            <p:spPr bwMode="auto">
              <a:xfrm>
                <a:off x="4309" y="2789"/>
                <a:ext cx="790" cy="258"/>
              </a:xfrm>
              <a:custGeom>
                <a:avLst/>
                <a:gdLst>
                  <a:gd name="T0" fmla="*/ 0 w 790"/>
                  <a:gd name="T1" fmla="*/ 258 h 258"/>
                  <a:gd name="T2" fmla="*/ 0 w 790"/>
                  <a:gd name="T3" fmla="*/ 0 h 258"/>
                  <a:gd name="T4" fmla="*/ 790 w 790"/>
                  <a:gd name="T5" fmla="*/ 0 h 258"/>
                </a:gdLst>
                <a:ahLst/>
                <a:cxnLst>
                  <a:cxn ang="0">
                    <a:pos x="T0" y="T1"/>
                  </a:cxn>
                  <a:cxn ang="0">
                    <a:pos x="T2" y="T3"/>
                  </a:cxn>
                  <a:cxn ang="0">
                    <a:pos x="T4" y="T5"/>
                  </a:cxn>
                </a:cxnLst>
                <a:rect l="0" t="0" r="r" b="b"/>
                <a:pathLst>
                  <a:path w="790" h="258">
                    <a:moveTo>
                      <a:pt x="0" y="258"/>
                    </a:moveTo>
                    <a:lnTo>
                      <a:pt x="0" y="0"/>
                    </a:lnTo>
                    <a:lnTo>
                      <a:pt x="79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7" name="Rectangle 114"/>
              <p:cNvSpPr>
                <a:spLocks noChangeArrowheads="1"/>
              </p:cNvSpPr>
              <p:nvPr/>
            </p:nvSpPr>
            <p:spPr bwMode="auto">
              <a:xfrm>
                <a:off x="4313" y="2818"/>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YJM1615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 name="Freeform 115"/>
              <p:cNvSpPr>
                <a:spLocks/>
              </p:cNvSpPr>
              <p:nvPr/>
            </p:nvSpPr>
            <p:spPr bwMode="auto">
              <a:xfrm>
                <a:off x="4309" y="2847"/>
                <a:ext cx="0" cy="229"/>
              </a:xfrm>
              <a:custGeom>
                <a:avLst/>
                <a:gdLst>
                  <a:gd name="T0" fmla="*/ 229 h 229"/>
                  <a:gd name="T1" fmla="*/ 0 h 229"/>
                  <a:gd name="T2" fmla="*/ 0 h 229"/>
                </a:gdLst>
                <a:ahLst/>
                <a:cxnLst>
                  <a:cxn ang="0">
                    <a:pos x="0" y="T0"/>
                  </a:cxn>
                  <a:cxn ang="0">
                    <a:pos x="0" y="T1"/>
                  </a:cxn>
                  <a:cxn ang="0">
                    <a:pos x="0" y="T2"/>
                  </a:cxn>
                </a:cxnLst>
                <a:rect l="0" t="0" r="r" b="b"/>
                <a:pathLst>
                  <a:path h="229">
                    <a:moveTo>
                      <a:pt x="0" y="229"/>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9" name="Rectangle 116"/>
              <p:cNvSpPr>
                <a:spLocks noChangeArrowheads="1"/>
              </p:cNvSpPr>
              <p:nvPr/>
            </p:nvSpPr>
            <p:spPr bwMode="auto">
              <a:xfrm>
                <a:off x="4313" y="2876"/>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YJM1208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0" name="Freeform 117"/>
              <p:cNvSpPr>
                <a:spLocks/>
              </p:cNvSpPr>
              <p:nvPr/>
            </p:nvSpPr>
            <p:spPr bwMode="auto">
              <a:xfrm>
                <a:off x="4309" y="2905"/>
                <a:ext cx="0" cy="200"/>
              </a:xfrm>
              <a:custGeom>
                <a:avLst/>
                <a:gdLst>
                  <a:gd name="T0" fmla="*/ 200 h 200"/>
                  <a:gd name="T1" fmla="*/ 0 h 200"/>
                  <a:gd name="T2" fmla="*/ 0 h 200"/>
                </a:gdLst>
                <a:ahLst/>
                <a:cxnLst>
                  <a:cxn ang="0">
                    <a:pos x="0" y="T0"/>
                  </a:cxn>
                  <a:cxn ang="0">
                    <a:pos x="0" y="T1"/>
                  </a:cxn>
                  <a:cxn ang="0">
                    <a:pos x="0" y="T2"/>
                  </a:cxn>
                </a:cxnLst>
                <a:rect l="0" t="0" r="r" b="b"/>
                <a:pathLst>
                  <a:path h="200">
                    <a:moveTo>
                      <a:pt x="0" y="200"/>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1" name="Rectangle 118"/>
              <p:cNvSpPr>
                <a:spLocks noChangeArrowheads="1"/>
              </p:cNvSpPr>
              <p:nvPr/>
            </p:nvSpPr>
            <p:spPr bwMode="auto">
              <a:xfrm>
                <a:off x="4313" y="2934"/>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YJM1083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2" name="Freeform 119"/>
              <p:cNvSpPr>
                <a:spLocks/>
              </p:cNvSpPr>
              <p:nvPr/>
            </p:nvSpPr>
            <p:spPr bwMode="auto">
              <a:xfrm>
                <a:off x="4309" y="2963"/>
                <a:ext cx="0" cy="171"/>
              </a:xfrm>
              <a:custGeom>
                <a:avLst/>
                <a:gdLst>
                  <a:gd name="T0" fmla="*/ 171 h 171"/>
                  <a:gd name="T1" fmla="*/ 0 h 171"/>
                  <a:gd name="T2" fmla="*/ 0 h 171"/>
                </a:gdLst>
                <a:ahLst/>
                <a:cxnLst>
                  <a:cxn ang="0">
                    <a:pos x="0" y="T0"/>
                  </a:cxn>
                  <a:cxn ang="0">
                    <a:pos x="0" y="T1"/>
                  </a:cxn>
                  <a:cxn ang="0">
                    <a:pos x="0" y="T2"/>
                  </a:cxn>
                </a:cxnLst>
                <a:rect l="0" t="0" r="r" b="b"/>
                <a:pathLst>
                  <a:path h="171">
                    <a:moveTo>
                      <a:pt x="0" y="171"/>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3" name="Rectangle 120"/>
              <p:cNvSpPr>
                <a:spLocks noChangeArrowheads="1"/>
              </p:cNvSpPr>
              <p:nvPr/>
            </p:nvSpPr>
            <p:spPr bwMode="auto">
              <a:xfrm>
                <a:off x="4313" y="2992"/>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YJM451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4" name="Freeform 121"/>
              <p:cNvSpPr>
                <a:spLocks/>
              </p:cNvSpPr>
              <p:nvPr/>
            </p:nvSpPr>
            <p:spPr bwMode="auto">
              <a:xfrm>
                <a:off x="4309" y="3021"/>
                <a:ext cx="0" cy="142"/>
              </a:xfrm>
              <a:custGeom>
                <a:avLst/>
                <a:gdLst>
                  <a:gd name="T0" fmla="*/ 142 h 142"/>
                  <a:gd name="T1" fmla="*/ 0 h 142"/>
                  <a:gd name="T2" fmla="*/ 0 h 142"/>
                </a:gdLst>
                <a:ahLst/>
                <a:cxnLst>
                  <a:cxn ang="0">
                    <a:pos x="0" y="T0"/>
                  </a:cxn>
                  <a:cxn ang="0">
                    <a:pos x="0" y="T1"/>
                  </a:cxn>
                  <a:cxn ang="0">
                    <a:pos x="0" y="T2"/>
                  </a:cxn>
                </a:cxnLst>
                <a:rect l="0" t="0" r="r" b="b"/>
                <a:pathLst>
                  <a:path h="142">
                    <a:moveTo>
                      <a:pt x="0" y="142"/>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5" name="Rectangle 122"/>
              <p:cNvSpPr>
                <a:spLocks noChangeArrowheads="1"/>
              </p:cNvSpPr>
              <p:nvPr/>
            </p:nvSpPr>
            <p:spPr bwMode="auto">
              <a:xfrm>
                <a:off x="4372" y="3050"/>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YJM1573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6" name="Freeform 123"/>
              <p:cNvSpPr>
                <a:spLocks/>
              </p:cNvSpPr>
              <p:nvPr/>
            </p:nvSpPr>
            <p:spPr bwMode="auto">
              <a:xfrm>
                <a:off x="4309" y="3080"/>
                <a:ext cx="0" cy="112"/>
              </a:xfrm>
              <a:custGeom>
                <a:avLst/>
                <a:gdLst>
                  <a:gd name="T0" fmla="*/ 112 h 112"/>
                  <a:gd name="T1" fmla="*/ 0 h 112"/>
                  <a:gd name="T2" fmla="*/ 0 h 112"/>
                </a:gdLst>
                <a:ahLst/>
                <a:cxnLst>
                  <a:cxn ang="0">
                    <a:pos x="0" y="T0"/>
                  </a:cxn>
                  <a:cxn ang="0">
                    <a:pos x="0" y="T1"/>
                  </a:cxn>
                  <a:cxn ang="0">
                    <a:pos x="0" y="T2"/>
                  </a:cxn>
                </a:cxnLst>
                <a:rect l="0" t="0" r="r" b="b"/>
                <a:pathLst>
                  <a:path h="112">
                    <a:moveTo>
                      <a:pt x="0" y="112"/>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7" name="Rectangle 124"/>
              <p:cNvSpPr>
                <a:spLocks noChangeArrowheads="1"/>
              </p:cNvSpPr>
              <p:nvPr/>
            </p:nvSpPr>
            <p:spPr bwMode="auto">
              <a:xfrm>
                <a:off x="4372" y="3108"/>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YJM1434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8" name="Freeform 125"/>
              <p:cNvSpPr>
                <a:spLocks/>
              </p:cNvSpPr>
              <p:nvPr/>
            </p:nvSpPr>
            <p:spPr bwMode="auto">
              <a:xfrm>
                <a:off x="4309" y="3138"/>
                <a:ext cx="0" cy="83"/>
              </a:xfrm>
              <a:custGeom>
                <a:avLst/>
                <a:gdLst>
                  <a:gd name="T0" fmla="*/ 83 h 83"/>
                  <a:gd name="T1" fmla="*/ 0 h 83"/>
                  <a:gd name="T2" fmla="*/ 0 h 83"/>
                </a:gdLst>
                <a:ahLst/>
                <a:cxnLst>
                  <a:cxn ang="0">
                    <a:pos x="0" y="T0"/>
                  </a:cxn>
                  <a:cxn ang="0">
                    <a:pos x="0" y="T1"/>
                  </a:cxn>
                  <a:cxn ang="0">
                    <a:pos x="0" y="T2"/>
                  </a:cxn>
                </a:cxnLst>
                <a:rect l="0" t="0" r="r" b="b"/>
                <a:pathLst>
                  <a:path h="83">
                    <a:moveTo>
                      <a:pt x="0" y="83"/>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9" name="Rectangle 126"/>
              <p:cNvSpPr>
                <a:spLocks noChangeArrowheads="1"/>
              </p:cNvSpPr>
              <p:nvPr/>
            </p:nvSpPr>
            <p:spPr bwMode="auto">
              <a:xfrm>
                <a:off x="4372" y="3167"/>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YJM1402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0" name="Freeform 127"/>
              <p:cNvSpPr>
                <a:spLocks/>
              </p:cNvSpPr>
              <p:nvPr/>
            </p:nvSpPr>
            <p:spPr bwMode="auto">
              <a:xfrm>
                <a:off x="4309" y="3196"/>
                <a:ext cx="0" cy="55"/>
              </a:xfrm>
              <a:custGeom>
                <a:avLst/>
                <a:gdLst>
                  <a:gd name="T0" fmla="*/ 55 h 55"/>
                  <a:gd name="T1" fmla="*/ 0 h 55"/>
                  <a:gd name="T2" fmla="*/ 0 h 55"/>
                </a:gdLst>
                <a:ahLst/>
                <a:cxnLst>
                  <a:cxn ang="0">
                    <a:pos x="0" y="T0"/>
                  </a:cxn>
                  <a:cxn ang="0">
                    <a:pos x="0" y="T1"/>
                  </a:cxn>
                  <a:cxn ang="0">
                    <a:pos x="0" y="T2"/>
                  </a:cxn>
                </a:cxnLst>
                <a:rect l="0" t="0" r="r" b="b"/>
                <a:pathLst>
                  <a:path h="55">
                    <a:moveTo>
                      <a:pt x="0" y="5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1" name="Rectangle 128"/>
              <p:cNvSpPr>
                <a:spLocks noChangeArrowheads="1"/>
              </p:cNvSpPr>
              <p:nvPr/>
            </p:nvSpPr>
            <p:spPr bwMode="auto">
              <a:xfrm>
                <a:off x="4372" y="3225"/>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YJM1273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2" name="Freeform 129"/>
              <p:cNvSpPr>
                <a:spLocks/>
              </p:cNvSpPr>
              <p:nvPr/>
            </p:nvSpPr>
            <p:spPr bwMode="auto">
              <a:xfrm>
                <a:off x="4309" y="3254"/>
                <a:ext cx="0" cy="26"/>
              </a:xfrm>
              <a:custGeom>
                <a:avLst/>
                <a:gdLst>
                  <a:gd name="T0" fmla="*/ 26 h 26"/>
                  <a:gd name="T1" fmla="*/ 0 h 26"/>
                  <a:gd name="T2" fmla="*/ 0 h 26"/>
                </a:gdLst>
                <a:ahLst/>
                <a:cxnLst>
                  <a:cxn ang="0">
                    <a:pos x="0" y="T0"/>
                  </a:cxn>
                  <a:cxn ang="0">
                    <a:pos x="0" y="T1"/>
                  </a:cxn>
                  <a:cxn ang="0">
                    <a:pos x="0" y="T2"/>
                  </a:cxn>
                </a:cxnLst>
                <a:rect l="0" t="0" r="r" b="b"/>
                <a:pathLst>
                  <a:path h="26">
                    <a:moveTo>
                      <a:pt x="0" y="26"/>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3" name="Rectangle 130"/>
              <p:cNvSpPr>
                <a:spLocks noChangeArrowheads="1"/>
              </p:cNvSpPr>
              <p:nvPr/>
            </p:nvSpPr>
            <p:spPr bwMode="auto">
              <a:xfrm>
                <a:off x="4372" y="3283"/>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YJM1387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4" name="Freeform 131"/>
              <p:cNvSpPr>
                <a:spLocks/>
              </p:cNvSpPr>
              <p:nvPr/>
            </p:nvSpPr>
            <p:spPr bwMode="auto">
              <a:xfrm>
                <a:off x="4309" y="3287"/>
                <a:ext cx="0" cy="25"/>
              </a:xfrm>
              <a:custGeom>
                <a:avLst/>
                <a:gdLst>
                  <a:gd name="T0" fmla="*/ 0 h 25"/>
                  <a:gd name="T1" fmla="*/ 25 h 25"/>
                  <a:gd name="T2" fmla="*/ 25 h 25"/>
                </a:gdLst>
                <a:ahLst/>
                <a:cxnLst>
                  <a:cxn ang="0">
                    <a:pos x="0" y="T0"/>
                  </a:cxn>
                  <a:cxn ang="0">
                    <a:pos x="0" y="T1"/>
                  </a:cxn>
                  <a:cxn ang="0">
                    <a:pos x="0" y="T2"/>
                  </a:cxn>
                </a:cxnLst>
                <a:rect l="0" t="0" r="r" b="b"/>
                <a:pathLst>
                  <a:path h="25">
                    <a:moveTo>
                      <a:pt x="0" y="0"/>
                    </a:moveTo>
                    <a:lnTo>
                      <a:pt x="0" y="25"/>
                    </a:lnTo>
                    <a:lnTo>
                      <a:pt x="0" y="25"/>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5" name="Line 132"/>
              <p:cNvSpPr>
                <a:spLocks noChangeShapeType="1"/>
              </p:cNvSpPr>
              <p:nvPr/>
            </p:nvSpPr>
            <p:spPr bwMode="auto">
              <a:xfrm>
                <a:off x="4309" y="3054"/>
                <a:ext cx="0" cy="258"/>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6" name="Freeform 133"/>
              <p:cNvSpPr>
                <a:spLocks/>
              </p:cNvSpPr>
              <p:nvPr/>
            </p:nvSpPr>
            <p:spPr bwMode="auto">
              <a:xfrm>
                <a:off x="4143" y="3051"/>
                <a:ext cx="166" cy="156"/>
              </a:xfrm>
              <a:custGeom>
                <a:avLst/>
                <a:gdLst>
                  <a:gd name="T0" fmla="*/ 0 w 166"/>
                  <a:gd name="T1" fmla="*/ 156 h 156"/>
                  <a:gd name="T2" fmla="*/ 0 w 166"/>
                  <a:gd name="T3" fmla="*/ 0 h 156"/>
                  <a:gd name="T4" fmla="*/ 166 w 166"/>
                  <a:gd name="T5" fmla="*/ 0 h 156"/>
                </a:gdLst>
                <a:ahLst/>
                <a:cxnLst>
                  <a:cxn ang="0">
                    <a:pos x="T0" y="T1"/>
                  </a:cxn>
                  <a:cxn ang="0">
                    <a:pos x="T2" y="T3"/>
                  </a:cxn>
                  <a:cxn ang="0">
                    <a:pos x="T4" y="T5"/>
                  </a:cxn>
                </a:cxnLst>
                <a:rect l="0" t="0" r="r" b="b"/>
                <a:pathLst>
                  <a:path w="166" h="156">
                    <a:moveTo>
                      <a:pt x="0" y="156"/>
                    </a:moveTo>
                    <a:lnTo>
                      <a:pt x="0" y="0"/>
                    </a:lnTo>
                    <a:lnTo>
                      <a:pt x="166"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7" name="Rectangle 134"/>
              <p:cNvSpPr>
                <a:spLocks noChangeArrowheads="1"/>
              </p:cNvSpPr>
              <p:nvPr/>
            </p:nvSpPr>
            <p:spPr bwMode="auto">
              <a:xfrm>
                <a:off x="4206" y="3341"/>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YJM1527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 name="Freeform 135"/>
              <p:cNvSpPr>
                <a:spLocks/>
              </p:cNvSpPr>
              <p:nvPr/>
            </p:nvSpPr>
            <p:spPr bwMode="auto">
              <a:xfrm>
                <a:off x="4143" y="3214"/>
                <a:ext cx="0" cy="157"/>
              </a:xfrm>
              <a:custGeom>
                <a:avLst/>
                <a:gdLst>
                  <a:gd name="T0" fmla="*/ 0 h 157"/>
                  <a:gd name="T1" fmla="*/ 157 h 157"/>
                  <a:gd name="T2" fmla="*/ 157 h 157"/>
                </a:gdLst>
                <a:ahLst/>
                <a:cxnLst>
                  <a:cxn ang="0">
                    <a:pos x="0" y="T0"/>
                  </a:cxn>
                  <a:cxn ang="0">
                    <a:pos x="0" y="T1"/>
                  </a:cxn>
                  <a:cxn ang="0">
                    <a:pos x="0" y="T2"/>
                  </a:cxn>
                </a:cxnLst>
                <a:rect l="0" t="0" r="r" b="b"/>
                <a:pathLst>
                  <a:path h="157">
                    <a:moveTo>
                      <a:pt x="0" y="0"/>
                    </a:moveTo>
                    <a:lnTo>
                      <a:pt x="0" y="157"/>
                    </a:lnTo>
                    <a:lnTo>
                      <a:pt x="0" y="157"/>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9" name="Rectangle 136"/>
              <p:cNvSpPr>
                <a:spLocks noChangeArrowheads="1"/>
              </p:cNvSpPr>
              <p:nvPr/>
            </p:nvSpPr>
            <p:spPr bwMode="auto">
              <a:xfrm>
                <a:off x="4146" y="3399"/>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YJM456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0" name="Freeform 137"/>
              <p:cNvSpPr>
                <a:spLocks/>
              </p:cNvSpPr>
              <p:nvPr/>
            </p:nvSpPr>
            <p:spPr bwMode="auto">
              <a:xfrm>
                <a:off x="4143" y="3429"/>
                <a:ext cx="0" cy="25"/>
              </a:xfrm>
              <a:custGeom>
                <a:avLst/>
                <a:gdLst>
                  <a:gd name="T0" fmla="*/ 25 h 25"/>
                  <a:gd name="T1" fmla="*/ 0 h 25"/>
                  <a:gd name="T2" fmla="*/ 0 h 25"/>
                </a:gdLst>
                <a:ahLst/>
                <a:cxnLst>
                  <a:cxn ang="0">
                    <a:pos x="0" y="T0"/>
                  </a:cxn>
                  <a:cxn ang="0">
                    <a:pos x="0" y="T1"/>
                  </a:cxn>
                  <a:cxn ang="0">
                    <a:pos x="0" y="T2"/>
                  </a:cxn>
                </a:cxnLst>
                <a:rect l="0" t="0" r="r" b="b"/>
                <a:pathLst>
                  <a:path h="25">
                    <a:moveTo>
                      <a:pt x="0" y="25"/>
                    </a:moveTo>
                    <a:lnTo>
                      <a:pt x="0" y="0"/>
                    </a:lnTo>
                    <a:lnTo>
                      <a:pt x="0" y="0"/>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1" name="Rectangle 138"/>
              <p:cNvSpPr>
                <a:spLocks noChangeArrowheads="1"/>
              </p:cNvSpPr>
              <p:nvPr/>
            </p:nvSpPr>
            <p:spPr bwMode="auto">
              <a:xfrm>
                <a:off x="4206" y="3458"/>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YJM1443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2" name="Freeform 139"/>
              <p:cNvSpPr>
                <a:spLocks/>
              </p:cNvSpPr>
              <p:nvPr/>
            </p:nvSpPr>
            <p:spPr bwMode="auto">
              <a:xfrm>
                <a:off x="4143" y="3461"/>
                <a:ext cx="0" cy="26"/>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3" name="Rectangle 140"/>
              <p:cNvSpPr>
                <a:spLocks noChangeArrowheads="1"/>
              </p:cNvSpPr>
              <p:nvPr/>
            </p:nvSpPr>
            <p:spPr bwMode="auto">
              <a:xfrm>
                <a:off x="4146" y="3516"/>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YJM1304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 name="Freeform 141"/>
              <p:cNvSpPr>
                <a:spLocks/>
              </p:cNvSpPr>
              <p:nvPr/>
            </p:nvSpPr>
            <p:spPr bwMode="auto">
              <a:xfrm>
                <a:off x="4143" y="3301"/>
                <a:ext cx="0" cy="244"/>
              </a:xfrm>
              <a:custGeom>
                <a:avLst/>
                <a:gdLst>
                  <a:gd name="T0" fmla="*/ 0 h 244"/>
                  <a:gd name="T1" fmla="*/ 244 h 244"/>
                  <a:gd name="T2" fmla="*/ 244 h 244"/>
                </a:gdLst>
                <a:ahLst/>
                <a:cxnLst>
                  <a:cxn ang="0">
                    <a:pos x="0" y="T0"/>
                  </a:cxn>
                  <a:cxn ang="0">
                    <a:pos x="0" y="T1"/>
                  </a:cxn>
                  <a:cxn ang="0">
                    <a:pos x="0" y="T2"/>
                  </a:cxn>
                </a:cxnLst>
                <a:rect l="0" t="0" r="r" b="b"/>
                <a:pathLst>
                  <a:path h="244">
                    <a:moveTo>
                      <a:pt x="0" y="0"/>
                    </a:moveTo>
                    <a:lnTo>
                      <a:pt x="0" y="244"/>
                    </a:lnTo>
                    <a:lnTo>
                      <a:pt x="0" y="244"/>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5" name="Rectangle 142"/>
              <p:cNvSpPr>
                <a:spLocks noChangeArrowheads="1"/>
              </p:cNvSpPr>
              <p:nvPr/>
            </p:nvSpPr>
            <p:spPr bwMode="auto">
              <a:xfrm>
                <a:off x="4146" y="3574"/>
                <a:ext cx="235"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YJM1444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6" name="Freeform 143"/>
              <p:cNvSpPr>
                <a:spLocks/>
              </p:cNvSpPr>
              <p:nvPr/>
            </p:nvSpPr>
            <p:spPr bwMode="auto">
              <a:xfrm>
                <a:off x="4143" y="3331"/>
                <a:ext cx="0" cy="272"/>
              </a:xfrm>
              <a:custGeom>
                <a:avLst/>
                <a:gdLst>
                  <a:gd name="T0" fmla="*/ 0 h 272"/>
                  <a:gd name="T1" fmla="*/ 272 h 272"/>
                  <a:gd name="T2" fmla="*/ 272 h 272"/>
                </a:gdLst>
                <a:ahLst/>
                <a:cxnLst>
                  <a:cxn ang="0">
                    <a:pos x="0" y="T0"/>
                  </a:cxn>
                  <a:cxn ang="0">
                    <a:pos x="0" y="T1"/>
                  </a:cxn>
                  <a:cxn ang="0">
                    <a:pos x="0" y="T2"/>
                  </a:cxn>
                </a:cxnLst>
                <a:rect l="0" t="0" r="r" b="b"/>
                <a:pathLst>
                  <a:path h="272">
                    <a:moveTo>
                      <a:pt x="0" y="0"/>
                    </a:moveTo>
                    <a:lnTo>
                      <a:pt x="0" y="272"/>
                    </a:lnTo>
                    <a:lnTo>
                      <a:pt x="0" y="272"/>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7" name="Rectangle 144"/>
              <p:cNvSpPr>
                <a:spLocks noChangeArrowheads="1"/>
              </p:cNvSpPr>
              <p:nvPr/>
            </p:nvSpPr>
            <p:spPr bwMode="auto">
              <a:xfrm>
                <a:off x="4146" y="3632"/>
                <a:ext cx="207"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YJM789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8" name="Freeform 145"/>
              <p:cNvSpPr>
                <a:spLocks/>
              </p:cNvSpPr>
              <p:nvPr/>
            </p:nvSpPr>
            <p:spPr bwMode="auto">
              <a:xfrm>
                <a:off x="4143" y="3360"/>
                <a:ext cx="0" cy="301"/>
              </a:xfrm>
              <a:custGeom>
                <a:avLst/>
                <a:gdLst>
                  <a:gd name="T0" fmla="*/ 0 h 301"/>
                  <a:gd name="T1" fmla="*/ 301 h 301"/>
                  <a:gd name="T2" fmla="*/ 301 h 301"/>
                </a:gdLst>
                <a:ahLst/>
                <a:cxnLst>
                  <a:cxn ang="0">
                    <a:pos x="0" y="T0"/>
                  </a:cxn>
                  <a:cxn ang="0">
                    <a:pos x="0" y="T1"/>
                  </a:cxn>
                  <a:cxn ang="0">
                    <a:pos x="0" y="T2"/>
                  </a:cxn>
                </a:cxnLst>
                <a:rect l="0" t="0" r="r" b="b"/>
                <a:pathLst>
                  <a:path h="301">
                    <a:moveTo>
                      <a:pt x="0" y="0"/>
                    </a:moveTo>
                    <a:lnTo>
                      <a:pt x="0" y="301"/>
                    </a:lnTo>
                    <a:lnTo>
                      <a:pt x="0" y="301"/>
                    </a:lnTo>
                  </a:path>
                </a:pathLst>
              </a:custGeom>
              <a:noFill/>
              <a:ln w="1111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9" name="Freeform 146"/>
              <p:cNvSpPr>
                <a:spLocks/>
              </p:cNvSpPr>
              <p:nvPr/>
            </p:nvSpPr>
            <p:spPr bwMode="auto">
              <a:xfrm>
                <a:off x="5372" y="89"/>
                <a:ext cx="24" cy="3596"/>
              </a:xfrm>
              <a:custGeom>
                <a:avLst/>
                <a:gdLst>
                  <a:gd name="T0" fmla="*/ 0 w 24"/>
                  <a:gd name="T1" fmla="*/ 0 h 3596"/>
                  <a:gd name="T2" fmla="*/ 24 w 24"/>
                  <a:gd name="T3" fmla="*/ 0 h 3596"/>
                  <a:gd name="T4" fmla="*/ 24 w 24"/>
                  <a:gd name="T5" fmla="*/ 3596 h 3596"/>
                  <a:gd name="T6" fmla="*/ 0 w 24"/>
                  <a:gd name="T7" fmla="*/ 3596 h 3596"/>
                </a:gdLst>
                <a:ahLst/>
                <a:cxnLst>
                  <a:cxn ang="0">
                    <a:pos x="T0" y="T1"/>
                  </a:cxn>
                  <a:cxn ang="0">
                    <a:pos x="T2" y="T3"/>
                  </a:cxn>
                  <a:cxn ang="0">
                    <a:pos x="T4" y="T5"/>
                  </a:cxn>
                  <a:cxn ang="0">
                    <a:pos x="T6" y="T7"/>
                  </a:cxn>
                </a:cxnLst>
                <a:rect l="0" t="0" r="r" b="b"/>
                <a:pathLst>
                  <a:path w="24" h="3596">
                    <a:moveTo>
                      <a:pt x="0" y="0"/>
                    </a:moveTo>
                    <a:lnTo>
                      <a:pt x="24" y="0"/>
                    </a:lnTo>
                    <a:lnTo>
                      <a:pt x="24" y="3596"/>
                    </a:lnTo>
                    <a:lnTo>
                      <a:pt x="0" y="3596"/>
                    </a:lnTo>
                  </a:path>
                </a:pathLst>
              </a:custGeom>
              <a:noFill/>
              <a:ln w="6350"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0" name="Line 147"/>
              <p:cNvSpPr>
                <a:spLocks noChangeShapeType="1"/>
              </p:cNvSpPr>
              <p:nvPr/>
            </p:nvSpPr>
            <p:spPr bwMode="auto">
              <a:xfrm>
                <a:off x="4143" y="1138"/>
                <a:ext cx="0" cy="1258"/>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1" name="Line 148"/>
              <p:cNvSpPr>
                <a:spLocks noChangeShapeType="1"/>
              </p:cNvSpPr>
              <p:nvPr/>
            </p:nvSpPr>
            <p:spPr bwMode="auto">
              <a:xfrm>
                <a:off x="4143" y="2403"/>
                <a:ext cx="0" cy="1258"/>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2" name="Line 149"/>
              <p:cNvSpPr>
                <a:spLocks noChangeShapeType="1"/>
              </p:cNvSpPr>
              <p:nvPr/>
            </p:nvSpPr>
            <p:spPr bwMode="auto">
              <a:xfrm>
                <a:off x="3908" y="2400"/>
                <a:ext cx="235" cy="0"/>
              </a:xfrm>
              <a:prstGeom prst="line">
                <a:avLst/>
              </a:prstGeom>
              <a:noFill/>
              <a:ln w="1111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3" name="Rectangle 150"/>
              <p:cNvSpPr>
                <a:spLocks noChangeArrowheads="1"/>
              </p:cNvSpPr>
              <p:nvPr/>
            </p:nvSpPr>
            <p:spPr bwMode="auto">
              <a:xfrm>
                <a:off x="5101" y="3690"/>
                <a:ext cx="309"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MSH-604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 name="Freeform 151"/>
              <p:cNvSpPr>
                <a:spLocks/>
              </p:cNvSpPr>
              <p:nvPr/>
            </p:nvSpPr>
            <p:spPr bwMode="auto">
              <a:xfrm>
                <a:off x="4922" y="3720"/>
                <a:ext cx="175" cy="25"/>
              </a:xfrm>
              <a:custGeom>
                <a:avLst/>
                <a:gdLst>
                  <a:gd name="T0" fmla="*/ 0 w 175"/>
                  <a:gd name="T1" fmla="*/ 25 h 25"/>
                  <a:gd name="T2" fmla="*/ 0 w 175"/>
                  <a:gd name="T3" fmla="*/ 0 h 25"/>
                  <a:gd name="T4" fmla="*/ 175 w 175"/>
                  <a:gd name="T5" fmla="*/ 0 h 25"/>
                </a:gdLst>
                <a:ahLst/>
                <a:cxnLst>
                  <a:cxn ang="0">
                    <a:pos x="T0" y="T1"/>
                  </a:cxn>
                  <a:cxn ang="0">
                    <a:pos x="T2" y="T3"/>
                  </a:cxn>
                  <a:cxn ang="0">
                    <a:pos x="T4" y="T5"/>
                  </a:cxn>
                </a:cxnLst>
                <a:rect l="0" t="0" r="r" b="b"/>
                <a:pathLst>
                  <a:path w="175" h="25">
                    <a:moveTo>
                      <a:pt x="0" y="25"/>
                    </a:moveTo>
                    <a:lnTo>
                      <a:pt x="0" y="0"/>
                    </a:lnTo>
                    <a:lnTo>
                      <a:pt x="175"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5" name="Rectangle 152"/>
              <p:cNvSpPr>
                <a:spLocks noChangeArrowheads="1"/>
              </p:cNvSpPr>
              <p:nvPr/>
            </p:nvSpPr>
            <p:spPr bwMode="auto">
              <a:xfrm>
                <a:off x="5108" y="3748"/>
                <a:ext cx="281"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YPS667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6" name="Freeform 153"/>
              <p:cNvSpPr>
                <a:spLocks/>
              </p:cNvSpPr>
              <p:nvPr/>
            </p:nvSpPr>
            <p:spPr bwMode="auto">
              <a:xfrm>
                <a:off x="4922" y="3752"/>
                <a:ext cx="183" cy="26"/>
              </a:xfrm>
              <a:custGeom>
                <a:avLst/>
                <a:gdLst>
                  <a:gd name="T0" fmla="*/ 0 w 183"/>
                  <a:gd name="T1" fmla="*/ 0 h 26"/>
                  <a:gd name="T2" fmla="*/ 0 w 183"/>
                  <a:gd name="T3" fmla="*/ 26 h 26"/>
                  <a:gd name="T4" fmla="*/ 183 w 183"/>
                  <a:gd name="T5" fmla="*/ 26 h 26"/>
                </a:gdLst>
                <a:ahLst/>
                <a:cxnLst>
                  <a:cxn ang="0">
                    <a:pos x="T0" y="T1"/>
                  </a:cxn>
                  <a:cxn ang="0">
                    <a:pos x="T2" y="T3"/>
                  </a:cxn>
                  <a:cxn ang="0">
                    <a:pos x="T4" y="T5"/>
                  </a:cxn>
                </a:cxnLst>
                <a:rect l="0" t="0" r="r" b="b"/>
                <a:pathLst>
                  <a:path w="183" h="26">
                    <a:moveTo>
                      <a:pt x="0" y="0"/>
                    </a:moveTo>
                    <a:lnTo>
                      <a:pt x="0" y="26"/>
                    </a:lnTo>
                    <a:lnTo>
                      <a:pt x="183" y="26"/>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7" name="Rectangle 154"/>
              <p:cNvSpPr>
                <a:spLocks noChangeArrowheads="1"/>
              </p:cNvSpPr>
              <p:nvPr/>
            </p:nvSpPr>
            <p:spPr bwMode="auto">
              <a:xfrm>
                <a:off x="4925" y="3807"/>
                <a:ext cx="298"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Scar CBS79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8" name="Freeform 155"/>
              <p:cNvSpPr>
                <a:spLocks/>
              </p:cNvSpPr>
              <p:nvPr/>
            </p:nvSpPr>
            <p:spPr bwMode="auto">
              <a:xfrm>
                <a:off x="4922" y="3781"/>
                <a:ext cx="0" cy="55"/>
              </a:xfrm>
              <a:custGeom>
                <a:avLst/>
                <a:gdLst>
                  <a:gd name="T0" fmla="*/ 0 h 55"/>
                  <a:gd name="T1" fmla="*/ 55 h 55"/>
                  <a:gd name="T2" fmla="*/ 55 h 55"/>
                </a:gdLst>
                <a:ahLst/>
                <a:cxnLst>
                  <a:cxn ang="0">
                    <a:pos x="0" y="T0"/>
                  </a:cxn>
                  <a:cxn ang="0">
                    <a:pos x="0" y="T1"/>
                  </a:cxn>
                  <a:cxn ang="0">
                    <a:pos x="0" y="T2"/>
                  </a:cxn>
                </a:cxnLst>
                <a:rect l="0" t="0" r="r" b="b"/>
                <a:pathLst>
                  <a:path h="55">
                    <a:moveTo>
                      <a:pt x="0" y="0"/>
                    </a:moveTo>
                    <a:lnTo>
                      <a:pt x="0" y="55"/>
                    </a:lnTo>
                    <a:lnTo>
                      <a:pt x="0" y="55"/>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9" name="Rectangle 156"/>
              <p:cNvSpPr>
                <a:spLocks noChangeArrowheads="1"/>
              </p:cNvSpPr>
              <p:nvPr/>
            </p:nvSpPr>
            <p:spPr bwMode="auto">
              <a:xfrm>
                <a:off x="5113" y="3865"/>
                <a:ext cx="281"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LL2011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 name="Freeform 157"/>
              <p:cNvSpPr>
                <a:spLocks/>
              </p:cNvSpPr>
              <p:nvPr/>
            </p:nvSpPr>
            <p:spPr bwMode="auto">
              <a:xfrm>
                <a:off x="4922" y="3811"/>
                <a:ext cx="187" cy="83"/>
              </a:xfrm>
              <a:custGeom>
                <a:avLst/>
                <a:gdLst>
                  <a:gd name="T0" fmla="*/ 0 w 187"/>
                  <a:gd name="T1" fmla="*/ 0 h 83"/>
                  <a:gd name="T2" fmla="*/ 0 w 187"/>
                  <a:gd name="T3" fmla="*/ 83 h 83"/>
                  <a:gd name="T4" fmla="*/ 187 w 187"/>
                  <a:gd name="T5" fmla="*/ 83 h 83"/>
                </a:gdLst>
                <a:ahLst/>
                <a:cxnLst>
                  <a:cxn ang="0">
                    <a:pos x="T0" y="T1"/>
                  </a:cxn>
                  <a:cxn ang="0">
                    <a:pos x="T2" y="T3"/>
                  </a:cxn>
                  <a:cxn ang="0">
                    <a:pos x="T4" y="T5"/>
                  </a:cxn>
                </a:cxnLst>
                <a:rect l="0" t="0" r="r" b="b"/>
                <a:pathLst>
                  <a:path w="187" h="83">
                    <a:moveTo>
                      <a:pt x="0" y="0"/>
                    </a:moveTo>
                    <a:lnTo>
                      <a:pt x="0" y="83"/>
                    </a:lnTo>
                    <a:lnTo>
                      <a:pt x="187" y="83"/>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1" name="Line 158"/>
              <p:cNvSpPr>
                <a:spLocks noChangeShapeType="1"/>
              </p:cNvSpPr>
              <p:nvPr/>
            </p:nvSpPr>
            <p:spPr bwMode="auto">
              <a:xfrm>
                <a:off x="4922" y="3720"/>
                <a:ext cx="0" cy="83"/>
              </a:xfrm>
              <a:prstGeom prst="line">
                <a:avLst/>
              </a:prstGeom>
              <a:noFill/>
              <a:ln w="1111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2" name="Freeform 159"/>
              <p:cNvSpPr>
                <a:spLocks/>
              </p:cNvSpPr>
              <p:nvPr/>
            </p:nvSpPr>
            <p:spPr bwMode="auto">
              <a:xfrm>
                <a:off x="4745" y="3807"/>
                <a:ext cx="177" cy="84"/>
              </a:xfrm>
              <a:custGeom>
                <a:avLst/>
                <a:gdLst>
                  <a:gd name="T0" fmla="*/ 0 w 177"/>
                  <a:gd name="T1" fmla="*/ 84 h 84"/>
                  <a:gd name="T2" fmla="*/ 0 w 177"/>
                  <a:gd name="T3" fmla="*/ 0 h 84"/>
                  <a:gd name="T4" fmla="*/ 177 w 177"/>
                  <a:gd name="T5" fmla="*/ 0 h 84"/>
                </a:gdLst>
                <a:ahLst/>
                <a:cxnLst>
                  <a:cxn ang="0">
                    <a:pos x="T0" y="T1"/>
                  </a:cxn>
                  <a:cxn ang="0">
                    <a:pos x="T2" y="T3"/>
                  </a:cxn>
                  <a:cxn ang="0">
                    <a:pos x="T4" y="T5"/>
                  </a:cxn>
                </a:cxnLst>
                <a:rect l="0" t="0" r="r" b="b"/>
                <a:pathLst>
                  <a:path w="177" h="84">
                    <a:moveTo>
                      <a:pt x="0" y="84"/>
                    </a:moveTo>
                    <a:lnTo>
                      <a:pt x="0" y="0"/>
                    </a:lnTo>
                    <a:lnTo>
                      <a:pt x="177"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3" name="Rectangle 160"/>
              <p:cNvSpPr>
                <a:spLocks noChangeArrowheads="1"/>
              </p:cNvSpPr>
              <p:nvPr/>
            </p:nvSpPr>
            <p:spPr bwMode="auto">
              <a:xfrm>
                <a:off x="4926" y="3923"/>
                <a:ext cx="241"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LL018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4" name="Freeform 161"/>
              <p:cNvSpPr>
                <a:spLocks/>
              </p:cNvSpPr>
              <p:nvPr/>
            </p:nvSpPr>
            <p:spPr bwMode="auto">
              <a:xfrm>
                <a:off x="4923" y="3952"/>
                <a:ext cx="0" cy="26"/>
              </a:xfrm>
              <a:custGeom>
                <a:avLst/>
                <a:gdLst>
                  <a:gd name="T0" fmla="*/ 26 h 26"/>
                  <a:gd name="T1" fmla="*/ 0 h 26"/>
                  <a:gd name="T2" fmla="*/ 0 h 26"/>
                </a:gdLst>
                <a:ahLst/>
                <a:cxnLst>
                  <a:cxn ang="0">
                    <a:pos x="0" y="T0"/>
                  </a:cxn>
                  <a:cxn ang="0">
                    <a:pos x="0" y="T1"/>
                  </a:cxn>
                  <a:cxn ang="0">
                    <a:pos x="0" y="T2"/>
                  </a:cxn>
                </a:cxnLst>
                <a:rect l="0" t="0" r="r" b="b"/>
                <a:pathLst>
                  <a:path h="26">
                    <a:moveTo>
                      <a:pt x="0" y="26"/>
                    </a:moveTo>
                    <a:lnTo>
                      <a:pt x="0" y="0"/>
                    </a:lnTo>
                    <a:lnTo>
                      <a:pt x="0"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5" name="Rectangle 162"/>
              <p:cNvSpPr>
                <a:spLocks noChangeArrowheads="1"/>
              </p:cNvSpPr>
              <p:nvPr/>
            </p:nvSpPr>
            <p:spPr bwMode="auto">
              <a:xfrm>
                <a:off x="4926" y="3981"/>
                <a:ext cx="241"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LL016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 name="Freeform 163"/>
              <p:cNvSpPr>
                <a:spLocks/>
              </p:cNvSpPr>
              <p:nvPr/>
            </p:nvSpPr>
            <p:spPr bwMode="auto">
              <a:xfrm>
                <a:off x="4923" y="3985"/>
                <a:ext cx="0" cy="26"/>
              </a:xfrm>
              <a:custGeom>
                <a:avLst/>
                <a:gdLst>
                  <a:gd name="T0" fmla="*/ 0 h 26"/>
                  <a:gd name="T1" fmla="*/ 26 h 26"/>
                  <a:gd name="T2" fmla="*/ 26 h 26"/>
                </a:gdLst>
                <a:ahLst/>
                <a:cxnLst>
                  <a:cxn ang="0">
                    <a:pos x="0" y="T0"/>
                  </a:cxn>
                  <a:cxn ang="0">
                    <a:pos x="0" y="T1"/>
                  </a:cxn>
                  <a:cxn ang="0">
                    <a:pos x="0" y="T2"/>
                  </a:cxn>
                </a:cxnLst>
                <a:rect l="0" t="0" r="r" b="b"/>
                <a:pathLst>
                  <a:path h="26">
                    <a:moveTo>
                      <a:pt x="0" y="0"/>
                    </a:moveTo>
                    <a:lnTo>
                      <a:pt x="0" y="26"/>
                    </a:lnTo>
                    <a:lnTo>
                      <a:pt x="0" y="26"/>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7" name="Freeform 164"/>
              <p:cNvSpPr>
                <a:spLocks/>
              </p:cNvSpPr>
              <p:nvPr/>
            </p:nvSpPr>
            <p:spPr bwMode="auto">
              <a:xfrm>
                <a:off x="4745" y="3898"/>
                <a:ext cx="178" cy="83"/>
              </a:xfrm>
              <a:custGeom>
                <a:avLst/>
                <a:gdLst>
                  <a:gd name="T0" fmla="*/ 0 w 178"/>
                  <a:gd name="T1" fmla="*/ 0 h 83"/>
                  <a:gd name="T2" fmla="*/ 0 w 178"/>
                  <a:gd name="T3" fmla="*/ 83 h 83"/>
                  <a:gd name="T4" fmla="*/ 178 w 178"/>
                  <a:gd name="T5" fmla="*/ 83 h 83"/>
                </a:gdLst>
                <a:ahLst/>
                <a:cxnLst>
                  <a:cxn ang="0">
                    <a:pos x="T0" y="T1"/>
                  </a:cxn>
                  <a:cxn ang="0">
                    <a:pos x="T2" y="T3"/>
                  </a:cxn>
                  <a:cxn ang="0">
                    <a:pos x="T4" y="T5"/>
                  </a:cxn>
                </a:cxnLst>
                <a:rect l="0" t="0" r="r" b="b"/>
                <a:pathLst>
                  <a:path w="178" h="83">
                    <a:moveTo>
                      <a:pt x="0" y="0"/>
                    </a:moveTo>
                    <a:lnTo>
                      <a:pt x="0" y="83"/>
                    </a:lnTo>
                    <a:lnTo>
                      <a:pt x="178" y="83"/>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8" name="Rectangle 165"/>
              <p:cNvSpPr>
                <a:spLocks noChangeArrowheads="1"/>
              </p:cNvSpPr>
              <p:nvPr/>
            </p:nvSpPr>
            <p:spPr bwMode="auto">
              <a:xfrm>
                <a:off x="4923" y="4039"/>
                <a:ext cx="281"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95-7-1D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 name="Freeform 166"/>
              <p:cNvSpPr>
                <a:spLocks/>
              </p:cNvSpPr>
              <p:nvPr/>
            </p:nvSpPr>
            <p:spPr bwMode="auto">
              <a:xfrm>
                <a:off x="4745" y="3941"/>
                <a:ext cx="174" cy="128"/>
              </a:xfrm>
              <a:custGeom>
                <a:avLst/>
                <a:gdLst>
                  <a:gd name="T0" fmla="*/ 0 w 174"/>
                  <a:gd name="T1" fmla="*/ 0 h 128"/>
                  <a:gd name="T2" fmla="*/ 0 w 174"/>
                  <a:gd name="T3" fmla="*/ 128 h 128"/>
                  <a:gd name="T4" fmla="*/ 174 w 174"/>
                  <a:gd name="T5" fmla="*/ 128 h 128"/>
                </a:gdLst>
                <a:ahLst/>
                <a:cxnLst>
                  <a:cxn ang="0">
                    <a:pos x="T0" y="T1"/>
                  </a:cxn>
                  <a:cxn ang="0">
                    <a:pos x="T2" y="T3"/>
                  </a:cxn>
                  <a:cxn ang="0">
                    <a:pos x="T4" y="T5"/>
                  </a:cxn>
                </a:cxnLst>
                <a:rect l="0" t="0" r="r" b="b"/>
                <a:pathLst>
                  <a:path w="174" h="128">
                    <a:moveTo>
                      <a:pt x="0" y="0"/>
                    </a:moveTo>
                    <a:lnTo>
                      <a:pt x="0" y="128"/>
                    </a:lnTo>
                    <a:lnTo>
                      <a:pt x="174" y="128"/>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0" name="Line 167"/>
              <p:cNvSpPr>
                <a:spLocks noChangeShapeType="1"/>
              </p:cNvSpPr>
              <p:nvPr/>
            </p:nvSpPr>
            <p:spPr bwMode="auto">
              <a:xfrm>
                <a:off x="4745" y="3807"/>
                <a:ext cx="0" cy="127"/>
              </a:xfrm>
              <a:prstGeom prst="line">
                <a:avLst/>
              </a:prstGeom>
              <a:noFill/>
              <a:ln w="1111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1" name="Freeform 168"/>
              <p:cNvSpPr>
                <a:spLocks/>
              </p:cNvSpPr>
              <p:nvPr/>
            </p:nvSpPr>
            <p:spPr bwMode="auto">
              <a:xfrm>
                <a:off x="4574" y="3938"/>
                <a:ext cx="171" cy="120"/>
              </a:xfrm>
              <a:custGeom>
                <a:avLst/>
                <a:gdLst>
                  <a:gd name="T0" fmla="*/ 0 w 171"/>
                  <a:gd name="T1" fmla="*/ 120 h 120"/>
                  <a:gd name="T2" fmla="*/ 0 w 171"/>
                  <a:gd name="T3" fmla="*/ 0 h 120"/>
                  <a:gd name="T4" fmla="*/ 171 w 171"/>
                  <a:gd name="T5" fmla="*/ 0 h 120"/>
                </a:gdLst>
                <a:ahLst/>
                <a:cxnLst>
                  <a:cxn ang="0">
                    <a:pos x="T0" y="T1"/>
                  </a:cxn>
                  <a:cxn ang="0">
                    <a:pos x="T2" y="T3"/>
                  </a:cxn>
                  <a:cxn ang="0">
                    <a:pos x="T4" y="T5"/>
                  </a:cxn>
                </a:cxnLst>
                <a:rect l="0" t="0" r="r" b="b"/>
                <a:pathLst>
                  <a:path w="171" h="120">
                    <a:moveTo>
                      <a:pt x="0" y="120"/>
                    </a:moveTo>
                    <a:lnTo>
                      <a:pt x="0" y="0"/>
                    </a:lnTo>
                    <a:lnTo>
                      <a:pt x="171"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2" name="Rectangle 169"/>
              <p:cNvSpPr>
                <a:spLocks noChangeArrowheads="1"/>
              </p:cNvSpPr>
              <p:nvPr/>
            </p:nvSpPr>
            <p:spPr bwMode="auto">
              <a:xfrm>
                <a:off x="4578" y="4098"/>
                <a:ext cx="281"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YPS616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3" name="Freeform 170"/>
              <p:cNvSpPr>
                <a:spLocks/>
              </p:cNvSpPr>
              <p:nvPr/>
            </p:nvSpPr>
            <p:spPr bwMode="auto">
              <a:xfrm>
                <a:off x="4574" y="4127"/>
                <a:ext cx="0" cy="25"/>
              </a:xfrm>
              <a:custGeom>
                <a:avLst/>
                <a:gdLst>
                  <a:gd name="T0" fmla="*/ 25 h 25"/>
                  <a:gd name="T1" fmla="*/ 0 h 25"/>
                  <a:gd name="T2" fmla="*/ 0 h 25"/>
                </a:gdLst>
                <a:ahLst/>
                <a:cxnLst>
                  <a:cxn ang="0">
                    <a:pos x="0" y="T0"/>
                  </a:cxn>
                  <a:cxn ang="0">
                    <a:pos x="0" y="T1"/>
                  </a:cxn>
                  <a:cxn ang="0">
                    <a:pos x="0" y="T2"/>
                  </a:cxn>
                </a:cxnLst>
                <a:rect l="0" t="0" r="r" b="b"/>
                <a:pathLst>
                  <a:path h="25">
                    <a:moveTo>
                      <a:pt x="0" y="25"/>
                    </a:moveTo>
                    <a:lnTo>
                      <a:pt x="0" y="0"/>
                    </a:lnTo>
                    <a:lnTo>
                      <a:pt x="0" y="0"/>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4" name="Rectangle 171"/>
              <p:cNvSpPr>
                <a:spLocks noChangeArrowheads="1"/>
              </p:cNvSpPr>
              <p:nvPr/>
            </p:nvSpPr>
            <p:spPr bwMode="auto">
              <a:xfrm>
                <a:off x="4578" y="4156"/>
                <a:ext cx="241" cy="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rPr>
                  <a:t> Sp LL022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 name="Freeform 172"/>
              <p:cNvSpPr>
                <a:spLocks/>
              </p:cNvSpPr>
              <p:nvPr/>
            </p:nvSpPr>
            <p:spPr bwMode="auto">
              <a:xfrm>
                <a:off x="4574" y="4160"/>
                <a:ext cx="0" cy="25"/>
              </a:xfrm>
              <a:custGeom>
                <a:avLst/>
                <a:gdLst>
                  <a:gd name="T0" fmla="*/ 0 h 25"/>
                  <a:gd name="T1" fmla="*/ 25 h 25"/>
                  <a:gd name="T2" fmla="*/ 25 h 25"/>
                </a:gdLst>
                <a:ahLst/>
                <a:cxnLst>
                  <a:cxn ang="0">
                    <a:pos x="0" y="T0"/>
                  </a:cxn>
                  <a:cxn ang="0">
                    <a:pos x="0" y="T1"/>
                  </a:cxn>
                  <a:cxn ang="0">
                    <a:pos x="0" y="T2"/>
                  </a:cxn>
                </a:cxnLst>
                <a:rect l="0" t="0" r="r" b="b"/>
                <a:pathLst>
                  <a:path h="25">
                    <a:moveTo>
                      <a:pt x="0" y="0"/>
                    </a:moveTo>
                    <a:lnTo>
                      <a:pt x="0" y="25"/>
                    </a:lnTo>
                    <a:lnTo>
                      <a:pt x="0" y="25"/>
                    </a:lnTo>
                  </a:path>
                </a:pathLst>
              </a:custGeom>
              <a:noFill/>
              <a:ln w="1111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6" name="Freeform 173"/>
              <p:cNvSpPr>
                <a:spLocks/>
              </p:cNvSpPr>
              <p:nvPr/>
            </p:nvSpPr>
            <p:spPr bwMode="auto">
              <a:xfrm>
                <a:off x="5434" y="3696"/>
                <a:ext cx="24" cy="513"/>
              </a:xfrm>
              <a:custGeom>
                <a:avLst/>
                <a:gdLst>
                  <a:gd name="T0" fmla="*/ 0 w 24"/>
                  <a:gd name="T1" fmla="*/ 0 h 513"/>
                  <a:gd name="T2" fmla="*/ 24 w 24"/>
                  <a:gd name="T3" fmla="*/ 0 h 513"/>
                  <a:gd name="T4" fmla="*/ 24 w 24"/>
                  <a:gd name="T5" fmla="*/ 513 h 513"/>
                  <a:gd name="T6" fmla="*/ 0 w 24"/>
                  <a:gd name="T7" fmla="*/ 513 h 513"/>
                </a:gdLst>
                <a:ahLst/>
                <a:cxnLst>
                  <a:cxn ang="0">
                    <a:pos x="T0" y="T1"/>
                  </a:cxn>
                  <a:cxn ang="0">
                    <a:pos x="T2" y="T3"/>
                  </a:cxn>
                  <a:cxn ang="0">
                    <a:pos x="T4" y="T5"/>
                  </a:cxn>
                  <a:cxn ang="0">
                    <a:pos x="T6" y="T7"/>
                  </a:cxn>
                </a:cxnLst>
                <a:rect l="0" t="0" r="r" b="b"/>
                <a:pathLst>
                  <a:path w="24" h="513">
                    <a:moveTo>
                      <a:pt x="0" y="0"/>
                    </a:moveTo>
                    <a:lnTo>
                      <a:pt x="24" y="0"/>
                    </a:lnTo>
                    <a:lnTo>
                      <a:pt x="24" y="513"/>
                    </a:lnTo>
                    <a:lnTo>
                      <a:pt x="0" y="513"/>
                    </a:lnTo>
                  </a:path>
                </a:pathLst>
              </a:custGeom>
              <a:noFill/>
              <a:ln w="6350"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7" name="Line 174"/>
              <p:cNvSpPr>
                <a:spLocks noChangeShapeType="1"/>
              </p:cNvSpPr>
              <p:nvPr/>
            </p:nvSpPr>
            <p:spPr bwMode="auto">
              <a:xfrm>
                <a:off x="4574" y="4065"/>
                <a:ext cx="0" cy="120"/>
              </a:xfrm>
              <a:prstGeom prst="line">
                <a:avLst/>
              </a:prstGeom>
              <a:noFill/>
              <a:ln w="1111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8" name="Line 175"/>
              <p:cNvSpPr>
                <a:spLocks noChangeShapeType="1"/>
              </p:cNvSpPr>
              <p:nvPr/>
            </p:nvSpPr>
            <p:spPr bwMode="auto">
              <a:xfrm>
                <a:off x="3908" y="4061"/>
                <a:ext cx="666" cy="0"/>
              </a:xfrm>
              <a:prstGeom prst="line">
                <a:avLst/>
              </a:prstGeom>
              <a:noFill/>
              <a:ln w="1111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9" name="Line 176"/>
              <p:cNvSpPr>
                <a:spLocks noChangeShapeType="1"/>
              </p:cNvSpPr>
              <p:nvPr/>
            </p:nvSpPr>
            <p:spPr bwMode="auto">
              <a:xfrm>
                <a:off x="3904" y="2400"/>
                <a:ext cx="0" cy="827"/>
              </a:xfrm>
              <a:prstGeom prst="line">
                <a:avLst/>
              </a:prstGeom>
              <a:noFill/>
              <a:ln w="11113"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0" name="Line 177"/>
              <p:cNvSpPr>
                <a:spLocks noChangeShapeType="1"/>
              </p:cNvSpPr>
              <p:nvPr/>
            </p:nvSpPr>
            <p:spPr bwMode="auto">
              <a:xfrm>
                <a:off x="3904" y="3234"/>
                <a:ext cx="0" cy="827"/>
              </a:xfrm>
              <a:prstGeom prst="line">
                <a:avLst/>
              </a:prstGeom>
              <a:noFill/>
              <a:ln w="11113"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1" name="Oval 178"/>
              <p:cNvSpPr>
                <a:spLocks noChangeArrowheads="1"/>
              </p:cNvSpPr>
              <p:nvPr/>
            </p:nvSpPr>
            <p:spPr bwMode="auto">
              <a:xfrm>
                <a:off x="4803" y="86"/>
                <a:ext cx="38" cy="38"/>
              </a:xfrm>
              <a:prstGeom prst="ellipse">
                <a:avLst/>
              </a:prstGeom>
              <a:solidFill>
                <a:srgbClr val="FFC000"/>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2" name="Oval 179"/>
              <p:cNvSpPr>
                <a:spLocks noChangeArrowheads="1"/>
              </p:cNvSpPr>
              <p:nvPr/>
            </p:nvSpPr>
            <p:spPr bwMode="auto">
              <a:xfrm>
                <a:off x="4803" y="435"/>
                <a:ext cx="38" cy="38"/>
              </a:xfrm>
              <a:prstGeom prst="ellipse">
                <a:avLst/>
              </a:prstGeom>
              <a:solidFill>
                <a:srgbClr val="FFC000"/>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3" name="Oval 180"/>
              <p:cNvSpPr>
                <a:spLocks noChangeArrowheads="1"/>
              </p:cNvSpPr>
              <p:nvPr/>
            </p:nvSpPr>
            <p:spPr bwMode="auto">
              <a:xfrm>
                <a:off x="4803" y="610"/>
                <a:ext cx="38" cy="38"/>
              </a:xfrm>
              <a:prstGeom prst="ellipse">
                <a:avLst/>
              </a:prstGeom>
              <a:solidFill>
                <a:srgbClr val="FFC000"/>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4" name="Oval 181"/>
              <p:cNvSpPr>
                <a:spLocks noChangeArrowheads="1"/>
              </p:cNvSpPr>
              <p:nvPr/>
            </p:nvSpPr>
            <p:spPr bwMode="auto">
              <a:xfrm>
                <a:off x="4964" y="726"/>
                <a:ext cx="38" cy="38"/>
              </a:xfrm>
              <a:prstGeom prst="ellipse">
                <a:avLst/>
              </a:prstGeom>
              <a:solidFill>
                <a:srgbClr val="FFC000"/>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5" name="Oval 182"/>
              <p:cNvSpPr>
                <a:spLocks noChangeArrowheads="1"/>
              </p:cNvSpPr>
              <p:nvPr/>
            </p:nvSpPr>
            <p:spPr bwMode="auto">
              <a:xfrm>
                <a:off x="4646" y="784"/>
                <a:ext cx="38" cy="38"/>
              </a:xfrm>
              <a:prstGeom prst="ellipse">
                <a:avLst/>
              </a:prstGeom>
              <a:solidFill>
                <a:srgbClr val="FFC000"/>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6" name="Oval 183"/>
              <p:cNvSpPr>
                <a:spLocks noChangeArrowheads="1"/>
              </p:cNvSpPr>
              <p:nvPr/>
            </p:nvSpPr>
            <p:spPr bwMode="auto">
              <a:xfrm>
                <a:off x="4646" y="901"/>
                <a:ext cx="38" cy="38"/>
              </a:xfrm>
              <a:prstGeom prst="ellipse">
                <a:avLst/>
              </a:prstGeom>
              <a:solidFill>
                <a:srgbClr val="FFC000"/>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7" name="Oval 184"/>
              <p:cNvSpPr>
                <a:spLocks noChangeArrowheads="1"/>
              </p:cNvSpPr>
              <p:nvPr/>
            </p:nvSpPr>
            <p:spPr bwMode="auto">
              <a:xfrm>
                <a:off x="4989" y="1075"/>
                <a:ext cx="38" cy="38"/>
              </a:xfrm>
              <a:prstGeom prst="ellipse">
                <a:avLst/>
              </a:prstGeom>
              <a:solidFill>
                <a:srgbClr val="FFC000"/>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8" name="Oval 185"/>
              <p:cNvSpPr>
                <a:spLocks noChangeArrowheads="1"/>
              </p:cNvSpPr>
              <p:nvPr/>
            </p:nvSpPr>
            <p:spPr bwMode="auto">
              <a:xfrm>
                <a:off x="4490" y="1250"/>
                <a:ext cx="39" cy="38"/>
              </a:xfrm>
              <a:prstGeom prst="ellipse">
                <a:avLst/>
              </a:prstGeom>
              <a:solidFill>
                <a:srgbClr val="FFC000"/>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9" name="Oval 186"/>
              <p:cNvSpPr>
                <a:spLocks noChangeArrowheads="1"/>
              </p:cNvSpPr>
              <p:nvPr/>
            </p:nvSpPr>
            <p:spPr bwMode="auto">
              <a:xfrm>
                <a:off x="4652" y="1424"/>
                <a:ext cx="39" cy="38"/>
              </a:xfrm>
              <a:prstGeom prst="ellipse">
                <a:avLst/>
              </a:prstGeom>
              <a:solidFill>
                <a:srgbClr val="FFC000"/>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0" name="Oval 187"/>
              <p:cNvSpPr>
                <a:spLocks noChangeArrowheads="1"/>
              </p:cNvSpPr>
              <p:nvPr/>
            </p:nvSpPr>
            <p:spPr bwMode="auto">
              <a:xfrm>
                <a:off x="4328" y="3053"/>
                <a:ext cx="38" cy="38"/>
              </a:xfrm>
              <a:prstGeom prst="ellipse">
                <a:avLst/>
              </a:prstGeom>
              <a:solidFill>
                <a:srgbClr val="CC00CC"/>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1" name="Oval 188"/>
              <p:cNvSpPr>
                <a:spLocks noChangeArrowheads="1"/>
              </p:cNvSpPr>
              <p:nvPr/>
            </p:nvSpPr>
            <p:spPr bwMode="auto">
              <a:xfrm>
                <a:off x="4328" y="3111"/>
                <a:ext cx="38" cy="39"/>
              </a:xfrm>
              <a:prstGeom prst="ellipse">
                <a:avLst/>
              </a:prstGeom>
              <a:solidFill>
                <a:srgbClr val="CC00CC"/>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2" name="Oval 189"/>
              <p:cNvSpPr>
                <a:spLocks noChangeArrowheads="1"/>
              </p:cNvSpPr>
              <p:nvPr/>
            </p:nvSpPr>
            <p:spPr bwMode="auto">
              <a:xfrm>
                <a:off x="4328" y="3170"/>
                <a:ext cx="38" cy="38"/>
              </a:xfrm>
              <a:prstGeom prst="ellipse">
                <a:avLst/>
              </a:prstGeom>
              <a:solidFill>
                <a:srgbClr val="CC00CC"/>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3" name="Oval 190"/>
              <p:cNvSpPr>
                <a:spLocks noChangeArrowheads="1"/>
              </p:cNvSpPr>
              <p:nvPr/>
            </p:nvSpPr>
            <p:spPr bwMode="auto">
              <a:xfrm>
                <a:off x="4328" y="3228"/>
                <a:ext cx="38" cy="38"/>
              </a:xfrm>
              <a:prstGeom prst="ellipse">
                <a:avLst/>
              </a:prstGeom>
              <a:solidFill>
                <a:srgbClr val="CC00CC"/>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4" name="Oval 191"/>
              <p:cNvSpPr>
                <a:spLocks noChangeArrowheads="1"/>
              </p:cNvSpPr>
              <p:nvPr/>
            </p:nvSpPr>
            <p:spPr bwMode="auto">
              <a:xfrm>
                <a:off x="4328" y="3286"/>
                <a:ext cx="38" cy="38"/>
              </a:xfrm>
              <a:prstGeom prst="ellipse">
                <a:avLst/>
              </a:prstGeom>
              <a:solidFill>
                <a:srgbClr val="CC00CC"/>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5" name="Oval 192"/>
              <p:cNvSpPr>
                <a:spLocks noChangeArrowheads="1"/>
              </p:cNvSpPr>
              <p:nvPr/>
            </p:nvSpPr>
            <p:spPr bwMode="auto">
              <a:xfrm>
                <a:off x="4161" y="3344"/>
                <a:ext cx="38" cy="38"/>
              </a:xfrm>
              <a:prstGeom prst="ellipse">
                <a:avLst/>
              </a:prstGeom>
              <a:solidFill>
                <a:srgbClr val="CC00CC"/>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6" name="Oval 193"/>
              <p:cNvSpPr>
                <a:spLocks noChangeArrowheads="1"/>
              </p:cNvSpPr>
              <p:nvPr/>
            </p:nvSpPr>
            <p:spPr bwMode="auto">
              <a:xfrm>
                <a:off x="4161" y="3461"/>
                <a:ext cx="38" cy="38"/>
              </a:xfrm>
              <a:prstGeom prst="ellipse">
                <a:avLst/>
              </a:prstGeom>
              <a:solidFill>
                <a:srgbClr val="CC00CC"/>
              </a:solidFill>
              <a:ln w="6350"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7" name="Rectangle 194"/>
              <p:cNvSpPr>
                <a:spLocks noChangeArrowheads="1"/>
              </p:cNvSpPr>
              <p:nvPr/>
            </p:nvSpPr>
            <p:spPr bwMode="auto">
              <a:xfrm>
                <a:off x="4861" y="3995"/>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8" name="Rectangle 195"/>
              <p:cNvSpPr>
                <a:spLocks noChangeArrowheads="1"/>
              </p:cNvSpPr>
              <p:nvPr/>
            </p:nvSpPr>
            <p:spPr bwMode="auto">
              <a:xfrm>
                <a:off x="4247" y="2997"/>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9" name="Rectangle 196"/>
              <p:cNvSpPr>
                <a:spLocks noChangeArrowheads="1"/>
              </p:cNvSpPr>
              <p:nvPr/>
            </p:nvSpPr>
            <p:spPr bwMode="auto">
              <a:xfrm>
                <a:off x="4884" y="737"/>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0" name="Rectangle 197"/>
              <p:cNvSpPr>
                <a:spLocks noChangeArrowheads="1"/>
              </p:cNvSpPr>
              <p:nvPr/>
            </p:nvSpPr>
            <p:spPr bwMode="auto">
              <a:xfrm>
                <a:off x="4723" y="320"/>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1" name="Rectangle 198"/>
              <p:cNvSpPr>
                <a:spLocks noChangeArrowheads="1"/>
              </p:cNvSpPr>
              <p:nvPr/>
            </p:nvSpPr>
            <p:spPr bwMode="auto">
              <a:xfrm>
                <a:off x="4566" y="655"/>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2" name="Rectangle 199"/>
              <p:cNvSpPr>
                <a:spLocks noChangeArrowheads="1"/>
              </p:cNvSpPr>
              <p:nvPr/>
            </p:nvSpPr>
            <p:spPr bwMode="auto">
              <a:xfrm>
                <a:off x="4572" y="1580"/>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3" name="Rectangle 200"/>
              <p:cNvSpPr>
                <a:spLocks noChangeArrowheads="1"/>
              </p:cNvSpPr>
              <p:nvPr/>
            </p:nvSpPr>
            <p:spPr bwMode="auto">
              <a:xfrm>
                <a:off x="4410" y="1084"/>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4" name="Rectangle 201"/>
              <p:cNvSpPr>
                <a:spLocks noChangeArrowheads="1"/>
              </p:cNvSpPr>
              <p:nvPr/>
            </p:nvSpPr>
            <p:spPr bwMode="auto">
              <a:xfrm>
                <a:off x="4429" y="2153"/>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5" name="Rectangle 202"/>
              <p:cNvSpPr>
                <a:spLocks noChangeArrowheads="1"/>
              </p:cNvSpPr>
              <p:nvPr/>
            </p:nvSpPr>
            <p:spPr bwMode="auto">
              <a:xfrm>
                <a:off x="4248" y="2482"/>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6" name="Rectangle 203"/>
              <p:cNvSpPr>
                <a:spLocks noChangeArrowheads="1"/>
              </p:cNvSpPr>
              <p:nvPr/>
            </p:nvSpPr>
            <p:spPr bwMode="auto">
              <a:xfrm>
                <a:off x="4512" y="4075"/>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98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7" name="Rectangle 204"/>
              <p:cNvSpPr>
                <a:spLocks noChangeArrowheads="1"/>
              </p:cNvSpPr>
              <p:nvPr/>
            </p:nvSpPr>
            <p:spPr bwMode="auto">
              <a:xfrm>
                <a:off x="4683" y="3884"/>
                <a:ext cx="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223" name="Rectangle 206"/>
            <p:cNvSpPr>
              <a:spLocks noChangeArrowheads="1"/>
            </p:cNvSpPr>
            <p:nvPr/>
          </p:nvSpPr>
          <p:spPr bwMode="auto">
            <a:xfrm>
              <a:off x="7715250" y="5957888"/>
              <a:ext cx="100013" cy="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1" i="0" u="none" strike="noStrike" cap="none" normalizeH="0" baseline="0">
                  <a:ln>
                    <a:noFill/>
                  </a:ln>
                  <a:solidFill>
                    <a:srgbClr val="000000"/>
                  </a:solidFill>
                  <a:effectLst/>
                  <a:latin typeface="Arial" panose="020B0604020202020204" pitchFamily="34" charset="0"/>
                </a:rPr>
                <a:t>86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4" name="Line 207"/>
            <p:cNvSpPr>
              <a:spLocks noChangeShapeType="1"/>
            </p:cNvSpPr>
            <p:nvPr/>
          </p:nvSpPr>
          <p:spPr bwMode="auto">
            <a:xfrm>
              <a:off x="6486525" y="6797675"/>
              <a:ext cx="231775" cy="0"/>
            </a:xfrm>
            <a:prstGeom prst="line">
              <a:avLst/>
            </a:prstGeom>
            <a:noFill/>
            <a:ln w="6350" cap="sq">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Line 208"/>
            <p:cNvSpPr>
              <a:spLocks noChangeShapeType="1"/>
            </p:cNvSpPr>
            <p:nvPr/>
          </p:nvSpPr>
          <p:spPr bwMode="auto">
            <a:xfrm>
              <a:off x="6486525" y="6775450"/>
              <a:ext cx="0" cy="46038"/>
            </a:xfrm>
            <a:prstGeom prst="line">
              <a:avLst/>
            </a:prstGeom>
            <a:noFill/>
            <a:ln w="6350" cap="sq">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Line 209"/>
            <p:cNvSpPr>
              <a:spLocks noChangeShapeType="1"/>
            </p:cNvSpPr>
            <p:nvPr/>
          </p:nvSpPr>
          <p:spPr bwMode="auto">
            <a:xfrm>
              <a:off x="6718300" y="6775450"/>
              <a:ext cx="0" cy="46038"/>
            </a:xfrm>
            <a:prstGeom prst="line">
              <a:avLst/>
            </a:prstGeom>
            <a:noFill/>
            <a:ln w="6350" cap="sq">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Rectangle 210"/>
            <p:cNvSpPr>
              <a:spLocks noChangeArrowheads="1"/>
            </p:cNvSpPr>
            <p:nvPr/>
          </p:nvSpPr>
          <p:spPr bwMode="auto">
            <a:xfrm>
              <a:off x="6510338" y="6821488"/>
              <a:ext cx="22860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1" i="0" u="none" strike="noStrike" cap="none" normalizeH="0" baseline="0">
                  <a:ln>
                    <a:noFill/>
                  </a:ln>
                  <a:solidFill>
                    <a:srgbClr val="000000"/>
                  </a:solidFill>
                  <a:effectLst/>
                  <a:latin typeface="Arial" panose="020B0604020202020204" pitchFamily="34" charset="0"/>
                </a:rPr>
                <a:t>0.001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8" name="TextBox 427">
              <a:extLst>
                <a:ext uri="{FF2B5EF4-FFF2-40B4-BE49-F238E27FC236}">
                  <a16:creationId xmlns:a16="http://schemas.microsoft.com/office/drawing/2014/main" id="{15C056D4-342E-624F-B8F4-FF43E657491B}"/>
                </a:ext>
              </a:extLst>
            </p:cNvPr>
            <p:cNvSpPr txBox="1"/>
            <p:nvPr/>
          </p:nvSpPr>
          <p:spPr>
            <a:xfrm>
              <a:off x="7436470" y="4763702"/>
              <a:ext cx="1070421" cy="461665"/>
            </a:xfrm>
            <a:prstGeom prst="rect">
              <a:avLst/>
            </a:prstGeom>
            <a:noFill/>
          </p:spPr>
          <p:txBody>
            <a:bodyPr wrap="none" rtlCol="0">
              <a:spAutoFit/>
            </a:bodyPr>
            <a:lstStyle/>
            <a:p>
              <a:r>
                <a:rPr lang="en-US" sz="1200" i="1" dirty="0">
                  <a:solidFill>
                    <a:srgbClr val="0000FF"/>
                  </a:solidFill>
                </a:rPr>
                <a:t>S. cerevisiae</a:t>
              </a:r>
            </a:p>
            <a:p>
              <a:r>
                <a:rPr lang="en-US" sz="1200" dirty="0">
                  <a:solidFill>
                    <a:srgbClr val="0000FF"/>
                  </a:solidFill>
                </a:rPr>
                <a:t>Group 5 </a:t>
              </a:r>
              <a:r>
                <a:rPr lang="en-US" sz="1200" i="1" dirty="0">
                  <a:solidFill>
                    <a:srgbClr val="0000FF"/>
                  </a:solidFill>
                </a:rPr>
                <a:t>ATP6</a:t>
              </a:r>
              <a:r>
                <a:rPr lang="en-US" sz="1200" dirty="0">
                  <a:solidFill>
                    <a:srgbClr val="0000FF"/>
                  </a:solidFill>
                </a:rPr>
                <a:t> </a:t>
              </a:r>
            </a:p>
          </p:txBody>
        </p:sp>
        <p:sp>
          <p:nvSpPr>
            <p:cNvPr id="429" name="TextBox 428">
              <a:extLst>
                <a:ext uri="{FF2B5EF4-FFF2-40B4-BE49-F238E27FC236}">
                  <a16:creationId xmlns:a16="http://schemas.microsoft.com/office/drawing/2014/main" id="{27FF7C7C-0594-D741-BC27-931931800C50}"/>
                </a:ext>
              </a:extLst>
            </p:cNvPr>
            <p:cNvSpPr txBox="1"/>
            <p:nvPr/>
          </p:nvSpPr>
          <p:spPr>
            <a:xfrm>
              <a:off x="7540179" y="2841240"/>
              <a:ext cx="1070421" cy="461665"/>
            </a:xfrm>
            <a:prstGeom prst="rect">
              <a:avLst/>
            </a:prstGeom>
            <a:noFill/>
          </p:spPr>
          <p:txBody>
            <a:bodyPr wrap="none" rtlCol="0">
              <a:spAutoFit/>
            </a:bodyPr>
            <a:lstStyle/>
            <a:p>
              <a:r>
                <a:rPr lang="en-US" sz="1200" i="1" dirty="0">
                  <a:solidFill>
                    <a:srgbClr val="0000FF"/>
                  </a:solidFill>
                </a:rPr>
                <a:t>S. cerevisiae</a:t>
              </a:r>
            </a:p>
            <a:p>
              <a:r>
                <a:rPr lang="en-US" sz="1200" dirty="0">
                  <a:solidFill>
                    <a:srgbClr val="0000FF"/>
                  </a:solidFill>
                </a:rPr>
                <a:t>Group 4 </a:t>
              </a:r>
              <a:r>
                <a:rPr lang="en-US" sz="1200" i="1" dirty="0">
                  <a:solidFill>
                    <a:srgbClr val="0000FF"/>
                  </a:solidFill>
                </a:rPr>
                <a:t>ATP6</a:t>
              </a:r>
              <a:r>
                <a:rPr lang="en-US" sz="1200" dirty="0">
                  <a:solidFill>
                    <a:srgbClr val="0000FF"/>
                  </a:solidFill>
                </a:rPr>
                <a:t> </a:t>
              </a:r>
            </a:p>
          </p:txBody>
        </p:sp>
        <p:sp>
          <p:nvSpPr>
            <p:cNvPr id="430" name="TextBox 429">
              <a:extLst>
                <a:ext uri="{FF2B5EF4-FFF2-40B4-BE49-F238E27FC236}">
                  <a16:creationId xmlns:a16="http://schemas.microsoft.com/office/drawing/2014/main" id="{3A00B91F-FF97-C94D-AE59-E8BACD506583}"/>
                </a:ext>
              </a:extLst>
            </p:cNvPr>
            <p:cNvSpPr txBox="1"/>
            <p:nvPr/>
          </p:nvSpPr>
          <p:spPr>
            <a:xfrm>
              <a:off x="6211644" y="5970905"/>
              <a:ext cx="1070421" cy="461665"/>
            </a:xfrm>
            <a:prstGeom prst="rect">
              <a:avLst/>
            </a:prstGeom>
            <a:noFill/>
          </p:spPr>
          <p:txBody>
            <a:bodyPr wrap="none" rtlCol="0">
              <a:spAutoFit/>
            </a:bodyPr>
            <a:lstStyle/>
            <a:p>
              <a:r>
                <a:rPr lang="en-US" sz="1200" i="1" dirty="0">
                  <a:solidFill>
                    <a:srgbClr val="FF0000"/>
                  </a:solidFill>
                </a:rPr>
                <a:t>S. paradoxus</a:t>
              </a:r>
              <a:r>
                <a:rPr lang="en-US" sz="1200" dirty="0">
                  <a:solidFill>
                    <a:srgbClr val="FF0000"/>
                  </a:solidFill>
                </a:rPr>
                <a:t> </a:t>
              </a:r>
            </a:p>
            <a:p>
              <a:r>
                <a:rPr lang="en-US" sz="1200" dirty="0">
                  <a:solidFill>
                    <a:srgbClr val="FF0000"/>
                  </a:solidFill>
                </a:rPr>
                <a:t>Group 3 </a:t>
              </a:r>
              <a:r>
                <a:rPr lang="en-US" sz="1200" i="1" dirty="0">
                  <a:solidFill>
                    <a:srgbClr val="FF0000"/>
                  </a:solidFill>
                </a:rPr>
                <a:t>ATP6</a:t>
              </a:r>
              <a:r>
                <a:rPr lang="en-US" sz="1200" dirty="0">
                  <a:solidFill>
                    <a:srgbClr val="FF0000"/>
                  </a:solidFill>
                </a:rPr>
                <a:t> </a:t>
              </a:r>
              <a:endParaRPr lang="en-US" sz="1200" i="1" dirty="0">
                <a:solidFill>
                  <a:srgbClr val="FF0000"/>
                </a:solidFill>
              </a:endParaRPr>
            </a:p>
          </p:txBody>
        </p:sp>
      </p:grpSp>
      <p:sp>
        <p:nvSpPr>
          <p:cNvPr id="432" name="Rectangle 431">
            <a:extLst>
              <a:ext uri="{FF2B5EF4-FFF2-40B4-BE49-F238E27FC236}">
                <a16:creationId xmlns:a16="http://schemas.microsoft.com/office/drawing/2014/main" id="{8289DDC2-4D14-8D45-9CB7-79195E1BBFDA}"/>
              </a:ext>
            </a:extLst>
          </p:cNvPr>
          <p:cNvSpPr/>
          <p:nvPr/>
        </p:nvSpPr>
        <p:spPr>
          <a:xfrm>
            <a:off x="6422133" y="3919835"/>
            <a:ext cx="1270797" cy="461665"/>
          </a:xfrm>
          <a:prstGeom prst="rect">
            <a:avLst/>
          </a:prstGeom>
          <a:noFill/>
        </p:spPr>
        <p:txBody>
          <a:bodyPr wrap="none">
            <a:spAutoFit/>
          </a:bodyPr>
          <a:lstStyle/>
          <a:p>
            <a:r>
              <a:rPr lang="en-US" sz="1200" i="1" dirty="0">
                <a:solidFill>
                  <a:srgbClr val="0000FF"/>
                </a:solidFill>
              </a:rPr>
              <a:t>S. cerevisiae</a:t>
            </a:r>
          </a:p>
          <a:p>
            <a:r>
              <a:rPr lang="en-US" sz="1200" dirty="0">
                <a:solidFill>
                  <a:srgbClr val="0000FF"/>
                </a:solidFill>
              </a:rPr>
              <a:t>Group 1399 </a:t>
            </a:r>
            <a:r>
              <a:rPr lang="en-US" sz="1200" i="1" dirty="0">
                <a:solidFill>
                  <a:srgbClr val="0000FF"/>
                </a:solidFill>
              </a:rPr>
              <a:t>ATP6</a:t>
            </a:r>
          </a:p>
        </p:txBody>
      </p:sp>
      <p:sp>
        <p:nvSpPr>
          <p:cNvPr id="433" name="TextBox 432">
            <a:extLst>
              <a:ext uri="{FF2B5EF4-FFF2-40B4-BE49-F238E27FC236}">
                <a16:creationId xmlns:a16="http://schemas.microsoft.com/office/drawing/2014/main" id="{18B93D8F-7989-5642-B56D-315F1D8DE498}"/>
              </a:ext>
            </a:extLst>
          </p:cNvPr>
          <p:cNvSpPr txBox="1"/>
          <p:nvPr/>
        </p:nvSpPr>
        <p:spPr>
          <a:xfrm>
            <a:off x="7924800" y="138499"/>
            <a:ext cx="1028700" cy="276999"/>
          </a:xfrm>
          <a:prstGeom prst="rect">
            <a:avLst/>
          </a:prstGeom>
          <a:noFill/>
        </p:spPr>
        <p:txBody>
          <a:bodyPr wrap="square" rtlCol="0">
            <a:spAutoFit/>
          </a:bodyPr>
          <a:lstStyle/>
          <a:p>
            <a:r>
              <a:rPr lang="en-US" sz="1200" b="1" dirty="0">
                <a:latin typeface="Times New Roman" panose="02020603050405020304" pitchFamily="18" charset="0"/>
                <a:cs typeface="Times New Roman" panose="02020603050405020304" pitchFamily="18" charset="0"/>
              </a:rPr>
              <a:t>FIGURE S1</a:t>
            </a:r>
            <a:endParaRPr lang="en-US" sz="1200" dirty="0">
              <a:latin typeface="Times New Roman" panose="02020603050405020304" pitchFamily="18" charset="0"/>
              <a:cs typeface="Times New Roman" panose="02020603050405020304" pitchFamily="18" charset="0"/>
            </a:endParaRPr>
          </a:p>
        </p:txBody>
      </p:sp>
      <p:sp>
        <p:nvSpPr>
          <p:cNvPr id="434" name="TextBox 433">
            <a:extLst>
              <a:ext uri="{FF2B5EF4-FFF2-40B4-BE49-F238E27FC236}">
                <a16:creationId xmlns:a16="http://schemas.microsoft.com/office/drawing/2014/main" id="{A491CCA3-DEE4-FE4A-9DDA-BB3D0C203507}"/>
              </a:ext>
            </a:extLst>
          </p:cNvPr>
          <p:cNvSpPr txBox="1"/>
          <p:nvPr/>
        </p:nvSpPr>
        <p:spPr>
          <a:xfrm>
            <a:off x="1425480" y="0"/>
            <a:ext cx="266700" cy="276999"/>
          </a:xfrm>
          <a:prstGeom prst="rect">
            <a:avLst/>
          </a:prstGeom>
          <a:noFill/>
        </p:spPr>
        <p:txBody>
          <a:bodyPr wrap="square" rtlCol="0">
            <a:spAutoFit/>
          </a:bodyPr>
          <a:lstStyle/>
          <a:p>
            <a:r>
              <a:rPr lang="en-US" sz="1200" b="1" dirty="0">
                <a:latin typeface="Times New Roman" panose="02020603050405020304" pitchFamily="18" charset="0"/>
                <a:cs typeface="Times New Roman" panose="02020603050405020304" pitchFamily="18" charset="0"/>
              </a:rPr>
              <a:t>A</a:t>
            </a:r>
            <a:endParaRPr lang="en-US" sz="1200" dirty="0">
              <a:latin typeface="Times New Roman" panose="02020603050405020304" pitchFamily="18" charset="0"/>
              <a:cs typeface="Times New Roman" panose="02020603050405020304" pitchFamily="18" charset="0"/>
            </a:endParaRPr>
          </a:p>
        </p:txBody>
      </p:sp>
      <p:sp>
        <p:nvSpPr>
          <p:cNvPr id="435" name="TextBox 434">
            <a:extLst>
              <a:ext uri="{FF2B5EF4-FFF2-40B4-BE49-F238E27FC236}">
                <a16:creationId xmlns:a16="http://schemas.microsoft.com/office/drawing/2014/main" id="{725506A6-E324-8246-972E-DE6562C55987}"/>
              </a:ext>
            </a:extLst>
          </p:cNvPr>
          <p:cNvSpPr txBox="1"/>
          <p:nvPr/>
        </p:nvSpPr>
        <p:spPr>
          <a:xfrm>
            <a:off x="4873530" y="0"/>
            <a:ext cx="266700" cy="276999"/>
          </a:xfrm>
          <a:prstGeom prst="rect">
            <a:avLst/>
          </a:prstGeom>
          <a:noFill/>
        </p:spPr>
        <p:txBody>
          <a:bodyPr wrap="square" rtlCol="0">
            <a:spAutoFit/>
          </a:bodyPr>
          <a:lstStyle/>
          <a:p>
            <a:r>
              <a:rPr lang="en-US" sz="1200" b="1" dirty="0">
                <a:latin typeface="Times New Roman" panose="02020603050405020304" pitchFamily="18" charset="0"/>
                <a:cs typeface="Times New Roman" panose="02020603050405020304" pitchFamily="18" charset="0"/>
              </a:rPr>
              <a:t>B</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0519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87B4685-CA99-5D42-A291-4CABFEE92681}"/>
              </a:ext>
            </a:extLst>
          </p:cNvPr>
          <p:cNvSpPr/>
          <p:nvPr/>
        </p:nvSpPr>
        <p:spPr>
          <a:xfrm>
            <a:off x="7886700" y="152400"/>
            <a:ext cx="1062112" cy="276999"/>
          </a:xfrm>
          <a:prstGeom prst="rect">
            <a:avLst/>
          </a:prstGeom>
        </p:spPr>
        <p:txBody>
          <a:bodyPr wrap="square">
            <a:spAutoFit/>
          </a:bodyPr>
          <a:lstStyle/>
          <a:p>
            <a:r>
              <a:rPr lang="en-US" sz="1200" b="1" dirty="0">
                <a:latin typeface="Times New Roman" panose="02020603050405020304" pitchFamily="18" charset="0"/>
                <a:ea typeface="Cambria" panose="02040503050406030204" pitchFamily="18" charset="0"/>
              </a:rPr>
              <a:t>FIGURE S8</a:t>
            </a:r>
            <a:endParaRPr lang="en-US" sz="1200" dirty="0"/>
          </a:p>
        </p:txBody>
      </p:sp>
      <p:grpSp>
        <p:nvGrpSpPr>
          <p:cNvPr id="2" name="Group 1">
            <a:extLst>
              <a:ext uri="{FF2B5EF4-FFF2-40B4-BE49-F238E27FC236}">
                <a16:creationId xmlns:a16="http://schemas.microsoft.com/office/drawing/2014/main" id="{17FCF85A-8AC6-4A4A-B3D2-9F9F51112759}"/>
              </a:ext>
            </a:extLst>
          </p:cNvPr>
          <p:cNvGrpSpPr/>
          <p:nvPr/>
        </p:nvGrpSpPr>
        <p:grpSpPr>
          <a:xfrm>
            <a:off x="1790700" y="495300"/>
            <a:ext cx="4793134" cy="4263580"/>
            <a:chOff x="1835397" y="1285101"/>
            <a:chExt cx="4793134" cy="4263580"/>
          </a:xfrm>
        </p:grpSpPr>
        <p:grpSp>
          <p:nvGrpSpPr>
            <p:cNvPr id="17" name="Group 16">
              <a:extLst>
                <a:ext uri="{FF2B5EF4-FFF2-40B4-BE49-F238E27FC236}">
                  <a16:creationId xmlns:a16="http://schemas.microsoft.com/office/drawing/2014/main" id="{495B24CD-3AD8-BD48-97DA-F8101D3A1DF6}"/>
                </a:ext>
              </a:extLst>
            </p:cNvPr>
            <p:cNvGrpSpPr/>
            <p:nvPr/>
          </p:nvGrpSpPr>
          <p:grpSpPr>
            <a:xfrm>
              <a:off x="1835397" y="1285101"/>
              <a:ext cx="4340520" cy="1235633"/>
              <a:chOff x="1835397" y="1285101"/>
              <a:chExt cx="4340520" cy="1235633"/>
            </a:xfrm>
          </p:grpSpPr>
          <p:grpSp>
            <p:nvGrpSpPr>
              <p:cNvPr id="16" name="Group 15">
                <a:extLst>
                  <a:ext uri="{FF2B5EF4-FFF2-40B4-BE49-F238E27FC236}">
                    <a16:creationId xmlns:a16="http://schemas.microsoft.com/office/drawing/2014/main" id="{771658D0-FD9E-0A4A-AD68-610DFE5A2A27}"/>
                  </a:ext>
                </a:extLst>
              </p:cNvPr>
              <p:cNvGrpSpPr/>
              <p:nvPr/>
            </p:nvGrpSpPr>
            <p:grpSpPr>
              <a:xfrm>
                <a:off x="1835397" y="1612408"/>
                <a:ext cx="1083951" cy="543459"/>
                <a:chOff x="1835397" y="1612408"/>
                <a:chExt cx="1083951" cy="543459"/>
              </a:xfrm>
            </p:grpSpPr>
            <p:sp>
              <p:nvSpPr>
                <p:cNvPr id="55" name="TextBox 54"/>
                <p:cNvSpPr txBox="1"/>
                <p:nvPr/>
              </p:nvSpPr>
              <p:spPr>
                <a:xfrm>
                  <a:off x="2303474" y="1612408"/>
                  <a:ext cx="615874"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a:t>
                  </a:r>
                </a:p>
              </p:txBody>
            </p:sp>
            <p:sp>
              <p:nvSpPr>
                <p:cNvPr id="56" name="TextBox 55"/>
                <p:cNvSpPr txBox="1"/>
                <p:nvPr/>
              </p:nvSpPr>
              <p:spPr>
                <a:xfrm>
                  <a:off x="1835397" y="1894257"/>
                  <a:ext cx="1083951"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pAG36::WHI2</a:t>
                  </a:r>
                </a:p>
              </p:txBody>
            </p:sp>
          </p:grpSp>
          <p:grpSp>
            <p:nvGrpSpPr>
              <p:cNvPr id="11" name="Group 10">
                <a:extLst>
                  <a:ext uri="{FF2B5EF4-FFF2-40B4-BE49-F238E27FC236}">
                    <a16:creationId xmlns:a16="http://schemas.microsoft.com/office/drawing/2014/main" id="{A3D0CEBB-3057-6F48-B29A-6238C10BA2ED}"/>
                  </a:ext>
                </a:extLst>
              </p:cNvPr>
              <p:cNvGrpSpPr/>
              <p:nvPr/>
            </p:nvGrpSpPr>
            <p:grpSpPr>
              <a:xfrm>
                <a:off x="2922187" y="1285101"/>
                <a:ext cx="3253730" cy="1235633"/>
                <a:chOff x="3371143" y="1285101"/>
                <a:chExt cx="3253730" cy="1235633"/>
              </a:xfrm>
            </p:grpSpPr>
            <p:sp>
              <p:nvSpPr>
                <p:cNvPr id="54" name="TextBox 53"/>
                <p:cNvSpPr txBox="1"/>
                <p:nvPr/>
              </p:nvSpPr>
              <p:spPr>
                <a:xfrm>
                  <a:off x="3763656" y="1285101"/>
                  <a:ext cx="817403" cy="276999"/>
                </a:xfrm>
                <a:prstGeom prst="rect">
                  <a:avLst/>
                </a:prstGeom>
                <a:noFill/>
              </p:spPr>
              <p:txBody>
                <a:bodyPr wrap="none" rtlCol="0">
                  <a:spAutoFit/>
                </a:bodyPr>
                <a:lstStyle/>
                <a:p>
                  <a:r>
                    <a:rPr lang="en-US" sz="1200" b="1" dirty="0">
                      <a:latin typeface="Times New Roman" pitchFamily="18" charset="0"/>
                      <a:cs typeface="Times New Roman" pitchFamily="18" charset="0"/>
                    </a:rPr>
                    <a:t>YJM1199</a:t>
                  </a:r>
                </a:p>
              </p:txBody>
            </p:sp>
            <p:grpSp>
              <p:nvGrpSpPr>
                <p:cNvPr id="10" name="Group 9">
                  <a:extLst>
                    <a:ext uri="{FF2B5EF4-FFF2-40B4-BE49-F238E27FC236}">
                      <a16:creationId xmlns:a16="http://schemas.microsoft.com/office/drawing/2014/main" id="{F24C8A06-19BA-A545-8885-B53FAA92C12C}"/>
                    </a:ext>
                  </a:extLst>
                </p:cNvPr>
                <p:cNvGrpSpPr/>
                <p:nvPr/>
              </p:nvGrpSpPr>
              <p:grpSpPr>
                <a:xfrm>
                  <a:off x="3371143" y="1513390"/>
                  <a:ext cx="3253730" cy="1007344"/>
                  <a:chOff x="3977936" y="1842408"/>
                  <a:chExt cx="3253730" cy="1007344"/>
                </a:xfrm>
              </p:grpSpPr>
              <p:sp>
                <p:nvSpPr>
                  <p:cNvPr id="53" name="TextBox 52"/>
                  <p:cNvSpPr txBox="1"/>
                  <p:nvPr/>
                </p:nvSpPr>
                <p:spPr>
                  <a:xfrm>
                    <a:off x="6191572" y="2572753"/>
                    <a:ext cx="492443" cy="276999"/>
                  </a:xfrm>
                  <a:prstGeom prst="rect">
                    <a:avLst/>
                  </a:prstGeom>
                  <a:noFill/>
                </p:spPr>
                <p:txBody>
                  <a:bodyPr wrap="none" rtlCol="0">
                    <a:spAutoFit/>
                  </a:bodyPr>
                  <a:lstStyle/>
                  <a:p>
                    <a:r>
                      <a:rPr lang="en-US" sz="1200" b="1" dirty="0">
                        <a:latin typeface="Times New Roman" pitchFamily="18" charset="0"/>
                        <a:cs typeface="Times New Roman" pitchFamily="18" charset="0"/>
                      </a:rPr>
                      <a:t>YPE</a:t>
                    </a:r>
                  </a:p>
                </p:txBody>
              </p:sp>
              <p:pic>
                <p:nvPicPr>
                  <p:cNvPr id="57" name="Picture 2" descr="C:\Users\sv112\Desktop\McCusker lab data-Sriram\Spot dilutions\WHI2 experiments\pWHI2 expression\set5\5-YPD,YPE.jpe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64022" t="59752" r="5137" b="4547"/>
                  <a:stretch/>
                </p:blipFill>
                <p:spPr bwMode="auto">
                  <a:xfrm>
                    <a:off x="5643920" y="1842408"/>
                    <a:ext cx="1587746" cy="748099"/>
                  </a:xfrm>
                  <a:prstGeom prst="rect">
                    <a:avLst/>
                  </a:prstGeom>
                  <a:noFill/>
                  <a:extLst>
                    <a:ext uri="{909E8E84-426E-40DD-AFC4-6F175D3DCCD1}">
                      <a14:hiddenFill xmlns:a14="http://schemas.microsoft.com/office/drawing/2010/main">
                        <a:solidFill>
                          <a:srgbClr val="FFFFFF"/>
                        </a:solidFill>
                      </a14:hiddenFill>
                    </a:ext>
                  </a:extLst>
                </p:spPr>
              </p:pic>
              <p:sp>
                <p:nvSpPr>
                  <p:cNvPr id="58" name="TextBox 57"/>
                  <p:cNvSpPr txBox="1"/>
                  <p:nvPr/>
                </p:nvSpPr>
                <p:spPr>
                  <a:xfrm>
                    <a:off x="4521580" y="2572753"/>
                    <a:ext cx="500458" cy="276999"/>
                  </a:xfrm>
                  <a:prstGeom prst="rect">
                    <a:avLst/>
                  </a:prstGeom>
                  <a:noFill/>
                </p:spPr>
                <p:txBody>
                  <a:bodyPr wrap="none" rtlCol="0">
                    <a:spAutoFit/>
                  </a:bodyPr>
                  <a:lstStyle/>
                  <a:p>
                    <a:r>
                      <a:rPr lang="en-US" sz="1200" b="1" dirty="0">
                        <a:latin typeface="Times New Roman" pitchFamily="18" charset="0"/>
                        <a:cs typeface="Times New Roman" pitchFamily="18" charset="0"/>
                      </a:rPr>
                      <a:t>YPD</a:t>
                    </a:r>
                  </a:p>
                </p:txBody>
              </p:sp>
              <p:pic>
                <p:nvPicPr>
                  <p:cNvPr id="59" name="Picture 2" descr="C:\Users\sv112\Desktop\McCusker lab data-Sriram\Spot dilutions\WHI2 experiments\pWHI2 expression\set5\5-YPD,YPE.jpe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246" t="54749" r="68913" b="9628"/>
                  <a:stretch/>
                </p:blipFill>
                <p:spPr bwMode="auto">
                  <a:xfrm>
                    <a:off x="3977936" y="1842408"/>
                    <a:ext cx="1587746" cy="746478"/>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18" name="Group 17">
              <a:extLst>
                <a:ext uri="{FF2B5EF4-FFF2-40B4-BE49-F238E27FC236}">
                  <a16:creationId xmlns:a16="http://schemas.microsoft.com/office/drawing/2014/main" id="{D78754A3-B468-4546-A028-4EA5820AC59D}"/>
                </a:ext>
              </a:extLst>
            </p:cNvPr>
            <p:cNvGrpSpPr/>
            <p:nvPr/>
          </p:nvGrpSpPr>
          <p:grpSpPr>
            <a:xfrm>
              <a:off x="1835397" y="2863189"/>
              <a:ext cx="4793134" cy="1165558"/>
              <a:chOff x="1835397" y="3049623"/>
              <a:chExt cx="4793134" cy="1165558"/>
            </a:xfrm>
          </p:grpSpPr>
          <p:grpSp>
            <p:nvGrpSpPr>
              <p:cNvPr id="12" name="Group 11">
                <a:extLst>
                  <a:ext uri="{FF2B5EF4-FFF2-40B4-BE49-F238E27FC236}">
                    <a16:creationId xmlns:a16="http://schemas.microsoft.com/office/drawing/2014/main" id="{A14462CB-CEEE-0D46-9532-5B5E133DB3F3}"/>
                  </a:ext>
                </a:extLst>
              </p:cNvPr>
              <p:cNvGrpSpPr/>
              <p:nvPr/>
            </p:nvGrpSpPr>
            <p:grpSpPr>
              <a:xfrm>
                <a:off x="2922187" y="3049623"/>
                <a:ext cx="3706344" cy="1165558"/>
                <a:chOff x="2922187" y="3049623"/>
                <a:chExt cx="3706344" cy="1165558"/>
              </a:xfrm>
            </p:grpSpPr>
            <p:grpSp>
              <p:nvGrpSpPr>
                <p:cNvPr id="9" name="Group 8">
                  <a:extLst>
                    <a:ext uri="{FF2B5EF4-FFF2-40B4-BE49-F238E27FC236}">
                      <a16:creationId xmlns:a16="http://schemas.microsoft.com/office/drawing/2014/main" id="{1E115A37-8EB9-4C4B-BAD2-57C322494E1D}"/>
                    </a:ext>
                  </a:extLst>
                </p:cNvPr>
                <p:cNvGrpSpPr/>
                <p:nvPr/>
              </p:nvGrpSpPr>
              <p:grpSpPr>
                <a:xfrm>
                  <a:off x="2922187" y="3270729"/>
                  <a:ext cx="3706344" cy="944452"/>
                  <a:chOff x="3528980" y="3599747"/>
                  <a:chExt cx="3706344" cy="944452"/>
                </a:xfrm>
              </p:grpSpPr>
              <p:pic>
                <p:nvPicPr>
                  <p:cNvPr id="60" name="Picture 3" descr="C:\Users\sv112\Desktop\McCusker lab data-Sriram\Spot dilutions\WHI2 experiments\pWHI2 expression\set1\1-YPE.jpe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4106" t="57834" r="-4106" b="3299"/>
                  <a:stretch/>
                </p:blipFill>
                <p:spPr bwMode="auto">
                  <a:xfrm>
                    <a:off x="3528980" y="3599747"/>
                    <a:ext cx="1871663" cy="719437"/>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 descr="C:\Users\sv112\Desktop\McCusker lab data-Sriram\Spot dilutions\WHI2 experiments\pWHI2 expression\set1\1-Oli0.1.jpe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2013" t="59129" r="4009" b="5864"/>
                  <a:stretch/>
                </p:blipFill>
                <p:spPr bwMode="auto">
                  <a:xfrm>
                    <a:off x="5400643" y="3599747"/>
                    <a:ext cx="1834681" cy="719437"/>
                  </a:xfrm>
                  <a:prstGeom prst="rect">
                    <a:avLst/>
                  </a:prstGeom>
                  <a:noFill/>
                  <a:extLst>
                    <a:ext uri="{909E8E84-426E-40DD-AFC4-6F175D3DCCD1}">
                      <a14:hiddenFill xmlns:a14="http://schemas.microsoft.com/office/drawing/2010/main">
                        <a:solidFill>
                          <a:srgbClr val="FFFFFF"/>
                        </a:solidFill>
                      </a14:hiddenFill>
                    </a:ext>
                  </a:extLst>
                </p:spPr>
              </p:pic>
              <p:sp>
                <p:nvSpPr>
                  <p:cNvPr id="62" name="TextBox 61"/>
                  <p:cNvSpPr txBox="1"/>
                  <p:nvPr/>
                </p:nvSpPr>
                <p:spPr>
                  <a:xfrm>
                    <a:off x="4218590" y="4267200"/>
                    <a:ext cx="492443" cy="276999"/>
                  </a:xfrm>
                  <a:prstGeom prst="rect">
                    <a:avLst/>
                  </a:prstGeom>
                  <a:noFill/>
                </p:spPr>
                <p:txBody>
                  <a:bodyPr wrap="none" rtlCol="0">
                    <a:spAutoFit/>
                  </a:bodyPr>
                  <a:lstStyle/>
                  <a:p>
                    <a:r>
                      <a:rPr lang="en-US" sz="1200" b="1" dirty="0">
                        <a:latin typeface="Times New Roman" pitchFamily="18" charset="0"/>
                        <a:cs typeface="Times New Roman" pitchFamily="18" charset="0"/>
                      </a:rPr>
                      <a:t>YPE</a:t>
                    </a:r>
                  </a:p>
                </p:txBody>
              </p:sp>
              <p:sp>
                <p:nvSpPr>
                  <p:cNvPr id="63" name="TextBox 62"/>
                  <p:cNvSpPr txBox="1"/>
                  <p:nvPr/>
                </p:nvSpPr>
                <p:spPr>
                  <a:xfrm>
                    <a:off x="5646164" y="4267200"/>
                    <a:ext cx="1343638"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YPE+Oligomycin</a:t>
                    </a:r>
                    <a:endParaRPr lang="en-US" sz="1200" b="1" dirty="0">
                      <a:latin typeface="Times New Roman" pitchFamily="18" charset="0"/>
                      <a:cs typeface="Times New Roman" pitchFamily="18" charset="0"/>
                    </a:endParaRPr>
                  </a:p>
                </p:txBody>
              </p:sp>
            </p:grpSp>
            <p:sp>
              <p:nvSpPr>
                <p:cNvPr id="64" name="TextBox 63"/>
                <p:cNvSpPr txBox="1"/>
                <p:nvPr/>
              </p:nvSpPr>
              <p:spPr>
                <a:xfrm>
                  <a:off x="3480177" y="3049623"/>
                  <a:ext cx="748923" cy="276999"/>
                </a:xfrm>
                <a:prstGeom prst="rect">
                  <a:avLst/>
                </a:prstGeom>
                <a:noFill/>
              </p:spPr>
              <p:txBody>
                <a:bodyPr wrap="none" rtlCol="0">
                  <a:spAutoFit/>
                </a:bodyPr>
                <a:lstStyle/>
                <a:p>
                  <a:r>
                    <a:rPr lang="en-US" sz="1200" b="1" dirty="0">
                      <a:latin typeface="Times New Roman" pitchFamily="18" charset="0"/>
                      <a:cs typeface="Times New Roman" pitchFamily="18" charset="0"/>
                    </a:rPr>
                    <a:t>YJM193</a:t>
                  </a:r>
                </a:p>
              </p:txBody>
            </p:sp>
          </p:grpSp>
          <p:grpSp>
            <p:nvGrpSpPr>
              <p:cNvPr id="14" name="Group 13">
                <a:extLst>
                  <a:ext uri="{FF2B5EF4-FFF2-40B4-BE49-F238E27FC236}">
                    <a16:creationId xmlns:a16="http://schemas.microsoft.com/office/drawing/2014/main" id="{A2F567D3-9313-DC4F-B50B-F419658A1ACD}"/>
                  </a:ext>
                </a:extLst>
              </p:cNvPr>
              <p:cNvGrpSpPr/>
              <p:nvPr/>
            </p:nvGrpSpPr>
            <p:grpSpPr>
              <a:xfrm>
                <a:off x="1835397" y="3406915"/>
                <a:ext cx="1083951" cy="543459"/>
                <a:chOff x="1371600" y="3406915"/>
                <a:chExt cx="1083951" cy="543459"/>
              </a:xfrm>
            </p:grpSpPr>
            <p:sp>
              <p:nvSpPr>
                <p:cNvPr id="66" name="TextBox 65">
                  <a:extLst>
                    <a:ext uri="{FF2B5EF4-FFF2-40B4-BE49-F238E27FC236}">
                      <a16:creationId xmlns:a16="http://schemas.microsoft.com/office/drawing/2014/main" id="{AF52926E-5E36-8E44-A7D5-EEC6D5C5854A}"/>
                    </a:ext>
                  </a:extLst>
                </p:cNvPr>
                <p:cNvSpPr txBox="1"/>
                <p:nvPr/>
              </p:nvSpPr>
              <p:spPr>
                <a:xfrm>
                  <a:off x="1839677" y="3406915"/>
                  <a:ext cx="615874"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a:t>
                  </a:r>
                </a:p>
              </p:txBody>
            </p:sp>
            <p:sp>
              <p:nvSpPr>
                <p:cNvPr id="86" name="TextBox 85">
                  <a:extLst>
                    <a:ext uri="{FF2B5EF4-FFF2-40B4-BE49-F238E27FC236}">
                      <a16:creationId xmlns:a16="http://schemas.microsoft.com/office/drawing/2014/main" id="{F96CD959-8378-564A-8B74-7335F280C2E7}"/>
                    </a:ext>
                  </a:extLst>
                </p:cNvPr>
                <p:cNvSpPr txBox="1"/>
                <p:nvPr/>
              </p:nvSpPr>
              <p:spPr>
                <a:xfrm>
                  <a:off x="1371600" y="3688764"/>
                  <a:ext cx="1083951"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pAG36::WHI2</a:t>
                  </a:r>
                </a:p>
              </p:txBody>
            </p:sp>
          </p:grpSp>
        </p:grpSp>
        <p:grpSp>
          <p:nvGrpSpPr>
            <p:cNvPr id="19" name="Group 18">
              <a:extLst>
                <a:ext uri="{FF2B5EF4-FFF2-40B4-BE49-F238E27FC236}">
                  <a16:creationId xmlns:a16="http://schemas.microsoft.com/office/drawing/2014/main" id="{532A5989-8898-B642-8049-CFB143598BA3}"/>
                </a:ext>
              </a:extLst>
            </p:cNvPr>
            <p:cNvGrpSpPr/>
            <p:nvPr/>
          </p:nvGrpSpPr>
          <p:grpSpPr>
            <a:xfrm>
              <a:off x="1835397" y="4371201"/>
              <a:ext cx="4523951" cy="1177480"/>
              <a:chOff x="1835397" y="4371201"/>
              <a:chExt cx="4523951" cy="1177480"/>
            </a:xfrm>
          </p:grpSpPr>
          <p:grpSp>
            <p:nvGrpSpPr>
              <p:cNvPr id="13" name="Group 12">
                <a:extLst>
                  <a:ext uri="{FF2B5EF4-FFF2-40B4-BE49-F238E27FC236}">
                    <a16:creationId xmlns:a16="http://schemas.microsoft.com/office/drawing/2014/main" id="{D373EDE9-9847-1E45-AD82-A4E896A18AFA}"/>
                  </a:ext>
                </a:extLst>
              </p:cNvPr>
              <p:cNvGrpSpPr/>
              <p:nvPr/>
            </p:nvGrpSpPr>
            <p:grpSpPr>
              <a:xfrm>
                <a:off x="2922187" y="4371201"/>
                <a:ext cx="3437161" cy="1177480"/>
                <a:chOff x="3064145" y="4371201"/>
                <a:chExt cx="3437161" cy="1177480"/>
              </a:xfrm>
            </p:grpSpPr>
            <p:sp>
              <p:nvSpPr>
                <p:cNvPr id="46" name="TextBox 45"/>
                <p:cNvSpPr txBox="1"/>
                <p:nvPr/>
              </p:nvSpPr>
              <p:spPr>
                <a:xfrm>
                  <a:off x="3584035" y="4371201"/>
                  <a:ext cx="748923" cy="276999"/>
                </a:xfrm>
                <a:prstGeom prst="rect">
                  <a:avLst/>
                </a:prstGeom>
                <a:noFill/>
              </p:spPr>
              <p:txBody>
                <a:bodyPr wrap="none" rtlCol="0">
                  <a:spAutoFit/>
                </a:bodyPr>
                <a:lstStyle/>
                <a:p>
                  <a:r>
                    <a:rPr lang="en-US" sz="1200" b="1" dirty="0">
                      <a:latin typeface="Times New Roman" pitchFamily="18" charset="0"/>
                      <a:cs typeface="Times New Roman" pitchFamily="18" charset="0"/>
                    </a:rPr>
                    <a:t>YJM428</a:t>
                  </a:r>
                </a:p>
              </p:txBody>
            </p:sp>
            <p:grpSp>
              <p:nvGrpSpPr>
                <p:cNvPr id="8" name="Group 7">
                  <a:extLst>
                    <a:ext uri="{FF2B5EF4-FFF2-40B4-BE49-F238E27FC236}">
                      <a16:creationId xmlns:a16="http://schemas.microsoft.com/office/drawing/2014/main" id="{77BEBB64-A10C-5049-A7DF-C7A0A41B09B1}"/>
                    </a:ext>
                  </a:extLst>
                </p:cNvPr>
                <p:cNvGrpSpPr/>
                <p:nvPr/>
              </p:nvGrpSpPr>
              <p:grpSpPr>
                <a:xfrm>
                  <a:off x="3064145" y="4603655"/>
                  <a:ext cx="3437161" cy="945026"/>
                  <a:chOff x="3670938" y="4932673"/>
                  <a:chExt cx="3437161" cy="945026"/>
                </a:xfrm>
              </p:grpSpPr>
              <p:sp>
                <p:nvSpPr>
                  <p:cNvPr id="44" name="TextBox 43"/>
                  <p:cNvSpPr txBox="1"/>
                  <p:nvPr/>
                </p:nvSpPr>
                <p:spPr>
                  <a:xfrm>
                    <a:off x="4295016" y="5600700"/>
                    <a:ext cx="492443" cy="276999"/>
                  </a:xfrm>
                  <a:prstGeom prst="rect">
                    <a:avLst/>
                  </a:prstGeom>
                  <a:noFill/>
                </p:spPr>
                <p:txBody>
                  <a:bodyPr wrap="none" rtlCol="0">
                    <a:spAutoFit/>
                  </a:bodyPr>
                  <a:lstStyle/>
                  <a:p>
                    <a:r>
                      <a:rPr lang="en-US" sz="1200" b="1" dirty="0">
                        <a:latin typeface="Times New Roman" pitchFamily="18" charset="0"/>
                        <a:cs typeface="Times New Roman" pitchFamily="18" charset="0"/>
                      </a:rPr>
                      <a:t>YPE</a:t>
                    </a:r>
                  </a:p>
                </p:txBody>
              </p:sp>
              <p:sp>
                <p:nvSpPr>
                  <p:cNvPr id="45" name="TextBox 44"/>
                  <p:cNvSpPr txBox="1"/>
                  <p:nvPr/>
                </p:nvSpPr>
                <p:spPr>
                  <a:xfrm>
                    <a:off x="5586344" y="5600700"/>
                    <a:ext cx="1383712"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YPE+AntimycinA</a:t>
                    </a:r>
                    <a:endParaRPr lang="en-US" sz="1200" b="1" dirty="0">
                      <a:latin typeface="Times New Roman" pitchFamily="18" charset="0"/>
                      <a:cs typeface="Times New Roman" pitchFamily="18" charset="0"/>
                    </a:endParaRPr>
                  </a:p>
                </p:txBody>
              </p:sp>
              <p:pic>
                <p:nvPicPr>
                  <p:cNvPr id="49" name="Picture 2" descr="C:\Users\sv112\Desktop\McCusker lab data-Sriram\Spot dilutions\WHI2 experiments\pWHI2 expression\set3\3-YPE.jpeg"/>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10675" t="57131" r="12612" b="7453"/>
                  <a:stretch/>
                </p:blipFill>
                <p:spPr bwMode="auto">
                  <a:xfrm>
                    <a:off x="3670938" y="4932673"/>
                    <a:ext cx="1717118" cy="706159"/>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8" descr="C:\Users\sv112\Desktop\McCusker lab data-Sriram\Spot dilutions\WHI2 experiments\pWHI2 expression\set3\3-ant.002.jpeg"/>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9766" t="56397" r="18061" b="7094"/>
                  <a:stretch/>
                </p:blipFill>
                <p:spPr bwMode="auto">
                  <a:xfrm>
                    <a:off x="5448300" y="4932673"/>
                    <a:ext cx="1659799" cy="71277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5" name="Group 14">
                <a:extLst>
                  <a:ext uri="{FF2B5EF4-FFF2-40B4-BE49-F238E27FC236}">
                    <a16:creationId xmlns:a16="http://schemas.microsoft.com/office/drawing/2014/main" id="{93053667-E729-4444-955F-AED178E1530D}"/>
                  </a:ext>
                </a:extLst>
              </p:cNvPr>
              <p:cNvGrpSpPr/>
              <p:nvPr/>
            </p:nvGrpSpPr>
            <p:grpSpPr>
              <a:xfrm>
                <a:off x="1835397" y="4728223"/>
                <a:ext cx="1083951" cy="543459"/>
                <a:chOff x="1481674" y="4728223"/>
                <a:chExt cx="1083951" cy="543459"/>
              </a:xfrm>
            </p:grpSpPr>
            <p:sp>
              <p:nvSpPr>
                <p:cNvPr id="87" name="TextBox 86">
                  <a:extLst>
                    <a:ext uri="{FF2B5EF4-FFF2-40B4-BE49-F238E27FC236}">
                      <a16:creationId xmlns:a16="http://schemas.microsoft.com/office/drawing/2014/main" id="{97CCD6CE-1EBE-584A-8AB3-81AF2B2E791A}"/>
                    </a:ext>
                  </a:extLst>
                </p:cNvPr>
                <p:cNvSpPr txBox="1"/>
                <p:nvPr/>
              </p:nvSpPr>
              <p:spPr>
                <a:xfrm>
                  <a:off x="1949751" y="4728223"/>
                  <a:ext cx="615874"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a:t>
                  </a:r>
                </a:p>
              </p:txBody>
            </p:sp>
            <p:sp>
              <p:nvSpPr>
                <p:cNvPr id="88" name="TextBox 87">
                  <a:extLst>
                    <a:ext uri="{FF2B5EF4-FFF2-40B4-BE49-F238E27FC236}">
                      <a16:creationId xmlns:a16="http://schemas.microsoft.com/office/drawing/2014/main" id="{4FD5EB10-81AA-1F45-BBA6-A580310900BC}"/>
                    </a:ext>
                  </a:extLst>
                </p:cNvPr>
                <p:cNvSpPr txBox="1"/>
                <p:nvPr/>
              </p:nvSpPr>
              <p:spPr>
                <a:xfrm>
                  <a:off x="1481674" y="5010072"/>
                  <a:ext cx="1083951"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pAG36::WHI2</a:t>
                  </a:r>
                </a:p>
              </p:txBody>
            </p:sp>
          </p:grpSp>
        </p:grpSp>
      </p:grpSp>
      <p:sp>
        <p:nvSpPr>
          <p:cNvPr id="3" name="TextBox 2">
            <a:extLst>
              <a:ext uri="{FF2B5EF4-FFF2-40B4-BE49-F238E27FC236}">
                <a16:creationId xmlns:a16="http://schemas.microsoft.com/office/drawing/2014/main" id="{516A20D6-8C7C-9B42-B0EB-97D18D527C90}"/>
              </a:ext>
            </a:extLst>
          </p:cNvPr>
          <p:cNvSpPr txBox="1"/>
          <p:nvPr/>
        </p:nvSpPr>
        <p:spPr>
          <a:xfrm>
            <a:off x="677333" y="5344160"/>
            <a:ext cx="8047567" cy="646331"/>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S8: Phenotypes in </a:t>
            </a:r>
            <a:r>
              <a:rPr lang="en-US" sz="1200" b="1" i="1" dirty="0">
                <a:latin typeface="Times New Roman" panose="02020603050405020304" pitchFamily="18" charset="0"/>
                <a:cs typeface="Times New Roman" panose="02020603050405020304" pitchFamily="18" charset="0"/>
              </a:rPr>
              <a:t>WHI2</a:t>
            </a:r>
            <a:r>
              <a:rPr lang="en-US" sz="1200" b="1" dirty="0">
                <a:latin typeface="Times New Roman" panose="02020603050405020304" pitchFamily="18" charset="0"/>
                <a:cs typeface="Times New Roman" panose="02020603050405020304" pitchFamily="18" charset="0"/>
              </a:rPr>
              <a:t> strains containing pAG36 or pAG36::</a:t>
            </a:r>
            <a:r>
              <a:rPr lang="en-US" sz="1200" b="1" i="1" dirty="0">
                <a:latin typeface="Times New Roman" panose="02020603050405020304" pitchFamily="18" charset="0"/>
                <a:cs typeface="Times New Roman" panose="02020603050405020304" pitchFamily="18" charset="0"/>
              </a:rPr>
              <a:t>WHI2</a:t>
            </a:r>
            <a:r>
              <a:rPr lang="en-US" sz="1200" b="1"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Phenotypes in strains with presumed functional </a:t>
            </a:r>
            <a:r>
              <a:rPr lang="en-US" sz="1200" i="1" dirty="0">
                <a:latin typeface="Times New Roman" panose="02020603050405020304" pitchFamily="18" charset="0"/>
                <a:cs typeface="Times New Roman" panose="02020603050405020304" pitchFamily="18" charset="0"/>
              </a:rPr>
              <a:t>WHI2</a:t>
            </a:r>
            <a:r>
              <a:rPr lang="en-US" sz="1200" dirty="0">
                <a:latin typeface="Times New Roman" panose="02020603050405020304" pitchFamily="18" charset="0"/>
                <a:cs typeface="Times New Roman" panose="02020603050405020304" pitchFamily="18" charset="0"/>
              </a:rPr>
              <a:t> ORFs (YJM1199, 193, 428) containing pAG36 (vector control) vs. pAG36::</a:t>
            </a:r>
            <a:r>
              <a:rPr lang="en-US" sz="1200" i="1" dirty="0">
                <a:latin typeface="Times New Roman" panose="02020603050405020304" pitchFamily="18" charset="0"/>
                <a:cs typeface="Times New Roman" panose="02020603050405020304" pitchFamily="18" charset="0"/>
              </a:rPr>
              <a:t>WHI2</a:t>
            </a:r>
            <a:r>
              <a:rPr lang="en-US" sz="1200" dirty="0">
                <a:latin typeface="Times New Roman" panose="02020603050405020304" pitchFamily="18" charset="0"/>
                <a:cs typeface="Times New Roman" panose="02020603050405020304" pitchFamily="18" charset="0"/>
              </a:rPr>
              <a:t>.  Note that the better growth of YJM1199 + pAG36::WHI2 precluded determining plasmid-borne </a:t>
            </a:r>
            <a:r>
              <a:rPr lang="en-US" sz="1200" i="1" dirty="0">
                <a:latin typeface="Times New Roman" panose="02020603050405020304" pitchFamily="18" charset="0"/>
                <a:cs typeface="Times New Roman" panose="02020603050405020304" pitchFamily="18" charset="0"/>
              </a:rPr>
              <a:t>WHI2</a:t>
            </a:r>
            <a:r>
              <a:rPr lang="en-US" sz="1200" dirty="0">
                <a:latin typeface="Times New Roman" panose="02020603050405020304" pitchFamily="18" charset="0"/>
                <a:cs typeface="Times New Roman" panose="02020603050405020304" pitchFamily="18" charset="0"/>
              </a:rPr>
              <a:t> effects on drug phenotypes.</a:t>
            </a:r>
          </a:p>
        </p:txBody>
      </p:sp>
    </p:spTree>
    <p:extLst>
      <p:ext uri="{BB962C8B-B14F-4D97-AF65-F5344CB8AC3E}">
        <p14:creationId xmlns:p14="http://schemas.microsoft.com/office/powerpoint/2010/main" val="1105516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a:extLst>
              <a:ext uri="{FF2B5EF4-FFF2-40B4-BE49-F238E27FC236}">
                <a16:creationId xmlns:a16="http://schemas.microsoft.com/office/drawing/2014/main" id="{07DC8240-49E2-B643-B17A-B495FF48BB20}"/>
              </a:ext>
            </a:extLst>
          </p:cNvPr>
          <p:cNvSpPr/>
          <p:nvPr/>
        </p:nvSpPr>
        <p:spPr>
          <a:xfrm>
            <a:off x="7926841" y="76200"/>
            <a:ext cx="1083952" cy="276999"/>
          </a:xfrm>
          <a:prstGeom prst="rect">
            <a:avLst/>
          </a:prstGeom>
        </p:spPr>
        <p:txBody>
          <a:bodyPr wrap="square">
            <a:spAutoFit/>
          </a:bodyPr>
          <a:lstStyle/>
          <a:p>
            <a:r>
              <a:rPr lang="en-US" sz="1200" b="1" dirty="0">
                <a:latin typeface="Times New Roman" panose="02020603050405020304" pitchFamily="18" charset="0"/>
                <a:ea typeface="Cambria" panose="02040503050406030204" pitchFamily="18" charset="0"/>
                <a:cs typeface="Times New Roman" panose="02020603050405020304" pitchFamily="18" charset="0"/>
              </a:rPr>
              <a:t>FIGURE S9</a:t>
            </a:r>
            <a:endParaRPr lang="en-US" sz="1200" dirty="0">
              <a:latin typeface="Times New Roman" panose="02020603050405020304" pitchFamily="18" charset="0"/>
              <a:cs typeface="Times New Roman" panose="02020603050405020304" pitchFamily="18" charset="0"/>
            </a:endParaRPr>
          </a:p>
        </p:txBody>
      </p:sp>
      <p:grpSp>
        <p:nvGrpSpPr>
          <p:cNvPr id="2" name="Group 1">
            <a:extLst>
              <a:ext uri="{FF2B5EF4-FFF2-40B4-BE49-F238E27FC236}">
                <a16:creationId xmlns:a16="http://schemas.microsoft.com/office/drawing/2014/main" id="{71DF360B-EBDB-8549-9C10-E110C6C855D8}"/>
              </a:ext>
            </a:extLst>
          </p:cNvPr>
          <p:cNvGrpSpPr/>
          <p:nvPr/>
        </p:nvGrpSpPr>
        <p:grpSpPr>
          <a:xfrm>
            <a:off x="719152" y="190500"/>
            <a:ext cx="8081948" cy="5388234"/>
            <a:chOff x="38100" y="599301"/>
            <a:chExt cx="8081948" cy="5388234"/>
          </a:xfrm>
        </p:grpSpPr>
        <p:grpSp>
          <p:nvGrpSpPr>
            <p:cNvPr id="12" name="Group 11">
              <a:extLst>
                <a:ext uri="{FF2B5EF4-FFF2-40B4-BE49-F238E27FC236}">
                  <a16:creationId xmlns:a16="http://schemas.microsoft.com/office/drawing/2014/main" id="{71BFDEDE-AD49-294A-9CA9-E37BD711B075}"/>
                </a:ext>
              </a:extLst>
            </p:cNvPr>
            <p:cNvGrpSpPr/>
            <p:nvPr/>
          </p:nvGrpSpPr>
          <p:grpSpPr>
            <a:xfrm>
              <a:off x="38100" y="599301"/>
              <a:ext cx="4524663" cy="1175599"/>
              <a:chOff x="38100" y="273904"/>
              <a:chExt cx="4524663" cy="1175599"/>
            </a:xfrm>
          </p:grpSpPr>
          <p:grpSp>
            <p:nvGrpSpPr>
              <p:cNvPr id="8" name="Group 7">
                <a:extLst>
                  <a:ext uri="{FF2B5EF4-FFF2-40B4-BE49-F238E27FC236}">
                    <a16:creationId xmlns:a16="http://schemas.microsoft.com/office/drawing/2014/main" id="{98AA4774-A0AE-5447-9282-89C38F54A266}"/>
                  </a:ext>
                </a:extLst>
              </p:cNvPr>
              <p:cNvGrpSpPr/>
              <p:nvPr/>
            </p:nvGrpSpPr>
            <p:grpSpPr>
              <a:xfrm>
                <a:off x="1173626" y="273904"/>
                <a:ext cx="3389137" cy="1175599"/>
                <a:chOff x="1173626" y="273904"/>
                <a:chExt cx="3389137" cy="1175599"/>
              </a:xfrm>
            </p:grpSpPr>
            <p:grpSp>
              <p:nvGrpSpPr>
                <p:cNvPr id="4" name="Group 3">
                  <a:extLst>
                    <a:ext uri="{FF2B5EF4-FFF2-40B4-BE49-F238E27FC236}">
                      <a16:creationId xmlns:a16="http://schemas.microsoft.com/office/drawing/2014/main" id="{2298F573-02F1-6D4B-A44E-ECAA60C076F9}"/>
                    </a:ext>
                  </a:extLst>
                </p:cNvPr>
                <p:cNvGrpSpPr/>
                <p:nvPr/>
              </p:nvGrpSpPr>
              <p:grpSpPr>
                <a:xfrm>
                  <a:off x="1173626" y="504392"/>
                  <a:ext cx="3389137" cy="945111"/>
                  <a:chOff x="1173626" y="504392"/>
                  <a:chExt cx="3389137" cy="945111"/>
                </a:xfrm>
              </p:grpSpPr>
              <p:pic>
                <p:nvPicPr>
                  <p:cNvPr id="67" name="Picture 2" descr="C:\Users\sv112\Desktop\McCusker lab data-Sriram\Spot dilutions\WHI2 experiments\pWHI2 expression\set2\2-YPE.jpe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8176" t="59904" r="8176" b="6822"/>
                  <a:stretch/>
                </p:blipFill>
                <p:spPr bwMode="auto">
                  <a:xfrm>
                    <a:off x="1173626" y="504392"/>
                    <a:ext cx="1633356" cy="684055"/>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8" descr="C:\Users\sv112\Desktop\McCusker lab data-Sriram\Spot dilutions\WHI2 experiments\pWHI2 expression\set2\2-Ant0.001,0.002.jpe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62579" t="55337" r="4012" b="13670"/>
                  <a:stretch/>
                </p:blipFill>
                <p:spPr bwMode="auto">
                  <a:xfrm>
                    <a:off x="2890231" y="504392"/>
                    <a:ext cx="1672532" cy="668113"/>
                  </a:xfrm>
                  <a:prstGeom prst="rect">
                    <a:avLst/>
                  </a:prstGeom>
                  <a:noFill/>
                  <a:extLst>
                    <a:ext uri="{909E8E84-426E-40DD-AFC4-6F175D3DCCD1}">
                      <a14:hiddenFill xmlns:a14="http://schemas.microsoft.com/office/drawing/2010/main">
                        <a:solidFill>
                          <a:srgbClr val="FFFFFF"/>
                        </a:solidFill>
                      </a14:hiddenFill>
                    </a:ext>
                  </a:extLst>
                </p:spPr>
              </p:pic>
              <p:sp>
                <p:nvSpPr>
                  <p:cNvPr id="69" name="TextBox 68"/>
                  <p:cNvSpPr txBox="1"/>
                  <p:nvPr/>
                </p:nvSpPr>
                <p:spPr>
                  <a:xfrm>
                    <a:off x="1761198" y="1172504"/>
                    <a:ext cx="492443" cy="276999"/>
                  </a:xfrm>
                  <a:prstGeom prst="rect">
                    <a:avLst/>
                  </a:prstGeom>
                  <a:noFill/>
                </p:spPr>
                <p:txBody>
                  <a:bodyPr wrap="none" rtlCol="0">
                    <a:spAutoFit/>
                  </a:bodyPr>
                  <a:lstStyle/>
                  <a:p>
                    <a:r>
                      <a:rPr lang="en-US" sz="1200" b="1" dirty="0">
                        <a:latin typeface="Times New Roman" pitchFamily="18" charset="0"/>
                        <a:cs typeface="Times New Roman" pitchFamily="18" charset="0"/>
                      </a:rPr>
                      <a:t>YPE</a:t>
                    </a:r>
                  </a:p>
                </p:txBody>
              </p:sp>
              <p:sp>
                <p:nvSpPr>
                  <p:cNvPr id="70" name="TextBox 69"/>
                  <p:cNvSpPr txBox="1"/>
                  <p:nvPr/>
                </p:nvSpPr>
                <p:spPr>
                  <a:xfrm>
                    <a:off x="3034641" y="1172504"/>
                    <a:ext cx="1383712"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YPE+AntimycinA</a:t>
                    </a:r>
                    <a:endParaRPr lang="en-US" sz="1200" b="1" dirty="0">
                      <a:latin typeface="Times New Roman" pitchFamily="18" charset="0"/>
                      <a:cs typeface="Times New Roman" pitchFamily="18" charset="0"/>
                    </a:endParaRPr>
                  </a:p>
                </p:txBody>
              </p:sp>
            </p:grpSp>
            <p:sp>
              <p:nvSpPr>
                <p:cNvPr id="71" name="TextBox 70"/>
                <p:cNvSpPr txBox="1"/>
                <p:nvPr/>
              </p:nvSpPr>
              <p:spPr>
                <a:xfrm>
                  <a:off x="1651377" y="273904"/>
                  <a:ext cx="748923" cy="276999"/>
                </a:xfrm>
                <a:prstGeom prst="rect">
                  <a:avLst/>
                </a:prstGeom>
                <a:noFill/>
              </p:spPr>
              <p:txBody>
                <a:bodyPr wrap="none" rtlCol="0">
                  <a:spAutoFit/>
                </a:bodyPr>
                <a:lstStyle/>
                <a:p>
                  <a:r>
                    <a:rPr lang="en-US" sz="1200" b="1" dirty="0">
                      <a:latin typeface="Times New Roman" pitchFamily="18" charset="0"/>
                      <a:cs typeface="Times New Roman" pitchFamily="18" charset="0"/>
                    </a:rPr>
                    <a:t>YJM248</a:t>
                  </a:r>
                </a:p>
              </p:txBody>
            </p:sp>
          </p:grpSp>
          <p:grpSp>
            <p:nvGrpSpPr>
              <p:cNvPr id="3" name="Group 2">
                <a:extLst>
                  <a:ext uri="{FF2B5EF4-FFF2-40B4-BE49-F238E27FC236}">
                    <a16:creationId xmlns:a16="http://schemas.microsoft.com/office/drawing/2014/main" id="{1A15D819-6F48-D244-92B3-2960C6DE1D26}"/>
                  </a:ext>
                </a:extLst>
              </p:cNvPr>
              <p:cNvGrpSpPr/>
              <p:nvPr/>
            </p:nvGrpSpPr>
            <p:grpSpPr>
              <a:xfrm>
                <a:off x="38100" y="599541"/>
                <a:ext cx="1083951" cy="543459"/>
                <a:chOff x="1835397" y="1612408"/>
                <a:chExt cx="1083951" cy="543459"/>
              </a:xfrm>
            </p:grpSpPr>
            <p:sp>
              <p:nvSpPr>
                <p:cNvPr id="86" name="TextBox 85">
                  <a:extLst>
                    <a:ext uri="{FF2B5EF4-FFF2-40B4-BE49-F238E27FC236}">
                      <a16:creationId xmlns:a16="http://schemas.microsoft.com/office/drawing/2014/main" id="{AB8C39FF-91BC-D741-9F9A-FBFD91E8FAF6}"/>
                    </a:ext>
                  </a:extLst>
                </p:cNvPr>
                <p:cNvSpPr txBox="1"/>
                <p:nvPr/>
              </p:nvSpPr>
              <p:spPr>
                <a:xfrm>
                  <a:off x="2303474" y="1612408"/>
                  <a:ext cx="615874"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a:t>
                  </a:r>
                </a:p>
              </p:txBody>
            </p:sp>
            <p:sp>
              <p:nvSpPr>
                <p:cNvPr id="87" name="TextBox 86">
                  <a:extLst>
                    <a:ext uri="{FF2B5EF4-FFF2-40B4-BE49-F238E27FC236}">
                      <a16:creationId xmlns:a16="http://schemas.microsoft.com/office/drawing/2014/main" id="{81D80D38-3C65-6345-AC0D-278C1B2202D2}"/>
                    </a:ext>
                  </a:extLst>
                </p:cNvPr>
                <p:cNvSpPr txBox="1"/>
                <p:nvPr/>
              </p:nvSpPr>
              <p:spPr>
                <a:xfrm>
                  <a:off x="1835397" y="1894257"/>
                  <a:ext cx="1083951"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pAG36::WHI2</a:t>
                  </a:r>
                </a:p>
              </p:txBody>
            </p:sp>
          </p:grpSp>
        </p:grpSp>
        <p:grpSp>
          <p:nvGrpSpPr>
            <p:cNvPr id="13" name="Group 12">
              <a:extLst>
                <a:ext uri="{FF2B5EF4-FFF2-40B4-BE49-F238E27FC236}">
                  <a16:creationId xmlns:a16="http://schemas.microsoft.com/office/drawing/2014/main" id="{711E9AEA-139B-484F-A9B6-5AAD5400B337}"/>
                </a:ext>
              </a:extLst>
            </p:cNvPr>
            <p:cNvGrpSpPr/>
            <p:nvPr/>
          </p:nvGrpSpPr>
          <p:grpSpPr>
            <a:xfrm>
              <a:off x="38100" y="1947676"/>
              <a:ext cx="4578544" cy="1190254"/>
              <a:chOff x="38100" y="1651476"/>
              <a:chExt cx="4578544" cy="1190254"/>
            </a:xfrm>
          </p:grpSpPr>
          <p:grpSp>
            <p:nvGrpSpPr>
              <p:cNvPr id="9" name="Group 8">
                <a:extLst>
                  <a:ext uri="{FF2B5EF4-FFF2-40B4-BE49-F238E27FC236}">
                    <a16:creationId xmlns:a16="http://schemas.microsoft.com/office/drawing/2014/main" id="{E1701096-7A33-E64D-9EF1-DB8E8338F1E8}"/>
                  </a:ext>
                </a:extLst>
              </p:cNvPr>
              <p:cNvGrpSpPr/>
              <p:nvPr/>
            </p:nvGrpSpPr>
            <p:grpSpPr>
              <a:xfrm>
                <a:off x="1173626" y="1651476"/>
                <a:ext cx="3443018" cy="1190254"/>
                <a:chOff x="1175760" y="1651476"/>
                <a:chExt cx="3443018" cy="1190254"/>
              </a:xfrm>
            </p:grpSpPr>
            <p:sp>
              <p:nvSpPr>
                <p:cNvPr id="110" name="TextBox 109"/>
                <p:cNvSpPr txBox="1"/>
                <p:nvPr/>
              </p:nvSpPr>
              <p:spPr>
                <a:xfrm>
                  <a:off x="1576567" y="1651476"/>
                  <a:ext cx="825867" cy="276999"/>
                </a:xfrm>
                <a:prstGeom prst="rect">
                  <a:avLst/>
                </a:prstGeom>
                <a:noFill/>
              </p:spPr>
              <p:txBody>
                <a:bodyPr wrap="none" rtlCol="0">
                  <a:spAutoFit/>
                </a:bodyPr>
                <a:lstStyle/>
                <a:p>
                  <a:r>
                    <a:rPr lang="en-US" sz="1200" b="1" dirty="0">
                      <a:latin typeface="Times New Roman" pitchFamily="18" charset="0"/>
                      <a:cs typeface="Times New Roman" pitchFamily="18" charset="0"/>
                    </a:rPr>
                    <a:t>YJM1355</a:t>
                  </a:r>
                </a:p>
              </p:txBody>
            </p:sp>
            <p:grpSp>
              <p:nvGrpSpPr>
                <p:cNvPr id="5" name="Group 4">
                  <a:extLst>
                    <a:ext uri="{FF2B5EF4-FFF2-40B4-BE49-F238E27FC236}">
                      <a16:creationId xmlns:a16="http://schemas.microsoft.com/office/drawing/2014/main" id="{826BA5FF-0182-3240-99EF-EED3EE03B0C7}"/>
                    </a:ext>
                  </a:extLst>
                </p:cNvPr>
                <p:cNvGrpSpPr/>
                <p:nvPr/>
              </p:nvGrpSpPr>
              <p:grpSpPr>
                <a:xfrm>
                  <a:off x="1175760" y="1878931"/>
                  <a:ext cx="3443018" cy="962799"/>
                  <a:chOff x="1175760" y="1878931"/>
                  <a:chExt cx="3443018" cy="962799"/>
                </a:xfrm>
              </p:grpSpPr>
              <p:sp>
                <p:nvSpPr>
                  <p:cNvPr id="108" name="TextBox 107"/>
                  <p:cNvSpPr txBox="1"/>
                  <p:nvPr/>
                </p:nvSpPr>
                <p:spPr>
                  <a:xfrm>
                    <a:off x="1758730" y="2564731"/>
                    <a:ext cx="492443" cy="276999"/>
                  </a:xfrm>
                  <a:prstGeom prst="rect">
                    <a:avLst/>
                  </a:prstGeom>
                  <a:noFill/>
                </p:spPr>
                <p:txBody>
                  <a:bodyPr wrap="none" rtlCol="0">
                    <a:spAutoFit/>
                  </a:bodyPr>
                  <a:lstStyle/>
                  <a:p>
                    <a:r>
                      <a:rPr lang="en-US" sz="1200" b="1" dirty="0">
                        <a:latin typeface="Times New Roman" pitchFamily="18" charset="0"/>
                        <a:cs typeface="Times New Roman" pitchFamily="18" charset="0"/>
                      </a:rPr>
                      <a:t>YPE</a:t>
                    </a:r>
                  </a:p>
                </p:txBody>
              </p:sp>
              <p:sp>
                <p:nvSpPr>
                  <p:cNvPr id="109" name="TextBox 108"/>
                  <p:cNvSpPr txBox="1"/>
                  <p:nvPr/>
                </p:nvSpPr>
                <p:spPr>
                  <a:xfrm>
                    <a:off x="3066890" y="2564731"/>
                    <a:ext cx="1402948"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YPE+Myxothiazol</a:t>
                    </a:r>
                    <a:endParaRPr lang="en-US" sz="1200" b="1" dirty="0">
                      <a:latin typeface="Times New Roman" pitchFamily="18" charset="0"/>
                      <a:cs typeface="Times New Roman" pitchFamily="18" charset="0"/>
                    </a:endParaRPr>
                  </a:p>
                </p:txBody>
              </p:sp>
              <p:pic>
                <p:nvPicPr>
                  <p:cNvPr id="113" name="Picture 2" descr="C:\Users\sv112\Desktop\McCusker lab data-Sriram\Spot dilutions\WHI2 experiments\pWHI2 expression\set9\9-YPE.jpe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1027" t="9618" r="24194" b="54471"/>
                  <a:stretch/>
                </p:blipFill>
                <p:spPr bwMode="auto">
                  <a:xfrm>
                    <a:off x="1175760" y="1878931"/>
                    <a:ext cx="1658382" cy="701189"/>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2" descr="C:\Users\sv112\Desktop\McCusker lab data-Sriram\Spot dilutions\WHI2 experiments\pWHI2 expression\set9\9-Myx.05.jpe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4787" t="14892" r="13303" b="51339"/>
                  <a:stretch/>
                </p:blipFill>
                <p:spPr bwMode="auto">
                  <a:xfrm>
                    <a:off x="2917951" y="1878931"/>
                    <a:ext cx="1700827" cy="701189"/>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88" name="Group 87">
                <a:extLst>
                  <a:ext uri="{FF2B5EF4-FFF2-40B4-BE49-F238E27FC236}">
                    <a16:creationId xmlns:a16="http://schemas.microsoft.com/office/drawing/2014/main" id="{CE7F5908-279D-BE48-A835-18B0B791E69C}"/>
                  </a:ext>
                </a:extLst>
              </p:cNvPr>
              <p:cNvGrpSpPr/>
              <p:nvPr/>
            </p:nvGrpSpPr>
            <p:grpSpPr>
              <a:xfrm>
                <a:off x="38100" y="1971141"/>
                <a:ext cx="1083951" cy="543459"/>
                <a:chOff x="1835397" y="1612408"/>
                <a:chExt cx="1083951" cy="543459"/>
              </a:xfrm>
            </p:grpSpPr>
            <p:sp>
              <p:nvSpPr>
                <p:cNvPr id="89" name="TextBox 88">
                  <a:extLst>
                    <a:ext uri="{FF2B5EF4-FFF2-40B4-BE49-F238E27FC236}">
                      <a16:creationId xmlns:a16="http://schemas.microsoft.com/office/drawing/2014/main" id="{E3B35143-65E2-664D-9FD4-E1D481C5DB08}"/>
                    </a:ext>
                  </a:extLst>
                </p:cNvPr>
                <p:cNvSpPr txBox="1"/>
                <p:nvPr/>
              </p:nvSpPr>
              <p:spPr>
                <a:xfrm>
                  <a:off x="2303474" y="1612408"/>
                  <a:ext cx="615874"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a:t>
                  </a:r>
                </a:p>
              </p:txBody>
            </p:sp>
            <p:sp>
              <p:nvSpPr>
                <p:cNvPr id="90" name="TextBox 89">
                  <a:extLst>
                    <a:ext uri="{FF2B5EF4-FFF2-40B4-BE49-F238E27FC236}">
                      <a16:creationId xmlns:a16="http://schemas.microsoft.com/office/drawing/2014/main" id="{A0854C7E-2616-BE46-B688-155201142B01}"/>
                    </a:ext>
                  </a:extLst>
                </p:cNvPr>
                <p:cNvSpPr txBox="1"/>
                <p:nvPr/>
              </p:nvSpPr>
              <p:spPr>
                <a:xfrm>
                  <a:off x="1835397" y="1894257"/>
                  <a:ext cx="1083951"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pAG36::WHI2</a:t>
                  </a:r>
                </a:p>
              </p:txBody>
            </p:sp>
          </p:grpSp>
        </p:grpSp>
        <p:grpSp>
          <p:nvGrpSpPr>
            <p:cNvPr id="14" name="Group 13">
              <a:extLst>
                <a:ext uri="{FF2B5EF4-FFF2-40B4-BE49-F238E27FC236}">
                  <a16:creationId xmlns:a16="http://schemas.microsoft.com/office/drawing/2014/main" id="{9977872C-9A01-C14E-9206-9264109B6CA8}"/>
                </a:ext>
              </a:extLst>
            </p:cNvPr>
            <p:cNvGrpSpPr/>
            <p:nvPr/>
          </p:nvGrpSpPr>
          <p:grpSpPr>
            <a:xfrm>
              <a:off x="38100" y="3310706"/>
              <a:ext cx="8081948" cy="1240919"/>
              <a:chOff x="38100" y="2897330"/>
              <a:chExt cx="8081948" cy="1240919"/>
            </a:xfrm>
          </p:grpSpPr>
          <p:grpSp>
            <p:nvGrpSpPr>
              <p:cNvPr id="10" name="Group 9">
                <a:extLst>
                  <a:ext uri="{FF2B5EF4-FFF2-40B4-BE49-F238E27FC236}">
                    <a16:creationId xmlns:a16="http://schemas.microsoft.com/office/drawing/2014/main" id="{2B7DF323-6B0F-1749-8B09-AFCA13A2FCA8}"/>
                  </a:ext>
                </a:extLst>
              </p:cNvPr>
              <p:cNvGrpSpPr/>
              <p:nvPr/>
            </p:nvGrpSpPr>
            <p:grpSpPr>
              <a:xfrm>
                <a:off x="1173626" y="2897330"/>
                <a:ext cx="6946422" cy="1240919"/>
                <a:chOff x="1181100" y="2897330"/>
                <a:chExt cx="6946422" cy="1240919"/>
              </a:xfrm>
            </p:grpSpPr>
            <p:sp>
              <p:nvSpPr>
                <p:cNvPr id="101" name="TextBox 100"/>
                <p:cNvSpPr txBox="1"/>
                <p:nvPr/>
              </p:nvSpPr>
              <p:spPr>
                <a:xfrm>
                  <a:off x="1620007" y="2897330"/>
                  <a:ext cx="825867" cy="276999"/>
                </a:xfrm>
                <a:prstGeom prst="rect">
                  <a:avLst/>
                </a:prstGeom>
                <a:noFill/>
              </p:spPr>
              <p:txBody>
                <a:bodyPr wrap="none" rtlCol="0">
                  <a:spAutoFit/>
                </a:bodyPr>
                <a:lstStyle/>
                <a:p>
                  <a:r>
                    <a:rPr lang="en-US" sz="1200" b="1" dirty="0">
                      <a:latin typeface="Times New Roman" pitchFamily="18" charset="0"/>
                      <a:cs typeface="Times New Roman" pitchFamily="18" charset="0"/>
                    </a:rPr>
                    <a:t>YJM1242</a:t>
                  </a:r>
                </a:p>
              </p:txBody>
            </p:sp>
            <p:grpSp>
              <p:nvGrpSpPr>
                <p:cNvPr id="6" name="Group 5">
                  <a:extLst>
                    <a:ext uri="{FF2B5EF4-FFF2-40B4-BE49-F238E27FC236}">
                      <a16:creationId xmlns:a16="http://schemas.microsoft.com/office/drawing/2014/main" id="{723AE329-25D2-5A4C-AE1A-6C3AD707BE9C}"/>
                    </a:ext>
                  </a:extLst>
                </p:cNvPr>
                <p:cNvGrpSpPr/>
                <p:nvPr/>
              </p:nvGrpSpPr>
              <p:grpSpPr>
                <a:xfrm>
                  <a:off x="1181100" y="3120276"/>
                  <a:ext cx="6946422" cy="1017973"/>
                  <a:chOff x="1330803" y="4371418"/>
                  <a:chExt cx="6946422" cy="1017973"/>
                </a:xfrm>
              </p:grpSpPr>
              <p:sp>
                <p:nvSpPr>
                  <p:cNvPr id="97" name="TextBox 96"/>
                  <p:cNvSpPr txBox="1"/>
                  <p:nvPr/>
                </p:nvSpPr>
                <p:spPr>
                  <a:xfrm>
                    <a:off x="1922782" y="5112392"/>
                    <a:ext cx="492443" cy="276999"/>
                  </a:xfrm>
                  <a:prstGeom prst="rect">
                    <a:avLst/>
                  </a:prstGeom>
                  <a:noFill/>
                </p:spPr>
                <p:txBody>
                  <a:bodyPr wrap="none" rtlCol="0">
                    <a:spAutoFit/>
                  </a:bodyPr>
                  <a:lstStyle/>
                  <a:p>
                    <a:r>
                      <a:rPr lang="en-US" sz="1200" b="1" dirty="0">
                        <a:latin typeface="Times New Roman" pitchFamily="18" charset="0"/>
                        <a:cs typeface="Times New Roman" pitchFamily="18" charset="0"/>
                      </a:rPr>
                      <a:t>YPE</a:t>
                    </a:r>
                  </a:p>
                </p:txBody>
              </p:sp>
              <p:sp>
                <p:nvSpPr>
                  <p:cNvPr id="98" name="TextBox 97"/>
                  <p:cNvSpPr txBox="1"/>
                  <p:nvPr/>
                </p:nvSpPr>
                <p:spPr>
                  <a:xfrm>
                    <a:off x="3271765" y="5112392"/>
                    <a:ext cx="1343638"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YPE+Oligomycin</a:t>
                    </a:r>
                    <a:endParaRPr lang="en-US" sz="1200" b="1" dirty="0">
                      <a:latin typeface="Times New Roman" pitchFamily="18" charset="0"/>
                      <a:cs typeface="Times New Roman" pitchFamily="18" charset="0"/>
                    </a:endParaRPr>
                  </a:p>
                </p:txBody>
              </p:sp>
              <p:sp>
                <p:nvSpPr>
                  <p:cNvPr id="99" name="TextBox 98"/>
                  <p:cNvSpPr txBox="1"/>
                  <p:nvPr/>
                </p:nvSpPr>
                <p:spPr>
                  <a:xfrm>
                    <a:off x="6678863" y="5112392"/>
                    <a:ext cx="1510798"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YPE+Erythromycin</a:t>
                    </a:r>
                    <a:endParaRPr lang="en-US" sz="1200" b="1" dirty="0">
                      <a:latin typeface="Times New Roman" pitchFamily="18" charset="0"/>
                      <a:cs typeface="Times New Roman" pitchFamily="18" charset="0"/>
                    </a:endParaRPr>
                  </a:p>
                </p:txBody>
              </p:sp>
              <p:sp>
                <p:nvSpPr>
                  <p:cNvPr id="100" name="TextBox 99"/>
                  <p:cNvSpPr txBox="1"/>
                  <p:nvPr/>
                </p:nvSpPr>
                <p:spPr>
                  <a:xfrm>
                    <a:off x="5235069" y="5112392"/>
                    <a:ext cx="906017"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YPE+EtBr</a:t>
                    </a:r>
                    <a:endParaRPr lang="en-US" sz="1200" b="1" dirty="0">
                      <a:latin typeface="Times New Roman" pitchFamily="18" charset="0"/>
                      <a:cs typeface="Times New Roman" pitchFamily="18" charset="0"/>
                    </a:endParaRPr>
                  </a:p>
                </p:txBody>
              </p:sp>
              <p:pic>
                <p:nvPicPr>
                  <p:cNvPr id="103" name="Picture 2" descr="C:\Users\sv112\Desktop\McCusker lab data-Sriram\Spot dilutions\WHI2 experiments\pWHI2 expression\set6\6-YPE.jpeg"/>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11234" t="7585" r="11233" b="55957"/>
                  <a:stretch/>
                </p:blipFill>
                <p:spPr bwMode="auto">
                  <a:xfrm>
                    <a:off x="1330803" y="4371418"/>
                    <a:ext cx="1676400" cy="785967"/>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4" descr="C:\Users\sv112\Desktop\McCusker lab data-Sriram\Spot dilutions\WHI2 experiments\pWHI2 expression\set6\6-oli0.1.jpeg"/>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14764" t="7582" r="7276" b="56602"/>
                  <a:stretch/>
                </p:blipFill>
                <p:spPr bwMode="auto">
                  <a:xfrm>
                    <a:off x="3100622" y="4378367"/>
                    <a:ext cx="1685925" cy="772067"/>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5" descr="C:\Users\sv112\Desktop\McCusker lab data-Sriram\Spot dilutions\WHI2 experiments\pWHI2 expression\set6\6-ery150,300.jpeg"/>
                  <p:cNvPicPr>
                    <a:picLocks noChangeAspect="1" noChangeArrowheads="1"/>
                  </p:cNvPicPr>
                  <p:nvPr/>
                </p:nvPicPr>
                <p:blipFill rotWithShape="1">
                  <a:blip r:embed="rId15" cstate="print">
                    <a:extLst>
                      <a:ext uri="{BEBA8EAE-BF5A-486C-A8C5-ECC9F3942E4B}">
                        <a14:imgProps xmlns:a14="http://schemas.microsoft.com/office/drawing/2010/main">
                          <a14:imgLayer r:embed="rId16">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2396" t="2270" r="64209" b="58517"/>
                  <a:stretch/>
                </p:blipFill>
                <p:spPr bwMode="auto">
                  <a:xfrm>
                    <a:off x="6591300" y="4371418"/>
                    <a:ext cx="1685925" cy="765694"/>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6" descr="C:\Users\sv112\Desktop\McCusker lab data-Sriram\Spot dilutions\WHI2 experiments\pWHI2 expression\set6\6-Etbr-.75,1.5.jpeg"/>
                  <p:cNvPicPr>
                    <a:picLocks noChangeAspect="1" noChangeArrowheads="1"/>
                  </p:cNvPicPr>
                  <p:nvPr/>
                </p:nvPicPr>
                <p:blipFill rotWithShape="1">
                  <a:blip r:embed="rId17" cstate="print">
                    <a:extLst>
                      <a:ext uri="{BEBA8EAE-BF5A-486C-A8C5-ECC9F3942E4B}">
                        <a14:imgProps xmlns:a14="http://schemas.microsoft.com/office/drawing/2010/main">
                          <a14:imgLayer r:embed="rId18">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62412" t="19715" r="5726" b="44512"/>
                  <a:stretch/>
                </p:blipFill>
                <p:spPr bwMode="auto">
                  <a:xfrm>
                    <a:off x="4862074" y="4378367"/>
                    <a:ext cx="1652007" cy="77856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91" name="Group 90">
                <a:extLst>
                  <a:ext uri="{FF2B5EF4-FFF2-40B4-BE49-F238E27FC236}">
                    <a16:creationId xmlns:a16="http://schemas.microsoft.com/office/drawing/2014/main" id="{F2E2076D-B1D1-4C43-B488-DDD755CF42B6}"/>
                  </a:ext>
                </a:extLst>
              </p:cNvPr>
              <p:cNvGrpSpPr/>
              <p:nvPr/>
            </p:nvGrpSpPr>
            <p:grpSpPr>
              <a:xfrm>
                <a:off x="38100" y="3266541"/>
                <a:ext cx="1083951" cy="543459"/>
                <a:chOff x="1835397" y="1612408"/>
                <a:chExt cx="1083951" cy="543459"/>
              </a:xfrm>
            </p:grpSpPr>
            <p:sp>
              <p:nvSpPr>
                <p:cNvPr id="92" name="TextBox 91">
                  <a:extLst>
                    <a:ext uri="{FF2B5EF4-FFF2-40B4-BE49-F238E27FC236}">
                      <a16:creationId xmlns:a16="http://schemas.microsoft.com/office/drawing/2014/main" id="{60854947-0FB0-CB45-8BE4-7E58147D3551}"/>
                    </a:ext>
                  </a:extLst>
                </p:cNvPr>
                <p:cNvSpPr txBox="1"/>
                <p:nvPr/>
              </p:nvSpPr>
              <p:spPr>
                <a:xfrm>
                  <a:off x="2303474" y="1612408"/>
                  <a:ext cx="615874"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a:t>
                  </a:r>
                </a:p>
              </p:txBody>
            </p:sp>
            <p:sp>
              <p:nvSpPr>
                <p:cNvPr id="93" name="TextBox 92">
                  <a:extLst>
                    <a:ext uri="{FF2B5EF4-FFF2-40B4-BE49-F238E27FC236}">
                      <a16:creationId xmlns:a16="http://schemas.microsoft.com/office/drawing/2014/main" id="{EE65EF11-9E7C-3041-BA15-ECA15F595F6D}"/>
                    </a:ext>
                  </a:extLst>
                </p:cNvPr>
                <p:cNvSpPr txBox="1"/>
                <p:nvPr/>
              </p:nvSpPr>
              <p:spPr>
                <a:xfrm>
                  <a:off x="1835397" y="1894257"/>
                  <a:ext cx="1083951"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pAG36::WHI2</a:t>
                  </a:r>
                </a:p>
              </p:txBody>
            </p:sp>
          </p:grpSp>
        </p:grpSp>
        <p:grpSp>
          <p:nvGrpSpPr>
            <p:cNvPr id="15" name="Group 14">
              <a:extLst>
                <a:ext uri="{FF2B5EF4-FFF2-40B4-BE49-F238E27FC236}">
                  <a16:creationId xmlns:a16="http://schemas.microsoft.com/office/drawing/2014/main" id="{01738FE4-C22C-9E42-A8E6-567F2CA9AC5C}"/>
                </a:ext>
              </a:extLst>
            </p:cNvPr>
            <p:cNvGrpSpPr/>
            <p:nvPr/>
          </p:nvGrpSpPr>
          <p:grpSpPr>
            <a:xfrm>
              <a:off x="38100" y="4724400"/>
              <a:ext cx="8005147" cy="1263135"/>
              <a:chOff x="38100" y="5498068"/>
              <a:chExt cx="8005147" cy="1263135"/>
            </a:xfrm>
          </p:grpSpPr>
          <p:grpSp>
            <p:nvGrpSpPr>
              <p:cNvPr id="11" name="Group 10">
                <a:extLst>
                  <a:ext uri="{FF2B5EF4-FFF2-40B4-BE49-F238E27FC236}">
                    <a16:creationId xmlns:a16="http://schemas.microsoft.com/office/drawing/2014/main" id="{1A919697-E1EE-5B4B-8AB7-AE03427839C0}"/>
                  </a:ext>
                </a:extLst>
              </p:cNvPr>
              <p:cNvGrpSpPr/>
              <p:nvPr/>
            </p:nvGrpSpPr>
            <p:grpSpPr>
              <a:xfrm>
                <a:off x="1173626" y="5498068"/>
                <a:ext cx="6869621" cy="1263135"/>
                <a:chOff x="1512379" y="5498068"/>
                <a:chExt cx="6869621" cy="1263135"/>
              </a:xfrm>
            </p:grpSpPr>
            <p:sp>
              <p:nvSpPr>
                <p:cNvPr id="79" name="TextBox 78"/>
                <p:cNvSpPr txBox="1"/>
                <p:nvPr/>
              </p:nvSpPr>
              <p:spPr>
                <a:xfrm>
                  <a:off x="1913186" y="5498068"/>
                  <a:ext cx="825867" cy="276999"/>
                </a:xfrm>
                <a:prstGeom prst="rect">
                  <a:avLst/>
                </a:prstGeom>
                <a:noFill/>
              </p:spPr>
              <p:txBody>
                <a:bodyPr wrap="none" rtlCol="0">
                  <a:spAutoFit/>
                </a:bodyPr>
                <a:lstStyle/>
                <a:p>
                  <a:r>
                    <a:rPr lang="en-US" sz="1200" b="1" dirty="0">
                      <a:latin typeface="Times New Roman" pitchFamily="18" charset="0"/>
                      <a:cs typeface="Times New Roman" pitchFamily="18" charset="0"/>
                    </a:rPr>
                    <a:t>YJM1244</a:t>
                  </a:r>
                </a:p>
              </p:txBody>
            </p:sp>
            <p:grpSp>
              <p:nvGrpSpPr>
                <p:cNvPr id="7" name="Group 6">
                  <a:extLst>
                    <a:ext uri="{FF2B5EF4-FFF2-40B4-BE49-F238E27FC236}">
                      <a16:creationId xmlns:a16="http://schemas.microsoft.com/office/drawing/2014/main" id="{6B4C5898-25F4-764B-9E7E-BEB89263B63E}"/>
                    </a:ext>
                  </a:extLst>
                </p:cNvPr>
                <p:cNvGrpSpPr/>
                <p:nvPr/>
              </p:nvGrpSpPr>
              <p:grpSpPr>
                <a:xfrm>
                  <a:off x="1512379" y="5742799"/>
                  <a:ext cx="6869621" cy="1018404"/>
                  <a:chOff x="1512379" y="5742799"/>
                  <a:chExt cx="6869621" cy="1018404"/>
                </a:xfrm>
              </p:grpSpPr>
              <p:sp>
                <p:nvSpPr>
                  <p:cNvPr id="75" name="TextBox 74"/>
                  <p:cNvSpPr txBox="1"/>
                  <p:nvPr/>
                </p:nvSpPr>
                <p:spPr>
                  <a:xfrm>
                    <a:off x="2104358" y="6484204"/>
                    <a:ext cx="492443" cy="276999"/>
                  </a:xfrm>
                  <a:prstGeom prst="rect">
                    <a:avLst/>
                  </a:prstGeom>
                  <a:noFill/>
                </p:spPr>
                <p:txBody>
                  <a:bodyPr wrap="none" rtlCol="0">
                    <a:spAutoFit/>
                  </a:bodyPr>
                  <a:lstStyle/>
                  <a:p>
                    <a:r>
                      <a:rPr lang="en-US" sz="1200" b="1" dirty="0">
                        <a:latin typeface="Times New Roman" pitchFamily="18" charset="0"/>
                        <a:cs typeface="Times New Roman" pitchFamily="18" charset="0"/>
                      </a:rPr>
                      <a:t>YPE</a:t>
                    </a:r>
                  </a:p>
                </p:txBody>
              </p:sp>
              <p:sp>
                <p:nvSpPr>
                  <p:cNvPr id="76" name="TextBox 75"/>
                  <p:cNvSpPr txBox="1"/>
                  <p:nvPr/>
                </p:nvSpPr>
                <p:spPr>
                  <a:xfrm>
                    <a:off x="5111952" y="6484204"/>
                    <a:ext cx="1510798"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YPE+Erythromycin</a:t>
                    </a:r>
                    <a:endParaRPr lang="en-US" sz="1200" b="1" dirty="0">
                      <a:latin typeface="Times New Roman" pitchFamily="18" charset="0"/>
                      <a:cs typeface="Times New Roman" pitchFamily="18" charset="0"/>
                    </a:endParaRPr>
                  </a:p>
                </p:txBody>
              </p:sp>
              <p:sp>
                <p:nvSpPr>
                  <p:cNvPr id="77" name="TextBox 76"/>
                  <p:cNvSpPr txBox="1"/>
                  <p:nvPr/>
                </p:nvSpPr>
                <p:spPr>
                  <a:xfrm>
                    <a:off x="3669177" y="6484204"/>
                    <a:ext cx="906017"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YPE+EtBr</a:t>
                    </a:r>
                    <a:endParaRPr lang="en-US" sz="1200" b="1" dirty="0">
                      <a:latin typeface="Times New Roman" pitchFamily="18" charset="0"/>
                      <a:cs typeface="Times New Roman" pitchFamily="18" charset="0"/>
                    </a:endParaRPr>
                  </a:p>
                </p:txBody>
              </p:sp>
              <p:sp>
                <p:nvSpPr>
                  <p:cNvPr id="78" name="TextBox 77"/>
                  <p:cNvSpPr txBox="1"/>
                  <p:nvPr/>
                </p:nvSpPr>
                <p:spPr>
                  <a:xfrm>
                    <a:off x="6880426" y="6484204"/>
                    <a:ext cx="1402948"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YPE+Myxothiazol</a:t>
                    </a:r>
                    <a:endParaRPr lang="en-US" sz="1200" b="1" dirty="0">
                      <a:latin typeface="Times New Roman" pitchFamily="18" charset="0"/>
                      <a:cs typeface="Times New Roman" pitchFamily="18" charset="0"/>
                    </a:endParaRPr>
                  </a:p>
                </p:txBody>
              </p:sp>
              <p:pic>
                <p:nvPicPr>
                  <p:cNvPr id="82" name="Picture 2" descr="C:\Users\sv112\Desktop\McCusker lab data-Sriram\Spot dilutions\WHI2 experiments\pWHI2 expression\set6\6-YPE.jpeg"/>
                  <p:cNvPicPr>
                    <a:picLocks noChangeAspect="1" noChangeArrowheads="1"/>
                  </p:cNvPicPr>
                  <p:nvPr/>
                </p:nvPicPr>
                <p:blipFill rotWithShape="1">
                  <a:blip r:embed="rId19" cstate="print">
                    <a:extLst>
                      <a:ext uri="{BEBA8EAE-BF5A-486C-A8C5-ECC9F3942E4B}">
                        <a14:imgProps xmlns:a14="http://schemas.microsoft.com/office/drawing/2010/main">
                          <a14:imgLayer r:embed="rId20">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9289" t="52780" r="13178" b="10762"/>
                  <a:stretch/>
                </p:blipFill>
                <p:spPr bwMode="auto">
                  <a:xfrm>
                    <a:off x="1512379" y="5742800"/>
                    <a:ext cx="1676400" cy="785967"/>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5" descr="C:\Users\sv112\Desktop\McCusker lab data-Sriram\Spot dilutions\WHI2 experiments\pWHI2 expression\set6\6-ery150,300.jpeg"/>
                  <p:cNvPicPr>
                    <a:picLocks noChangeAspect="1" noChangeArrowheads="1"/>
                  </p:cNvPicPr>
                  <p:nvPr/>
                </p:nvPicPr>
                <p:blipFill rotWithShape="1">
                  <a:blip r:embed="rId21" cstate="print">
                    <a:extLst>
                      <a:ext uri="{BEBA8EAE-BF5A-486C-A8C5-ECC9F3942E4B}">
                        <a14:imgProps xmlns:a14="http://schemas.microsoft.com/office/drawing/2010/main">
                          <a14:imgLayer r:embed="rId22">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2429" t="54041" r="64176" b="5708"/>
                  <a:stretch/>
                </p:blipFill>
                <p:spPr bwMode="auto">
                  <a:xfrm>
                    <a:off x="5024389" y="5742799"/>
                    <a:ext cx="1685925" cy="785967"/>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6" descr="C:\Users\sv112\Desktop\McCusker lab data-Sriram\Spot dilutions\WHI2 experiments\pWHI2 expression\set6\6-Etbr-.75,1.5.jpeg"/>
                  <p:cNvPicPr>
                    <a:picLocks noChangeAspect="1" noChangeArrowheads="1"/>
                  </p:cNvPicPr>
                  <p:nvPr/>
                </p:nvPicPr>
                <p:blipFill rotWithShape="1">
                  <a:blip r:embed="rId23" cstate="print">
                    <a:extLst>
                      <a:ext uri="{BEBA8EAE-BF5A-486C-A8C5-ECC9F3942E4B}">
                        <a14:imgProps xmlns:a14="http://schemas.microsoft.com/office/drawing/2010/main">
                          <a14:imgLayer r:embed="rId2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63532" t="63824" r="4606" b="-2308"/>
                  <a:stretch/>
                </p:blipFill>
                <p:spPr bwMode="auto">
                  <a:xfrm>
                    <a:off x="3296182" y="5742800"/>
                    <a:ext cx="1652007" cy="837570"/>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descr="C:\Users\sv112\Desktop\McCusker lab data-Sriram\Spot dilutions\WHI2 experiments\pWHI2 expression\set6\6-myx.1.jpeg"/>
                  <p:cNvPicPr>
                    <a:picLocks noChangeAspect="1" noChangeArrowheads="1"/>
                  </p:cNvPicPr>
                  <p:nvPr/>
                </p:nvPicPr>
                <p:blipFill rotWithShape="1">
                  <a:blip r:embed="rId25" cstate="print">
                    <a:extLst>
                      <a:ext uri="{BEBA8EAE-BF5A-486C-A8C5-ECC9F3942E4B}">
                        <a14:imgProps xmlns:a14="http://schemas.microsoft.com/office/drawing/2010/main">
                          <a14:imgLayer r:embed="rId26">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7563" t="54893" r="11344" b="6092"/>
                  <a:stretch/>
                </p:blipFill>
                <p:spPr bwMode="auto">
                  <a:xfrm>
                    <a:off x="6781800" y="5742801"/>
                    <a:ext cx="1600200" cy="78596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94" name="Group 93">
                <a:extLst>
                  <a:ext uri="{FF2B5EF4-FFF2-40B4-BE49-F238E27FC236}">
                    <a16:creationId xmlns:a16="http://schemas.microsoft.com/office/drawing/2014/main" id="{B7CE0444-D59F-E742-AA78-9B40130B9F8E}"/>
                  </a:ext>
                </a:extLst>
              </p:cNvPr>
              <p:cNvGrpSpPr/>
              <p:nvPr/>
            </p:nvGrpSpPr>
            <p:grpSpPr>
              <a:xfrm>
                <a:off x="38100" y="5895441"/>
                <a:ext cx="1083951" cy="543459"/>
                <a:chOff x="1835397" y="1612408"/>
                <a:chExt cx="1083951" cy="543459"/>
              </a:xfrm>
            </p:grpSpPr>
            <p:sp>
              <p:nvSpPr>
                <p:cNvPr id="95" name="TextBox 94">
                  <a:extLst>
                    <a:ext uri="{FF2B5EF4-FFF2-40B4-BE49-F238E27FC236}">
                      <a16:creationId xmlns:a16="http://schemas.microsoft.com/office/drawing/2014/main" id="{D76215E0-67CE-944D-9B4A-32137BDD0A92}"/>
                    </a:ext>
                  </a:extLst>
                </p:cNvPr>
                <p:cNvSpPr txBox="1"/>
                <p:nvPr/>
              </p:nvSpPr>
              <p:spPr>
                <a:xfrm>
                  <a:off x="2303474" y="1612408"/>
                  <a:ext cx="615874"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a:t>
                  </a:r>
                </a:p>
              </p:txBody>
            </p:sp>
            <p:sp>
              <p:nvSpPr>
                <p:cNvPr id="96" name="TextBox 95">
                  <a:extLst>
                    <a:ext uri="{FF2B5EF4-FFF2-40B4-BE49-F238E27FC236}">
                      <a16:creationId xmlns:a16="http://schemas.microsoft.com/office/drawing/2014/main" id="{79D56DD4-E71A-F941-AA79-B625572A7223}"/>
                    </a:ext>
                  </a:extLst>
                </p:cNvPr>
                <p:cNvSpPr txBox="1"/>
                <p:nvPr/>
              </p:nvSpPr>
              <p:spPr>
                <a:xfrm>
                  <a:off x="1835397" y="1894257"/>
                  <a:ext cx="1083951" cy="261610"/>
                </a:xfrm>
                <a:prstGeom prst="rect">
                  <a:avLst/>
                </a:prstGeom>
                <a:noFill/>
              </p:spPr>
              <p:txBody>
                <a:bodyPr wrap="none" rtlCol="0">
                  <a:spAutoFit/>
                </a:bodyPr>
                <a:lstStyle/>
                <a:p>
                  <a:r>
                    <a:rPr lang="en-US" sz="1100" b="1" dirty="0">
                      <a:latin typeface="Times New Roman" pitchFamily="18" charset="0"/>
                      <a:cs typeface="Times New Roman" pitchFamily="18" charset="0"/>
                    </a:rPr>
                    <a:t>pAG36::WHI2</a:t>
                  </a:r>
                </a:p>
              </p:txBody>
            </p:sp>
          </p:grpSp>
        </p:grpSp>
      </p:grpSp>
      <p:sp>
        <p:nvSpPr>
          <p:cNvPr id="16" name="TextBox 15">
            <a:extLst>
              <a:ext uri="{FF2B5EF4-FFF2-40B4-BE49-F238E27FC236}">
                <a16:creationId xmlns:a16="http://schemas.microsoft.com/office/drawing/2014/main" id="{E32E4E1E-A3D8-974E-8433-25FE1A18D675}"/>
              </a:ext>
            </a:extLst>
          </p:cNvPr>
          <p:cNvSpPr txBox="1"/>
          <p:nvPr/>
        </p:nvSpPr>
        <p:spPr>
          <a:xfrm>
            <a:off x="395560" y="5868769"/>
            <a:ext cx="8253140" cy="646331"/>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S9: Phenotypes in </a:t>
            </a:r>
            <a:r>
              <a:rPr lang="en-US" sz="1200" b="1" i="1" dirty="0">
                <a:latin typeface="Times New Roman" panose="02020603050405020304" pitchFamily="18" charset="0"/>
                <a:cs typeface="Times New Roman" panose="02020603050405020304" pitchFamily="18" charset="0"/>
              </a:rPr>
              <a:t>whi2</a:t>
            </a:r>
            <a:r>
              <a:rPr lang="en-US" sz="1200" b="1" dirty="0">
                <a:latin typeface="Times New Roman" panose="02020603050405020304" pitchFamily="18" charset="0"/>
                <a:cs typeface="Times New Roman" panose="02020603050405020304" pitchFamily="18" charset="0"/>
              </a:rPr>
              <a:t> loss of function polymorphism-containing strains containing pAG36 or pAG36::</a:t>
            </a:r>
            <a:r>
              <a:rPr lang="en-US" sz="1200" b="1" i="1" dirty="0">
                <a:latin typeface="Times New Roman" panose="02020603050405020304" pitchFamily="18" charset="0"/>
                <a:cs typeface="Times New Roman" panose="02020603050405020304" pitchFamily="18" charset="0"/>
              </a:rPr>
              <a:t>WHI2</a:t>
            </a:r>
            <a:r>
              <a:rPr lang="en-US" sz="1200" b="1"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Phenotypes in strains with presumed </a:t>
            </a:r>
            <a:r>
              <a:rPr lang="en-US" sz="1200" i="1" dirty="0">
                <a:latin typeface="Times New Roman" panose="02020603050405020304" pitchFamily="18" charset="0"/>
                <a:cs typeface="Times New Roman" panose="02020603050405020304" pitchFamily="18" charset="0"/>
              </a:rPr>
              <a:t>whi2</a:t>
            </a:r>
            <a:r>
              <a:rPr lang="en-US" sz="1200" dirty="0">
                <a:latin typeface="Times New Roman" panose="02020603050405020304" pitchFamily="18" charset="0"/>
                <a:cs typeface="Times New Roman" panose="02020603050405020304" pitchFamily="18" charset="0"/>
              </a:rPr>
              <a:t> loss of function ORF polymorphisms (YJM248, 1355, 1242, 1244) containing pAG36 (vector control) vs. pAG36::</a:t>
            </a:r>
            <a:r>
              <a:rPr lang="en-US" sz="1200" i="1" dirty="0">
                <a:latin typeface="Times New Roman" panose="02020603050405020304" pitchFamily="18" charset="0"/>
                <a:cs typeface="Times New Roman" panose="02020603050405020304" pitchFamily="18" charset="0"/>
              </a:rPr>
              <a:t>WHI2</a:t>
            </a:r>
            <a:r>
              <a:rPr lang="en-US" sz="12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275036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B0EA812-397C-8749-B8FA-6691E183946D}"/>
              </a:ext>
            </a:extLst>
          </p:cNvPr>
          <p:cNvSpPr>
            <a:spLocks noChangeArrowheads="1"/>
          </p:cNvSpPr>
          <p:nvPr/>
        </p:nvSpPr>
        <p:spPr bwMode="auto">
          <a:xfrm>
            <a:off x="533400" y="952500"/>
            <a:ext cx="77724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Figure S1. Molecular phylogenies of (A)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in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Saccharomyces </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species and (B)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ATP6</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in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-containing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S. cerevisiae</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and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S. paradoxus</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ATP6</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and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sequences were obtained from (</a:t>
            </a:r>
            <a:r>
              <a:rPr kumimoji="0" lang="en-US" altLang="en-US" sz="1200" b="0" i="0" u="none" strike="noStrike" cap="none" normalizeH="0" baseline="0" dirty="0" err="1">
                <a:ln>
                  <a:noFill/>
                </a:ln>
                <a:solidFill>
                  <a:schemeClr val="tx1"/>
                </a:solidFill>
                <a:effectLst/>
                <a:latin typeface="Times New Roman" panose="02020603050405020304" pitchFamily="18" charset="0"/>
                <a:ea typeface="Cambria" panose="02040503050406030204" pitchFamily="18" charset="0"/>
              </a:rPr>
              <a:t>Strope</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et al.</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2015; </a:t>
            </a:r>
            <a:r>
              <a:rPr kumimoji="0" lang="en-US" altLang="en-US" sz="1200" b="0" i="0" u="none" strike="noStrike" cap="none" normalizeH="0" baseline="0" dirty="0" err="1">
                <a:ln>
                  <a:noFill/>
                </a:ln>
                <a:solidFill>
                  <a:schemeClr val="tx1"/>
                </a:solidFill>
                <a:effectLst/>
                <a:latin typeface="Times New Roman" panose="02020603050405020304" pitchFamily="18" charset="0"/>
                <a:ea typeface="Cambria" panose="02040503050406030204" pitchFamily="18" charset="0"/>
              </a:rPr>
              <a:t>Leducq</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et al.</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2017; </a:t>
            </a:r>
            <a:r>
              <a:rPr kumimoji="0" lang="en-US" altLang="en-US" sz="1200" b="0" i="0" u="none" strike="noStrike" cap="none" normalizeH="0" baseline="0" dirty="0" err="1">
                <a:ln>
                  <a:noFill/>
                </a:ln>
                <a:solidFill>
                  <a:schemeClr val="tx1"/>
                </a:solidFill>
                <a:effectLst/>
                <a:latin typeface="Times New Roman" panose="02020603050405020304" pitchFamily="18" charset="0"/>
                <a:ea typeface="Cambria" panose="02040503050406030204" pitchFamily="18" charset="0"/>
              </a:rPr>
              <a:t>Sulo</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et al.</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2017).  Only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ATP6</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with adjacent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(Sc Groups 4, 5, and 1399; </a:t>
            </a:r>
            <a:r>
              <a:rPr kumimoji="0" lang="en-US" altLang="en-US" sz="1200" b="0" i="0" u="none" strike="noStrike" cap="none" normalizeH="0" baseline="0" dirty="0" err="1">
                <a:ln>
                  <a:noFill/>
                </a:ln>
                <a:solidFill>
                  <a:schemeClr val="tx1"/>
                </a:solidFill>
                <a:effectLst/>
                <a:latin typeface="Times New Roman" panose="02020603050405020304" pitchFamily="18" charset="0"/>
                <a:ea typeface="Cambria" panose="02040503050406030204" pitchFamily="18" charset="0"/>
              </a:rPr>
              <a:t>Sp</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Group 3) were included in the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ATP6</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tree.  A discrete Gamma distribution was used to model evolutionary rate differences among sites (5 categories (+G, parameter = 0.1000)).  Trees are drawn to scale, with branch lengths measured in the number of substitutions per site.  All codon positions were included for analyses.  All positions containing gaps and missing data were eliminated.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with full-length, potentially functional ORFs are denoted.  The four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groups (Sc and Sa Group A, Sc Group B, Sc Group 1399, and </a:t>
            </a:r>
            <a:r>
              <a:rPr kumimoji="0" lang="en-US" altLang="en-US" sz="1200" b="0" i="0" u="none" strike="noStrike" cap="none" normalizeH="0" baseline="0" dirty="0" err="1">
                <a:ln>
                  <a:noFill/>
                </a:ln>
                <a:solidFill>
                  <a:schemeClr val="tx1"/>
                </a:solidFill>
                <a:effectLst/>
                <a:latin typeface="Times New Roman" panose="02020603050405020304" pitchFamily="18" charset="0"/>
                <a:ea typeface="Cambria" panose="02040503050406030204" pitchFamily="18" charset="0"/>
              </a:rPr>
              <a:t>Sp</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are labeled.  See also Table S6 and Fig. 2.</a:t>
            </a:r>
            <a:r>
              <a:rPr kumimoji="0" lang="en-US" altLang="en-US" sz="4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4139748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Group 83">
            <a:extLst>
              <a:ext uri="{FF2B5EF4-FFF2-40B4-BE49-F238E27FC236}">
                <a16:creationId xmlns:a16="http://schemas.microsoft.com/office/drawing/2014/main" id="{38F9737E-A3CE-BD4A-AF46-72A70353D4D2}"/>
              </a:ext>
            </a:extLst>
          </p:cNvPr>
          <p:cNvGrpSpPr/>
          <p:nvPr/>
        </p:nvGrpSpPr>
        <p:grpSpPr>
          <a:xfrm>
            <a:off x="3725426" y="0"/>
            <a:ext cx="4466074" cy="6858000"/>
            <a:chOff x="3201988" y="0"/>
            <a:chExt cx="4466074" cy="6858000"/>
          </a:xfrm>
        </p:grpSpPr>
        <p:sp>
          <p:nvSpPr>
            <p:cNvPr id="4" name="AutoShape 3"/>
            <p:cNvSpPr>
              <a:spLocks noChangeAspect="1" noChangeArrowheads="1" noTextEdit="1"/>
            </p:cNvSpPr>
            <p:nvPr/>
          </p:nvSpPr>
          <p:spPr bwMode="auto">
            <a:xfrm>
              <a:off x="3201988" y="0"/>
              <a:ext cx="27400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Rectangle 5"/>
            <p:cNvSpPr>
              <a:spLocks noChangeArrowheads="1"/>
            </p:cNvSpPr>
            <p:nvPr/>
          </p:nvSpPr>
          <p:spPr bwMode="auto">
            <a:xfrm>
              <a:off x="4475163" y="85725"/>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YJM993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Freeform 6"/>
            <p:cNvSpPr>
              <a:spLocks/>
            </p:cNvSpPr>
            <p:nvPr/>
          </p:nvSpPr>
          <p:spPr bwMode="auto">
            <a:xfrm>
              <a:off x="4467226" y="153988"/>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7"/>
            <p:cNvSpPr>
              <a:spLocks noChangeArrowheads="1"/>
            </p:cNvSpPr>
            <p:nvPr/>
          </p:nvSpPr>
          <p:spPr bwMode="auto">
            <a:xfrm>
              <a:off x="4475163" y="220663"/>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YJM996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Freeform 8"/>
            <p:cNvSpPr>
              <a:spLocks/>
            </p:cNvSpPr>
            <p:nvPr/>
          </p:nvSpPr>
          <p:spPr bwMode="auto">
            <a:xfrm>
              <a:off x="4467226" y="228600"/>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Rectangle 9"/>
            <p:cNvSpPr>
              <a:spLocks noChangeArrowheads="1"/>
            </p:cNvSpPr>
            <p:nvPr/>
          </p:nvSpPr>
          <p:spPr bwMode="auto">
            <a:xfrm>
              <a:off x="4475163" y="354013"/>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YJM990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Freeform 10"/>
            <p:cNvSpPr>
              <a:spLocks/>
            </p:cNvSpPr>
            <p:nvPr/>
          </p:nvSpPr>
          <p:spPr bwMode="auto">
            <a:xfrm>
              <a:off x="4467226" y="296863"/>
              <a:ext cx="0" cy="125413"/>
            </a:xfrm>
            <a:custGeom>
              <a:avLst/>
              <a:gdLst>
                <a:gd name="T0" fmla="*/ 0 h 79"/>
                <a:gd name="T1" fmla="*/ 79 h 79"/>
                <a:gd name="T2" fmla="*/ 79 h 79"/>
              </a:gdLst>
              <a:ahLst/>
              <a:cxnLst>
                <a:cxn ang="0">
                  <a:pos x="0" y="T0"/>
                </a:cxn>
                <a:cxn ang="0">
                  <a:pos x="0" y="T1"/>
                </a:cxn>
                <a:cxn ang="0">
                  <a:pos x="0" y="T2"/>
                </a:cxn>
              </a:cxnLst>
              <a:rect l="0" t="0" r="r" b="b"/>
              <a:pathLst>
                <a:path h="79">
                  <a:moveTo>
                    <a:pt x="0" y="0"/>
                  </a:moveTo>
                  <a:lnTo>
                    <a:pt x="0" y="79"/>
                  </a:lnTo>
                  <a:lnTo>
                    <a:pt x="0" y="79"/>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Rectangle 11"/>
            <p:cNvSpPr>
              <a:spLocks noChangeArrowheads="1"/>
            </p:cNvSpPr>
            <p:nvPr/>
          </p:nvSpPr>
          <p:spPr bwMode="auto">
            <a:xfrm>
              <a:off x="4475163" y="488950"/>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YJM987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 name="Freeform 12"/>
            <p:cNvSpPr>
              <a:spLocks/>
            </p:cNvSpPr>
            <p:nvPr/>
          </p:nvSpPr>
          <p:spPr bwMode="auto">
            <a:xfrm>
              <a:off x="4467226" y="363538"/>
              <a:ext cx="0" cy="193675"/>
            </a:xfrm>
            <a:custGeom>
              <a:avLst/>
              <a:gdLst>
                <a:gd name="T0" fmla="*/ 0 h 122"/>
                <a:gd name="T1" fmla="*/ 122 h 122"/>
                <a:gd name="T2" fmla="*/ 122 h 122"/>
              </a:gdLst>
              <a:ahLst/>
              <a:cxnLst>
                <a:cxn ang="0">
                  <a:pos x="0" y="T0"/>
                </a:cxn>
                <a:cxn ang="0">
                  <a:pos x="0" y="T1"/>
                </a:cxn>
                <a:cxn ang="0">
                  <a:pos x="0" y="T2"/>
                </a:cxn>
              </a:cxnLst>
              <a:rect l="0" t="0" r="r" b="b"/>
              <a:pathLst>
                <a:path h="122">
                  <a:moveTo>
                    <a:pt x="0" y="0"/>
                  </a:moveTo>
                  <a:lnTo>
                    <a:pt x="0" y="122"/>
                  </a:lnTo>
                  <a:lnTo>
                    <a:pt x="0" y="122"/>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Rectangle 13"/>
            <p:cNvSpPr>
              <a:spLocks noChangeArrowheads="1"/>
            </p:cNvSpPr>
            <p:nvPr/>
          </p:nvSpPr>
          <p:spPr bwMode="auto">
            <a:xfrm>
              <a:off x="4475163" y="623888"/>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YJM984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 name="Freeform 14"/>
            <p:cNvSpPr>
              <a:spLocks/>
            </p:cNvSpPr>
            <p:nvPr/>
          </p:nvSpPr>
          <p:spPr bwMode="auto">
            <a:xfrm>
              <a:off x="4467226" y="430213"/>
              <a:ext cx="0" cy="260350"/>
            </a:xfrm>
            <a:custGeom>
              <a:avLst/>
              <a:gdLst>
                <a:gd name="T0" fmla="*/ 0 h 164"/>
                <a:gd name="T1" fmla="*/ 164 h 164"/>
                <a:gd name="T2" fmla="*/ 164 h 164"/>
              </a:gdLst>
              <a:ahLst/>
              <a:cxnLst>
                <a:cxn ang="0">
                  <a:pos x="0" y="T0"/>
                </a:cxn>
                <a:cxn ang="0">
                  <a:pos x="0" y="T1"/>
                </a:cxn>
                <a:cxn ang="0">
                  <a:pos x="0" y="T2"/>
                </a:cxn>
              </a:cxnLst>
              <a:rect l="0" t="0" r="r" b="b"/>
              <a:pathLst>
                <a:path h="164">
                  <a:moveTo>
                    <a:pt x="0" y="0"/>
                  </a:moveTo>
                  <a:lnTo>
                    <a:pt x="0" y="164"/>
                  </a:lnTo>
                  <a:lnTo>
                    <a:pt x="0" y="164"/>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Rectangle 15"/>
            <p:cNvSpPr>
              <a:spLocks noChangeArrowheads="1"/>
            </p:cNvSpPr>
            <p:nvPr/>
          </p:nvSpPr>
          <p:spPr bwMode="auto">
            <a:xfrm>
              <a:off x="4475163" y="758825"/>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YJM981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 name="Freeform 16"/>
            <p:cNvSpPr>
              <a:spLocks/>
            </p:cNvSpPr>
            <p:nvPr/>
          </p:nvSpPr>
          <p:spPr bwMode="auto">
            <a:xfrm>
              <a:off x="4467226" y="498475"/>
              <a:ext cx="0" cy="327025"/>
            </a:xfrm>
            <a:custGeom>
              <a:avLst/>
              <a:gdLst>
                <a:gd name="T0" fmla="*/ 0 h 206"/>
                <a:gd name="T1" fmla="*/ 206 h 206"/>
                <a:gd name="T2" fmla="*/ 206 h 206"/>
              </a:gdLst>
              <a:ahLst/>
              <a:cxnLst>
                <a:cxn ang="0">
                  <a:pos x="0" y="T0"/>
                </a:cxn>
                <a:cxn ang="0">
                  <a:pos x="0" y="T1"/>
                </a:cxn>
                <a:cxn ang="0">
                  <a:pos x="0" y="T2"/>
                </a:cxn>
              </a:cxnLst>
              <a:rect l="0" t="0" r="r" b="b"/>
              <a:pathLst>
                <a:path h="206">
                  <a:moveTo>
                    <a:pt x="0" y="0"/>
                  </a:moveTo>
                  <a:lnTo>
                    <a:pt x="0" y="206"/>
                  </a:lnTo>
                  <a:lnTo>
                    <a:pt x="0" y="206"/>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17"/>
            <p:cNvSpPr>
              <a:spLocks noChangeArrowheads="1"/>
            </p:cNvSpPr>
            <p:nvPr/>
          </p:nvSpPr>
          <p:spPr bwMode="auto">
            <a:xfrm>
              <a:off x="4475163" y="892175"/>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YJM978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Freeform 18"/>
            <p:cNvSpPr>
              <a:spLocks/>
            </p:cNvSpPr>
            <p:nvPr/>
          </p:nvSpPr>
          <p:spPr bwMode="auto">
            <a:xfrm>
              <a:off x="4467226" y="565150"/>
              <a:ext cx="0" cy="395288"/>
            </a:xfrm>
            <a:custGeom>
              <a:avLst/>
              <a:gdLst>
                <a:gd name="T0" fmla="*/ 0 h 249"/>
                <a:gd name="T1" fmla="*/ 249 h 249"/>
                <a:gd name="T2" fmla="*/ 249 h 249"/>
              </a:gdLst>
              <a:ahLst/>
              <a:cxnLst>
                <a:cxn ang="0">
                  <a:pos x="0" y="T0"/>
                </a:cxn>
                <a:cxn ang="0">
                  <a:pos x="0" y="T1"/>
                </a:cxn>
                <a:cxn ang="0">
                  <a:pos x="0" y="T2"/>
                </a:cxn>
              </a:cxnLst>
              <a:rect l="0" t="0" r="r" b="b"/>
              <a:pathLst>
                <a:path h="249">
                  <a:moveTo>
                    <a:pt x="0" y="0"/>
                  </a:moveTo>
                  <a:lnTo>
                    <a:pt x="0" y="249"/>
                  </a:lnTo>
                  <a:lnTo>
                    <a:pt x="0" y="249"/>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Rectangle 19"/>
            <p:cNvSpPr>
              <a:spLocks noChangeArrowheads="1"/>
            </p:cNvSpPr>
            <p:nvPr/>
          </p:nvSpPr>
          <p:spPr bwMode="auto">
            <a:xfrm>
              <a:off x="4475163" y="1027113"/>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YJM975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 name="Freeform 20"/>
            <p:cNvSpPr>
              <a:spLocks/>
            </p:cNvSpPr>
            <p:nvPr/>
          </p:nvSpPr>
          <p:spPr bwMode="auto">
            <a:xfrm>
              <a:off x="4467226" y="631825"/>
              <a:ext cx="0" cy="463550"/>
            </a:xfrm>
            <a:custGeom>
              <a:avLst/>
              <a:gdLst>
                <a:gd name="T0" fmla="*/ 0 h 292"/>
                <a:gd name="T1" fmla="*/ 292 h 292"/>
                <a:gd name="T2" fmla="*/ 292 h 292"/>
              </a:gdLst>
              <a:ahLst/>
              <a:cxnLst>
                <a:cxn ang="0">
                  <a:pos x="0" y="T0"/>
                </a:cxn>
                <a:cxn ang="0">
                  <a:pos x="0" y="T1"/>
                </a:cxn>
                <a:cxn ang="0">
                  <a:pos x="0" y="T2"/>
                </a:cxn>
              </a:cxnLst>
              <a:rect l="0" t="0" r="r" b="b"/>
              <a:pathLst>
                <a:path h="292">
                  <a:moveTo>
                    <a:pt x="0" y="0"/>
                  </a:moveTo>
                  <a:lnTo>
                    <a:pt x="0" y="292"/>
                  </a:lnTo>
                  <a:lnTo>
                    <a:pt x="0" y="292"/>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21"/>
            <p:cNvSpPr>
              <a:spLocks noChangeArrowheads="1"/>
            </p:cNvSpPr>
            <p:nvPr/>
          </p:nvSpPr>
          <p:spPr bwMode="auto">
            <a:xfrm>
              <a:off x="4475163" y="1162050"/>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YJM972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Freeform 22"/>
            <p:cNvSpPr>
              <a:spLocks/>
            </p:cNvSpPr>
            <p:nvPr/>
          </p:nvSpPr>
          <p:spPr bwMode="auto">
            <a:xfrm>
              <a:off x="4467226" y="700088"/>
              <a:ext cx="0" cy="528638"/>
            </a:xfrm>
            <a:custGeom>
              <a:avLst/>
              <a:gdLst>
                <a:gd name="T0" fmla="*/ 0 h 333"/>
                <a:gd name="T1" fmla="*/ 333 h 333"/>
                <a:gd name="T2" fmla="*/ 333 h 333"/>
              </a:gdLst>
              <a:ahLst/>
              <a:cxnLst>
                <a:cxn ang="0">
                  <a:pos x="0" y="T0"/>
                </a:cxn>
                <a:cxn ang="0">
                  <a:pos x="0" y="T1"/>
                </a:cxn>
                <a:cxn ang="0">
                  <a:pos x="0" y="T2"/>
                </a:cxn>
              </a:cxnLst>
              <a:rect l="0" t="0" r="r" b="b"/>
              <a:pathLst>
                <a:path h="333">
                  <a:moveTo>
                    <a:pt x="0" y="0"/>
                  </a:moveTo>
                  <a:lnTo>
                    <a:pt x="0" y="333"/>
                  </a:lnTo>
                  <a:lnTo>
                    <a:pt x="0" y="333"/>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Rectangle 23"/>
            <p:cNvSpPr>
              <a:spLocks noChangeArrowheads="1"/>
            </p:cNvSpPr>
            <p:nvPr/>
          </p:nvSpPr>
          <p:spPr bwMode="auto">
            <a:xfrm>
              <a:off x="4475163" y="1295400"/>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YJM969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 name="Freeform 24"/>
            <p:cNvSpPr>
              <a:spLocks/>
            </p:cNvSpPr>
            <p:nvPr/>
          </p:nvSpPr>
          <p:spPr bwMode="auto">
            <a:xfrm>
              <a:off x="4467226" y="766763"/>
              <a:ext cx="0" cy="596900"/>
            </a:xfrm>
            <a:custGeom>
              <a:avLst/>
              <a:gdLst>
                <a:gd name="T0" fmla="*/ 0 h 376"/>
                <a:gd name="T1" fmla="*/ 376 h 376"/>
                <a:gd name="T2" fmla="*/ 376 h 376"/>
              </a:gdLst>
              <a:ahLst/>
              <a:cxnLst>
                <a:cxn ang="0">
                  <a:pos x="0" y="T0"/>
                </a:cxn>
                <a:cxn ang="0">
                  <a:pos x="0" y="T1"/>
                </a:cxn>
                <a:cxn ang="0">
                  <a:pos x="0" y="T2"/>
                </a:cxn>
              </a:cxnLst>
              <a:rect l="0" t="0" r="r" b="b"/>
              <a:pathLst>
                <a:path h="376">
                  <a:moveTo>
                    <a:pt x="0" y="0"/>
                  </a:moveTo>
                  <a:lnTo>
                    <a:pt x="0" y="376"/>
                  </a:lnTo>
                  <a:lnTo>
                    <a:pt x="0" y="376"/>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Rectangle 25"/>
            <p:cNvSpPr>
              <a:spLocks noChangeArrowheads="1"/>
            </p:cNvSpPr>
            <p:nvPr/>
          </p:nvSpPr>
          <p:spPr bwMode="auto">
            <a:xfrm>
              <a:off x="4475163" y="1430338"/>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YJM1574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6" name="Freeform 26"/>
            <p:cNvSpPr>
              <a:spLocks/>
            </p:cNvSpPr>
            <p:nvPr/>
          </p:nvSpPr>
          <p:spPr bwMode="auto">
            <a:xfrm>
              <a:off x="4467226" y="833438"/>
              <a:ext cx="0" cy="665163"/>
            </a:xfrm>
            <a:custGeom>
              <a:avLst/>
              <a:gdLst>
                <a:gd name="T0" fmla="*/ 0 h 419"/>
                <a:gd name="T1" fmla="*/ 419 h 419"/>
                <a:gd name="T2" fmla="*/ 419 h 419"/>
              </a:gdLst>
              <a:ahLst/>
              <a:cxnLst>
                <a:cxn ang="0">
                  <a:pos x="0" y="T0"/>
                </a:cxn>
                <a:cxn ang="0">
                  <a:pos x="0" y="T1"/>
                </a:cxn>
                <a:cxn ang="0">
                  <a:pos x="0" y="T2"/>
                </a:cxn>
              </a:cxnLst>
              <a:rect l="0" t="0" r="r" b="b"/>
              <a:pathLst>
                <a:path h="419">
                  <a:moveTo>
                    <a:pt x="0" y="0"/>
                  </a:moveTo>
                  <a:lnTo>
                    <a:pt x="0" y="419"/>
                  </a:lnTo>
                  <a:lnTo>
                    <a:pt x="0" y="419"/>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7"/>
            <p:cNvSpPr>
              <a:spLocks noChangeArrowheads="1"/>
            </p:cNvSpPr>
            <p:nvPr/>
          </p:nvSpPr>
          <p:spPr bwMode="auto">
            <a:xfrm>
              <a:off x="4475163" y="1565275"/>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YJM1526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 name="Freeform 28"/>
            <p:cNvSpPr>
              <a:spLocks/>
            </p:cNvSpPr>
            <p:nvPr/>
          </p:nvSpPr>
          <p:spPr bwMode="auto">
            <a:xfrm>
              <a:off x="4467226" y="901700"/>
              <a:ext cx="0" cy="730250"/>
            </a:xfrm>
            <a:custGeom>
              <a:avLst/>
              <a:gdLst>
                <a:gd name="T0" fmla="*/ 0 h 460"/>
                <a:gd name="T1" fmla="*/ 460 h 460"/>
                <a:gd name="T2" fmla="*/ 460 h 460"/>
              </a:gdLst>
              <a:ahLst/>
              <a:cxnLst>
                <a:cxn ang="0">
                  <a:pos x="0" y="T0"/>
                </a:cxn>
                <a:cxn ang="0">
                  <a:pos x="0" y="T1"/>
                </a:cxn>
                <a:cxn ang="0">
                  <a:pos x="0" y="T2"/>
                </a:cxn>
              </a:cxnLst>
              <a:rect l="0" t="0" r="r" b="b"/>
              <a:pathLst>
                <a:path h="460">
                  <a:moveTo>
                    <a:pt x="0" y="0"/>
                  </a:moveTo>
                  <a:lnTo>
                    <a:pt x="0" y="460"/>
                  </a:lnTo>
                  <a:lnTo>
                    <a:pt x="0" y="46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Rectangle 29"/>
            <p:cNvSpPr>
              <a:spLocks noChangeArrowheads="1"/>
            </p:cNvSpPr>
            <p:nvPr/>
          </p:nvSpPr>
          <p:spPr bwMode="auto">
            <a:xfrm>
              <a:off x="4475163" y="1700213"/>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YJM1415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 name="Freeform 30"/>
            <p:cNvSpPr>
              <a:spLocks/>
            </p:cNvSpPr>
            <p:nvPr/>
          </p:nvSpPr>
          <p:spPr bwMode="auto">
            <a:xfrm>
              <a:off x="4467226" y="968375"/>
              <a:ext cx="0" cy="798513"/>
            </a:xfrm>
            <a:custGeom>
              <a:avLst/>
              <a:gdLst>
                <a:gd name="T0" fmla="*/ 0 h 503"/>
                <a:gd name="T1" fmla="*/ 503 h 503"/>
                <a:gd name="T2" fmla="*/ 503 h 503"/>
              </a:gdLst>
              <a:ahLst/>
              <a:cxnLst>
                <a:cxn ang="0">
                  <a:pos x="0" y="T0"/>
                </a:cxn>
                <a:cxn ang="0">
                  <a:pos x="0" y="T1"/>
                </a:cxn>
                <a:cxn ang="0">
                  <a:pos x="0" y="T2"/>
                </a:cxn>
              </a:cxnLst>
              <a:rect l="0" t="0" r="r" b="b"/>
              <a:pathLst>
                <a:path h="503">
                  <a:moveTo>
                    <a:pt x="0" y="0"/>
                  </a:moveTo>
                  <a:lnTo>
                    <a:pt x="0" y="503"/>
                  </a:lnTo>
                  <a:lnTo>
                    <a:pt x="0" y="503"/>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Rectangle 31"/>
            <p:cNvSpPr>
              <a:spLocks noChangeArrowheads="1"/>
            </p:cNvSpPr>
            <p:nvPr/>
          </p:nvSpPr>
          <p:spPr bwMode="auto">
            <a:xfrm>
              <a:off x="4475163" y="1833563"/>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YJM1386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Freeform 32"/>
            <p:cNvSpPr>
              <a:spLocks/>
            </p:cNvSpPr>
            <p:nvPr/>
          </p:nvSpPr>
          <p:spPr bwMode="auto">
            <a:xfrm>
              <a:off x="4467226" y="1036638"/>
              <a:ext cx="0" cy="865188"/>
            </a:xfrm>
            <a:custGeom>
              <a:avLst/>
              <a:gdLst>
                <a:gd name="T0" fmla="*/ 0 h 545"/>
                <a:gd name="T1" fmla="*/ 545 h 545"/>
                <a:gd name="T2" fmla="*/ 545 h 545"/>
              </a:gdLst>
              <a:ahLst/>
              <a:cxnLst>
                <a:cxn ang="0">
                  <a:pos x="0" y="T0"/>
                </a:cxn>
                <a:cxn ang="0">
                  <a:pos x="0" y="T1"/>
                </a:cxn>
                <a:cxn ang="0">
                  <a:pos x="0" y="T2"/>
                </a:cxn>
              </a:cxnLst>
              <a:rect l="0" t="0" r="r" b="b"/>
              <a:pathLst>
                <a:path h="545">
                  <a:moveTo>
                    <a:pt x="0" y="0"/>
                  </a:moveTo>
                  <a:lnTo>
                    <a:pt x="0" y="545"/>
                  </a:lnTo>
                  <a:lnTo>
                    <a:pt x="0" y="545"/>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Rectangle 33"/>
            <p:cNvSpPr>
              <a:spLocks noChangeArrowheads="1"/>
            </p:cNvSpPr>
            <p:nvPr/>
          </p:nvSpPr>
          <p:spPr bwMode="auto">
            <a:xfrm>
              <a:off x="4475163" y="1968500"/>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YJM1129</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4" name="Freeform 34"/>
            <p:cNvSpPr>
              <a:spLocks/>
            </p:cNvSpPr>
            <p:nvPr/>
          </p:nvSpPr>
          <p:spPr bwMode="auto">
            <a:xfrm>
              <a:off x="4467226" y="1103313"/>
              <a:ext cx="0" cy="933450"/>
            </a:xfrm>
            <a:custGeom>
              <a:avLst/>
              <a:gdLst>
                <a:gd name="T0" fmla="*/ 0 h 588"/>
                <a:gd name="T1" fmla="*/ 588 h 588"/>
                <a:gd name="T2" fmla="*/ 588 h 588"/>
              </a:gdLst>
              <a:ahLst/>
              <a:cxnLst>
                <a:cxn ang="0">
                  <a:pos x="0" y="T0"/>
                </a:cxn>
                <a:cxn ang="0">
                  <a:pos x="0" y="T1"/>
                </a:cxn>
                <a:cxn ang="0">
                  <a:pos x="0" y="T2"/>
                </a:cxn>
              </a:cxnLst>
              <a:rect l="0" t="0" r="r" b="b"/>
              <a:pathLst>
                <a:path h="588">
                  <a:moveTo>
                    <a:pt x="0" y="0"/>
                  </a:moveTo>
                  <a:lnTo>
                    <a:pt x="0" y="588"/>
                  </a:lnTo>
                  <a:lnTo>
                    <a:pt x="0" y="588"/>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Line 35"/>
            <p:cNvSpPr>
              <a:spLocks noChangeShapeType="1"/>
            </p:cNvSpPr>
            <p:nvPr/>
          </p:nvSpPr>
          <p:spPr bwMode="auto">
            <a:xfrm>
              <a:off x="4467226" y="153988"/>
              <a:ext cx="0" cy="931863"/>
            </a:xfrm>
            <a:prstGeom prst="line">
              <a:avLst/>
            </a:prstGeom>
            <a:noFill/>
            <a:ln w="1746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36"/>
            <p:cNvSpPr>
              <a:spLocks/>
            </p:cNvSpPr>
            <p:nvPr/>
          </p:nvSpPr>
          <p:spPr bwMode="auto">
            <a:xfrm>
              <a:off x="4378326" y="1095375"/>
              <a:ext cx="88900" cy="595313"/>
            </a:xfrm>
            <a:custGeom>
              <a:avLst/>
              <a:gdLst>
                <a:gd name="T0" fmla="*/ 0 w 56"/>
                <a:gd name="T1" fmla="*/ 375 h 375"/>
                <a:gd name="T2" fmla="*/ 0 w 56"/>
                <a:gd name="T3" fmla="*/ 0 h 375"/>
                <a:gd name="T4" fmla="*/ 56 w 56"/>
                <a:gd name="T5" fmla="*/ 0 h 375"/>
              </a:gdLst>
              <a:ahLst/>
              <a:cxnLst>
                <a:cxn ang="0">
                  <a:pos x="T0" y="T1"/>
                </a:cxn>
                <a:cxn ang="0">
                  <a:pos x="T2" y="T3"/>
                </a:cxn>
                <a:cxn ang="0">
                  <a:pos x="T4" y="T5"/>
                </a:cxn>
              </a:cxnLst>
              <a:rect l="0" t="0" r="r" b="b"/>
              <a:pathLst>
                <a:path w="56" h="375">
                  <a:moveTo>
                    <a:pt x="0" y="375"/>
                  </a:moveTo>
                  <a:lnTo>
                    <a:pt x="0" y="0"/>
                  </a:lnTo>
                  <a:lnTo>
                    <a:pt x="56"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Rectangle 37"/>
            <p:cNvSpPr>
              <a:spLocks noChangeArrowheads="1"/>
            </p:cNvSpPr>
            <p:nvPr/>
          </p:nvSpPr>
          <p:spPr bwMode="auto">
            <a:xfrm>
              <a:off x="4475163" y="2103438"/>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YJM1248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Freeform 38"/>
            <p:cNvSpPr>
              <a:spLocks/>
            </p:cNvSpPr>
            <p:nvPr/>
          </p:nvSpPr>
          <p:spPr bwMode="auto">
            <a:xfrm>
              <a:off x="4467226" y="2170113"/>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9"/>
            <p:cNvSpPr>
              <a:spLocks noChangeArrowheads="1"/>
            </p:cNvSpPr>
            <p:nvPr/>
          </p:nvSpPr>
          <p:spPr bwMode="auto">
            <a:xfrm>
              <a:off x="4475163" y="2236788"/>
              <a:ext cx="293688"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SK1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Freeform 40"/>
            <p:cNvSpPr>
              <a:spLocks/>
            </p:cNvSpPr>
            <p:nvPr/>
          </p:nvSpPr>
          <p:spPr bwMode="auto">
            <a:xfrm>
              <a:off x="4467226" y="2246313"/>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Rectangle 41"/>
            <p:cNvSpPr>
              <a:spLocks noChangeArrowheads="1"/>
            </p:cNvSpPr>
            <p:nvPr/>
          </p:nvSpPr>
          <p:spPr bwMode="auto">
            <a:xfrm>
              <a:off x="4475163" y="2371725"/>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YJM1439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 name="Freeform 42"/>
            <p:cNvSpPr>
              <a:spLocks/>
            </p:cNvSpPr>
            <p:nvPr/>
          </p:nvSpPr>
          <p:spPr bwMode="auto">
            <a:xfrm>
              <a:off x="4467226" y="2312988"/>
              <a:ext cx="0" cy="127000"/>
            </a:xfrm>
            <a:custGeom>
              <a:avLst/>
              <a:gdLst>
                <a:gd name="T0" fmla="*/ 0 h 80"/>
                <a:gd name="T1" fmla="*/ 80 h 80"/>
                <a:gd name="T2" fmla="*/ 80 h 80"/>
              </a:gdLst>
              <a:ahLst/>
              <a:cxnLst>
                <a:cxn ang="0">
                  <a:pos x="0" y="T0"/>
                </a:cxn>
                <a:cxn ang="0">
                  <a:pos x="0" y="T1"/>
                </a:cxn>
                <a:cxn ang="0">
                  <a:pos x="0" y="T2"/>
                </a:cxn>
              </a:cxnLst>
              <a:rect l="0" t="0" r="r" b="b"/>
              <a:pathLst>
                <a:path h="80">
                  <a:moveTo>
                    <a:pt x="0" y="0"/>
                  </a:moveTo>
                  <a:lnTo>
                    <a:pt x="0" y="80"/>
                  </a:lnTo>
                  <a:lnTo>
                    <a:pt x="0" y="8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Line 43"/>
            <p:cNvSpPr>
              <a:spLocks noChangeShapeType="1"/>
            </p:cNvSpPr>
            <p:nvPr/>
          </p:nvSpPr>
          <p:spPr bwMode="auto">
            <a:xfrm>
              <a:off x="4467226" y="2170113"/>
              <a:ext cx="0" cy="127000"/>
            </a:xfrm>
            <a:prstGeom prst="line">
              <a:avLst/>
            </a:prstGeom>
            <a:noFill/>
            <a:ln w="1746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Freeform 44"/>
            <p:cNvSpPr>
              <a:spLocks/>
            </p:cNvSpPr>
            <p:nvPr/>
          </p:nvSpPr>
          <p:spPr bwMode="auto">
            <a:xfrm>
              <a:off x="4378326" y="1708150"/>
              <a:ext cx="88900" cy="596900"/>
            </a:xfrm>
            <a:custGeom>
              <a:avLst/>
              <a:gdLst>
                <a:gd name="T0" fmla="*/ 0 w 56"/>
                <a:gd name="T1" fmla="*/ 0 h 376"/>
                <a:gd name="T2" fmla="*/ 0 w 56"/>
                <a:gd name="T3" fmla="*/ 376 h 376"/>
                <a:gd name="T4" fmla="*/ 56 w 56"/>
                <a:gd name="T5" fmla="*/ 376 h 376"/>
              </a:gdLst>
              <a:ahLst/>
              <a:cxnLst>
                <a:cxn ang="0">
                  <a:pos x="T0" y="T1"/>
                </a:cxn>
                <a:cxn ang="0">
                  <a:pos x="T2" y="T3"/>
                </a:cxn>
                <a:cxn ang="0">
                  <a:pos x="T4" y="T5"/>
                </a:cxn>
              </a:cxnLst>
              <a:rect l="0" t="0" r="r" b="b"/>
              <a:pathLst>
                <a:path w="56" h="376">
                  <a:moveTo>
                    <a:pt x="0" y="0"/>
                  </a:moveTo>
                  <a:lnTo>
                    <a:pt x="0" y="376"/>
                  </a:lnTo>
                  <a:lnTo>
                    <a:pt x="56" y="376"/>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45"/>
            <p:cNvSpPr>
              <a:spLocks/>
            </p:cNvSpPr>
            <p:nvPr/>
          </p:nvSpPr>
          <p:spPr bwMode="auto">
            <a:xfrm>
              <a:off x="4283076" y="1700213"/>
              <a:ext cx="95250" cy="428625"/>
            </a:xfrm>
            <a:custGeom>
              <a:avLst/>
              <a:gdLst>
                <a:gd name="T0" fmla="*/ 0 w 60"/>
                <a:gd name="T1" fmla="*/ 270 h 270"/>
                <a:gd name="T2" fmla="*/ 0 w 60"/>
                <a:gd name="T3" fmla="*/ 0 h 270"/>
                <a:gd name="T4" fmla="*/ 60 w 60"/>
                <a:gd name="T5" fmla="*/ 0 h 270"/>
              </a:gdLst>
              <a:ahLst/>
              <a:cxnLst>
                <a:cxn ang="0">
                  <a:pos x="T0" y="T1"/>
                </a:cxn>
                <a:cxn ang="0">
                  <a:pos x="T2" y="T3"/>
                </a:cxn>
                <a:cxn ang="0">
                  <a:pos x="T4" y="T5"/>
                </a:cxn>
              </a:cxnLst>
              <a:rect l="0" t="0" r="r" b="b"/>
              <a:pathLst>
                <a:path w="60" h="270">
                  <a:moveTo>
                    <a:pt x="0" y="270"/>
                  </a:moveTo>
                  <a:lnTo>
                    <a:pt x="0" y="0"/>
                  </a:lnTo>
                  <a:lnTo>
                    <a:pt x="6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6"/>
            <p:cNvSpPr>
              <a:spLocks noChangeArrowheads="1"/>
            </p:cNvSpPr>
            <p:nvPr/>
          </p:nvSpPr>
          <p:spPr bwMode="auto">
            <a:xfrm>
              <a:off x="4291013" y="2506663"/>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YJM270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Freeform 47"/>
            <p:cNvSpPr>
              <a:spLocks/>
            </p:cNvSpPr>
            <p:nvPr/>
          </p:nvSpPr>
          <p:spPr bwMode="auto">
            <a:xfrm>
              <a:off x="4283076" y="2144713"/>
              <a:ext cx="0" cy="428625"/>
            </a:xfrm>
            <a:custGeom>
              <a:avLst/>
              <a:gdLst>
                <a:gd name="T0" fmla="*/ 0 h 270"/>
                <a:gd name="T1" fmla="*/ 270 h 270"/>
                <a:gd name="T2" fmla="*/ 270 h 270"/>
              </a:gdLst>
              <a:ahLst/>
              <a:cxnLst>
                <a:cxn ang="0">
                  <a:pos x="0" y="T0"/>
                </a:cxn>
                <a:cxn ang="0">
                  <a:pos x="0" y="T1"/>
                </a:cxn>
                <a:cxn ang="0">
                  <a:pos x="0" y="T2"/>
                </a:cxn>
              </a:cxnLst>
              <a:rect l="0" t="0" r="r" b="b"/>
              <a:pathLst>
                <a:path h="270">
                  <a:moveTo>
                    <a:pt x="0" y="0"/>
                  </a:moveTo>
                  <a:lnTo>
                    <a:pt x="0" y="270"/>
                  </a:lnTo>
                  <a:lnTo>
                    <a:pt x="0" y="27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Freeform 48"/>
            <p:cNvSpPr>
              <a:spLocks/>
            </p:cNvSpPr>
            <p:nvPr/>
          </p:nvSpPr>
          <p:spPr bwMode="auto">
            <a:xfrm>
              <a:off x="5078413" y="98425"/>
              <a:ext cx="46038" cy="2530475"/>
            </a:xfrm>
            <a:custGeom>
              <a:avLst/>
              <a:gdLst>
                <a:gd name="T0" fmla="*/ 0 w 29"/>
                <a:gd name="T1" fmla="*/ 0 h 1594"/>
                <a:gd name="T2" fmla="*/ 29 w 29"/>
                <a:gd name="T3" fmla="*/ 0 h 1594"/>
                <a:gd name="T4" fmla="*/ 29 w 29"/>
                <a:gd name="T5" fmla="*/ 1594 h 1594"/>
                <a:gd name="T6" fmla="*/ 0 w 29"/>
                <a:gd name="T7" fmla="*/ 1594 h 1594"/>
              </a:gdLst>
              <a:ahLst/>
              <a:cxnLst>
                <a:cxn ang="0">
                  <a:pos x="T0" y="T1"/>
                </a:cxn>
                <a:cxn ang="0">
                  <a:pos x="T2" y="T3"/>
                </a:cxn>
                <a:cxn ang="0">
                  <a:pos x="T4" y="T5"/>
                </a:cxn>
                <a:cxn ang="0">
                  <a:pos x="T6" y="T7"/>
                </a:cxn>
              </a:cxnLst>
              <a:rect l="0" t="0" r="r" b="b"/>
              <a:pathLst>
                <a:path w="29" h="1594">
                  <a:moveTo>
                    <a:pt x="0" y="0"/>
                  </a:moveTo>
                  <a:lnTo>
                    <a:pt x="29" y="0"/>
                  </a:lnTo>
                  <a:lnTo>
                    <a:pt x="29" y="1594"/>
                  </a:lnTo>
                  <a:lnTo>
                    <a:pt x="0" y="1594"/>
                  </a:lnTo>
                </a:path>
              </a:pathLst>
            </a:custGeom>
            <a:noFill/>
            <a:ln w="7938"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9"/>
            <p:cNvSpPr>
              <a:spLocks noChangeArrowheads="1"/>
            </p:cNvSpPr>
            <p:nvPr/>
          </p:nvSpPr>
          <p:spPr bwMode="auto">
            <a:xfrm>
              <a:off x="4560888" y="2640013"/>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YJM1401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 name="Freeform 50"/>
            <p:cNvSpPr>
              <a:spLocks/>
            </p:cNvSpPr>
            <p:nvPr/>
          </p:nvSpPr>
          <p:spPr bwMode="auto">
            <a:xfrm>
              <a:off x="4552951" y="2708275"/>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51"/>
            <p:cNvSpPr>
              <a:spLocks noChangeArrowheads="1"/>
            </p:cNvSpPr>
            <p:nvPr/>
          </p:nvSpPr>
          <p:spPr bwMode="auto">
            <a:xfrm>
              <a:off x="4560888" y="2774950"/>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YJM1460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Freeform 52"/>
            <p:cNvSpPr>
              <a:spLocks/>
            </p:cNvSpPr>
            <p:nvPr/>
          </p:nvSpPr>
          <p:spPr bwMode="auto">
            <a:xfrm>
              <a:off x="4552951" y="2784475"/>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53"/>
            <p:cNvSpPr>
              <a:spLocks noChangeArrowheads="1"/>
            </p:cNvSpPr>
            <p:nvPr/>
          </p:nvSpPr>
          <p:spPr bwMode="auto">
            <a:xfrm>
              <a:off x="4560888" y="2909888"/>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YJM1450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Freeform 54"/>
            <p:cNvSpPr>
              <a:spLocks/>
            </p:cNvSpPr>
            <p:nvPr/>
          </p:nvSpPr>
          <p:spPr bwMode="auto">
            <a:xfrm>
              <a:off x="4552951" y="2976563"/>
              <a:ext cx="0" cy="60325"/>
            </a:xfrm>
            <a:custGeom>
              <a:avLst/>
              <a:gdLst>
                <a:gd name="T0" fmla="*/ 38 h 38"/>
                <a:gd name="T1" fmla="*/ 0 h 38"/>
                <a:gd name="T2" fmla="*/ 0 h 38"/>
              </a:gdLst>
              <a:ahLst/>
              <a:cxnLst>
                <a:cxn ang="0">
                  <a:pos x="0" y="T0"/>
                </a:cxn>
                <a:cxn ang="0">
                  <a:pos x="0" y="T1"/>
                </a:cxn>
                <a:cxn ang="0">
                  <a:pos x="0" y="T2"/>
                </a:cxn>
              </a:cxnLst>
              <a:rect l="0" t="0" r="r" b="b"/>
              <a:pathLst>
                <a:path h="38">
                  <a:moveTo>
                    <a:pt x="0" y="38"/>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Rectangle 55"/>
            <p:cNvSpPr>
              <a:spLocks noChangeArrowheads="1"/>
            </p:cNvSpPr>
            <p:nvPr/>
          </p:nvSpPr>
          <p:spPr bwMode="auto">
            <a:xfrm>
              <a:off x="4560888" y="3044825"/>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YJM470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 name="Freeform 56"/>
            <p:cNvSpPr>
              <a:spLocks/>
            </p:cNvSpPr>
            <p:nvPr/>
          </p:nvSpPr>
          <p:spPr bwMode="auto">
            <a:xfrm>
              <a:off x="4552951" y="3052763"/>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Freeform 57"/>
            <p:cNvSpPr>
              <a:spLocks/>
            </p:cNvSpPr>
            <p:nvPr/>
          </p:nvSpPr>
          <p:spPr bwMode="auto">
            <a:xfrm>
              <a:off x="5164138" y="2654300"/>
              <a:ext cx="46038" cy="512763"/>
            </a:xfrm>
            <a:custGeom>
              <a:avLst/>
              <a:gdLst>
                <a:gd name="T0" fmla="*/ 0 w 29"/>
                <a:gd name="T1" fmla="*/ 0 h 323"/>
                <a:gd name="T2" fmla="*/ 29 w 29"/>
                <a:gd name="T3" fmla="*/ 0 h 323"/>
                <a:gd name="T4" fmla="*/ 29 w 29"/>
                <a:gd name="T5" fmla="*/ 323 h 323"/>
                <a:gd name="T6" fmla="*/ 0 w 29"/>
                <a:gd name="T7" fmla="*/ 323 h 323"/>
              </a:gdLst>
              <a:ahLst/>
              <a:cxnLst>
                <a:cxn ang="0">
                  <a:pos x="T0" y="T1"/>
                </a:cxn>
                <a:cxn ang="0">
                  <a:pos x="T2" y="T3"/>
                </a:cxn>
                <a:cxn ang="0">
                  <a:pos x="T4" y="T5"/>
                </a:cxn>
                <a:cxn ang="0">
                  <a:pos x="T6" y="T7"/>
                </a:cxn>
              </a:cxnLst>
              <a:rect l="0" t="0" r="r" b="b"/>
              <a:pathLst>
                <a:path w="29" h="323">
                  <a:moveTo>
                    <a:pt x="0" y="0"/>
                  </a:moveTo>
                  <a:lnTo>
                    <a:pt x="29" y="0"/>
                  </a:lnTo>
                  <a:lnTo>
                    <a:pt x="29" y="323"/>
                  </a:lnTo>
                  <a:lnTo>
                    <a:pt x="0" y="323"/>
                  </a:lnTo>
                </a:path>
              </a:pathLst>
            </a:custGeom>
            <a:noFill/>
            <a:ln w="7938"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Line 58"/>
            <p:cNvSpPr>
              <a:spLocks noChangeShapeType="1"/>
            </p:cNvSpPr>
            <p:nvPr/>
          </p:nvSpPr>
          <p:spPr bwMode="auto">
            <a:xfrm>
              <a:off x="4552951" y="2708275"/>
              <a:ext cx="0" cy="193675"/>
            </a:xfrm>
            <a:prstGeom prst="line">
              <a:avLst/>
            </a:prstGeom>
            <a:noFill/>
            <a:ln w="1746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Line 59"/>
            <p:cNvSpPr>
              <a:spLocks noChangeShapeType="1"/>
            </p:cNvSpPr>
            <p:nvPr/>
          </p:nvSpPr>
          <p:spPr bwMode="auto">
            <a:xfrm>
              <a:off x="4552951" y="2917825"/>
              <a:ext cx="0" cy="193675"/>
            </a:xfrm>
            <a:prstGeom prst="line">
              <a:avLst/>
            </a:prstGeom>
            <a:noFill/>
            <a:ln w="1746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Line 60"/>
            <p:cNvSpPr>
              <a:spLocks noChangeShapeType="1"/>
            </p:cNvSpPr>
            <p:nvPr/>
          </p:nvSpPr>
          <p:spPr bwMode="auto">
            <a:xfrm>
              <a:off x="4391026" y="2909888"/>
              <a:ext cx="161925" cy="0"/>
            </a:xfrm>
            <a:prstGeom prst="line">
              <a:avLst/>
            </a:prstGeom>
            <a:noFill/>
            <a:ln w="1746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Rectangle 61"/>
            <p:cNvSpPr>
              <a:spLocks noChangeArrowheads="1"/>
            </p:cNvSpPr>
            <p:nvPr/>
          </p:nvSpPr>
          <p:spPr bwMode="auto">
            <a:xfrm>
              <a:off x="4981576" y="3178175"/>
              <a:ext cx="72866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Sp CBS7400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 name="Freeform 62"/>
            <p:cNvSpPr>
              <a:spLocks/>
            </p:cNvSpPr>
            <p:nvPr/>
          </p:nvSpPr>
          <p:spPr bwMode="auto">
            <a:xfrm>
              <a:off x="4972051" y="3246438"/>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Rectangle 63"/>
            <p:cNvSpPr>
              <a:spLocks noChangeArrowheads="1"/>
            </p:cNvSpPr>
            <p:nvPr/>
          </p:nvSpPr>
          <p:spPr bwMode="auto">
            <a:xfrm>
              <a:off x="4981576" y="3313113"/>
              <a:ext cx="72866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Sp CBS2908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Freeform 64"/>
            <p:cNvSpPr>
              <a:spLocks/>
            </p:cNvSpPr>
            <p:nvPr/>
          </p:nvSpPr>
          <p:spPr bwMode="auto">
            <a:xfrm>
              <a:off x="4972051" y="3322638"/>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65"/>
            <p:cNvSpPr>
              <a:spLocks noChangeArrowheads="1"/>
            </p:cNvSpPr>
            <p:nvPr/>
          </p:nvSpPr>
          <p:spPr bwMode="auto">
            <a:xfrm>
              <a:off x="4981576" y="3448050"/>
              <a:ext cx="660400"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Sp YPS642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6" name="Freeform 66"/>
            <p:cNvSpPr>
              <a:spLocks/>
            </p:cNvSpPr>
            <p:nvPr/>
          </p:nvSpPr>
          <p:spPr bwMode="auto">
            <a:xfrm>
              <a:off x="4972051" y="3514725"/>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67"/>
            <p:cNvSpPr>
              <a:spLocks noChangeArrowheads="1"/>
            </p:cNvSpPr>
            <p:nvPr/>
          </p:nvSpPr>
          <p:spPr bwMode="auto">
            <a:xfrm>
              <a:off x="4981576" y="3581400"/>
              <a:ext cx="8143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a:t>
              </a:r>
              <a:r>
                <a:rPr kumimoji="0" lang="en-US" altLang="en-US" sz="900" b="0" i="0" u="none" strike="noStrike" cap="none" normalizeH="0" baseline="0" dirty="0" err="1">
                  <a:ln>
                    <a:noFill/>
                  </a:ln>
                  <a:solidFill>
                    <a:srgbClr val="000000"/>
                  </a:solidFill>
                  <a:effectLst/>
                  <a:latin typeface="Arial" panose="020B0604020202020204" pitchFamily="34" charset="0"/>
                </a:rPr>
                <a:t>Sp</a:t>
              </a:r>
              <a:r>
                <a:rPr kumimoji="0" lang="en-US" altLang="en-US" sz="900" b="0" i="0" u="none" strike="noStrike" cap="none" normalizeH="0" baseline="0" dirty="0">
                  <a:ln>
                    <a:noFill/>
                  </a:ln>
                  <a:solidFill>
                    <a:srgbClr val="000000"/>
                  </a:solidFill>
                  <a:effectLst/>
                  <a:latin typeface="Arial" panose="020B0604020202020204" pitchFamily="34" charset="0"/>
                </a:rPr>
                <a:t> LL2012 001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8" name="Freeform 68"/>
            <p:cNvSpPr>
              <a:spLocks/>
            </p:cNvSpPr>
            <p:nvPr/>
          </p:nvSpPr>
          <p:spPr bwMode="auto">
            <a:xfrm>
              <a:off x="4972051" y="3590925"/>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Rectangle 69"/>
            <p:cNvSpPr>
              <a:spLocks noChangeArrowheads="1"/>
            </p:cNvSpPr>
            <p:nvPr/>
          </p:nvSpPr>
          <p:spPr bwMode="auto">
            <a:xfrm>
              <a:off x="4981576" y="3716338"/>
              <a:ext cx="660400"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Sp YPS744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 name="Freeform 70"/>
            <p:cNvSpPr>
              <a:spLocks/>
            </p:cNvSpPr>
            <p:nvPr/>
          </p:nvSpPr>
          <p:spPr bwMode="auto">
            <a:xfrm>
              <a:off x="4972051" y="3657600"/>
              <a:ext cx="0" cy="127000"/>
            </a:xfrm>
            <a:custGeom>
              <a:avLst/>
              <a:gdLst>
                <a:gd name="T0" fmla="*/ 0 h 80"/>
                <a:gd name="T1" fmla="*/ 80 h 80"/>
                <a:gd name="T2" fmla="*/ 80 h 80"/>
              </a:gdLst>
              <a:ahLst/>
              <a:cxnLst>
                <a:cxn ang="0">
                  <a:pos x="0" y="T0"/>
                </a:cxn>
                <a:cxn ang="0">
                  <a:pos x="0" y="T1"/>
                </a:cxn>
                <a:cxn ang="0">
                  <a:pos x="0" y="T2"/>
                </a:cxn>
              </a:cxnLst>
              <a:rect l="0" t="0" r="r" b="b"/>
              <a:pathLst>
                <a:path h="80">
                  <a:moveTo>
                    <a:pt x="0" y="0"/>
                  </a:moveTo>
                  <a:lnTo>
                    <a:pt x="0" y="80"/>
                  </a:lnTo>
                  <a:lnTo>
                    <a:pt x="0" y="8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71"/>
            <p:cNvSpPr>
              <a:spLocks/>
            </p:cNvSpPr>
            <p:nvPr/>
          </p:nvSpPr>
          <p:spPr bwMode="auto">
            <a:xfrm>
              <a:off x="5761038" y="3190875"/>
              <a:ext cx="46038" cy="647700"/>
            </a:xfrm>
            <a:custGeom>
              <a:avLst/>
              <a:gdLst>
                <a:gd name="T0" fmla="*/ 0 w 29"/>
                <a:gd name="T1" fmla="*/ 0 h 408"/>
                <a:gd name="T2" fmla="*/ 29 w 29"/>
                <a:gd name="T3" fmla="*/ 0 h 408"/>
                <a:gd name="T4" fmla="*/ 29 w 29"/>
                <a:gd name="T5" fmla="*/ 408 h 408"/>
                <a:gd name="T6" fmla="*/ 0 w 29"/>
                <a:gd name="T7" fmla="*/ 408 h 408"/>
              </a:gdLst>
              <a:ahLst/>
              <a:cxnLst>
                <a:cxn ang="0">
                  <a:pos x="T0" y="T1"/>
                </a:cxn>
                <a:cxn ang="0">
                  <a:pos x="T2" y="T3"/>
                </a:cxn>
                <a:cxn ang="0">
                  <a:pos x="T4" y="T5"/>
                </a:cxn>
                <a:cxn ang="0">
                  <a:pos x="T6" y="T7"/>
                </a:cxn>
              </a:cxnLst>
              <a:rect l="0" t="0" r="r" b="b"/>
              <a:pathLst>
                <a:path w="29" h="408">
                  <a:moveTo>
                    <a:pt x="0" y="0"/>
                  </a:moveTo>
                  <a:lnTo>
                    <a:pt x="29" y="0"/>
                  </a:lnTo>
                  <a:lnTo>
                    <a:pt x="29" y="408"/>
                  </a:lnTo>
                  <a:lnTo>
                    <a:pt x="0" y="408"/>
                  </a:lnTo>
                </a:path>
              </a:pathLst>
            </a:custGeom>
            <a:noFill/>
            <a:ln w="7938"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Line 72"/>
            <p:cNvSpPr>
              <a:spLocks noChangeShapeType="1"/>
            </p:cNvSpPr>
            <p:nvPr/>
          </p:nvSpPr>
          <p:spPr bwMode="auto">
            <a:xfrm>
              <a:off x="4972051" y="3246438"/>
              <a:ext cx="0" cy="260350"/>
            </a:xfrm>
            <a:prstGeom prst="line">
              <a:avLst/>
            </a:prstGeom>
            <a:noFill/>
            <a:ln w="1746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Line 73"/>
            <p:cNvSpPr>
              <a:spLocks noChangeShapeType="1"/>
            </p:cNvSpPr>
            <p:nvPr/>
          </p:nvSpPr>
          <p:spPr bwMode="auto">
            <a:xfrm>
              <a:off x="4972051" y="3524250"/>
              <a:ext cx="0" cy="260350"/>
            </a:xfrm>
            <a:prstGeom prst="line">
              <a:avLst/>
            </a:prstGeom>
            <a:noFill/>
            <a:ln w="1746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Line 74"/>
            <p:cNvSpPr>
              <a:spLocks noChangeShapeType="1"/>
            </p:cNvSpPr>
            <p:nvPr/>
          </p:nvSpPr>
          <p:spPr bwMode="auto">
            <a:xfrm>
              <a:off x="4391026" y="3514725"/>
              <a:ext cx="581025" cy="0"/>
            </a:xfrm>
            <a:prstGeom prst="line">
              <a:avLst/>
            </a:prstGeom>
            <a:noFill/>
            <a:ln w="1746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Line 75"/>
            <p:cNvSpPr>
              <a:spLocks noChangeShapeType="1"/>
            </p:cNvSpPr>
            <p:nvPr/>
          </p:nvSpPr>
          <p:spPr bwMode="auto">
            <a:xfrm>
              <a:off x="4381501" y="2909888"/>
              <a:ext cx="0" cy="293688"/>
            </a:xfrm>
            <a:prstGeom prst="line">
              <a:avLst/>
            </a:prstGeom>
            <a:noFill/>
            <a:ln w="17463"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Line 76"/>
            <p:cNvSpPr>
              <a:spLocks noChangeShapeType="1"/>
            </p:cNvSpPr>
            <p:nvPr/>
          </p:nvSpPr>
          <p:spPr bwMode="auto">
            <a:xfrm>
              <a:off x="4381501" y="3221038"/>
              <a:ext cx="0" cy="293688"/>
            </a:xfrm>
            <a:prstGeom prst="line">
              <a:avLst/>
            </a:prstGeom>
            <a:noFill/>
            <a:ln w="17463"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77"/>
            <p:cNvSpPr>
              <a:spLocks/>
            </p:cNvSpPr>
            <p:nvPr/>
          </p:nvSpPr>
          <p:spPr bwMode="auto">
            <a:xfrm>
              <a:off x="4283076" y="2465388"/>
              <a:ext cx="98425" cy="747713"/>
            </a:xfrm>
            <a:custGeom>
              <a:avLst/>
              <a:gdLst>
                <a:gd name="T0" fmla="*/ 0 w 62"/>
                <a:gd name="T1" fmla="*/ 0 h 471"/>
                <a:gd name="T2" fmla="*/ 0 w 62"/>
                <a:gd name="T3" fmla="*/ 471 h 471"/>
                <a:gd name="T4" fmla="*/ 62 w 62"/>
                <a:gd name="T5" fmla="*/ 471 h 471"/>
              </a:gdLst>
              <a:ahLst/>
              <a:cxnLst>
                <a:cxn ang="0">
                  <a:pos x="T0" y="T1"/>
                </a:cxn>
                <a:cxn ang="0">
                  <a:pos x="T2" y="T3"/>
                </a:cxn>
                <a:cxn ang="0">
                  <a:pos x="T4" y="T5"/>
                </a:cxn>
              </a:cxnLst>
              <a:rect l="0" t="0" r="r" b="b"/>
              <a:pathLst>
                <a:path w="62" h="471">
                  <a:moveTo>
                    <a:pt x="0" y="0"/>
                  </a:moveTo>
                  <a:lnTo>
                    <a:pt x="0" y="471"/>
                  </a:lnTo>
                  <a:lnTo>
                    <a:pt x="62" y="471"/>
                  </a:lnTo>
                </a:path>
              </a:pathLst>
            </a:custGeom>
            <a:noFill/>
            <a:ln w="17463"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Line 78"/>
            <p:cNvSpPr>
              <a:spLocks noChangeShapeType="1"/>
            </p:cNvSpPr>
            <p:nvPr/>
          </p:nvSpPr>
          <p:spPr bwMode="auto">
            <a:xfrm>
              <a:off x="4283076" y="1700213"/>
              <a:ext cx="0" cy="747713"/>
            </a:xfrm>
            <a:prstGeom prst="line">
              <a:avLst/>
            </a:prstGeom>
            <a:noFill/>
            <a:ln w="17463"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79"/>
            <p:cNvSpPr>
              <a:spLocks/>
            </p:cNvSpPr>
            <p:nvPr/>
          </p:nvSpPr>
          <p:spPr bwMode="auto">
            <a:xfrm>
              <a:off x="3286126" y="2455863"/>
              <a:ext cx="996950" cy="968375"/>
            </a:xfrm>
            <a:custGeom>
              <a:avLst/>
              <a:gdLst>
                <a:gd name="T0" fmla="*/ 0 w 628"/>
                <a:gd name="T1" fmla="*/ 610 h 610"/>
                <a:gd name="T2" fmla="*/ 0 w 628"/>
                <a:gd name="T3" fmla="*/ 0 h 610"/>
                <a:gd name="T4" fmla="*/ 628 w 628"/>
                <a:gd name="T5" fmla="*/ 0 h 610"/>
              </a:gdLst>
              <a:ahLst/>
              <a:cxnLst>
                <a:cxn ang="0">
                  <a:pos x="T0" y="T1"/>
                </a:cxn>
                <a:cxn ang="0">
                  <a:pos x="T2" y="T3"/>
                </a:cxn>
                <a:cxn ang="0">
                  <a:pos x="T4" y="T5"/>
                </a:cxn>
              </a:cxnLst>
              <a:rect l="0" t="0" r="r" b="b"/>
              <a:pathLst>
                <a:path w="628" h="610">
                  <a:moveTo>
                    <a:pt x="0" y="610"/>
                  </a:moveTo>
                  <a:lnTo>
                    <a:pt x="0" y="0"/>
                  </a:lnTo>
                  <a:lnTo>
                    <a:pt x="628" y="0"/>
                  </a:lnTo>
                </a:path>
              </a:pathLst>
            </a:custGeom>
            <a:noFill/>
            <a:ln w="17463"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Rectangle 80"/>
            <p:cNvSpPr>
              <a:spLocks noChangeArrowheads="1"/>
            </p:cNvSpPr>
            <p:nvPr/>
          </p:nvSpPr>
          <p:spPr bwMode="auto">
            <a:xfrm>
              <a:off x="3482976" y="3851275"/>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YJM1307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Freeform 81"/>
            <p:cNvSpPr>
              <a:spLocks/>
            </p:cNvSpPr>
            <p:nvPr/>
          </p:nvSpPr>
          <p:spPr bwMode="auto">
            <a:xfrm>
              <a:off x="3473451" y="3917950"/>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82"/>
            <p:cNvSpPr>
              <a:spLocks noChangeArrowheads="1"/>
            </p:cNvSpPr>
            <p:nvPr/>
          </p:nvSpPr>
          <p:spPr bwMode="auto">
            <a:xfrm>
              <a:off x="3482976" y="3986213"/>
              <a:ext cx="400050"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S288c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3" name="Freeform 83"/>
            <p:cNvSpPr>
              <a:spLocks/>
            </p:cNvSpPr>
            <p:nvPr/>
          </p:nvSpPr>
          <p:spPr bwMode="auto">
            <a:xfrm>
              <a:off x="3473451" y="3994150"/>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Rectangle 85"/>
            <p:cNvSpPr>
              <a:spLocks noChangeArrowheads="1"/>
            </p:cNvSpPr>
            <p:nvPr/>
          </p:nvSpPr>
          <p:spPr bwMode="auto">
            <a:xfrm>
              <a:off x="3838576" y="4119563"/>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YJM1388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 name="Freeform 86"/>
            <p:cNvSpPr>
              <a:spLocks/>
            </p:cNvSpPr>
            <p:nvPr/>
          </p:nvSpPr>
          <p:spPr bwMode="auto">
            <a:xfrm>
              <a:off x="3830638" y="4187825"/>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87"/>
            <p:cNvSpPr>
              <a:spLocks noChangeArrowheads="1"/>
            </p:cNvSpPr>
            <p:nvPr/>
          </p:nvSpPr>
          <p:spPr bwMode="auto">
            <a:xfrm>
              <a:off x="3924301" y="4254500"/>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YJM1418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8" name="Freeform 88"/>
            <p:cNvSpPr>
              <a:spLocks/>
            </p:cNvSpPr>
            <p:nvPr/>
          </p:nvSpPr>
          <p:spPr bwMode="auto">
            <a:xfrm>
              <a:off x="3830638" y="4262438"/>
              <a:ext cx="85725" cy="60325"/>
            </a:xfrm>
            <a:custGeom>
              <a:avLst/>
              <a:gdLst>
                <a:gd name="T0" fmla="*/ 0 w 54"/>
                <a:gd name="T1" fmla="*/ 0 h 38"/>
                <a:gd name="T2" fmla="*/ 0 w 54"/>
                <a:gd name="T3" fmla="*/ 38 h 38"/>
                <a:gd name="T4" fmla="*/ 54 w 54"/>
                <a:gd name="T5" fmla="*/ 38 h 38"/>
              </a:gdLst>
              <a:ahLst/>
              <a:cxnLst>
                <a:cxn ang="0">
                  <a:pos x="T0" y="T1"/>
                </a:cxn>
                <a:cxn ang="0">
                  <a:pos x="T2" y="T3"/>
                </a:cxn>
                <a:cxn ang="0">
                  <a:pos x="T4" y="T5"/>
                </a:cxn>
              </a:cxnLst>
              <a:rect l="0" t="0" r="r" b="b"/>
              <a:pathLst>
                <a:path w="54" h="38">
                  <a:moveTo>
                    <a:pt x="0" y="0"/>
                  </a:moveTo>
                  <a:lnTo>
                    <a:pt x="0" y="38"/>
                  </a:lnTo>
                  <a:lnTo>
                    <a:pt x="54" y="38"/>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Rectangle 89"/>
            <p:cNvSpPr>
              <a:spLocks noChangeArrowheads="1"/>
            </p:cNvSpPr>
            <p:nvPr/>
          </p:nvSpPr>
          <p:spPr bwMode="auto">
            <a:xfrm>
              <a:off x="3838576" y="4389438"/>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YJM1389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 name="Freeform 90"/>
            <p:cNvSpPr>
              <a:spLocks/>
            </p:cNvSpPr>
            <p:nvPr/>
          </p:nvSpPr>
          <p:spPr bwMode="auto">
            <a:xfrm>
              <a:off x="3830638" y="4456113"/>
              <a:ext cx="0" cy="127000"/>
            </a:xfrm>
            <a:custGeom>
              <a:avLst/>
              <a:gdLst>
                <a:gd name="T0" fmla="*/ 80 h 80"/>
                <a:gd name="T1" fmla="*/ 0 h 80"/>
                <a:gd name="T2" fmla="*/ 0 h 80"/>
              </a:gdLst>
              <a:ahLst/>
              <a:cxnLst>
                <a:cxn ang="0">
                  <a:pos x="0" y="T0"/>
                </a:cxn>
                <a:cxn ang="0">
                  <a:pos x="0" y="T1"/>
                </a:cxn>
                <a:cxn ang="0">
                  <a:pos x="0" y="T2"/>
                </a:cxn>
              </a:cxnLst>
              <a:rect l="0" t="0" r="r" b="b"/>
              <a:pathLst>
                <a:path h="80">
                  <a:moveTo>
                    <a:pt x="0" y="80"/>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Rectangle 91"/>
            <p:cNvSpPr>
              <a:spLocks noChangeArrowheads="1"/>
            </p:cNvSpPr>
            <p:nvPr/>
          </p:nvSpPr>
          <p:spPr bwMode="auto">
            <a:xfrm>
              <a:off x="3838576" y="4522788"/>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YJM1592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 name="Freeform 92"/>
            <p:cNvSpPr>
              <a:spLocks/>
            </p:cNvSpPr>
            <p:nvPr/>
          </p:nvSpPr>
          <p:spPr bwMode="auto">
            <a:xfrm>
              <a:off x="3830638" y="4591050"/>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93"/>
            <p:cNvSpPr>
              <a:spLocks noChangeArrowheads="1"/>
            </p:cNvSpPr>
            <p:nvPr/>
          </p:nvSpPr>
          <p:spPr bwMode="auto">
            <a:xfrm>
              <a:off x="3838576" y="4657725"/>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YJM1419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4" name="Freeform 94"/>
            <p:cNvSpPr>
              <a:spLocks/>
            </p:cNvSpPr>
            <p:nvPr/>
          </p:nvSpPr>
          <p:spPr bwMode="auto">
            <a:xfrm>
              <a:off x="3830638" y="4667250"/>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Rectangle 95"/>
            <p:cNvSpPr>
              <a:spLocks noChangeArrowheads="1"/>
            </p:cNvSpPr>
            <p:nvPr/>
          </p:nvSpPr>
          <p:spPr bwMode="auto">
            <a:xfrm>
              <a:off x="4014788" y="4792663"/>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YJM1447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6" name="Freeform 96"/>
            <p:cNvSpPr>
              <a:spLocks/>
            </p:cNvSpPr>
            <p:nvPr/>
          </p:nvSpPr>
          <p:spPr bwMode="auto">
            <a:xfrm>
              <a:off x="3830638" y="4859338"/>
              <a:ext cx="176213" cy="127000"/>
            </a:xfrm>
            <a:custGeom>
              <a:avLst/>
              <a:gdLst>
                <a:gd name="T0" fmla="*/ 0 w 111"/>
                <a:gd name="T1" fmla="*/ 80 h 80"/>
                <a:gd name="T2" fmla="*/ 0 w 111"/>
                <a:gd name="T3" fmla="*/ 0 h 80"/>
                <a:gd name="T4" fmla="*/ 111 w 111"/>
                <a:gd name="T5" fmla="*/ 0 h 80"/>
              </a:gdLst>
              <a:ahLst/>
              <a:cxnLst>
                <a:cxn ang="0">
                  <a:pos x="T0" y="T1"/>
                </a:cxn>
                <a:cxn ang="0">
                  <a:pos x="T2" y="T3"/>
                </a:cxn>
                <a:cxn ang="0">
                  <a:pos x="T4" y="T5"/>
                </a:cxn>
              </a:cxnLst>
              <a:rect l="0" t="0" r="r" b="b"/>
              <a:pathLst>
                <a:path w="111" h="80">
                  <a:moveTo>
                    <a:pt x="0" y="80"/>
                  </a:moveTo>
                  <a:lnTo>
                    <a:pt x="0" y="0"/>
                  </a:lnTo>
                  <a:lnTo>
                    <a:pt x="111"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Rectangle 97"/>
            <p:cNvSpPr>
              <a:spLocks noChangeArrowheads="1"/>
            </p:cNvSpPr>
            <p:nvPr/>
          </p:nvSpPr>
          <p:spPr bwMode="auto">
            <a:xfrm>
              <a:off x="3924301" y="4927600"/>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YJM1549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8" name="Freeform 98"/>
            <p:cNvSpPr>
              <a:spLocks/>
            </p:cNvSpPr>
            <p:nvPr/>
          </p:nvSpPr>
          <p:spPr bwMode="auto">
            <a:xfrm>
              <a:off x="3916363" y="4994275"/>
              <a:ext cx="0" cy="127000"/>
            </a:xfrm>
            <a:custGeom>
              <a:avLst/>
              <a:gdLst>
                <a:gd name="T0" fmla="*/ 80 h 80"/>
                <a:gd name="T1" fmla="*/ 0 h 80"/>
                <a:gd name="T2" fmla="*/ 0 h 80"/>
              </a:gdLst>
              <a:ahLst/>
              <a:cxnLst>
                <a:cxn ang="0">
                  <a:pos x="0" y="T0"/>
                </a:cxn>
                <a:cxn ang="0">
                  <a:pos x="0" y="T1"/>
                </a:cxn>
                <a:cxn ang="0">
                  <a:pos x="0" y="T2"/>
                </a:cxn>
              </a:cxnLst>
              <a:rect l="0" t="0" r="r" b="b"/>
              <a:pathLst>
                <a:path h="80">
                  <a:moveTo>
                    <a:pt x="0" y="80"/>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 name="Rectangle 99"/>
            <p:cNvSpPr>
              <a:spLocks noChangeArrowheads="1"/>
            </p:cNvSpPr>
            <p:nvPr/>
          </p:nvSpPr>
          <p:spPr bwMode="auto">
            <a:xfrm>
              <a:off x="3924301" y="5060950"/>
              <a:ext cx="4937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YJM195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0" name="Freeform 100"/>
            <p:cNvSpPr>
              <a:spLocks/>
            </p:cNvSpPr>
            <p:nvPr/>
          </p:nvSpPr>
          <p:spPr bwMode="auto">
            <a:xfrm>
              <a:off x="3916363" y="5129213"/>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01"/>
            <p:cNvSpPr>
              <a:spLocks noChangeArrowheads="1"/>
            </p:cNvSpPr>
            <p:nvPr/>
          </p:nvSpPr>
          <p:spPr bwMode="auto">
            <a:xfrm>
              <a:off x="3924301" y="5195888"/>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YJM1381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 name="Freeform 102"/>
            <p:cNvSpPr>
              <a:spLocks/>
            </p:cNvSpPr>
            <p:nvPr/>
          </p:nvSpPr>
          <p:spPr bwMode="auto">
            <a:xfrm>
              <a:off x="3916363" y="5203825"/>
              <a:ext cx="0" cy="60325"/>
            </a:xfrm>
            <a:custGeom>
              <a:avLst/>
              <a:gdLst>
                <a:gd name="T0" fmla="*/ 0 h 38"/>
                <a:gd name="T1" fmla="*/ 38 h 38"/>
                <a:gd name="T2" fmla="*/ 38 h 38"/>
              </a:gdLst>
              <a:ahLst/>
              <a:cxnLst>
                <a:cxn ang="0">
                  <a:pos x="0" y="T0"/>
                </a:cxn>
                <a:cxn ang="0">
                  <a:pos x="0" y="T1"/>
                </a:cxn>
                <a:cxn ang="0">
                  <a:pos x="0" y="T2"/>
                </a:cxn>
              </a:cxnLst>
              <a:rect l="0" t="0" r="r" b="b"/>
              <a:pathLst>
                <a:path h="38">
                  <a:moveTo>
                    <a:pt x="0" y="0"/>
                  </a:moveTo>
                  <a:lnTo>
                    <a:pt x="0" y="38"/>
                  </a:lnTo>
                  <a:lnTo>
                    <a:pt x="0" y="38"/>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Line 103"/>
            <p:cNvSpPr>
              <a:spLocks noChangeShapeType="1"/>
            </p:cNvSpPr>
            <p:nvPr/>
          </p:nvSpPr>
          <p:spPr bwMode="auto">
            <a:xfrm>
              <a:off x="3916363" y="5137150"/>
              <a:ext cx="0" cy="127000"/>
            </a:xfrm>
            <a:prstGeom prst="line">
              <a:avLst/>
            </a:prstGeom>
            <a:noFill/>
            <a:ln w="17463" cap="sq">
              <a:solidFill>
                <a:srgbClr val="0000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Freeform 104"/>
            <p:cNvSpPr>
              <a:spLocks/>
            </p:cNvSpPr>
            <p:nvPr/>
          </p:nvSpPr>
          <p:spPr bwMode="auto">
            <a:xfrm>
              <a:off x="3830638" y="5002213"/>
              <a:ext cx="85725" cy="127000"/>
            </a:xfrm>
            <a:custGeom>
              <a:avLst/>
              <a:gdLst>
                <a:gd name="T0" fmla="*/ 0 w 54"/>
                <a:gd name="T1" fmla="*/ 0 h 80"/>
                <a:gd name="T2" fmla="*/ 0 w 54"/>
                <a:gd name="T3" fmla="*/ 80 h 80"/>
                <a:gd name="T4" fmla="*/ 54 w 54"/>
                <a:gd name="T5" fmla="*/ 80 h 80"/>
              </a:gdLst>
              <a:ahLst/>
              <a:cxnLst>
                <a:cxn ang="0">
                  <a:pos x="T0" y="T1"/>
                </a:cxn>
                <a:cxn ang="0">
                  <a:pos x="T2" y="T3"/>
                </a:cxn>
                <a:cxn ang="0">
                  <a:pos x="T4" y="T5"/>
                </a:cxn>
              </a:cxnLst>
              <a:rect l="0" t="0" r="r" b="b"/>
              <a:pathLst>
                <a:path w="54" h="80">
                  <a:moveTo>
                    <a:pt x="0" y="0"/>
                  </a:moveTo>
                  <a:lnTo>
                    <a:pt x="0" y="80"/>
                  </a:lnTo>
                  <a:lnTo>
                    <a:pt x="54" y="80"/>
                  </a:lnTo>
                </a:path>
              </a:pathLst>
            </a:custGeom>
            <a:noFill/>
            <a:ln w="17463" cap="sq">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06"/>
            <p:cNvSpPr>
              <a:spLocks noChangeArrowheads="1"/>
            </p:cNvSpPr>
            <p:nvPr/>
          </p:nvSpPr>
          <p:spPr bwMode="auto">
            <a:xfrm>
              <a:off x="4597401" y="5330825"/>
              <a:ext cx="5556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Sp UTM6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 name="Freeform 107"/>
            <p:cNvSpPr>
              <a:spLocks/>
            </p:cNvSpPr>
            <p:nvPr/>
          </p:nvSpPr>
          <p:spPr bwMode="auto">
            <a:xfrm>
              <a:off x="4589463" y="5397500"/>
              <a:ext cx="0" cy="211138"/>
            </a:xfrm>
            <a:custGeom>
              <a:avLst/>
              <a:gdLst>
                <a:gd name="T0" fmla="*/ 133 h 133"/>
                <a:gd name="T1" fmla="*/ 0 h 133"/>
                <a:gd name="T2" fmla="*/ 0 h 133"/>
              </a:gdLst>
              <a:ahLst/>
              <a:cxnLst>
                <a:cxn ang="0">
                  <a:pos x="0" y="T0"/>
                </a:cxn>
                <a:cxn ang="0">
                  <a:pos x="0" y="T1"/>
                </a:cxn>
                <a:cxn ang="0">
                  <a:pos x="0" y="T2"/>
                </a:cxn>
              </a:cxnLst>
              <a:rect l="0" t="0" r="r" b="b"/>
              <a:pathLst>
                <a:path h="133">
                  <a:moveTo>
                    <a:pt x="0" y="133"/>
                  </a:moveTo>
                  <a:lnTo>
                    <a:pt x="0" y="0"/>
                  </a:lnTo>
                  <a:lnTo>
                    <a:pt x="0" y="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Rectangle 108"/>
            <p:cNvSpPr>
              <a:spLocks noChangeArrowheads="1"/>
            </p:cNvSpPr>
            <p:nvPr/>
          </p:nvSpPr>
          <p:spPr bwMode="auto">
            <a:xfrm>
              <a:off x="4689476" y="5464175"/>
              <a:ext cx="103233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kumimoji="0" lang="en-US" altLang="en-US" sz="900" b="0" i="0" u="none" strike="noStrike" cap="none" normalizeH="0" baseline="0" dirty="0">
                  <a:ln>
                    <a:noFill/>
                  </a:ln>
                  <a:solidFill>
                    <a:srgbClr val="000000"/>
                  </a:solidFill>
                  <a:effectLst/>
                  <a:latin typeface="Arial" panose="020B0604020202020204" pitchFamily="34" charset="0"/>
                </a:rPr>
                <a:t> </a:t>
              </a:r>
              <a:r>
                <a:rPr kumimoji="0" lang="en-US" altLang="en-US" sz="900" b="0" i="0" u="none" strike="noStrike" cap="none" normalizeH="0" baseline="0" dirty="0" err="1">
                  <a:ln>
                    <a:noFill/>
                  </a:ln>
                  <a:solidFill>
                    <a:srgbClr val="000000"/>
                  </a:solidFill>
                  <a:effectLst/>
                  <a:latin typeface="Arial" panose="020B0604020202020204" pitchFamily="34" charset="0"/>
                </a:rPr>
                <a:t>Sp</a:t>
              </a:r>
              <a:r>
                <a:rPr kumimoji="0" lang="en-US" altLang="en-US" sz="900" b="0" i="0" u="none" strike="noStrike" cap="none" normalizeH="0" baseline="0" dirty="0">
                  <a:ln>
                    <a:noFill/>
                  </a:ln>
                  <a:solidFill>
                    <a:srgbClr val="000000"/>
                  </a:solidFill>
                  <a:effectLst/>
                  <a:latin typeface="Arial" panose="020B0604020202020204" pitchFamily="34" charset="0"/>
                </a:rPr>
                <a:t> </a:t>
              </a:r>
              <a:r>
                <a:rPr lang="en-US" altLang="en-US" sz="900" dirty="0">
                  <a:solidFill>
                    <a:srgbClr val="000000"/>
                  </a:solidFill>
                </a:rPr>
                <a:t>UWOPS 79-140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9" name="Freeform 109"/>
            <p:cNvSpPr>
              <a:spLocks/>
            </p:cNvSpPr>
            <p:nvPr/>
          </p:nvSpPr>
          <p:spPr bwMode="auto">
            <a:xfrm>
              <a:off x="4681538" y="5532438"/>
              <a:ext cx="0" cy="293688"/>
            </a:xfrm>
            <a:custGeom>
              <a:avLst/>
              <a:gdLst>
                <a:gd name="T0" fmla="*/ 185 h 185"/>
                <a:gd name="T1" fmla="*/ 0 h 185"/>
                <a:gd name="T2" fmla="*/ 0 h 185"/>
              </a:gdLst>
              <a:ahLst/>
              <a:cxnLst>
                <a:cxn ang="0">
                  <a:pos x="0" y="T0"/>
                </a:cxn>
                <a:cxn ang="0">
                  <a:pos x="0" y="T1"/>
                </a:cxn>
                <a:cxn ang="0">
                  <a:pos x="0" y="T2"/>
                </a:cxn>
              </a:cxnLst>
              <a:rect l="0" t="0" r="r" b="b"/>
              <a:pathLst>
                <a:path h="185">
                  <a:moveTo>
                    <a:pt x="0" y="185"/>
                  </a:moveTo>
                  <a:lnTo>
                    <a:pt x="0" y="0"/>
                  </a:lnTo>
                  <a:lnTo>
                    <a:pt x="0" y="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10"/>
            <p:cNvSpPr>
              <a:spLocks noChangeArrowheads="1"/>
            </p:cNvSpPr>
            <p:nvPr/>
          </p:nvSpPr>
          <p:spPr bwMode="auto">
            <a:xfrm>
              <a:off x="4689476" y="5599113"/>
              <a:ext cx="660400"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Sp YPS484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 name="Freeform 111"/>
            <p:cNvSpPr>
              <a:spLocks/>
            </p:cNvSpPr>
            <p:nvPr/>
          </p:nvSpPr>
          <p:spPr bwMode="auto">
            <a:xfrm>
              <a:off x="4681538" y="5667375"/>
              <a:ext cx="0" cy="227013"/>
            </a:xfrm>
            <a:custGeom>
              <a:avLst/>
              <a:gdLst>
                <a:gd name="T0" fmla="*/ 143 h 143"/>
                <a:gd name="T1" fmla="*/ 0 h 143"/>
                <a:gd name="T2" fmla="*/ 0 h 143"/>
              </a:gdLst>
              <a:ahLst/>
              <a:cxnLst>
                <a:cxn ang="0">
                  <a:pos x="0" y="T0"/>
                </a:cxn>
                <a:cxn ang="0">
                  <a:pos x="0" y="T1"/>
                </a:cxn>
                <a:cxn ang="0">
                  <a:pos x="0" y="T2"/>
                </a:cxn>
              </a:cxnLst>
              <a:rect l="0" t="0" r="r" b="b"/>
              <a:pathLst>
                <a:path h="143">
                  <a:moveTo>
                    <a:pt x="0" y="143"/>
                  </a:moveTo>
                  <a:lnTo>
                    <a:pt x="0" y="0"/>
                  </a:lnTo>
                  <a:lnTo>
                    <a:pt x="0" y="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12"/>
            <p:cNvSpPr>
              <a:spLocks noChangeArrowheads="1"/>
            </p:cNvSpPr>
            <p:nvPr/>
          </p:nvSpPr>
          <p:spPr bwMode="auto">
            <a:xfrm>
              <a:off x="4783138" y="5734050"/>
              <a:ext cx="8143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a:t>
              </a:r>
              <a:r>
                <a:rPr kumimoji="0" lang="en-US" altLang="en-US" sz="900" b="0" i="0" u="none" strike="noStrike" cap="none" normalizeH="0" baseline="0" dirty="0" err="1">
                  <a:ln>
                    <a:noFill/>
                  </a:ln>
                  <a:solidFill>
                    <a:srgbClr val="000000"/>
                  </a:solidFill>
                  <a:effectLst/>
                  <a:latin typeface="Arial" panose="020B0604020202020204" pitchFamily="34" charset="0"/>
                </a:rPr>
                <a:t>Sp</a:t>
              </a:r>
              <a:r>
                <a:rPr kumimoji="0" lang="en-US" altLang="en-US" sz="900" b="0" i="0" u="none" strike="noStrike" cap="none" normalizeH="0" baseline="0" dirty="0">
                  <a:ln>
                    <a:noFill/>
                  </a:ln>
                  <a:solidFill>
                    <a:srgbClr val="000000"/>
                  </a:solidFill>
                  <a:effectLst/>
                  <a:latin typeface="Arial" panose="020B0604020202020204" pitchFamily="34" charset="0"/>
                </a:rPr>
                <a:t> LL2012 002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3" name="Freeform 113"/>
            <p:cNvSpPr>
              <a:spLocks/>
            </p:cNvSpPr>
            <p:nvPr/>
          </p:nvSpPr>
          <p:spPr bwMode="auto">
            <a:xfrm>
              <a:off x="4773613" y="5800725"/>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Rectangle 114"/>
            <p:cNvSpPr>
              <a:spLocks noChangeArrowheads="1"/>
            </p:cNvSpPr>
            <p:nvPr/>
          </p:nvSpPr>
          <p:spPr bwMode="auto">
            <a:xfrm>
              <a:off x="4783138" y="5867400"/>
              <a:ext cx="103233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kumimoji="0" lang="en-US" altLang="en-US" sz="900" b="0" i="0" u="none" strike="noStrike" cap="none" normalizeH="0" baseline="0" dirty="0">
                  <a:ln>
                    <a:noFill/>
                  </a:ln>
                  <a:solidFill>
                    <a:srgbClr val="000000"/>
                  </a:solidFill>
                  <a:effectLst/>
                  <a:latin typeface="Arial" panose="020B0604020202020204" pitchFamily="34" charset="0"/>
                </a:rPr>
                <a:t> </a:t>
              </a:r>
              <a:r>
                <a:rPr kumimoji="0" lang="en-US" altLang="en-US" sz="900" b="0" i="0" u="none" strike="noStrike" cap="none" normalizeH="0" baseline="0" dirty="0" err="1">
                  <a:ln>
                    <a:noFill/>
                  </a:ln>
                  <a:solidFill>
                    <a:srgbClr val="000000"/>
                  </a:solidFill>
                  <a:effectLst/>
                  <a:latin typeface="Arial" panose="020B0604020202020204" pitchFamily="34" charset="0"/>
                </a:rPr>
                <a:t>Sp</a:t>
              </a:r>
              <a:r>
                <a:rPr kumimoji="0" lang="en-US" altLang="en-US" sz="900" b="0" i="0" u="none" strike="noStrike" cap="none" normalizeH="0" baseline="0" dirty="0">
                  <a:ln>
                    <a:noFill/>
                  </a:ln>
                  <a:solidFill>
                    <a:srgbClr val="000000"/>
                  </a:solidFill>
                  <a:effectLst/>
                  <a:latin typeface="Arial" panose="020B0604020202020204" pitchFamily="34" charset="0"/>
                </a:rPr>
                <a:t> </a:t>
              </a:r>
              <a:r>
                <a:rPr lang="en-US" altLang="en-US" sz="900" dirty="0">
                  <a:solidFill>
                    <a:srgbClr val="000000"/>
                  </a:solidFill>
                </a:rPr>
                <a:t>UWOPS 91-202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5" name="Freeform 115"/>
            <p:cNvSpPr>
              <a:spLocks/>
            </p:cNvSpPr>
            <p:nvPr/>
          </p:nvSpPr>
          <p:spPr bwMode="auto">
            <a:xfrm>
              <a:off x="4773613" y="5876925"/>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16"/>
            <p:cNvSpPr>
              <a:spLocks noChangeArrowheads="1"/>
            </p:cNvSpPr>
            <p:nvPr/>
          </p:nvSpPr>
          <p:spPr bwMode="auto">
            <a:xfrm>
              <a:off x="4783138" y="6002338"/>
              <a:ext cx="8143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a:t>
              </a:r>
              <a:r>
                <a:rPr kumimoji="0" lang="en-US" altLang="en-US" sz="900" b="0" i="0" u="none" strike="noStrike" cap="none" normalizeH="0" baseline="0" dirty="0" err="1">
                  <a:ln>
                    <a:noFill/>
                  </a:ln>
                  <a:solidFill>
                    <a:srgbClr val="000000"/>
                  </a:solidFill>
                  <a:effectLst/>
                  <a:latin typeface="Arial" panose="020B0604020202020204" pitchFamily="34" charset="0"/>
                </a:rPr>
                <a:t>Sp</a:t>
              </a:r>
              <a:r>
                <a:rPr kumimoji="0" lang="en-US" altLang="en-US" sz="900" b="0" i="0" u="none" strike="noStrike" cap="none" normalizeH="0" baseline="0" dirty="0">
                  <a:ln>
                    <a:noFill/>
                  </a:ln>
                  <a:solidFill>
                    <a:srgbClr val="000000"/>
                  </a:solidFill>
                  <a:effectLst/>
                  <a:latin typeface="Arial" panose="020B0604020202020204" pitchFamily="34" charset="0"/>
                </a:rPr>
                <a:t> LL2012 025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7" name="Freeform 117"/>
            <p:cNvSpPr>
              <a:spLocks/>
            </p:cNvSpPr>
            <p:nvPr/>
          </p:nvSpPr>
          <p:spPr bwMode="auto">
            <a:xfrm>
              <a:off x="4773613" y="5943600"/>
              <a:ext cx="0" cy="127000"/>
            </a:xfrm>
            <a:custGeom>
              <a:avLst/>
              <a:gdLst>
                <a:gd name="T0" fmla="*/ 0 h 80"/>
                <a:gd name="T1" fmla="*/ 80 h 80"/>
                <a:gd name="T2" fmla="*/ 80 h 80"/>
              </a:gdLst>
              <a:ahLst/>
              <a:cxnLst>
                <a:cxn ang="0">
                  <a:pos x="0" y="T0"/>
                </a:cxn>
                <a:cxn ang="0">
                  <a:pos x="0" y="T1"/>
                </a:cxn>
                <a:cxn ang="0">
                  <a:pos x="0" y="T2"/>
                </a:cxn>
              </a:cxnLst>
              <a:rect l="0" t="0" r="r" b="b"/>
              <a:pathLst>
                <a:path h="80">
                  <a:moveTo>
                    <a:pt x="0" y="0"/>
                  </a:moveTo>
                  <a:lnTo>
                    <a:pt x="0" y="80"/>
                  </a:lnTo>
                  <a:lnTo>
                    <a:pt x="0" y="8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18"/>
            <p:cNvSpPr>
              <a:spLocks noChangeArrowheads="1"/>
            </p:cNvSpPr>
            <p:nvPr/>
          </p:nvSpPr>
          <p:spPr bwMode="auto">
            <a:xfrm>
              <a:off x="4978401" y="6137275"/>
              <a:ext cx="7223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 Sp MSH-587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9" name="Freeform 119"/>
            <p:cNvSpPr>
              <a:spLocks/>
            </p:cNvSpPr>
            <p:nvPr/>
          </p:nvSpPr>
          <p:spPr bwMode="auto">
            <a:xfrm>
              <a:off x="4970463" y="6203950"/>
              <a:ext cx="0" cy="60325"/>
            </a:xfrm>
            <a:custGeom>
              <a:avLst/>
              <a:gdLst>
                <a:gd name="T0" fmla="*/ 38 h 38"/>
                <a:gd name="T1" fmla="*/ 0 h 38"/>
                <a:gd name="T2" fmla="*/ 0 h 38"/>
              </a:gdLst>
              <a:ahLst/>
              <a:cxnLst>
                <a:cxn ang="0">
                  <a:pos x="0" y="T0"/>
                </a:cxn>
                <a:cxn ang="0">
                  <a:pos x="0" y="T1"/>
                </a:cxn>
                <a:cxn ang="0">
                  <a:pos x="0" y="T2"/>
                </a:cxn>
              </a:cxnLst>
              <a:rect l="0" t="0" r="r" b="b"/>
              <a:pathLst>
                <a:path h="38">
                  <a:moveTo>
                    <a:pt x="0" y="38"/>
                  </a:moveTo>
                  <a:lnTo>
                    <a:pt x="0" y="0"/>
                  </a:lnTo>
                  <a:lnTo>
                    <a:pt x="0" y="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20"/>
            <p:cNvSpPr>
              <a:spLocks noChangeArrowheads="1"/>
            </p:cNvSpPr>
            <p:nvPr/>
          </p:nvSpPr>
          <p:spPr bwMode="auto">
            <a:xfrm>
              <a:off x="4978401" y="6272213"/>
              <a:ext cx="8143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a:t>
              </a:r>
              <a:r>
                <a:rPr kumimoji="0" lang="en-US" altLang="en-US" sz="900" b="0" i="0" u="none" strike="noStrike" cap="none" normalizeH="0" baseline="0" dirty="0" err="1">
                  <a:ln>
                    <a:noFill/>
                  </a:ln>
                  <a:solidFill>
                    <a:srgbClr val="000000"/>
                  </a:solidFill>
                  <a:effectLst/>
                  <a:latin typeface="Arial" panose="020B0604020202020204" pitchFamily="34" charset="0"/>
                </a:rPr>
                <a:t>Sp</a:t>
              </a:r>
              <a:r>
                <a:rPr kumimoji="0" lang="en-US" altLang="en-US" sz="900" b="0" i="0" u="none" strike="noStrike" cap="none" normalizeH="0" baseline="0" dirty="0">
                  <a:ln>
                    <a:noFill/>
                  </a:ln>
                  <a:solidFill>
                    <a:srgbClr val="000000"/>
                  </a:solidFill>
                  <a:effectLst/>
                  <a:latin typeface="Arial" panose="020B0604020202020204" pitchFamily="34" charset="0"/>
                </a:rPr>
                <a:t> LL2011 027</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1" name="Freeform 121"/>
            <p:cNvSpPr>
              <a:spLocks/>
            </p:cNvSpPr>
            <p:nvPr/>
          </p:nvSpPr>
          <p:spPr bwMode="auto">
            <a:xfrm>
              <a:off x="4970463" y="6280150"/>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Rectangle 122"/>
            <p:cNvSpPr>
              <a:spLocks noChangeArrowheads="1"/>
            </p:cNvSpPr>
            <p:nvPr/>
          </p:nvSpPr>
          <p:spPr bwMode="auto">
            <a:xfrm>
              <a:off x="4978401" y="6405563"/>
              <a:ext cx="8143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a:t>
              </a:r>
              <a:r>
                <a:rPr kumimoji="0" lang="en-US" altLang="en-US" sz="900" b="0" i="0" u="none" strike="noStrike" cap="none" normalizeH="0" baseline="0" dirty="0" err="1">
                  <a:ln>
                    <a:noFill/>
                  </a:ln>
                  <a:solidFill>
                    <a:srgbClr val="000000"/>
                  </a:solidFill>
                  <a:effectLst/>
                  <a:latin typeface="Arial" panose="020B0604020202020204" pitchFamily="34" charset="0"/>
                </a:rPr>
                <a:t>Sp</a:t>
              </a:r>
              <a:r>
                <a:rPr kumimoji="0" lang="en-US" altLang="en-US" sz="900" b="0" i="0" u="none" strike="noStrike" cap="none" normalizeH="0" baseline="0" dirty="0">
                  <a:ln>
                    <a:noFill/>
                  </a:ln>
                  <a:solidFill>
                    <a:srgbClr val="000000"/>
                  </a:solidFill>
                  <a:effectLst/>
                  <a:latin typeface="Arial" panose="020B0604020202020204" pitchFamily="34" charset="0"/>
                </a:rPr>
                <a:t> LL2011 012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3" name="Freeform 123"/>
            <p:cNvSpPr>
              <a:spLocks/>
            </p:cNvSpPr>
            <p:nvPr/>
          </p:nvSpPr>
          <p:spPr bwMode="auto">
            <a:xfrm>
              <a:off x="4970463" y="6473825"/>
              <a:ext cx="0" cy="125413"/>
            </a:xfrm>
            <a:custGeom>
              <a:avLst/>
              <a:gdLst>
                <a:gd name="T0" fmla="*/ 79 h 79"/>
                <a:gd name="T1" fmla="*/ 0 h 79"/>
                <a:gd name="T2" fmla="*/ 0 h 79"/>
              </a:gdLst>
              <a:ahLst/>
              <a:cxnLst>
                <a:cxn ang="0">
                  <a:pos x="0" y="T0"/>
                </a:cxn>
                <a:cxn ang="0">
                  <a:pos x="0" y="T1"/>
                </a:cxn>
                <a:cxn ang="0">
                  <a:pos x="0" y="T2"/>
                </a:cxn>
              </a:cxnLst>
              <a:rect l="0" t="0" r="r" b="b"/>
              <a:pathLst>
                <a:path h="79">
                  <a:moveTo>
                    <a:pt x="0" y="79"/>
                  </a:moveTo>
                  <a:lnTo>
                    <a:pt x="0" y="0"/>
                  </a:lnTo>
                  <a:lnTo>
                    <a:pt x="0" y="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Rectangle 124"/>
            <p:cNvSpPr>
              <a:spLocks noChangeArrowheads="1"/>
            </p:cNvSpPr>
            <p:nvPr/>
          </p:nvSpPr>
          <p:spPr bwMode="auto">
            <a:xfrm>
              <a:off x="4978401" y="6540500"/>
              <a:ext cx="8143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a:t>
              </a:r>
              <a:r>
                <a:rPr kumimoji="0" lang="en-US" altLang="en-US" sz="900" b="0" i="0" u="none" strike="noStrike" cap="none" normalizeH="0" baseline="0" dirty="0" err="1">
                  <a:ln>
                    <a:noFill/>
                  </a:ln>
                  <a:solidFill>
                    <a:srgbClr val="000000"/>
                  </a:solidFill>
                  <a:effectLst/>
                  <a:latin typeface="Arial" panose="020B0604020202020204" pitchFamily="34" charset="0"/>
                </a:rPr>
                <a:t>Sp</a:t>
              </a:r>
              <a:r>
                <a:rPr kumimoji="0" lang="en-US" altLang="en-US" sz="900" b="0" i="0" u="none" strike="noStrike" cap="none" normalizeH="0" baseline="0" dirty="0">
                  <a:ln>
                    <a:noFill/>
                  </a:ln>
                  <a:solidFill>
                    <a:srgbClr val="000000"/>
                  </a:solidFill>
                  <a:effectLst/>
                  <a:latin typeface="Arial" panose="020B0604020202020204" pitchFamily="34" charset="0"/>
                </a:rPr>
                <a:t> LL2011 011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5" name="Freeform 125"/>
            <p:cNvSpPr>
              <a:spLocks/>
            </p:cNvSpPr>
            <p:nvPr/>
          </p:nvSpPr>
          <p:spPr bwMode="auto">
            <a:xfrm>
              <a:off x="4970463" y="6608763"/>
              <a:ext cx="0" cy="58738"/>
            </a:xfrm>
            <a:custGeom>
              <a:avLst/>
              <a:gdLst>
                <a:gd name="T0" fmla="*/ 37 h 37"/>
                <a:gd name="T1" fmla="*/ 0 h 37"/>
                <a:gd name="T2" fmla="*/ 0 h 37"/>
              </a:gdLst>
              <a:ahLst/>
              <a:cxnLst>
                <a:cxn ang="0">
                  <a:pos x="0" y="T0"/>
                </a:cxn>
                <a:cxn ang="0">
                  <a:pos x="0" y="T1"/>
                </a:cxn>
                <a:cxn ang="0">
                  <a:pos x="0" y="T2"/>
                </a:cxn>
              </a:cxnLst>
              <a:rect l="0" t="0" r="r" b="b"/>
              <a:pathLst>
                <a:path h="37">
                  <a:moveTo>
                    <a:pt x="0" y="37"/>
                  </a:moveTo>
                  <a:lnTo>
                    <a:pt x="0" y="0"/>
                  </a:lnTo>
                  <a:lnTo>
                    <a:pt x="0" y="0"/>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 name="Rectangle 126"/>
            <p:cNvSpPr>
              <a:spLocks noChangeArrowheads="1"/>
            </p:cNvSpPr>
            <p:nvPr/>
          </p:nvSpPr>
          <p:spPr bwMode="auto">
            <a:xfrm>
              <a:off x="4978401" y="6675438"/>
              <a:ext cx="8143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Arial" panose="020B0604020202020204" pitchFamily="34" charset="0"/>
                </a:rPr>
                <a:t> </a:t>
              </a:r>
              <a:r>
                <a:rPr kumimoji="0" lang="en-US" altLang="en-US" sz="900" b="0" i="0" u="none" strike="noStrike" cap="none" normalizeH="0" baseline="0" dirty="0" err="1">
                  <a:ln>
                    <a:noFill/>
                  </a:ln>
                  <a:solidFill>
                    <a:srgbClr val="000000"/>
                  </a:solidFill>
                  <a:effectLst/>
                  <a:latin typeface="Arial" panose="020B0604020202020204" pitchFamily="34" charset="0"/>
                </a:rPr>
                <a:t>Sp</a:t>
              </a:r>
              <a:r>
                <a:rPr kumimoji="0" lang="en-US" altLang="en-US" sz="900" b="0" i="0" u="none" strike="noStrike" cap="none" normalizeH="0" baseline="0" dirty="0">
                  <a:ln>
                    <a:noFill/>
                  </a:ln>
                  <a:solidFill>
                    <a:srgbClr val="000000"/>
                  </a:solidFill>
                  <a:effectLst/>
                  <a:latin typeface="Arial" panose="020B0604020202020204" pitchFamily="34" charset="0"/>
                </a:rPr>
                <a:t> LL2011 003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7" name="Freeform 127"/>
            <p:cNvSpPr>
              <a:spLocks/>
            </p:cNvSpPr>
            <p:nvPr/>
          </p:nvSpPr>
          <p:spPr bwMode="auto">
            <a:xfrm>
              <a:off x="4970463" y="6683375"/>
              <a:ext cx="0" cy="58738"/>
            </a:xfrm>
            <a:custGeom>
              <a:avLst/>
              <a:gdLst>
                <a:gd name="T0" fmla="*/ 0 h 37"/>
                <a:gd name="T1" fmla="*/ 37 h 37"/>
                <a:gd name="T2" fmla="*/ 37 h 37"/>
              </a:gdLst>
              <a:ahLst/>
              <a:cxnLst>
                <a:cxn ang="0">
                  <a:pos x="0" y="T0"/>
                </a:cxn>
                <a:cxn ang="0">
                  <a:pos x="0" y="T1"/>
                </a:cxn>
                <a:cxn ang="0">
                  <a:pos x="0" y="T2"/>
                </a:cxn>
              </a:cxnLst>
              <a:rect l="0" t="0" r="r" b="b"/>
              <a:pathLst>
                <a:path h="37">
                  <a:moveTo>
                    <a:pt x="0" y="0"/>
                  </a:moveTo>
                  <a:lnTo>
                    <a:pt x="0" y="37"/>
                  </a:lnTo>
                  <a:lnTo>
                    <a:pt x="0" y="37"/>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 name="Line 128"/>
            <p:cNvSpPr>
              <a:spLocks noChangeShapeType="1"/>
            </p:cNvSpPr>
            <p:nvPr/>
          </p:nvSpPr>
          <p:spPr bwMode="auto">
            <a:xfrm>
              <a:off x="4970463" y="6203950"/>
              <a:ext cx="0" cy="261938"/>
            </a:xfrm>
            <a:prstGeom prst="line">
              <a:avLst/>
            </a:prstGeom>
            <a:noFill/>
            <a:ln w="1746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Line 129"/>
            <p:cNvSpPr>
              <a:spLocks noChangeShapeType="1"/>
            </p:cNvSpPr>
            <p:nvPr/>
          </p:nvSpPr>
          <p:spPr bwMode="auto">
            <a:xfrm>
              <a:off x="4970463" y="6481763"/>
              <a:ext cx="0" cy="260350"/>
            </a:xfrm>
            <a:prstGeom prst="line">
              <a:avLst/>
            </a:prstGeom>
            <a:noFill/>
            <a:ln w="1746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0" name="Freeform 130"/>
            <p:cNvSpPr>
              <a:spLocks/>
            </p:cNvSpPr>
            <p:nvPr/>
          </p:nvSpPr>
          <p:spPr bwMode="auto">
            <a:xfrm>
              <a:off x="4773613" y="6145213"/>
              <a:ext cx="196850" cy="328613"/>
            </a:xfrm>
            <a:custGeom>
              <a:avLst/>
              <a:gdLst>
                <a:gd name="T0" fmla="*/ 0 w 124"/>
                <a:gd name="T1" fmla="*/ 0 h 207"/>
                <a:gd name="T2" fmla="*/ 0 w 124"/>
                <a:gd name="T3" fmla="*/ 207 h 207"/>
                <a:gd name="T4" fmla="*/ 124 w 124"/>
                <a:gd name="T5" fmla="*/ 207 h 207"/>
              </a:gdLst>
              <a:ahLst/>
              <a:cxnLst>
                <a:cxn ang="0">
                  <a:pos x="T0" y="T1"/>
                </a:cxn>
                <a:cxn ang="0">
                  <a:pos x="T2" y="T3"/>
                </a:cxn>
                <a:cxn ang="0">
                  <a:pos x="T4" y="T5"/>
                </a:cxn>
              </a:cxnLst>
              <a:rect l="0" t="0" r="r" b="b"/>
              <a:pathLst>
                <a:path w="124" h="207">
                  <a:moveTo>
                    <a:pt x="0" y="0"/>
                  </a:moveTo>
                  <a:lnTo>
                    <a:pt x="0" y="207"/>
                  </a:lnTo>
                  <a:lnTo>
                    <a:pt x="124" y="207"/>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Line 131"/>
            <p:cNvSpPr>
              <a:spLocks noChangeShapeType="1"/>
            </p:cNvSpPr>
            <p:nvPr/>
          </p:nvSpPr>
          <p:spPr bwMode="auto">
            <a:xfrm>
              <a:off x="4773613" y="5800725"/>
              <a:ext cx="0" cy="328613"/>
            </a:xfrm>
            <a:prstGeom prst="line">
              <a:avLst/>
            </a:prstGeom>
            <a:noFill/>
            <a:ln w="1746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Freeform 132"/>
            <p:cNvSpPr>
              <a:spLocks/>
            </p:cNvSpPr>
            <p:nvPr/>
          </p:nvSpPr>
          <p:spPr bwMode="auto">
            <a:xfrm>
              <a:off x="4681538" y="5910263"/>
              <a:ext cx="92075" cy="227013"/>
            </a:xfrm>
            <a:custGeom>
              <a:avLst/>
              <a:gdLst>
                <a:gd name="T0" fmla="*/ 0 w 58"/>
                <a:gd name="T1" fmla="*/ 0 h 143"/>
                <a:gd name="T2" fmla="*/ 0 w 58"/>
                <a:gd name="T3" fmla="*/ 143 h 143"/>
                <a:gd name="T4" fmla="*/ 58 w 58"/>
                <a:gd name="T5" fmla="*/ 143 h 143"/>
              </a:gdLst>
              <a:ahLst/>
              <a:cxnLst>
                <a:cxn ang="0">
                  <a:pos x="T0" y="T1"/>
                </a:cxn>
                <a:cxn ang="0">
                  <a:pos x="T2" y="T3"/>
                </a:cxn>
                <a:cxn ang="0">
                  <a:pos x="T4" y="T5"/>
                </a:cxn>
              </a:cxnLst>
              <a:rect l="0" t="0" r="r" b="b"/>
              <a:pathLst>
                <a:path w="58" h="143">
                  <a:moveTo>
                    <a:pt x="0" y="0"/>
                  </a:moveTo>
                  <a:lnTo>
                    <a:pt x="0" y="143"/>
                  </a:lnTo>
                  <a:lnTo>
                    <a:pt x="58" y="143"/>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3" name="Line 133"/>
            <p:cNvSpPr>
              <a:spLocks noChangeShapeType="1"/>
            </p:cNvSpPr>
            <p:nvPr/>
          </p:nvSpPr>
          <p:spPr bwMode="auto">
            <a:xfrm>
              <a:off x="4681538" y="5843588"/>
              <a:ext cx="0" cy="293688"/>
            </a:xfrm>
            <a:prstGeom prst="line">
              <a:avLst/>
            </a:prstGeom>
            <a:noFill/>
            <a:ln w="1746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4" name="Freeform 134"/>
            <p:cNvSpPr>
              <a:spLocks/>
            </p:cNvSpPr>
            <p:nvPr/>
          </p:nvSpPr>
          <p:spPr bwMode="auto">
            <a:xfrm>
              <a:off x="4589463" y="5624513"/>
              <a:ext cx="92075" cy="211138"/>
            </a:xfrm>
            <a:custGeom>
              <a:avLst/>
              <a:gdLst>
                <a:gd name="T0" fmla="*/ 0 w 58"/>
                <a:gd name="T1" fmla="*/ 0 h 133"/>
                <a:gd name="T2" fmla="*/ 0 w 58"/>
                <a:gd name="T3" fmla="*/ 133 h 133"/>
                <a:gd name="T4" fmla="*/ 58 w 58"/>
                <a:gd name="T5" fmla="*/ 133 h 133"/>
              </a:gdLst>
              <a:ahLst/>
              <a:cxnLst>
                <a:cxn ang="0">
                  <a:pos x="T0" y="T1"/>
                </a:cxn>
                <a:cxn ang="0">
                  <a:pos x="T2" y="T3"/>
                </a:cxn>
                <a:cxn ang="0">
                  <a:pos x="T4" y="T5"/>
                </a:cxn>
              </a:cxnLst>
              <a:rect l="0" t="0" r="r" b="b"/>
              <a:pathLst>
                <a:path w="58" h="133">
                  <a:moveTo>
                    <a:pt x="0" y="0"/>
                  </a:moveTo>
                  <a:lnTo>
                    <a:pt x="0" y="133"/>
                  </a:lnTo>
                  <a:lnTo>
                    <a:pt x="58" y="133"/>
                  </a:lnTo>
                </a:path>
              </a:pathLst>
            </a:custGeom>
            <a:noFill/>
            <a:ln w="17463"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135"/>
            <p:cNvSpPr>
              <a:spLocks/>
            </p:cNvSpPr>
            <p:nvPr/>
          </p:nvSpPr>
          <p:spPr bwMode="auto">
            <a:xfrm>
              <a:off x="5783262" y="5343525"/>
              <a:ext cx="46038" cy="1454150"/>
            </a:xfrm>
            <a:custGeom>
              <a:avLst/>
              <a:gdLst>
                <a:gd name="T0" fmla="*/ 0 w 29"/>
                <a:gd name="T1" fmla="*/ 0 h 916"/>
                <a:gd name="T2" fmla="*/ 29 w 29"/>
                <a:gd name="T3" fmla="*/ 0 h 916"/>
                <a:gd name="T4" fmla="*/ 29 w 29"/>
                <a:gd name="T5" fmla="*/ 916 h 916"/>
                <a:gd name="T6" fmla="*/ 0 w 29"/>
                <a:gd name="T7" fmla="*/ 916 h 916"/>
              </a:gdLst>
              <a:ahLst/>
              <a:cxnLst>
                <a:cxn ang="0">
                  <a:pos x="T0" y="T1"/>
                </a:cxn>
                <a:cxn ang="0">
                  <a:pos x="T2" y="T3"/>
                </a:cxn>
                <a:cxn ang="0">
                  <a:pos x="T4" y="T5"/>
                </a:cxn>
                <a:cxn ang="0">
                  <a:pos x="T6" y="T7"/>
                </a:cxn>
              </a:cxnLst>
              <a:rect l="0" t="0" r="r" b="b"/>
              <a:pathLst>
                <a:path w="29" h="916">
                  <a:moveTo>
                    <a:pt x="0" y="0"/>
                  </a:moveTo>
                  <a:lnTo>
                    <a:pt x="29" y="0"/>
                  </a:lnTo>
                  <a:lnTo>
                    <a:pt x="29" y="916"/>
                  </a:lnTo>
                  <a:lnTo>
                    <a:pt x="0" y="916"/>
                  </a:lnTo>
                </a:path>
              </a:pathLst>
            </a:custGeom>
            <a:noFill/>
            <a:ln w="7938"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 name="Line 136"/>
            <p:cNvSpPr>
              <a:spLocks noChangeShapeType="1"/>
            </p:cNvSpPr>
            <p:nvPr/>
          </p:nvSpPr>
          <p:spPr bwMode="auto">
            <a:xfrm>
              <a:off x="3838576" y="5616575"/>
              <a:ext cx="750888" cy="0"/>
            </a:xfrm>
            <a:prstGeom prst="line">
              <a:avLst/>
            </a:prstGeom>
            <a:noFill/>
            <a:ln w="17463" cap="sq">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Line 137"/>
            <p:cNvSpPr>
              <a:spLocks noChangeShapeType="1"/>
            </p:cNvSpPr>
            <p:nvPr/>
          </p:nvSpPr>
          <p:spPr bwMode="auto">
            <a:xfrm>
              <a:off x="3830638" y="4187825"/>
              <a:ext cx="0" cy="706438"/>
            </a:xfrm>
            <a:prstGeom prst="line">
              <a:avLst/>
            </a:prstGeom>
            <a:noFill/>
            <a:ln w="17463"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8" name="Line 138"/>
            <p:cNvSpPr>
              <a:spLocks noChangeShapeType="1"/>
            </p:cNvSpPr>
            <p:nvPr/>
          </p:nvSpPr>
          <p:spPr bwMode="auto">
            <a:xfrm>
              <a:off x="3830638" y="4910138"/>
              <a:ext cx="0" cy="706438"/>
            </a:xfrm>
            <a:prstGeom prst="line">
              <a:avLst/>
            </a:prstGeom>
            <a:noFill/>
            <a:ln w="17463"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139"/>
            <p:cNvSpPr>
              <a:spLocks/>
            </p:cNvSpPr>
            <p:nvPr/>
          </p:nvSpPr>
          <p:spPr bwMode="auto">
            <a:xfrm>
              <a:off x="3473451" y="4418013"/>
              <a:ext cx="357188" cy="484188"/>
            </a:xfrm>
            <a:custGeom>
              <a:avLst/>
              <a:gdLst>
                <a:gd name="T0" fmla="*/ 0 w 225"/>
                <a:gd name="T1" fmla="*/ 0 h 305"/>
                <a:gd name="T2" fmla="*/ 0 w 225"/>
                <a:gd name="T3" fmla="*/ 305 h 305"/>
                <a:gd name="T4" fmla="*/ 225 w 225"/>
                <a:gd name="T5" fmla="*/ 305 h 305"/>
              </a:gdLst>
              <a:ahLst/>
              <a:cxnLst>
                <a:cxn ang="0">
                  <a:pos x="T0" y="T1"/>
                </a:cxn>
                <a:cxn ang="0">
                  <a:pos x="T2" y="T3"/>
                </a:cxn>
                <a:cxn ang="0">
                  <a:pos x="T4" y="T5"/>
                </a:cxn>
              </a:cxnLst>
              <a:rect l="0" t="0" r="r" b="b"/>
              <a:pathLst>
                <a:path w="225" h="305">
                  <a:moveTo>
                    <a:pt x="0" y="0"/>
                  </a:moveTo>
                  <a:lnTo>
                    <a:pt x="0" y="305"/>
                  </a:lnTo>
                  <a:lnTo>
                    <a:pt x="225" y="305"/>
                  </a:lnTo>
                </a:path>
              </a:pathLst>
            </a:custGeom>
            <a:noFill/>
            <a:ln w="17463"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Line 140"/>
            <p:cNvSpPr>
              <a:spLocks noChangeShapeType="1"/>
            </p:cNvSpPr>
            <p:nvPr/>
          </p:nvSpPr>
          <p:spPr bwMode="auto">
            <a:xfrm>
              <a:off x="3473451" y="3917950"/>
              <a:ext cx="0" cy="484188"/>
            </a:xfrm>
            <a:prstGeom prst="line">
              <a:avLst/>
            </a:prstGeom>
            <a:noFill/>
            <a:ln w="17463"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141"/>
            <p:cNvSpPr>
              <a:spLocks/>
            </p:cNvSpPr>
            <p:nvPr/>
          </p:nvSpPr>
          <p:spPr bwMode="auto">
            <a:xfrm>
              <a:off x="3286126" y="3441700"/>
              <a:ext cx="187325" cy="968375"/>
            </a:xfrm>
            <a:custGeom>
              <a:avLst/>
              <a:gdLst>
                <a:gd name="T0" fmla="*/ 0 w 118"/>
                <a:gd name="T1" fmla="*/ 0 h 610"/>
                <a:gd name="T2" fmla="*/ 0 w 118"/>
                <a:gd name="T3" fmla="*/ 610 h 610"/>
                <a:gd name="T4" fmla="*/ 118 w 118"/>
                <a:gd name="T5" fmla="*/ 610 h 610"/>
              </a:gdLst>
              <a:ahLst/>
              <a:cxnLst>
                <a:cxn ang="0">
                  <a:pos x="T0" y="T1"/>
                </a:cxn>
                <a:cxn ang="0">
                  <a:pos x="T2" y="T3"/>
                </a:cxn>
                <a:cxn ang="0">
                  <a:pos x="T4" y="T5"/>
                </a:cxn>
              </a:cxnLst>
              <a:rect l="0" t="0" r="r" b="b"/>
              <a:pathLst>
                <a:path w="118" h="610">
                  <a:moveTo>
                    <a:pt x="0" y="0"/>
                  </a:moveTo>
                  <a:lnTo>
                    <a:pt x="0" y="610"/>
                  </a:lnTo>
                  <a:lnTo>
                    <a:pt x="118" y="610"/>
                  </a:lnTo>
                </a:path>
              </a:pathLst>
            </a:custGeom>
            <a:noFill/>
            <a:ln w="17463"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2" name="Rectangle 142"/>
            <p:cNvSpPr>
              <a:spLocks noChangeArrowheads="1"/>
            </p:cNvSpPr>
            <p:nvPr/>
          </p:nvSpPr>
          <p:spPr bwMode="auto">
            <a:xfrm>
              <a:off x="3773488" y="5165725"/>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84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3" name="Rectangle 143"/>
            <p:cNvSpPr>
              <a:spLocks noChangeArrowheads="1"/>
            </p:cNvSpPr>
            <p:nvPr/>
          </p:nvSpPr>
          <p:spPr bwMode="auto">
            <a:xfrm>
              <a:off x="4829176" y="3552825"/>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98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4" name="Rectangle 144"/>
            <p:cNvSpPr>
              <a:spLocks noChangeArrowheads="1"/>
            </p:cNvSpPr>
            <p:nvPr/>
          </p:nvSpPr>
          <p:spPr bwMode="auto">
            <a:xfrm>
              <a:off x="4410076" y="2947988"/>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82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5" name="Rectangle 145"/>
            <p:cNvSpPr>
              <a:spLocks noChangeArrowheads="1"/>
            </p:cNvSpPr>
            <p:nvPr/>
          </p:nvSpPr>
          <p:spPr bwMode="auto">
            <a:xfrm>
              <a:off x="4238626" y="3249613"/>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72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6" name="Rectangle 146"/>
            <p:cNvSpPr>
              <a:spLocks noChangeArrowheads="1"/>
            </p:cNvSpPr>
            <p:nvPr/>
          </p:nvSpPr>
          <p:spPr bwMode="auto">
            <a:xfrm>
              <a:off x="4322763" y="2343150"/>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7" name="Rectangle 147"/>
            <p:cNvSpPr>
              <a:spLocks noChangeArrowheads="1"/>
            </p:cNvSpPr>
            <p:nvPr/>
          </p:nvSpPr>
          <p:spPr bwMode="auto">
            <a:xfrm>
              <a:off x="4322763" y="1131888"/>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78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8" name="Rectangle 148"/>
            <p:cNvSpPr>
              <a:spLocks noChangeArrowheads="1"/>
            </p:cNvSpPr>
            <p:nvPr/>
          </p:nvSpPr>
          <p:spPr bwMode="auto">
            <a:xfrm>
              <a:off x="4235451" y="1736725"/>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79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9" name="Rectangle 149"/>
            <p:cNvSpPr>
              <a:spLocks noChangeArrowheads="1"/>
            </p:cNvSpPr>
            <p:nvPr/>
          </p:nvSpPr>
          <p:spPr bwMode="auto">
            <a:xfrm>
              <a:off x="4140201" y="2493963"/>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99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0" name="Rectangle 150"/>
            <p:cNvSpPr>
              <a:spLocks noChangeArrowheads="1"/>
            </p:cNvSpPr>
            <p:nvPr/>
          </p:nvSpPr>
          <p:spPr bwMode="auto">
            <a:xfrm>
              <a:off x="3686176" y="4940300"/>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93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 name="Rectangle 151"/>
            <p:cNvSpPr>
              <a:spLocks noChangeArrowheads="1"/>
            </p:cNvSpPr>
            <p:nvPr/>
          </p:nvSpPr>
          <p:spPr bwMode="auto">
            <a:xfrm>
              <a:off x="4394201" y="5654675"/>
              <a:ext cx="214313"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100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 name="Rectangle 152"/>
            <p:cNvSpPr>
              <a:spLocks noChangeArrowheads="1"/>
            </p:cNvSpPr>
            <p:nvPr/>
          </p:nvSpPr>
          <p:spPr bwMode="auto">
            <a:xfrm>
              <a:off x="4538663" y="5872163"/>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3" name="Rectangle 153"/>
            <p:cNvSpPr>
              <a:spLocks noChangeArrowheads="1"/>
            </p:cNvSpPr>
            <p:nvPr/>
          </p:nvSpPr>
          <p:spPr bwMode="auto">
            <a:xfrm>
              <a:off x="4630738" y="6175375"/>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84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4" name="Rectangle 154"/>
            <p:cNvSpPr>
              <a:spLocks noChangeArrowheads="1"/>
            </p:cNvSpPr>
            <p:nvPr/>
          </p:nvSpPr>
          <p:spPr bwMode="auto">
            <a:xfrm>
              <a:off x="4827588" y="6511925"/>
              <a:ext cx="1651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MS Sans Serif"/>
                </a:rPr>
                <a:t>90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56" name="Group 155">
              <a:extLst/>
            </p:cNvPr>
            <p:cNvGrpSpPr/>
            <p:nvPr/>
          </p:nvGrpSpPr>
          <p:grpSpPr>
            <a:xfrm>
              <a:off x="5425441" y="296069"/>
              <a:ext cx="1357229" cy="505599"/>
              <a:chOff x="6324600" y="457200"/>
              <a:chExt cx="1357229" cy="505599"/>
            </a:xfrm>
          </p:grpSpPr>
          <p:sp>
            <p:nvSpPr>
              <p:cNvPr id="157" name="Rectangle 156">
                <a:extLst/>
              </p:cNvPr>
              <p:cNvSpPr/>
              <p:nvPr/>
            </p:nvSpPr>
            <p:spPr>
              <a:xfrm>
                <a:off x="6705600" y="457200"/>
                <a:ext cx="976229" cy="276999"/>
              </a:xfrm>
              <a:prstGeom prst="rect">
                <a:avLst/>
              </a:prstGeom>
              <a:noFill/>
            </p:spPr>
            <p:txBody>
              <a:bodyPr wrap="none">
                <a:spAutoFit/>
              </a:bodyPr>
              <a:lstStyle/>
              <a:p>
                <a:r>
                  <a:rPr lang="en-US" sz="1200" i="1" dirty="0"/>
                  <a:t>S. cerevisiae </a:t>
                </a:r>
                <a:endParaRPr lang="en-US" sz="1200" dirty="0"/>
              </a:p>
            </p:txBody>
          </p:sp>
          <p:sp>
            <p:nvSpPr>
              <p:cNvPr id="158" name="Rectangle 157">
                <a:extLst/>
              </p:cNvPr>
              <p:cNvSpPr/>
              <p:nvPr/>
            </p:nvSpPr>
            <p:spPr>
              <a:xfrm>
                <a:off x="6705600" y="685800"/>
                <a:ext cx="973536" cy="276999"/>
              </a:xfrm>
              <a:prstGeom prst="rect">
                <a:avLst/>
              </a:prstGeom>
            </p:spPr>
            <p:txBody>
              <a:bodyPr wrap="none">
                <a:spAutoFit/>
              </a:bodyPr>
              <a:lstStyle/>
              <a:p>
                <a:r>
                  <a:rPr lang="en-US" sz="1200" i="1" dirty="0"/>
                  <a:t>S. paradoxus</a:t>
                </a:r>
              </a:p>
            </p:txBody>
          </p:sp>
          <p:sp>
            <p:nvSpPr>
              <p:cNvPr id="160" name="Rectangle 159">
                <a:extLst/>
              </p:cNvPr>
              <p:cNvSpPr/>
              <p:nvPr/>
            </p:nvSpPr>
            <p:spPr>
              <a:xfrm>
                <a:off x="6324600" y="572840"/>
                <a:ext cx="416858" cy="45719"/>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1" name="Rectangle 160">
                <a:extLst/>
              </p:cNvPr>
              <p:cNvSpPr/>
              <p:nvPr/>
            </p:nvSpPr>
            <p:spPr>
              <a:xfrm>
                <a:off x="6324600" y="801440"/>
                <a:ext cx="416858"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65" name="Group 164">
              <a:extLst>
                <a:ext uri="{FF2B5EF4-FFF2-40B4-BE49-F238E27FC236}">
                  <a16:creationId xmlns:a16="http://schemas.microsoft.com/office/drawing/2014/main" id="{C4C83014-FA2A-6B4D-84A1-481426BB10B7}"/>
                </a:ext>
              </a:extLst>
            </p:cNvPr>
            <p:cNvGrpSpPr/>
            <p:nvPr/>
          </p:nvGrpSpPr>
          <p:grpSpPr>
            <a:xfrm>
              <a:off x="4538663" y="3848100"/>
              <a:ext cx="71437" cy="1471614"/>
              <a:chOff x="4685507" y="3832225"/>
              <a:chExt cx="71437" cy="1471614"/>
            </a:xfrm>
          </p:grpSpPr>
          <p:cxnSp>
            <p:nvCxnSpPr>
              <p:cNvPr id="162" name="Straight Connector 161">
                <a:extLst>
                  <a:ext uri="{FF2B5EF4-FFF2-40B4-BE49-F238E27FC236}">
                    <a16:creationId xmlns:a16="http://schemas.microsoft.com/office/drawing/2014/main" id="{B4240757-45EC-5C46-A14F-B415FEE80730}"/>
                  </a:ext>
                </a:extLst>
              </p:cNvPr>
              <p:cNvCxnSpPr/>
              <p:nvPr/>
            </p:nvCxnSpPr>
            <p:spPr>
              <a:xfrm flipH="1">
                <a:off x="4685507" y="3832225"/>
                <a:ext cx="7143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BC66EA9E-FCE5-D94E-B2CF-122E16420DF1}"/>
                  </a:ext>
                </a:extLst>
              </p:cNvPr>
              <p:cNvCxnSpPr/>
              <p:nvPr/>
            </p:nvCxnSpPr>
            <p:spPr>
              <a:xfrm>
                <a:off x="4756944" y="3832225"/>
                <a:ext cx="0" cy="147161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2C5128EE-28B0-514E-8037-86F5ED08FB71}"/>
                  </a:ext>
                </a:extLst>
              </p:cNvPr>
              <p:cNvCxnSpPr/>
              <p:nvPr/>
            </p:nvCxnSpPr>
            <p:spPr>
              <a:xfrm flipH="1">
                <a:off x="4685507" y="5303839"/>
                <a:ext cx="7143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4" name="TextBox 163">
              <a:extLst>
                <a:ext uri="{FF2B5EF4-FFF2-40B4-BE49-F238E27FC236}">
                  <a16:creationId xmlns:a16="http://schemas.microsoft.com/office/drawing/2014/main" id="{2774AC89-223D-E749-A414-F42475636B39}"/>
                </a:ext>
              </a:extLst>
            </p:cNvPr>
            <p:cNvSpPr txBox="1"/>
            <p:nvPr/>
          </p:nvSpPr>
          <p:spPr>
            <a:xfrm>
              <a:off x="5808770" y="5932101"/>
              <a:ext cx="1859292" cy="276999"/>
            </a:xfrm>
            <a:prstGeom prst="rect">
              <a:avLst/>
            </a:prstGeom>
            <a:noFill/>
          </p:spPr>
          <p:txBody>
            <a:bodyPr wrap="none" rtlCol="0">
              <a:spAutoFit/>
            </a:bodyPr>
            <a:lstStyle/>
            <a:p>
              <a:r>
                <a:rPr lang="en-US" sz="1200" i="1" dirty="0">
                  <a:solidFill>
                    <a:srgbClr val="FF0000"/>
                  </a:solidFill>
                </a:rPr>
                <a:t>S. </a:t>
              </a:r>
              <a:r>
                <a:rPr lang="en-US" sz="1200" i="1">
                  <a:solidFill>
                    <a:srgbClr val="FF0000"/>
                  </a:solidFill>
                </a:rPr>
                <a:t>paradoxus</a:t>
              </a:r>
              <a:r>
                <a:rPr lang="en-US" sz="1200">
                  <a:solidFill>
                    <a:srgbClr val="FF0000"/>
                  </a:solidFill>
                </a:rPr>
                <a:t> </a:t>
              </a:r>
              <a:r>
                <a:rPr lang="en-US" sz="1200" dirty="0">
                  <a:solidFill>
                    <a:srgbClr val="FF0000"/>
                  </a:solidFill>
                </a:rPr>
                <a:t>Group 1 </a:t>
              </a:r>
              <a:r>
                <a:rPr lang="en-US" sz="1200" i="1" dirty="0">
                  <a:solidFill>
                    <a:srgbClr val="FF0000"/>
                  </a:solidFill>
                </a:rPr>
                <a:t>ATP6</a:t>
              </a:r>
            </a:p>
          </p:txBody>
        </p:sp>
        <p:sp>
          <p:nvSpPr>
            <p:cNvPr id="166" name="TextBox 165">
              <a:extLst>
                <a:ext uri="{FF2B5EF4-FFF2-40B4-BE49-F238E27FC236}">
                  <a16:creationId xmlns:a16="http://schemas.microsoft.com/office/drawing/2014/main" id="{DF516B9C-302D-EE4A-BD40-89D7576C09B3}"/>
                </a:ext>
              </a:extLst>
            </p:cNvPr>
            <p:cNvSpPr txBox="1"/>
            <p:nvPr/>
          </p:nvSpPr>
          <p:spPr>
            <a:xfrm>
              <a:off x="5808770" y="3376226"/>
              <a:ext cx="1857881" cy="276999"/>
            </a:xfrm>
            <a:prstGeom prst="rect">
              <a:avLst/>
            </a:prstGeom>
            <a:noFill/>
          </p:spPr>
          <p:txBody>
            <a:bodyPr wrap="none" rtlCol="0">
              <a:spAutoFit/>
            </a:bodyPr>
            <a:lstStyle/>
            <a:p>
              <a:r>
                <a:rPr lang="en-US" sz="1200" i="1" dirty="0">
                  <a:solidFill>
                    <a:srgbClr val="FF0000"/>
                  </a:solidFill>
                </a:rPr>
                <a:t>S. paradoxus</a:t>
              </a:r>
              <a:r>
                <a:rPr lang="en-US" sz="1200" dirty="0">
                  <a:solidFill>
                    <a:srgbClr val="FF0000"/>
                  </a:solidFill>
                </a:rPr>
                <a:t> Group 2 </a:t>
              </a:r>
              <a:r>
                <a:rPr lang="en-US" sz="1200" i="1" dirty="0">
                  <a:solidFill>
                    <a:srgbClr val="FF0000"/>
                  </a:solidFill>
                </a:rPr>
                <a:t>ATP6</a:t>
              </a:r>
            </a:p>
          </p:txBody>
        </p:sp>
        <p:sp>
          <p:nvSpPr>
            <p:cNvPr id="167" name="TextBox 166">
              <a:extLst>
                <a:ext uri="{FF2B5EF4-FFF2-40B4-BE49-F238E27FC236}">
                  <a16:creationId xmlns:a16="http://schemas.microsoft.com/office/drawing/2014/main" id="{A3B7EBA1-33FB-FA46-BBCB-6991FF64E055}"/>
                </a:ext>
              </a:extLst>
            </p:cNvPr>
            <p:cNvSpPr txBox="1"/>
            <p:nvPr/>
          </p:nvSpPr>
          <p:spPr>
            <a:xfrm>
              <a:off x="4610100" y="4509313"/>
              <a:ext cx="1826719" cy="276999"/>
            </a:xfrm>
            <a:prstGeom prst="rect">
              <a:avLst/>
            </a:prstGeom>
            <a:noFill/>
          </p:spPr>
          <p:txBody>
            <a:bodyPr wrap="none" rtlCol="0">
              <a:spAutoFit/>
            </a:bodyPr>
            <a:lstStyle/>
            <a:p>
              <a:r>
                <a:rPr lang="en-US" sz="1200" i="1" dirty="0">
                  <a:solidFill>
                    <a:srgbClr val="0000FF"/>
                  </a:solidFill>
                </a:rPr>
                <a:t>S. cerevisiae</a:t>
              </a:r>
              <a:r>
                <a:rPr lang="en-US" sz="1200" dirty="0">
                  <a:solidFill>
                    <a:srgbClr val="0000FF"/>
                  </a:solidFill>
                </a:rPr>
                <a:t> Group 1 </a:t>
              </a:r>
              <a:r>
                <a:rPr lang="en-US" sz="1200" i="1" dirty="0">
                  <a:solidFill>
                    <a:srgbClr val="0000FF"/>
                  </a:solidFill>
                </a:rPr>
                <a:t>ATP6</a:t>
              </a:r>
            </a:p>
          </p:txBody>
        </p:sp>
        <p:sp>
          <p:nvSpPr>
            <p:cNvPr id="168" name="TextBox 167">
              <a:extLst>
                <a:ext uri="{FF2B5EF4-FFF2-40B4-BE49-F238E27FC236}">
                  <a16:creationId xmlns:a16="http://schemas.microsoft.com/office/drawing/2014/main" id="{2739E734-8F02-D347-B7DD-24D828F44834}"/>
                </a:ext>
              </a:extLst>
            </p:cNvPr>
            <p:cNvSpPr txBox="1"/>
            <p:nvPr/>
          </p:nvSpPr>
          <p:spPr>
            <a:xfrm>
              <a:off x="5143500" y="1225163"/>
              <a:ext cx="1835439" cy="276999"/>
            </a:xfrm>
            <a:prstGeom prst="rect">
              <a:avLst/>
            </a:prstGeom>
            <a:noFill/>
          </p:spPr>
          <p:txBody>
            <a:bodyPr wrap="none" rtlCol="0">
              <a:spAutoFit/>
            </a:bodyPr>
            <a:lstStyle/>
            <a:p>
              <a:r>
                <a:rPr lang="en-US" sz="1200" i="1" dirty="0">
                  <a:solidFill>
                    <a:srgbClr val="0000FF"/>
                  </a:solidFill>
                </a:rPr>
                <a:t>S. cerevisiae</a:t>
              </a:r>
              <a:r>
                <a:rPr lang="en-US" sz="1200" dirty="0">
                  <a:solidFill>
                    <a:srgbClr val="0000FF"/>
                  </a:solidFill>
                </a:rPr>
                <a:t> Group 2 </a:t>
              </a:r>
              <a:r>
                <a:rPr lang="en-US" sz="1200" i="1" dirty="0">
                  <a:solidFill>
                    <a:srgbClr val="0000FF"/>
                  </a:solidFill>
                </a:rPr>
                <a:t>ATP6</a:t>
              </a:r>
            </a:p>
          </p:txBody>
        </p:sp>
        <p:sp>
          <p:nvSpPr>
            <p:cNvPr id="169" name="TextBox 168">
              <a:extLst>
                <a:ext uri="{FF2B5EF4-FFF2-40B4-BE49-F238E27FC236}">
                  <a16:creationId xmlns:a16="http://schemas.microsoft.com/office/drawing/2014/main" id="{D73BD455-8D10-D840-AFE8-3803DBED3A0B}"/>
                </a:ext>
              </a:extLst>
            </p:cNvPr>
            <p:cNvSpPr txBox="1"/>
            <p:nvPr/>
          </p:nvSpPr>
          <p:spPr>
            <a:xfrm>
              <a:off x="5232223" y="2750560"/>
              <a:ext cx="1826719" cy="276999"/>
            </a:xfrm>
            <a:prstGeom prst="rect">
              <a:avLst/>
            </a:prstGeom>
            <a:noFill/>
          </p:spPr>
          <p:txBody>
            <a:bodyPr wrap="none" rtlCol="0">
              <a:spAutoFit/>
            </a:bodyPr>
            <a:lstStyle/>
            <a:p>
              <a:r>
                <a:rPr lang="en-US" sz="1200" i="1" dirty="0">
                  <a:solidFill>
                    <a:srgbClr val="0000FF"/>
                  </a:solidFill>
                </a:rPr>
                <a:t>S. cerevisiae</a:t>
              </a:r>
              <a:r>
                <a:rPr lang="en-US" sz="1200" dirty="0">
                  <a:solidFill>
                    <a:srgbClr val="0000FF"/>
                  </a:solidFill>
                </a:rPr>
                <a:t> Group 3 </a:t>
              </a:r>
              <a:r>
                <a:rPr lang="en-US" sz="1200" i="1" dirty="0">
                  <a:solidFill>
                    <a:srgbClr val="0000FF"/>
                  </a:solidFill>
                </a:rPr>
                <a:t>ATP6</a:t>
              </a:r>
            </a:p>
          </p:txBody>
        </p:sp>
      </p:grpSp>
      <p:sp>
        <p:nvSpPr>
          <p:cNvPr id="170" name="TextBox 169">
            <a:extLst>
              <a:ext uri="{FF2B5EF4-FFF2-40B4-BE49-F238E27FC236}">
                <a16:creationId xmlns:a16="http://schemas.microsoft.com/office/drawing/2014/main" id="{E028AEC4-BD96-D745-896C-22EB07E085D9}"/>
              </a:ext>
            </a:extLst>
          </p:cNvPr>
          <p:cNvSpPr txBox="1"/>
          <p:nvPr/>
        </p:nvSpPr>
        <p:spPr>
          <a:xfrm>
            <a:off x="7810500" y="152400"/>
            <a:ext cx="1028700" cy="276999"/>
          </a:xfrm>
          <a:prstGeom prst="rect">
            <a:avLst/>
          </a:prstGeom>
          <a:noFill/>
        </p:spPr>
        <p:txBody>
          <a:bodyPr wrap="square" rtlCol="0">
            <a:spAutoFit/>
          </a:bodyPr>
          <a:lstStyle/>
          <a:p>
            <a:r>
              <a:rPr lang="en-US" sz="1200" b="1" dirty="0">
                <a:latin typeface="Times New Roman" panose="02020603050405020304" pitchFamily="18" charset="0"/>
                <a:cs typeface="Times New Roman" panose="02020603050405020304" pitchFamily="18" charset="0"/>
              </a:rPr>
              <a:t>FIGURE S2</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8051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B1F08DB3-E37E-874E-B26C-406AAAC956EF}"/>
              </a:ext>
            </a:extLst>
          </p:cNvPr>
          <p:cNvSpPr>
            <a:spLocks noChangeArrowheads="1"/>
          </p:cNvSpPr>
          <p:nvPr/>
        </p:nvSpPr>
        <p:spPr bwMode="auto">
          <a:xfrm>
            <a:off x="990600" y="952500"/>
            <a:ext cx="70485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Figure S2: A maximum likelihood tree showing the phylogeny of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ATP6</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1" i="1" u="none" strike="noStrike" cap="none" normalizeH="0" baseline="30000" dirty="0">
                <a:ln>
                  <a:noFill/>
                </a:ln>
                <a:solidFill>
                  <a:schemeClr val="tx1"/>
                </a:solidFill>
                <a:effectLst/>
                <a:latin typeface="Times New Roman" panose="02020603050405020304" pitchFamily="18" charset="0"/>
                <a:ea typeface="Cambria" panose="02040503050406030204" pitchFamily="18" charset="0"/>
              </a:rPr>
              <a:t>0</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in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S. cerevisiae</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and </a:t>
            </a:r>
            <a:r>
              <a:rPr kumimoji="0" lang="en-US" altLang="en-US" sz="1200" b="1"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S. paradoxus</a:t>
            </a:r>
            <a:r>
              <a:rPr kumimoji="0" lang="en-US" altLang="en-US" sz="1200" b="1"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ATP6</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sequences were obtained from (</a:t>
            </a:r>
            <a:r>
              <a:rPr kumimoji="0" lang="en-US" altLang="en-US" sz="1200" b="0" i="0" u="none" strike="noStrike" cap="none" normalizeH="0" baseline="0" dirty="0" err="1">
                <a:ln>
                  <a:noFill/>
                </a:ln>
                <a:solidFill>
                  <a:schemeClr val="tx1"/>
                </a:solidFill>
                <a:effectLst/>
                <a:latin typeface="Times New Roman" panose="02020603050405020304" pitchFamily="18" charset="0"/>
                <a:ea typeface="Cambria" panose="02040503050406030204" pitchFamily="18" charset="0"/>
              </a:rPr>
              <a:t>Strope</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et al.</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2015; </a:t>
            </a:r>
            <a:r>
              <a:rPr kumimoji="0" lang="en-US" altLang="en-US" sz="1200" b="0" i="0" u="none" strike="noStrike" cap="none" normalizeH="0" baseline="0" dirty="0" err="1">
                <a:ln>
                  <a:noFill/>
                </a:ln>
                <a:solidFill>
                  <a:schemeClr val="tx1"/>
                </a:solidFill>
                <a:effectLst/>
                <a:latin typeface="Times New Roman" panose="02020603050405020304" pitchFamily="18" charset="0"/>
                <a:ea typeface="Cambria" panose="02040503050406030204" pitchFamily="18" charset="0"/>
              </a:rPr>
              <a:t>Leducq</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et al.</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2017; </a:t>
            </a:r>
            <a:r>
              <a:rPr kumimoji="0" lang="en-US" altLang="en-US" sz="1200" b="0" i="0" u="none" strike="noStrike" cap="none" normalizeH="0" baseline="0" dirty="0" err="1">
                <a:ln>
                  <a:noFill/>
                </a:ln>
                <a:solidFill>
                  <a:schemeClr val="tx1"/>
                </a:solidFill>
                <a:effectLst/>
                <a:latin typeface="Times New Roman" panose="02020603050405020304" pitchFamily="18" charset="0"/>
                <a:ea typeface="Cambria" panose="02040503050406030204" pitchFamily="18" charset="0"/>
              </a:rPr>
              <a:t>Sulo</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et al.</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2017).  Only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ATP6</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without adjacent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a:t>
            </a:r>
            <a:r>
              <a:rPr kumimoji="0" lang="en-US" altLang="en-US" sz="1200" b="0" i="1"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ens2</a:t>
            </a:r>
            <a:r>
              <a:rPr kumimoji="0" lang="en-US" altLang="en-US" sz="1200" b="0" i="0" u="none" strike="noStrike" cap="none" normalizeH="0" baseline="30000" dirty="0">
                <a:ln>
                  <a:noFill/>
                </a:ln>
                <a:solidFill>
                  <a:schemeClr val="tx1"/>
                </a:solidFill>
                <a:effectLst/>
                <a:latin typeface="Times New Roman" panose="02020603050405020304" pitchFamily="18" charset="0"/>
                <a:ea typeface="Cambria" panose="02040503050406030204" pitchFamily="18" charset="0"/>
              </a:rPr>
              <a:t>0</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(Sc Groups 1, 2, and 3; </a:t>
            </a:r>
            <a:r>
              <a:rPr kumimoji="0" lang="en-US" altLang="en-US" sz="1200" b="0" i="0" u="none" strike="noStrike" cap="none" normalizeH="0" baseline="0" dirty="0" err="1">
                <a:ln>
                  <a:noFill/>
                </a:ln>
                <a:solidFill>
                  <a:schemeClr val="tx1"/>
                </a:solidFill>
                <a:effectLst/>
                <a:latin typeface="Times New Roman" panose="02020603050405020304" pitchFamily="18" charset="0"/>
                <a:ea typeface="Cambria" panose="02040503050406030204" pitchFamily="18" charset="0"/>
              </a:rPr>
              <a:t>Sp</a:t>
            </a:r>
            <a:r>
              <a:rPr kumimoji="0" lang="en-US" altLang="en-US" sz="1200" b="0" i="0" u="none" strike="noStrike" cap="none" normalizeH="0" baseline="0" dirty="0">
                <a:ln>
                  <a:noFill/>
                </a:ln>
                <a:solidFill>
                  <a:schemeClr val="tx1"/>
                </a:solidFill>
                <a:effectLst/>
                <a:latin typeface="Times New Roman" panose="02020603050405020304" pitchFamily="18" charset="0"/>
                <a:ea typeface="Cambria" panose="02040503050406030204" pitchFamily="18" charset="0"/>
              </a:rPr>
              <a:t> Groups 1 and 2) were included in the tree.  A discrete Gamma distribution was used to model evolutionary rate differences among sites (5 categories (+G, parameter = 0.1000)).  The tree is drawn to scale, with branch lengths measured in the number of substitutions per site.  All codon positions were included for analyses.  All positions containing gaps and missing data were eliminated.  See also Table S6 and Fig. 2.</a:t>
            </a:r>
            <a:r>
              <a:rPr kumimoji="0" lang="en-US" altLang="en-US" sz="4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52259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15EDA1-7F62-324D-9498-26E6FE38417C}"/>
              </a:ext>
            </a:extLst>
          </p:cNvPr>
          <p:cNvGrpSpPr/>
          <p:nvPr/>
        </p:nvGrpSpPr>
        <p:grpSpPr>
          <a:xfrm>
            <a:off x="1134479" y="228600"/>
            <a:ext cx="6743605" cy="5141328"/>
            <a:chOff x="1134479" y="817826"/>
            <a:chExt cx="6743605" cy="5141328"/>
          </a:xfrm>
        </p:grpSpPr>
        <p:sp>
          <p:nvSpPr>
            <p:cNvPr id="4" name="TextBox 3"/>
            <p:cNvSpPr txBox="1"/>
            <p:nvPr/>
          </p:nvSpPr>
          <p:spPr>
            <a:xfrm>
              <a:off x="1134479" y="954676"/>
              <a:ext cx="1565202" cy="2277547"/>
            </a:xfrm>
            <a:prstGeom prst="rect">
              <a:avLst/>
            </a:prstGeom>
            <a:noFill/>
          </p:spPr>
          <p:txBody>
            <a:bodyPr wrap="none" rtlCol="0">
              <a:spAutoFit/>
            </a:bodyPr>
            <a:lstStyle/>
            <a:p>
              <a:pPr algn="r">
                <a:lnSpc>
                  <a:spcPct val="200000"/>
                </a:lnSpc>
              </a:pPr>
              <a:r>
                <a:rPr lang="en-US" sz="1200" dirty="0">
                  <a:latin typeface="Times New Roman"/>
                  <a:cs typeface="Times New Roman"/>
                </a:rPr>
                <a:t>YJM1242 (2N) ρ1242</a:t>
              </a:r>
            </a:p>
            <a:p>
              <a:pPr algn="r">
                <a:lnSpc>
                  <a:spcPct val="200000"/>
                </a:lnSpc>
              </a:pPr>
              <a:r>
                <a:rPr lang="en-US" sz="1200" dirty="0">
                  <a:latin typeface="Times New Roman"/>
                  <a:cs typeface="Times New Roman"/>
                </a:rPr>
                <a:t>YJM1443 (2N) ρ1443</a:t>
              </a:r>
            </a:p>
            <a:p>
              <a:pPr algn="r">
                <a:lnSpc>
                  <a:spcPct val="200000"/>
                </a:lnSpc>
              </a:pPr>
              <a:r>
                <a:rPr lang="en-US" sz="1200" dirty="0">
                  <a:latin typeface="Times New Roman"/>
                  <a:cs typeface="Times New Roman"/>
                </a:rPr>
                <a:t>1242/1443 ρ1242</a:t>
              </a:r>
            </a:p>
            <a:p>
              <a:pPr algn="r">
                <a:lnSpc>
                  <a:spcPct val="200000"/>
                </a:lnSpc>
              </a:pPr>
              <a:r>
                <a:rPr lang="en-US" sz="1200" dirty="0">
                  <a:latin typeface="Times New Roman"/>
                  <a:cs typeface="Times New Roman"/>
                </a:rPr>
                <a:t>1242/1443 ρ1242</a:t>
              </a:r>
            </a:p>
            <a:p>
              <a:pPr algn="r">
                <a:lnSpc>
                  <a:spcPct val="200000"/>
                </a:lnSpc>
              </a:pPr>
              <a:r>
                <a:rPr lang="en-US" sz="1200" dirty="0">
                  <a:latin typeface="Times New Roman"/>
                  <a:cs typeface="Times New Roman"/>
                </a:rPr>
                <a:t>1242/1443 ρ1443</a:t>
              </a:r>
            </a:p>
            <a:p>
              <a:pPr algn="r">
                <a:lnSpc>
                  <a:spcPct val="200000"/>
                </a:lnSpc>
              </a:pPr>
              <a:r>
                <a:rPr lang="en-US" sz="1200" dirty="0">
                  <a:latin typeface="Times New Roman"/>
                  <a:cs typeface="Times New Roman"/>
                </a:rPr>
                <a:t>1242/1443 ρ1443</a:t>
              </a:r>
            </a:p>
          </p:txBody>
        </p:sp>
        <p:pic>
          <p:nvPicPr>
            <p:cNvPr id="5" name="Picture 2" descr="C:\Users\sv112\Desktop\McCusker lab data-Sriram\Spot dilutions\rho0Xrho+ experiments\July new tests\redXblue\YPE\RB2-YPE,.05,.075mgLMyxoth.jpe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30962" t="13461" r="43934" b="55276"/>
            <a:stretch/>
          </p:blipFill>
          <p:spPr bwMode="auto">
            <a:xfrm>
              <a:off x="2732995" y="1079564"/>
              <a:ext cx="1761290" cy="2231344"/>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descr="C:\Users\sv112\Desktop\McCusker lab data-Sriram\Spot dilutions\rho0Xrho+ experiments\July new tests\redXblue\YPE\RB2-YPE,.05,.075mgLMyxoth.jpe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7277" t="59007" r="17820" b="9730"/>
            <a:stretch/>
          </p:blipFill>
          <p:spPr bwMode="auto">
            <a:xfrm>
              <a:off x="4501289" y="1079565"/>
              <a:ext cx="1737450" cy="2218982"/>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7" descr="C:\Users\sv112\Desktop\McCusker lab data-Sriram\Spot dilutions\rho0Xrho+ experiments\July new tests\redXblue\YPE\RB1-4-YPESpir 500.jpe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8764" t="14555" r="18378" b="56115"/>
            <a:stretch/>
          </p:blipFill>
          <p:spPr bwMode="auto">
            <a:xfrm>
              <a:off x="6247760" y="1079565"/>
              <a:ext cx="1614273" cy="2198868"/>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3323995" y="817826"/>
              <a:ext cx="579291" cy="276999"/>
            </a:xfrm>
            <a:prstGeom prst="rect">
              <a:avLst/>
            </a:prstGeom>
            <a:noFill/>
          </p:spPr>
          <p:txBody>
            <a:bodyPr wrap="square" rtlCol="0">
              <a:spAutoFit/>
            </a:bodyPr>
            <a:lstStyle/>
            <a:p>
              <a:r>
                <a:rPr lang="en-US" sz="1200" dirty="0">
                  <a:latin typeface="Times New Roman" pitchFamily="18" charset="0"/>
                  <a:cs typeface="Times New Roman" pitchFamily="18" charset="0"/>
                </a:rPr>
                <a:t>YPE</a:t>
              </a:r>
            </a:p>
          </p:txBody>
        </p:sp>
        <p:sp>
          <p:nvSpPr>
            <p:cNvPr id="9" name="TextBox 8"/>
            <p:cNvSpPr txBox="1"/>
            <p:nvPr/>
          </p:nvSpPr>
          <p:spPr>
            <a:xfrm>
              <a:off x="4663440" y="817826"/>
              <a:ext cx="1451601" cy="276999"/>
            </a:xfrm>
            <a:prstGeom prst="rect">
              <a:avLst/>
            </a:prstGeom>
            <a:noFill/>
          </p:spPr>
          <p:txBody>
            <a:bodyPr wrap="square" rtlCol="0">
              <a:spAutoFit/>
            </a:bodyPr>
            <a:lstStyle/>
            <a:p>
              <a:r>
                <a:rPr lang="en-US" sz="1200" dirty="0">
                  <a:latin typeface="Times New Roman" pitchFamily="18" charset="0"/>
                  <a:cs typeface="Times New Roman" pitchFamily="18" charset="0"/>
                </a:rPr>
                <a:t>YPE + Myxothiazol</a:t>
              </a:r>
            </a:p>
          </p:txBody>
        </p:sp>
        <p:sp>
          <p:nvSpPr>
            <p:cNvPr id="10" name="TextBox 9"/>
            <p:cNvSpPr txBox="1"/>
            <p:nvPr/>
          </p:nvSpPr>
          <p:spPr>
            <a:xfrm>
              <a:off x="6380478" y="817826"/>
              <a:ext cx="1348836" cy="276999"/>
            </a:xfrm>
            <a:prstGeom prst="rect">
              <a:avLst/>
            </a:prstGeom>
            <a:noFill/>
          </p:spPr>
          <p:txBody>
            <a:bodyPr wrap="square" rtlCol="0">
              <a:spAutoFit/>
            </a:bodyPr>
            <a:lstStyle/>
            <a:p>
              <a:r>
                <a:rPr lang="en-US" sz="1200" dirty="0">
                  <a:latin typeface="Times New Roman" pitchFamily="18" charset="0"/>
                  <a:cs typeface="Times New Roman" pitchFamily="18" charset="0"/>
                </a:rPr>
                <a:t>YPE + Spiramycin</a:t>
              </a:r>
            </a:p>
          </p:txBody>
        </p:sp>
        <p:sp>
          <p:nvSpPr>
            <p:cNvPr id="11" name="TextBox 10"/>
            <p:cNvSpPr txBox="1"/>
            <p:nvPr/>
          </p:nvSpPr>
          <p:spPr>
            <a:xfrm>
              <a:off x="3277724" y="3521124"/>
              <a:ext cx="527053" cy="276999"/>
            </a:xfrm>
            <a:prstGeom prst="rect">
              <a:avLst/>
            </a:prstGeom>
            <a:noFill/>
          </p:spPr>
          <p:txBody>
            <a:bodyPr wrap="square" rtlCol="0">
              <a:spAutoFit/>
            </a:bodyPr>
            <a:lstStyle/>
            <a:p>
              <a:r>
                <a:rPr lang="en-US" sz="1200" dirty="0">
                  <a:latin typeface="Times New Roman" pitchFamily="18" charset="0"/>
                  <a:cs typeface="Times New Roman" pitchFamily="18" charset="0"/>
                </a:rPr>
                <a:t>YPE</a:t>
              </a:r>
            </a:p>
          </p:txBody>
        </p:sp>
        <p:sp>
          <p:nvSpPr>
            <p:cNvPr id="12" name="TextBox 11"/>
            <p:cNvSpPr txBox="1"/>
            <p:nvPr/>
          </p:nvSpPr>
          <p:spPr>
            <a:xfrm>
              <a:off x="4589528" y="3521124"/>
              <a:ext cx="1426611" cy="276999"/>
            </a:xfrm>
            <a:prstGeom prst="rect">
              <a:avLst/>
            </a:prstGeom>
            <a:noFill/>
          </p:spPr>
          <p:txBody>
            <a:bodyPr wrap="square" rtlCol="0">
              <a:spAutoFit/>
            </a:bodyPr>
            <a:lstStyle/>
            <a:p>
              <a:r>
                <a:rPr lang="en-US" sz="1200" dirty="0">
                  <a:latin typeface="Times New Roman" pitchFamily="18" charset="0"/>
                  <a:cs typeface="Times New Roman" pitchFamily="18" charset="0"/>
                </a:rPr>
                <a:t>YPE + Antimycin A</a:t>
              </a:r>
            </a:p>
          </p:txBody>
        </p:sp>
        <p:pic>
          <p:nvPicPr>
            <p:cNvPr id="13" name="Picture 2" descr="C:\Users\sv112\Desktop\McCusker lab data-Sriram\Spot dilutions\rho0Xrho+ experiments\RedXblue\RB Set2\YPE\30vs39degC.jpe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11340" t="29276" r="63986" b="19303"/>
            <a:stretch/>
          </p:blipFill>
          <p:spPr bwMode="auto">
            <a:xfrm>
              <a:off x="2697633" y="3785010"/>
              <a:ext cx="1687235" cy="2126102"/>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3" descr="C:\Users\sv112\Desktop\McCusker lab data-Sriram\Spot dilutions\rho0Xrho+ experiments\RedXblue\RB Set2\YPE\Antim-.001vs.005mgL.jpe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7761" t="25867" r="17209" b="19236"/>
            <a:stretch/>
          </p:blipFill>
          <p:spPr bwMode="auto">
            <a:xfrm>
              <a:off x="4402027" y="3791227"/>
              <a:ext cx="1801612" cy="216700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6374497" y="3521124"/>
              <a:ext cx="1428900" cy="276999"/>
            </a:xfrm>
            <a:prstGeom prst="rect">
              <a:avLst/>
            </a:prstGeom>
            <a:noFill/>
          </p:spPr>
          <p:txBody>
            <a:bodyPr wrap="square" rtlCol="0">
              <a:spAutoFit/>
            </a:bodyPr>
            <a:lstStyle/>
            <a:p>
              <a:r>
                <a:rPr lang="en-US" sz="1200" dirty="0">
                  <a:latin typeface="Times New Roman" pitchFamily="18" charset="0"/>
                  <a:cs typeface="Times New Roman" pitchFamily="18" charset="0"/>
                </a:rPr>
                <a:t>YPE + Oligomycin</a:t>
              </a:r>
            </a:p>
          </p:txBody>
        </p:sp>
        <p:pic>
          <p:nvPicPr>
            <p:cNvPr id="16" name="Picture 6" descr="C:\Users\sv112\Desktop\McCusker lab data-Sriram\Spot dilutions\rho0Xrho+ experiments\RedXblue\RB Set2\YPE\Oligo-.25vs.5mgL.jpeg"/>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8643" t="24791" r="19222" b="21508"/>
            <a:stretch/>
          </p:blipFill>
          <p:spPr bwMode="auto">
            <a:xfrm>
              <a:off x="6229980" y="3779837"/>
              <a:ext cx="1648104" cy="217931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1134479" y="3633565"/>
              <a:ext cx="1565202" cy="2277547"/>
            </a:xfrm>
            <a:prstGeom prst="rect">
              <a:avLst/>
            </a:prstGeom>
            <a:noFill/>
          </p:spPr>
          <p:txBody>
            <a:bodyPr wrap="none" rtlCol="0">
              <a:spAutoFit/>
            </a:bodyPr>
            <a:lstStyle/>
            <a:p>
              <a:pPr algn="r">
                <a:lnSpc>
                  <a:spcPct val="200000"/>
                </a:lnSpc>
              </a:pPr>
              <a:r>
                <a:rPr lang="en-US" sz="1200" dirty="0">
                  <a:latin typeface="Times New Roman"/>
                  <a:cs typeface="Times New Roman"/>
                </a:rPr>
                <a:t>YJM1242 (2N) ρ1242</a:t>
              </a:r>
            </a:p>
            <a:p>
              <a:pPr algn="r">
                <a:lnSpc>
                  <a:spcPct val="200000"/>
                </a:lnSpc>
              </a:pPr>
              <a:r>
                <a:rPr lang="en-US" sz="1200" dirty="0">
                  <a:latin typeface="Times New Roman"/>
                  <a:cs typeface="Times New Roman"/>
                </a:rPr>
                <a:t>YJM1443 (2N) ρ1443</a:t>
              </a:r>
            </a:p>
            <a:p>
              <a:pPr algn="r">
                <a:lnSpc>
                  <a:spcPct val="200000"/>
                </a:lnSpc>
              </a:pPr>
              <a:r>
                <a:rPr lang="en-US" sz="1200" dirty="0">
                  <a:latin typeface="Times New Roman"/>
                  <a:cs typeface="Times New Roman"/>
                </a:rPr>
                <a:t>1242/1443 ρ1242</a:t>
              </a:r>
            </a:p>
            <a:p>
              <a:pPr algn="r">
                <a:lnSpc>
                  <a:spcPct val="200000"/>
                </a:lnSpc>
              </a:pPr>
              <a:r>
                <a:rPr lang="en-US" sz="1200" dirty="0">
                  <a:latin typeface="Times New Roman"/>
                  <a:cs typeface="Times New Roman"/>
                </a:rPr>
                <a:t>1242/1443 ρ1242</a:t>
              </a:r>
            </a:p>
            <a:p>
              <a:pPr algn="r">
                <a:lnSpc>
                  <a:spcPct val="200000"/>
                </a:lnSpc>
              </a:pPr>
              <a:r>
                <a:rPr lang="en-US" sz="1200" dirty="0">
                  <a:latin typeface="Times New Roman"/>
                  <a:cs typeface="Times New Roman"/>
                </a:rPr>
                <a:t>1242/1443 ρ1443</a:t>
              </a:r>
            </a:p>
            <a:p>
              <a:pPr algn="r">
                <a:lnSpc>
                  <a:spcPct val="200000"/>
                </a:lnSpc>
              </a:pPr>
              <a:r>
                <a:rPr lang="en-US" sz="1200" dirty="0">
                  <a:latin typeface="Times New Roman"/>
                  <a:cs typeface="Times New Roman"/>
                </a:rPr>
                <a:t>1242/1443 ρ1443</a:t>
              </a:r>
            </a:p>
          </p:txBody>
        </p:sp>
      </p:grpSp>
      <p:sp>
        <p:nvSpPr>
          <p:cNvPr id="18" name="Rectangle 17">
            <a:extLst>
              <a:ext uri="{FF2B5EF4-FFF2-40B4-BE49-F238E27FC236}">
                <a16:creationId xmlns:a16="http://schemas.microsoft.com/office/drawing/2014/main" id="{4835E49B-6E16-0142-A4D6-36E5531774D9}"/>
              </a:ext>
            </a:extLst>
          </p:cNvPr>
          <p:cNvSpPr/>
          <p:nvPr/>
        </p:nvSpPr>
        <p:spPr>
          <a:xfrm>
            <a:off x="765656" y="5794295"/>
            <a:ext cx="7704872" cy="830997"/>
          </a:xfrm>
          <a:prstGeom prst="rect">
            <a:avLst/>
          </a:prstGeom>
        </p:spPr>
        <p:txBody>
          <a:bodyPr wrap="square">
            <a:spAutoFit/>
          </a:bodyPr>
          <a:lstStyle/>
          <a:p>
            <a:pPr algn="just"/>
            <a:r>
              <a:rPr lang="en-US" sz="1200" b="1" dirty="0">
                <a:latin typeface="Times New Roman" panose="02020603050405020304" pitchFamily="18" charset="0"/>
                <a:cs typeface="Times New Roman" panose="02020603050405020304" pitchFamily="18" charset="0"/>
              </a:rPr>
              <a:t>Figure S3:</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Mitochondrial genotype-dependent myxothiazol, spiramycin, antimycin A, and oligomycin phenotypes.</a:t>
            </a:r>
            <a:r>
              <a:rPr lang="en-US" sz="1200" dirty="0">
                <a:latin typeface="Times New Roman" panose="02020603050405020304" pitchFamily="18" charset="0"/>
                <a:cs typeface="Times New Roman" panose="02020603050405020304" pitchFamily="18" charset="0"/>
              </a:rPr>
              <a:t> Spot dilution phenotypes on YPE of parental diploids (YJM1242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1242 (</a:t>
            </a:r>
            <a:r>
              <a:rPr lang="en-US" sz="1200" i="1" dirty="0">
                <a:latin typeface="Times New Roman" panose="02020603050405020304" pitchFamily="18" charset="0"/>
                <a:cs typeface="Times New Roman" panose="02020603050405020304" pitchFamily="18" charset="0"/>
              </a:rPr>
              <a:t>ATP6</a:t>
            </a:r>
            <a:r>
              <a:rPr lang="en-US" sz="1200" baseline="30000" dirty="0">
                <a:latin typeface="Times New Roman" panose="02020603050405020304" pitchFamily="18" charset="0"/>
                <a:cs typeface="Times New Roman" panose="02020603050405020304" pitchFamily="18" charset="0"/>
              </a:rPr>
              <a:t>S</a:t>
            </a:r>
            <a:r>
              <a:rPr lang="en-US" sz="1200" dirty="0">
                <a:latin typeface="Times New Roman" panose="02020603050405020304" pitchFamily="18" charset="0"/>
                <a:cs typeface="Times New Roman" panose="02020603050405020304" pitchFamily="18" charset="0"/>
              </a:rPr>
              <a:t> SNPs) and YJM1443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1443 (</a:t>
            </a:r>
            <a:r>
              <a:rPr lang="en-US" sz="1200" i="1" dirty="0">
                <a:latin typeface="Times New Roman" panose="02020603050405020304" pitchFamily="18" charset="0"/>
                <a:cs typeface="Times New Roman" panose="02020603050405020304" pitchFamily="18" charset="0"/>
              </a:rPr>
              <a:t>ATP6</a:t>
            </a:r>
            <a:r>
              <a:rPr lang="en-US" sz="1200" baseline="30000" dirty="0">
                <a:latin typeface="Times New Roman" panose="02020603050405020304" pitchFamily="18" charset="0"/>
                <a:cs typeface="Times New Roman" panose="02020603050405020304" pitchFamily="18" charset="0"/>
              </a:rPr>
              <a:t>S</a:t>
            </a:r>
            <a:r>
              <a:rPr lang="en-US" sz="1200" dirty="0">
                <a:latin typeface="Times New Roman" panose="02020603050405020304" pitchFamily="18" charset="0"/>
                <a:cs typeface="Times New Roman" panose="02020603050405020304" pitchFamily="18" charset="0"/>
              </a:rPr>
              <a:t> SNPs)) and two independently made </a:t>
            </a:r>
            <a:r>
              <a:rPr lang="en-US" sz="1200" dirty="0" err="1">
                <a:latin typeface="Times New Roman" panose="02020603050405020304" pitchFamily="18" charset="0"/>
                <a:cs typeface="Times New Roman" panose="02020603050405020304" pitchFamily="18" charset="0"/>
              </a:rPr>
              <a:t>iso</a:t>
            </a:r>
            <a:r>
              <a:rPr lang="en-US" sz="1200" dirty="0">
                <a:latin typeface="Times New Roman" panose="02020603050405020304" pitchFamily="18" charset="0"/>
                <a:cs typeface="Times New Roman" panose="02020603050405020304" pitchFamily="18" charset="0"/>
              </a:rPr>
              <a:t>-nuclear F1 diploid pairs (1242/1443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1242 and 1242/1443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1443).  Mitochondrial genotypes are denoted as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1242 and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1443. </a:t>
            </a:r>
          </a:p>
        </p:txBody>
      </p:sp>
      <p:sp>
        <p:nvSpPr>
          <p:cNvPr id="2" name="TextBox 1">
            <a:extLst>
              <a:ext uri="{FF2B5EF4-FFF2-40B4-BE49-F238E27FC236}">
                <a16:creationId xmlns:a16="http://schemas.microsoft.com/office/drawing/2014/main" id="{71971C2B-6BEB-1D4F-9794-B85ACD596650}"/>
              </a:ext>
            </a:extLst>
          </p:cNvPr>
          <p:cNvSpPr txBox="1"/>
          <p:nvPr/>
        </p:nvSpPr>
        <p:spPr>
          <a:xfrm>
            <a:off x="8051047" y="68603"/>
            <a:ext cx="833883" cy="276999"/>
          </a:xfrm>
          <a:prstGeom prst="rect">
            <a:avLst/>
          </a:prstGeom>
          <a:noFill/>
        </p:spPr>
        <p:txBody>
          <a:bodyPr wrap="none" rtlCol="0">
            <a:spAutoFit/>
          </a:bodyPr>
          <a:lstStyle/>
          <a:p>
            <a:r>
              <a:rPr lang="en-US" sz="1200" dirty="0"/>
              <a:t>FIGURE S3</a:t>
            </a:r>
          </a:p>
        </p:txBody>
      </p:sp>
    </p:spTree>
    <p:extLst>
      <p:ext uri="{BB962C8B-B14F-4D97-AF65-F5344CB8AC3E}">
        <p14:creationId xmlns:p14="http://schemas.microsoft.com/office/powerpoint/2010/main" val="4089255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855EF755-82DD-AA45-94BD-83DA7A652B80}"/>
              </a:ext>
            </a:extLst>
          </p:cNvPr>
          <p:cNvGrpSpPr/>
          <p:nvPr/>
        </p:nvGrpSpPr>
        <p:grpSpPr>
          <a:xfrm>
            <a:off x="313409" y="228600"/>
            <a:ext cx="8476890" cy="5135463"/>
            <a:chOff x="313409" y="1129818"/>
            <a:chExt cx="8476890" cy="5135463"/>
          </a:xfrm>
        </p:grpSpPr>
        <p:grpSp>
          <p:nvGrpSpPr>
            <p:cNvPr id="2" name="Group 1">
              <a:extLst>
                <a:ext uri="{FF2B5EF4-FFF2-40B4-BE49-F238E27FC236}">
                  <a16:creationId xmlns:a16="http://schemas.microsoft.com/office/drawing/2014/main" id="{63A3C25B-0C15-7F41-ACA8-A879868AD240}"/>
                </a:ext>
              </a:extLst>
            </p:cNvPr>
            <p:cNvGrpSpPr/>
            <p:nvPr/>
          </p:nvGrpSpPr>
          <p:grpSpPr>
            <a:xfrm>
              <a:off x="313409" y="1129818"/>
              <a:ext cx="5062337" cy="2451582"/>
              <a:chOff x="1530033" y="296872"/>
              <a:chExt cx="5062337" cy="2451582"/>
            </a:xfrm>
          </p:grpSpPr>
          <p:pic>
            <p:nvPicPr>
              <p:cNvPr id="4" name="Picture 3" descr="C:\Users\sv112\Desktop\McCusker lab data-Sriram\Spot dilutions\rho0Xrho+ experiments\July new tests\redXgreen\SE\RG2-SE,Ery250,Spira250mgL.jpe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8246" t="56251" r="66440" b="11231"/>
              <a:stretch/>
            </p:blipFill>
            <p:spPr bwMode="auto">
              <a:xfrm>
                <a:off x="4888566" y="545258"/>
                <a:ext cx="1703804" cy="220319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716483" y="296872"/>
                <a:ext cx="443708" cy="276999"/>
              </a:xfrm>
              <a:prstGeom prst="rect">
                <a:avLst/>
              </a:prstGeom>
              <a:noFill/>
            </p:spPr>
            <p:txBody>
              <a:bodyPr wrap="square" rtlCol="0">
                <a:spAutoFit/>
              </a:bodyPr>
              <a:lstStyle/>
              <a:p>
                <a:r>
                  <a:rPr lang="en-US" sz="1200" dirty="0">
                    <a:latin typeface="Times New Roman" pitchFamily="18" charset="0"/>
                    <a:cs typeface="Times New Roman" pitchFamily="18" charset="0"/>
                  </a:rPr>
                  <a:t>SE</a:t>
                </a:r>
              </a:p>
            </p:txBody>
          </p:sp>
          <p:sp>
            <p:nvSpPr>
              <p:cNvPr id="6" name="TextBox 5"/>
              <p:cNvSpPr txBox="1"/>
              <p:nvPr/>
            </p:nvSpPr>
            <p:spPr>
              <a:xfrm>
                <a:off x="5039486" y="296872"/>
                <a:ext cx="1401965" cy="276999"/>
              </a:xfrm>
              <a:prstGeom prst="rect">
                <a:avLst/>
              </a:prstGeom>
              <a:noFill/>
            </p:spPr>
            <p:txBody>
              <a:bodyPr wrap="square" rtlCol="0">
                <a:spAutoFit/>
              </a:bodyPr>
              <a:lstStyle/>
              <a:p>
                <a:r>
                  <a:rPr lang="en-US" sz="1200" dirty="0">
                    <a:latin typeface="Times New Roman" pitchFamily="18" charset="0"/>
                    <a:cs typeface="Times New Roman" pitchFamily="18" charset="0"/>
                  </a:rPr>
                  <a:t>SE + Erythromycin</a:t>
                </a:r>
              </a:p>
            </p:txBody>
          </p:sp>
          <p:pic>
            <p:nvPicPr>
              <p:cNvPr id="7" name="Picture 2" descr="C:\Users\sv112\Desktop\McCusker lab data-Sriram\Spot dilutions\rho0Xrho+ experiments\July new tests\redXgreen\SE\long exp\SE-RG1-4.jpe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5986" t="17613" r="22527" b="56062"/>
              <a:stretch/>
            </p:blipFill>
            <p:spPr bwMode="auto">
              <a:xfrm>
                <a:off x="3089205" y="540732"/>
                <a:ext cx="1698264" cy="2207722"/>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1530033" y="441615"/>
                <a:ext cx="1565202" cy="2277547"/>
              </a:xfrm>
              <a:prstGeom prst="rect">
                <a:avLst/>
              </a:prstGeom>
              <a:noFill/>
            </p:spPr>
            <p:txBody>
              <a:bodyPr wrap="none" rtlCol="0">
                <a:spAutoFit/>
              </a:bodyPr>
              <a:lstStyle/>
              <a:p>
                <a:pPr algn="r">
                  <a:lnSpc>
                    <a:spcPct val="200000"/>
                  </a:lnSpc>
                </a:pPr>
                <a:r>
                  <a:rPr lang="en-US" sz="1200" kern="1200" dirty="0">
                    <a:latin typeface="Times New Roman"/>
                    <a:cs typeface="Times New Roman"/>
                  </a:rPr>
                  <a:t>YJM1242 (2N</a:t>
                </a:r>
                <a:r>
                  <a:rPr lang="en-US" sz="1200" dirty="0">
                    <a:latin typeface="Times New Roman"/>
                    <a:cs typeface="Times New Roman"/>
                  </a:rPr>
                  <a:t>) ρ1242</a:t>
                </a:r>
                <a:endParaRPr lang="en-US" sz="1200" kern="1200" dirty="0">
                  <a:latin typeface="Times New Roman"/>
                  <a:cs typeface="Times New Roman"/>
                </a:endParaRPr>
              </a:p>
              <a:p>
                <a:pPr algn="r">
                  <a:lnSpc>
                    <a:spcPct val="200000"/>
                  </a:lnSpc>
                </a:pPr>
                <a:r>
                  <a:rPr lang="en-US" sz="1200" kern="1200" dirty="0">
                    <a:latin typeface="Times New Roman"/>
                    <a:cs typeface="Times New Roman"/>
                  </a:rPr>
                  <a:t>YJM1552 (2N</a:t>
                </a:r>
                <a:r>
                  <a:rPr lang="en-US" sz="1200" dirty="0">
                    <a:latin typeface="Times New Roman"/>
                    <a:cs typeface="Times New Roman"/>
                  </a:rPr>
                  <a:t>) ρ288</a:t>
                </a:r>
                <a:endParaRPr lang="en-US" sz="1200" kern="1200" dirty="0">
                  <a:latin typeface="Times New Roman"/>
                  <a:cs typeface="Times New Roman"/>
                </a:endParaRPr>
              </a:p>
              <a:p>
                <a:pPr algn="r">
                  <a:lnSpc>
                    <a:spcPct val="200000"/>
                  </a:lnSpc>
                </a:pPr>
                <a:r>
                  <a:rPr lang="en-US" sz="1200" kern="1200" dirty="0">
                    <a:latin typeface="Times New Roman"/>
                    <a:cs typeface="Times New Roman"/>
                  </a:rPr>
                  <a:t>1242/S288c ρ1242</a:t>
                </a:r>
              </a:p>
              <a:p>
                <a:pPr algn="r">
                  <a:lnSpc>
                    <a:spcPct val="200000"/>
                  </a:lnSpc>
                </a:pPr>
                <a:r>
                  <a:rPr lang="en-US" sz="1200" kern="1200" dirty="0">
                    <a:latin typeface="Times New Roman"/>
                    <a:cs typeface="Times New Roman"/>
                  </a:rPr>
                  <a:t>1242/S288c ρ1242</a:t>
                </a:r>
              </a:p>
              <a:p>
                <a:pPr algn="r">
                  <a:lnSpc>
                    <a:spcPct val="200000"/>
                  </a:lnSpc>
                </a:pPr>
                <a:r>
                  <a:rPr lang="en-US" sz="1200" kern="1200" dirty="0">
                    <a:latin typeface="Times New Roman"/>
                    <a:cs typeface="Times New Roman"/>
                  </a:rPr>
                  <a:t>1242/S288c ρ288</a:t>
                </a:r>
              </a:p>
              <a:p>
                <a:pPr algn="r">
                  <a:lnSpc>
                    <a:spcPct val="200000"/>
                  </a:lnSpc>
                </a:pPr>
                <a:r>
                  <a:rPr lang="en-US" sz="1200" kern="1200" dirty="0">
                    <a:latin typeface="Times New Roman"/>
                    <a:cs typeface="Times New Roman"/>
                  </a:rPr>
                  <a:t>1242/S288c ρ288</a:t>
                </a:r>
              </a:p>
            </p:txBody>
          </p:sp>
        </p:grpSp>
        <p:grpSp>
          <p:nvGrpSpPr>
            <p:cNvPr id="3" name="Group 2">
              <a:extLst>
                <a:ext uri="{FF2B5EF4-FFF2-40B4-BE49-F238E27FC236}">
                  <a16:creationId xmlns:a16="http://schemas.microsoft.com/office/drawing/2014/main" id="{41AC8BC7-C61B-0D45-B474-843926D25A03}"/>
                </a:ext>
              </a:extLst>
            </p:cNvPr>
            <p:cNvGrpSpPr/>
            <p:nvPr/>
          </p:nvGrpSpPr>
          <p:grpSpPr>
            <a:xfrm>
              <a:off x="313409" y="3847570"/>
              <a:ext cx="8476890" cy="2417711"/>
              <a:chOff x="313409" y="3847570"/>
              <a:chExt cx="8476890" cy="2417711"/>
            </a:xfrm>
          </p:grpSpPr>
          <p:pic>
            <p:nvPicPr>
              <p:cNvPr id="8" name="Picture 8" descr="C:\Users\sv112\Desktop\McCusker lab data-Sriram\Spot dilutions\rho0Xrho+ experiments\Misc all sets-repeat scans\RG-2 SE-EtBr-0,.5,1.jpe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33255" t="14391" r="43605" b="55966"/>
              <a:stretch/>
            </p:blipFill>
            <p:spPr bwMode="auto">
              <a:xfrm>
                <a:off x="1816651" y="4104187"/>
                <a:ext cx="1667289" cy="2107839"/>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descr="C:\Users\sv112\Desktop\McCusker lab data-Sriram\Spot dilutions\rho0Xrho+ experiments\Misc all sets-repeat scans\RG-2 SE-EtBr-0,.5,1.jpe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7990" t="58435" r="18870" b="11922"/>
              <a:stretch/>
            </p:blipFill>
            <p:spPr bwMode="auto">
              <a:xfrm>
                <a:off x="5270728" y="4104187"/>
                <a:ext cx="1707875" cy="2159149"/>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9" descr="C:\Users\sv112\Desktop\McCusker lab data-Sriram\Spot dilutions\rho0Xrho+ experiments\Misc all sets-repeat scans\RG-2 SE-Antim-.001,.005.jpe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7098" t="30492" r="17947" b="20341"/>
              <a:stretch/>
            </p:blipFill>
            <p:spPr bwMode="auto">
              <a:xfrm>
                <a:off x="3523204" y="4104187"/>
                <a:ext cx="1706289" cy="2089175"/>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10" descr="C:\Users\sv112\Desktop\McCusker lab data-Sriram\Spot dilutions\rho0Xrho+ experiments\Misc all sets-repeat scans\RG-2 SE-Oli-.25,.5.jpeg"/>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6845" t="34194" r="17131" b="15876"/>
              <a:stretch/>
            </p:blipFill>
            <p:spPr bwMode="auto">
              <a:xfrm>
                <a:off x="7028085" y="4104187"/>
                <a:ext cx="1762214" cy="2160859"/>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2455571" y="3847570"/>
                <a:ext cx="389449" cy="276999"/>
              </a:xfrm>
              <a:prstGeom prst="rect">
                <a:avLst/>
              </a:prstGeom>
              <a:noFill/>
            </p:spPr>
            <p:txBody>
              <a:bodyPr wrap="square" rtlCol="0">
                <a:spAutoFit/>
              </a:bodyPr>
              <a:lstStyle/>
              <a:p>
                <a:r>
                  <a:rPr lang="en-US" sz="1200" dirty="0">
                    <a:latin typeface="Times New Roman" pitchFamily="18" charset="0"/>
                    <a:cs typeface="Times New Roman" pitchFamily="18" charset="0"/>
                  </a:rPr>
                  <a:t>SE</a:t>
                </a:r>
              </a:p>
            </p:txBody>
          </p:sp>
          <p:sp>
            <p:nvSpPr>
              <p:cNvPr id="13" name="TextBox 12"/>
              <p:cNvSpPr txBox="1"/>
              <p:nvPr/>
            </p:nvSpPr>
            <p:spPr>
              <a:xfrm>
                <a:off x="3691562" y="3847570"/>
                <a:ext cx="1369572" cy="276999"/>
              </a:xfrm>
              <a:prstGeom prst="rect">
                <a:avLst/>
              </a:prstGeom>
              <a:noFill/>
            </p:spPr>
            <p:txBody>
              <a:bodyPr wrap="square" rtlCol="0">
                <a:spAutoFit/>
              </a:bodyPr>
              <a:lstStyle/>
              <a:p>
                <a:r>
                  <a:rPr lang="en-US" sz="1200" dirty="0">
                    <a:latin typeface="Times New Roman" pitchFamily="18" charset="0"/>
                    <a:cs typeface="Times New Roman" pitchFamily="18" charset="0"/>
                  </a:rPr>
                  <a:t>SE + Antimycin A</a:t>
                </a:r>
              </a:p>
            </p:txBody>
          </p:sp>
          <p:sp>
            <p:nvSpPr>
              <p:cNvPr id="14" name="TextBox 13"/>
              <p:cNvSpPr txBox="1"/>
              <p:nvPr/>
            </p:nvSpPr>
            <p:spPr>
              <a:xfrm>
                <a:off x="5270728" y="3847570"/>
                <a:ext cx="1707875" cy="276999"/>
              </a:xfrm>
              <a:prstGeom prst="rect">
                <a:avLst/>
              </a:prstGeom>
              <a:noFill/>
            </p:spPr>
            <p:txBody>
              <a:bodyPr wrap="square" rtlCol="0">
                <a:spAutoFit/>
              </a:bodyPr>
              <a:lstStyle/>
              <a:p>
                <a:r>
                  <a:rPr lang="en-US" sz="1200" dirty="0">
                    <a:latin typeface="Times New Roman" pitchFamily="18" charset="0"/>
                    <a:cs typeface="Times New Roman" pitchFamily="18" charset="0"/>
                  </a:rPr>
                  <a:t>SE + Ethidium Bromide</a:t>
                </a:r>
              </a:p>
            </p:txBody>
          </p:sp>
          <p:sp>
            <p:nvSpPr>
              <p:cNvPr id="15" name="TextBox 14"/>
              <p:cNvSpPr txBox="1"/>
              <p:nvPr/>
            </p:nvSpPr>
            <p:spPr>
              <a:xfrm>
                <a:off x="7261307" y="3847570"/>
                <a:ext cx="1295770" cy="276999"/>
              </a:xfrm>
              <a:prstGeom prst="rect">
                <a:avLst/>
              </a:prstGeom>
              <a:noFill/>
            </p:spPr>
            <p:txBody>
              <a:bodyPr wrap="square" rtlCol="0">
                <a:spAutoFit/>
              </a:bodyPr>
              <a:lstStyle/>
              <a:p>
                <a:r>
                  <a:rPr lang="en-US" sz="1200" dirty="0">
                    <a:latin typeface="Times New Roman" pitchFamily="18" charset="0"/>
                    <a:cs typeface="Times New Roman" pitchFamily="18" charset="0"/>
                  </a:rPr>
                  <a:t>SE + Oligomycin</a:t>
                </a:r>
              </a:p>
            </p:txBody>
          </p:sp>
          <p:sp>
            <p:nvSpPr>
              <p:cNvPr id="17" name="TextBox 16"/>
              <p:cNvSpPr txBox="1"/>
              <p:nvPr/>
            </p:nvSpPr>
            <p:spPr>
              <a:xfrm>
                <a:off x="313409" y="3987734"/>
                <a:ext cx="1565202" cy="2277547"/>
              </a:xfrm>
              <a:prstGeom prst="rect">
                <a:avLst/>
              </a:prstGeom>
              <a:noFill/>
            </p:spPr>
            <p:txBody>
              <a:bodyPr wrap="none" rtlCol="0">
                <a:spAutoFit/>
              </a:bodyPr>
              <a:lstStyle/>
              <a:p>
                <a:pPr algn="r">
                  <a:lnSpc>
                    <a:spcPct val="200000"/>
                  </a:lnSpc>
                </a:pPr>
                <a:r>
                  <a:rPr lang="en-US" sz="1200" kern="1200" dirty="0">
                    <a:latin typeface="Times New Roman"/>
                    <a:cs typeface="Times New Roman"/>
                  </a:rPr>
                  <a:t>YJM1242 (2N</a:t>
                </a:r>
                <a:r>
                  <a:rPr lang="en-US" sz="1200" dirty="0">
                    <a:latin typeface="Times New Roman"/>
                    <a:cs typeface="Times New Roman"/>
                  </a:rPr>
                  <a:t>) ρ1242</a:t>
                </a:r>
                <a:endParaRPr lang="en-US" sz="1200" kern="1200" dirty="0">
                  <a:latin typeface="Times New Roman"/>
                  <a:cs typeface="Times New Roman"/>
                </a:endParaRPr>
              </a:p>
              <a:p>
                <a:pPr algn="r">
                  <a:lnSpc>
                    <a:spcPct val="200000"/>
                  </a:lnSpc>
                </a:pPr>
                <a:r>
                  <a:rPr lang="en-US" sz="1200" kern="1200" dirty="0">
                    <a:latin typeface="Times New Roman"/>
                    <a:cs typeface="Times New Roman"/>
                  </a:rPr>
                  <a:t>YJM1552 (2N</a:t>
                </a:r>
                <a:r>
                  <a:rPr lang="en-US" sz="1200" dirty="0">
                    <a:latin typeface="Times New Roman"/>
                    <a:cs typeface="Times New Roman"/>
                  </a:rPr>
                  <a:t>) ρ288</a:t>
                </a:r>
                <a:endParaRPr lang="en-US" sz="1200" kern="1200" dirty="0">
                  <a:latin typeface="Times New Roman"/>
                  <a:cs typeface="Times New Roman"/>
                </a:endParaRPr>
              </a:p>
              <a:p>
                <a:pPr algn="r">
                  <a:lnSpc>
                    <a:spcPct val="200000"/>
                  </a:lnSpc>
                </a:pPr>
                <a:r>
                  <a:rPr lang="en-US" sz="1200" kern="1200" dirty="0">
                    <a:latin typeface="Times New Roman"/>
                    <a:cs typeface="Times New Roman"/>
                  </a:rPr>
                  <a:t>1242/S288c ρ1242</a:t>
                </a:r>
              </a:p>
              <a:p>
                <a:pPr algn="r">
                  <a:lnSpc>
                    <a:spcPct val="200000"/>
                  </a:lnSpc>
                </a:pPr>
                <a:r>
                  <a:rPr lang="en-US" sz="1200" kern="1200" dirty="0">
                    <a:latin typeface="Times New Roman"/>
                    <a:cs typeface="Times New Roman"/>
                  </a:rPr>
                  <a:t>1242/S288c ρ1242</a:t>
                </a:r>
              </a:p>
              <a:p>
                <a:pPr algn="r">
                  <a:lnSpc>
                    <a:spcPct val="200000"/>
                  </a:lnSpc>
                </a:pPr>
                <a:r>
                  <a:rPr lang="en-US" sz="1200" kern="1200" dirty="0">
                    <a:latin typeface="Times New Roman"/>
                    <a:cs typeface="Times New Roman"/>
                  </a:rPr>
                  <a:t>1242/S288c ρ288</a:t>
                </a:r>
              </a:p>
              <a:p>
                <a:pPr algn="r">
                  <a:lnSpc>
                    <a:spcPct val="200000"/>
                  </a:lnSpc>
                </a:pPr>
                <a:r>
                  <a:rPr lang="en-US" sz="1200" kern="1200" dirty="0">
                    <a:latin typeface="Times New Roman"/>
                    <a:cs typeface="Times New Roman"/>
                  </a:rPr>
                  <a:t>1242/S288c ρ288</a:t>
                </a:r>
              </a:p>
            </p:txBody>
          </p:sp>
        </p:grpSp>
      </p:grpSp>
      <p:sp>
        <p:nvSpPr>
          <p:cNvPr id="18" name="Rectangle 17">
            <a:extLst>
              <a:ext uri="{FF2B5EF4-FFF2-40B4-BE49-F238E27FC236}">
                <a16:creationId xmlns:a16="http://schemas.microsoft.com/office/drawing/2014/main" id="{2648F4CD-62E9-AF43-9E08-6EA30E526261}"/>
              </a:ext>
            </a:extLst>
          </p:cNvPr>
          <p:cNvSpPr/>
          <p:nvPr/>
        </p:nvSpPr>
        <p:spPr>
          <a:xfrm>
            <a:off x="7907499" y="114300"/>
            <a:ext cx="1037373" cy="276999"/>
          </a:xfrm>
          <a:prstGeom prst="rect">
            <a:avLst/>
          </a:prstGeom>
        </p:spPr>
        <p:txBody>
          <a:bodyPr wrap="square">
            <a:spAutoFit/>
          </a:bodyPr>
          <a:lstStyle/>
          <a:p>
            <a:r>
              <a:rPr lang="en-US" sz="1200" b="1" dirty="0">
                <a:latin typeface="Times New Roman" panose="02020603050405020304" pitchFamily="18" charset="0"/>
                <a:cs typeface="Times New Roman" panose="02020603050405020304" pitchFamily="18" charset="0"/>
              </a:rPr>
              <a:t>FIGURE S4</a:t>
            </a:r>
            <a:endParaRPr lang="en-US" sz="1200"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22BCAB9A-25FB-5D4A-B7D6-FA81EC93E1B3}"/>
              </a:ext>
            </a:extLst>
          </p:cNvPr>
          <p:cNvSpPr txBox="1"/>
          <p:nvPr/>
        </p:nvSpPr>
        <p:spPr>
          <a:xfrm>
            <a:off x="450840" y="5799689"/>
            <a:ext cx="8328499" cy="830997"/>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S4:</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Mitochondrial genotype-dependent erythromycin, antimycin A, ethidium bromide, and oligomycin phenotypes.</a:t>
            </a:r>
            <a:r>
              <a:rPr lang="en-US" sz="1200" dirty="0">
                <a:latin typeface="Times New Roman" panose="02020603050405020304" pitchFamily="18" charset="0"/>
                <a:cs typeface="Times New Roman" panose="02020603050405020304" pitchFamily="18" charset="0"/>
              </a:rPr>
              <a:t> Spot dilution phenotypes on SE of parental diploids (YJM1242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1242 (</a:t>
            </a:r>
            <a:r>
              <a:rPr lang="en-US" sz="1200" i="1" dirty="0">
                <a:latin typeface="Times New Roman" panose="02020603050405020304" pitchFamily="18" charset="0"/>
                <a:cs typeface="Times New Roman" panose="02020603050405020304" pitchFamily="18" charset="0"/>
              </a:rPr>
              <a:t>ATP6</a:t>
            </a:r>
            <a:r>
              <a:rPr lang="en-US" sz="1200" baseline="30000" dirty="0">
                <a:latin typeface="Times New Roman" panose="02020603050405020304" pitchFamily="18" charset="0"/>
                <a:cs typeface="Times New Roman" panose="02020603050405020304" pitchFamily="18" charset="0"/>
              </a:rPr>
              <a:t>S</a:t>
            </a:r>
            <a:r>
              <a:rPr lang="en-US" sz="1200" dirty="0">
                <a:latin typeface="Times New Roman" panose="02020603050405020304" pitchFamily="18" charset="0"/>
                <a:cs typeface="Times New Roman" panose="02020603050405020304" pitchFamily="18" charset="0"/>
              </a:rPr>
              <a:t> SNPs) and YJM1552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288 (</a:t>
            </a:r>
            <a:r>
              <a:rPr lang="en-US" sz="1200" i="1" dirty="0">
                <a:latin typeface="Times New Roman" panose="02020603050405020304" pitchFamily="18" charset="0"/>
                <a:cs typeface="Times New Roman" panose="02020603050405020304" pitchFamily="18" charset="0"/>
              </a:rPr>
              <a:t>ATP6</a:t>
            </a:r>
            <a:r>
              <a:rPr lang="en-US" sz="1200" baseline="30000" dirty="0">
                <a:latin typeface="Times New Roman" panose="02020603050405020304" pitchFamily="18" charset="0"/>
                <a:cs typeface="Times New Roman" panose="02020603050405020304" pitchFamily="18" charset="0"/>
              </a:rPr>
              <a:t>R</a:t>
            </a:r>
            <a:r>
              <a:rPr lang="en-US" sz="1200" dirty="0">
                <a:latin typeface="Times New Roman" panose="02020603050405020304" pitchFamily="18" charset="0"/>
                <a:cs typeface="Times New Roman" panose="02020603050405020304" pitchFamily="18" charset="0"/>
              </a:rPr>
              <a:t> SNPs); YJM1552 is isogenic with S288c) and two independently made </a:t>
            </a:r>
            <a:r>
              <a:rPr lang="en-US" sz="1200" dirty="0" err="1">
                <a:latin typeface="Times New Roman" panose="02020603050405020304" pitchFamily="18" charset="0"/>
                <a:cs typeface="Times New Roman" panose="02020603050405020304" pitchFamily="18" charset="0"/>
              </a:rPr>
              <a:t>iso</a:t>
            </a:r>
            <a:r>
              <a:rPr lang="en-US" sz="1200" dirty="0">
                <a:latin typeface="Times New Roman" panose="02020603050405020304" pitchFamily="18" charset="0"/>
                <a:cs typeface="Times New Roman" panose="02020603050405020304" pitchFamily="18" charset="0"/>
              </a:rPr>
              <a:t>-nuclear F1 diploid pairs (1242/S288c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1242 and 1242/S288c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288).  Mitochondrial genotypes are denoted as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1242 and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288. </a:t>
            </a:r>
          </a:p>
        </p:txBody>
      </p:sp>
    </p:spTree>
    <p:extLst>
      <p:ext uri="{BB962C8B-B14F-4D97-AF65-F5344CB8AC3E}">
        <p14:creationId xmlns:p14="http://schemas.microsoft.com/office/powerpoint/2010/main" val="2539417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D46C99F-0989-A34A-9A79-08A2D894FEBC}"/>
              </a:ext>
            </a:extLst>
          </p:cNvPr>
          <p:cNvGrpSpPr/>
          <p:nvPr/>
        </p:nvGrpSpPr>
        <p:grpSpPr>
          <a:xfrm>
            <a:off x="1093127" y="1588587"/>
            <a:ext cx="6590033" cy="2394343"/>
            <a:chOff x="1093127" y="1588587"/>
            <a:chExt cx="6590033" cy="2394343"/>
          </a:xfrm>
        </p:grpSpPr>
        <p:sp>
          <p:nvSpPr>
            <p:cNvPr id="4" name="TextBox 3"/>
            <p:cNvSpPr txBox="1"/>
            <p:nvPr/>
          </p:nvSpPr>
          <p:spPr>
            <a:xfrm>
              <a:off x="1093127" y="1689710"/>
              <a:ext cx="1565202" cy="2277547"/>
            </a:xfrm>
            <a:prstGeom prst="rect">
              <a:avLst/>
            </a:prstGeom>
            <a:noFill/>
          </p:spPr>
          <p:txBody>
            <a:bodyPr wrap="square" rtlCol="0">
              <a:spAutoFit/>
            </a:bodyPr>
            <a:lstStyle/>
            <a:p>
              <a:pPr algn="r">
                <a:lnSpc>
                  <a:spcPct val="200000"/>
                </a:lnSpc>
              </a:pPr>
              <a:r>
                <a:rPr lang="en-US" sz="1200" dirty="0">
                  <a:latin typeface="Times New Roman" panose="02020603050405020304" pitchFamily="18" charset="0"/>
                  <a:cs typeface="Times New Roman" panose="02020603050405020304" pitchFamily="18" charset="0"/>
                </a:rPr>
                <a:t>YJM1083 (2N) ρ1083</a:t>
              </a:r>
            </a:p>
            <a:p>
              <a:pPr algn="r">
                <a:lnSpc>
                  <a:spcPct val="200000"/>
                </a:lnSpc>
              </a:pPr>
              <a:r>
                <a:rPr lang="en-US" sz="1200" dirty="0">
                  <a:latin typeface="Times New Roman" panose="02020603050405020304" pitchFamily="18" charset="0"/>
                  <a:cs typeface="Times New Roman" panose="02020603050405020304" pitchFamily="18" charset="0"/>
                </a:rPr>
                <a:t>YJM1418 (2N) ρ1418</a:t>
              </a:r>
            </a:p>
            <a:p>
              <a:pPr algn="r">
                <a:lnSpc>
                  <a:spcPct val="200000"/>
                </a:lnSpc>
              </a:pPr>
              <a:r>
                <a:rPr lang="en-US" sz="1200" dirty="0">
                  <a:latin typeface="Times New Roman" panose="02020603050405020304" pitchFamily="18" charset="0"/>
                  <a:cs typeface="Times New Roman" panose="02020603050405020304" pitchFamily="18" charset="0"/>
                </a:rPr>
                <a:t>1083/1418 ρ1083</a:t>
              </a:r>
            </a:p>
            <a:p>
              <a:pPr algn="r">
                <a:lnSpc>
                  <a:spcPct val="200000"/>
                </a:lnSpc>
              </a:pPr>
              <a:r>
                <a:rPr lang="en-US" sz="1200" dirty="0">
                  <a:latin typeface="Times New Roman" panose="02020603050405020304" pitchFamily="18" charset="0"/>
                  <a:cs typeface="Times New Roman" panose="02020603050405020304" pitchFamily="18" charset="0"/>
                </a:rPr>
                <a:t>1083/1418 ρ1083</a:t>
              </a:r>
            </a:p>
            <a:p>
              <a:pPr algn="r">
                <a:lnSpc>
                  <a:spcPct val="200000"/>
                </a:lnSpc>
              </a:pPr>
              <a:r>
                <a:rPr lang="en-US" sz="1200" dirty="0">
                  <a:latin typeface="Times New Roman" panose="02020603050405020304" pitchFamily="18" charset="0"/>
                  <a:cs typeface="Times New Roman" panose="02020603050405020304" pitchFamily="18" charset="0"/>
                </a:rPr>
                <a:t>1083/1418 ρ1418</a:t>
              </a:r>
            </a:p>
            <a:p>
              <a:pPr algn="r">
                <a:lnSpc>
                  <a:spcPct val="200000"/>
                </a:lnSpc>
              </a:pPr>
              <a:r>
                <a:rPr lang="en-US" sz="1200" dirty="0">
                  <a:latin typeface="Times New Roman" panose="02020603050405020304" pitchFamily="18" charset="0"/>
                  <a:cs typeface="Times New Roman" panose="02020603050405020304" pitchFamily="18" charset="0"/>
                </a:rPr>
                <a:t>1083/1418 ρ1418</a:t>
              </a:r>
            </a:p>
          </p:txBody>
        </p:sp>
        <p:pic>
          <p:nvPicPr>
            <p:cNvPr id="5" name="Picture 4" descr="C:\Users\sv112\Desktop\McCusker lab data-Sriram\Spot dilutions\rho0Xrho+ experiments\July new tests\redXgreen\SE\RG4-SE,Ery250,Spira250mgL.jpe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11956" t="55840" r="64270" b="14304"/>
            <a:stretch/>
          </p:blipFill>
          <p:spPr bwMode="auto">
            <a:xfrm>
              <a:off x="4287032" y="1856345"/>
              <a:ext cx="1676654" cy="2093394"/>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3228692" y="1588587"/>
              <a:ext cx="418716" cy="276999"/>
            </a:xfrm>
            <a:prstGeom prst="rect">
              <a:avLst/>
            </a:prstGeom>
            <a:noFill/>
          </p:spPr>
          <p:txBody>
            <a:bodyPr wrap="square" rtlCol="0">
              <a:spAutoFit/>
            </a:bodyPr>
            <a:lstStyle/>
            <a:p>
              <a:r>
                <a:rPr lang="en-US" sz="1200" dirty="0">
                  <a:latin typeface="Times New Roman" panose="02020603050405020304" pitchFamily="18" charset="0"/>
                  <a:cs typeface="Times New Roman" pitchFamily="18" charset="0"/>
                </a:rPr>
                <a:t>SE</a:t>
              </a:r>
            </a:p>
          </p:txBody>
        </p:sp>
        <p:sp>
          <p:nvSpPr>
            <p:cNvPr id="7" name="TextBox 6"/>
            <p:cNvSpPr txBox="1"/>
            <p:nvPr/>
          </p:nvSpPr>
          <p:spPr>
            <a:xfrm>
              <a:off x="4440056" y="1588587"/>
              <a:ext cx="1457012" cy="276999"/>
            </a:xfrm>
            <a:prstGeom prst="rect">
              <a:avLst/>
            </a:prstGeom>
            <a:noFill/>
          </p:spPr>
          <p:txBody>
            <a:bodyPr wrap="square" rtlCol="0">
              <a:spAutoFit/>
            </a:bodyPr>
            <a:lstStyle/>
            <a:p>
              <a:r>
                <a:rPr lang="en-US" sz="1200" dirty="0">
                  <a:latin typeface="Times New Roman" panose="02020603050405020304" pitchFamily="18" charset="0"/>
                  <a:cs typeface="Times New Roman" pitchFamily="18" charset="0"/>
                </a:rPr>
                <a:t>SE + Erythromycin</a:t>
              </a:r>
            </a:p>
          </p:txBody>
        </p:sp>
        <p:sp>
          <p:nvSpPr>
            <p:cNvPr id="8" name="TextBox 7"/>
            <p:cNvSpPr txBox="1"/>
            <p:nvPr/>
          </p:nvSpPr>
          <p:spPr>
            <a:xfrm>
              <a:off x="6163130" y="1588587"/>
              <a:ext cx="1438475" cy="276999"/>
            </a:xfrm>
            <a:prstGeom prst="rect">
              <a:avLst/>
            </a:prstGeom>
            <a:noFill/>
          </p:spPr>
          <p:txBody>
            <a:bodyPr wrap="square" rtlCol="0">
              <a:spAutoFit/>
            </a:bodyPr>
            <a:lstStyle/>
            <a:p>
              <a:r>
                <a:rPr lang="en-US" sz="1200" dirty="0">
                  <a:latin typeface="Times New Roman" panose="02020603050405020304" pitchFamily="18" charset="0"/>
                  <a:cs typeface="Times New Roman" pitchFamily="18" charset="0"/>
                </a:rPr>
                <a:t>SE + Methotrexate</a:t>
              </a:r>
            </a:p>
          </p:txBody>
        </p:sp>
        <p:pic>
          <p:nvPicPr>
            <p:cNvPr id="9" name="Picture 2" descr="C:\Users\sv112\Desktop\McCusker lab data-Sriram\Spot dilutions\rho0Xrho+ experiments\July new tests\redXgreen\SE\long exp\SE-RG1-4.jpe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9109" t="60345" r="19404" b="14310"/>
            <a:stretch/>
          </p:blipFill>
          <p:spPr bwMode="auto">
            <a:xfrm>
              <a:off x="2594790" y="1856344"/>
              <a:ext cx="1686521" cy="2110805"/>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3" descr="C:\Users\sv112\Desktop\McCusker lab data-Sriram\Spot dilutions\rho0Xrho+ experiments\July new tests\redXgreen\SE\long exp\SE MTT2.5 RG1-4.jpe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61121" t="61817" r="13940" b="9885"/>
            <a:stretch/>
          </p:blipFill>
          <p:spPr bwMode="auto">
            <a:xfrm>
              <a:off x="5978623" y="1856345"/>
              <a:ext cx="1704537" cy="2126585"/>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3" name="Rectangle 2">
            <a:extLst>
              <a:ext uri="{FF2B5EF4-FFF2-40B4-BE49-F238E27FC236}">
                <a16:creationId xmlns:a16="http://schemas.microsoft.com/office/drawing/2014/main" id="{8B934EDA-251A-4E4F-B5D7-04D199BFF62C}"/>
              </a:ext>
            </a:extLst>
          </p:cNvPr>
          <p:cNvSpPr/>
          <p:nvPr/>
        </p:nvSpPr>
        <p:spPr>
          <a:xfrm>
            <a:off x="7848600" y="266700"/>
            <a:ext cx="1075472" cy="276999"/>
          </a:xfrm>
          <a:prstGeom prst="rect">
            <a:avLst/>
          </a:prstGeom>
        </p:spPr>
        <p:txBody>
          <a:bodyPr wrap="square">
            <a:spAutoFit/>
          </a:bodyPr>
          <a:lstStyle/>
          <a:p>
            <a:r>
              <a:rPr lang="en-US" sz="1200" b="1" dirty="0">
                <a:latin typeface="Times New Roman" panose="02020603050405020304" pitchFamily="18" charset="0"/>
                <a:ea typeface="Cambria" panose="02040503050406030204" pitchFamily="18" charset="0"/>
                <a:cs typeface="Times New Roman" panose="02020603050405020304" pitchFamily="18" charset="0"/>
              </a:rPr>
              <a:t>FIGURE S5</a:t>
            </a:r>
            <a:endParaRPr lang="en-US" sz="1200"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94404590-BCC9-3F47-A46F-BC6A27408948}"/>
              </a:ext>
            </a:extLst>
          </p:cNvPr>
          <p:cNvSpPr txBox="1"/>
          <p:nvPr/>
        </p:nvSpPr>
        <p:spPr>
          <a:xfrm>
            <a:off x="495300" y="5105400"/>
            <a:ext cx="8069579" cy="646331"/>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S5: Mitochondrial genotype-dependent erythromycin and methotrexate phenotypes.</a:t>
            </a:r>
            <a:r>
              <a:rPr lang="en-US" sz="1200" dirty="0">
                <a:latin typeface="Times New Roman" panose="02020603050405020304" pitchFamily="18" charset="0"/>
                <a:cs typeface="Times New Roman" panose="02020603050405020304" pitchFamily="18" charset="0"/>
              </a:rPr>
              <a:t> Spot dilution phenotypes on YPE of parental diploids (YJM1083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1083 and YJM1418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1418) and two independently made </a:t>
            </a:r>
            <a:r>
              <a:rPr lang="en-US" sz="1200" dirty="0" err="1">
                <a:latin typeface="Times New Roman" panose="02020603050405020304" pitchFamily="18" charset="0"/>
                <a:cs typeface="Times New Roman" panose="02020603050405020304" pitchFamily="18" charset="0"/>
              </a:rPr>
              <a:t>iso</a:t>
            </a:r>
            <a:r>
              <a:rPr lang="en-US" sz="1200" dirty="0">
                <a:latin typeface="Times New Roman" panose="02020603050405020304" pitchFamily="18" charset="0"/>
                <a:cs typeface="Times New Roman" panose="02020603050405020304" pitchFamily="18" charset="0"/>
              </a:rPr>
              <a:t>-nuclear F1 diploid pairs (1083/1418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1083 and 1083/1418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1418).  Mitochondrial genotypes are denoted as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1083 and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1418. </a:t>
            </a:r>
          </a:p>
        </p:txBody>
      </p:sp>
    </p:spTree>
    <p:extLst>
      <p:ext uri="{BB962C8B-B14F-4D97-AF65-F5344CB8AC3E}">
        <p14:creationId xmlns:p14="http://schemas.microsoft.com/office/powerpoint/2010/main" val="2069039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04789EC-C5B6-FD48-A783-595DE2F564AE}"/>
              </a:ext>
            </a:extLst>
          </p:cNvPr>
          <p:cNvGrpSpPr/>
          <p:nvPr/>
        </p:nvGrpSpPr>
        <p:grpSpPr>
          <a:xfrm>
            <a:off x="937992" y="1278014"/>
            <a:ext cx="6893174" cy="2462719"/>
            <a:chOff x="937992" y="1278014"/>
            <a:chExt cx="6893174" cy="2462719"/>
          </a:xfrm>
        </p:grpSpPr>
        <p:sp>
          <p:nvSpPr>
            <p:cNvPr id="4" name="TextBox 3"/>
            <p:cNvSpPr txBox="1"/>
            <p:nvPr/>
          </p:nvSpPr>
          <p:spPr>
            <a:xfrm>
              <a:off x="937992" y="1463186"/>
              <a:ext cx="1565202" cy="2277547"/>
            </a:xfrm>
            <a:prstGeom prst="rect">
              <a:avLst/>
            </a:prstGeom>
            <a:noFill/>
          </p:spPr>
          <p:txBody>
            <a:bodyPr wrap="none" rtlCol="0">
              <a:spAutoFit/>
            </a:bodyPr>
            <a:lstStyle/>
            <a:p>
              <a:pPr algn="r">
                <a:lnSpc>
                  <a:spcPct val="200000"/>
                </a:lnSpc>
              </a:pPr>
              <a:r>
                <a:rPr lang="en-US" sz="1200" kern="1200" dirty="0">
                  <a:latin typeface="Times New Roman"/>
                  <a:cs typeface="Times New Roman"/>
                </a:rPr>
                <a:t>YJM1242 (2N</a:t>
              </a:r>
              <a:r>
                <a:rPr lang="en-US" sz="1200" dirty="0">
                  <a:latin typeface="Times New Roman"/>
                  <a:cs typeface="Times New Roman"/>
                </a:rPr>
                <a:t>) ρ1242</a:t>
              </a:r>
              <a:endParaRPr lang="en-US" sz="1200" kern="1200" dirty="0">
                <a:latin typeface="Times New Roman"/>
                <a:cs typeface="Times New Roman"/>
              </a:endParaRPr>
            </a:p>
            <a:p>
              <a:pPr algn="r">
                <a:lnSpc>
                  <a:spcPct val="200000"/>
                </a:lnSpc>
              </a:pPr>
              <a:r>
                <a:rPr lang="en-US" sz="1200" kern="1200" dirty="0">
                  <a:latin typeface="Times New Roman"/>
                  <a:cs typeface="Times New Roman"/>
                </a:rPr>
                <a:t>YJM1552 (2N</a:t>
              </a:r>
              <a:r>
                <a:rPr lang="en-US" sz="1200" dirty="0">
                  <a:latin typeface="Times New Roman"/>
                  <a:cs typeface="Times New Roman"/>
                </a:rPr>
                <a:t>) ρ288</a:t>
              </a:r>
              <a:endParaRPr lang="en-US" sz="1200" kern="1200" dirty="0">
                <a:latin typeface="Times New Roman"/>
                <a:cs typeface="Times New Roman"/>
              </a:endParaRPr>
            </a:p>
            <a:p>
              <a:pPr algn="r">
                <a:lnSpc>
                  <a:spcPct val="200000"/>
                </a:lnSpc>
              </a:pPr>
              <a:r>
                <a:rPr lang="en-US" sz="1200" kern="1200" dirty="0">
                  <a:latin typeface="Times New Roman"/>
                  <a:cs typeface="Times New Roman"/>
                </a:rPr>
                <a:t>1242/S288c ρ1242</a:t>
              </a:r>
            </a:p>
            <a:p>
              <a:pPr algn="r">
                <a:lnSpc>
                  <a:spcPct val="200000"/>
                </a:lnSpc>
              </a:pPr>
              <a:r>
                <a:rPr lang="en-US" sz="1200" kern="1200" dirty="0">
                  <a:latin typeface="Times New Roman"/>
                  <a:cs typeface="Times New Roman"/>
                </a:rPr>
                <a:t>1242/S288c ρ1242</a:t>
              </a:r>
            </a:p>
            <a:p>
              <a:pPr algn="r">
                <a:lnSpc>
                  <a:spcPct val="200000"/>
                </a:lnSpc>
              </a:pPr>
              <a:r>
                <a:rPr lang="en-US" sz="1200" kern="1200" dirty="0">
                  <a:latin typeface="Times New Roman"/>
                  <a:cs typeface="Times New Roman"/>
                </a:rPr>
                <a:t>1242/S288c ρ288</a:t>
              </a:r>
            </a:p>
            <a:p>
              <a:pPr algn="r">
                <a:lnSpc>
                  <a:spcPct val="200000"/>
                </a:lnSpc>
              </a:pPr>
              <a:r>
                <a:rPr lang="en-US" sz="1200" kern="1200" dirty="0">
                  <a:latin typeface="Times New Roman"/>
                  <a:cs typeface="Times New Roman"/>
                </a:rPr>
                <a:t>1242/S288c ρ288</a:t>
              </a:r>
            </a:p>
          </p:txBody>
        </p:sp>
        <p:pic>
          <p:nvPicPr>
            <p:cNvPr id="5" name="Picture 6" descr="C:\Users\sv112\Desktop\McCusker lab data-Sriram\Spot dilutions\rho0Xrho+ experiments\July new tests\redXgreen\YPE\RG2-YPE,.05,.075mgLMyxoth.jpe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36240" t="13603" r="38083" b="56142"/>
            <a:stretch/>
          </p:blipFill>
          <p:spPr bwMode="auto">
            <a:xfrm>
              <a:off x="2503195" y="1541380"/>
              <a:ext cx="1777926" cy="2161016"/>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6" descr="C:\Users\sv112\Desktop\McCusker lab data-Sriram\Spot dilutions\rho0Xrho+ experiments\July new tests\redXgreen\YPE\RG2-YPE,.05,.075mgLMyxoth.jpe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9363" t="58492" r="14960" b="11253"/>
            <a:stretch/>
          </p:blipFill>
          <p:spPr bwMode="auto">
            <a:xfrm>
              <a:off x="4315423" y="1541379"/>
              <a:ext cx="1764014" cy="214410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8" descr="C:\Users\sv112\Desktop\McCusker lab data-Sriram\Spot dilutions\rho0Xrho+ experiments\July new tests\redXgreen\YPE\RG2-YPE 250,500mgL Spira.jpe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8185" t="23279" r="65192" b="18790"/>
            <a:stretch/>
          </p:blipFill>
          <p:spPr bwMode="auto">
            <a:xfrm>
              <a:off x="6105690" y="1544563"/>
              <a:ext cx="1725476" cy="2150345"/>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3151449" y="1278014"/>
              <a:ext cx="481418" cy="276999"/>
            </a:xfrm>
            <a:prstGeom prst="rect">
              <a:avLst/>
            </a:prstGeom>
            <a:noFill/>
          </p:spPr>
          <p:txBody>
            <a:bodyPr wrap="square" rtlCol="0">
              <a:spAutoFit/>
            </a:bodyPr>
            <a:lstStyle/>
            <a:p>
              <a:r>
                <a:rPr lang="en-US" sz="1200" dirty="0">
                  <a:latin typeface="Times New Roman" pitchFamily="18" charset="0"/>
                  <a:cs typeface="Times New Roman" pitchFamily="18" charset="0"/>
                </a:rPr>
                <a:t>YPE</a:t>
              </a:r>
            </a:p>
          </p:txBody>
        </p:sp>
        <p:sp>
          <p:nvSpPr>
            <p:cNvPr id="9" name="TextBox 8"/>
            <p:cNvSpPr txBox="1"/>
            <p:nvPr/>
          </p:nvSpPr>
          <p:spPr>
            <a:xfrm>
              <a:off x="4490432" y="1278014"/>
              <a:ext cx="1413996" cy="276999"/>
            </a:xfrm>
            <a:prstGeom prst="rect">
              <a:avLst/>
            </a:prstGeom>
            <a:noFill/>
          </p:spPr>
          <p:txBody>
            <a:bodyPr wrap="square" rtlCol="0">
              <a:spAutoFit/>
            </a:bodyPr>
            <a:lstStyle/>
            <a:p>
              <a:r>
                <a:rPr lang="en-US" sz="1200" dirty="0">
                  <a:latin typeface="Times New Roman" pitchFamily="18" charset="0"/>
                  <a:cs typeface="Times New Roman" pitchFamily="18" charset="0"/>
                </a:rPr>
                <a:t>YPE + Myxothiazol</a:t>
              </a:r>
            </a:p>
          </p:txBody>
        </p:sp>
        <p:sp>
          <p:nvSpPr>
            <p:cNvPr id="10" name="TextBox 9"/>
            <p:cNvSpPr txBox="1"/>
            <p:nvPr/>
          </p:nvSpPr>
          <p:spPr>
            <a:xfrm>
              <a:off x="6283194" y="1278014"/>
              <a:ext cx="1370469" cy="276999"/>
            </a:xfrm>
            <a:prstGeom prst="rect">
              <a:avLst/>
            </a:prstGeom>
            <a:noFill/>
          </p:spPr>
          <p:txBody>
            <a:bodyPr wrap="square" rtlCol="0">
              <a:spAutoFit/>
            </a:bodyPr>
            <a:lstStyle/>
            <a:p>
              <a:r>
                <a:rPr lang="en-US" sz="1200" dirty="0">
                  <a:latin typeface="Times New Roman" pitchFamily="18" charset="0"/>
                  <a:cs typeface="Times New Roman" pitchFamily="18" charset="0"/>
                </a:rPr>
                <a:t>YPE + Spiramycin</a:t>
              </a:r>
            </a:p>
          </p:txBody>
        </p:sp>
      </p:grpSp>
      <p:sp>
        <p:nvSpPr>
          <p:cNvPr id="11" name="Rectangle 10">
            <a:extLst>
              <a:ext uri="{FF2B5EF4-FFF2-40B4-BE49-F238E27FC236}">
                <a16:creationId xmlns:a16="http://schemas.microsoft.com/office/drawing/2014/main" id="{DAEF7148-453F-4A4D-9048-99F11F531150}"/>
              </a:ext>
            </a:extLst>
          </p:cNvPr>
          <p:cNvSpPr/>
          <p:nvPr/>
        </p:nvSpPr>
        <p:spPr>
          <a:xfrm>
            <a:off x="7653663" y="114300"/>
            <a:ext cx="1075472" cy="276999"/>
          </a:xfrm>
          <a:prstGeom prst="rect">
            <a:avLst/>
          </a:prstGeom>
        </p:spPr>
        <p:txBody>
          <a:bodyPr wrap="square">
            <a:spAutoFit/>
          </a:bodyPr>
          <a:lstStyle/>
          <a:p>
            <a:r>
              <a:rPr lang="en-US" sz="1200" b="1" dirty="0">
                <a:latin typeface="Times New Roman" panose="02020603050405020304" pitchFamily="18" charset="0"/>
                <a:cs typeface="Times New Roman" panose="02020603050405020304" pitchFamily="18" charset="0"/>
              </a:rPr>
              <a:t>FIGURE S6</a:t>
            </a:r>
            <a:endParaRPr lang="en-US" sz="1200"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66C08E75-8D2E-324D-A7B8-190CB9030961}"/>
              </a:ext>
            </a:extLst>
          </p:cNvPr>
          <p:cNvSpPr txBox="1"/>
          <p:nvPr/>
        </p:nvSpPr>
        <p:spPr>
          <a:xfrm>
            <a:off x="617355" y="4838749"/>
            <a:ext cx="7746153" cy="830997"/>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S6: Mitochondrial genotype-dependent myxothiazol and spiramycin phenotypes.</a:t>
            </a:r>
            <a:r>
              <a:rPr lang="en-US" sz="1200" dirty="0">
                <a:latin typeface="Times New Roman" panose="02020603050405020304" pitchFamily="18" charset="0"/>
                <a:cs typeface="Times New Roman" panose="02020603050405020304" pitchFamily="18" charset="0"/>
              </a:rPr>
              <a:t> Spot dilution phenotypes on YPE of parental diploids (YJM1242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1242 and YJM1552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288; YJM1552 is isogenic with S288c) and two independently made </a:t>
            </a:r>
            <a:r>
              <a:rPr lang="en-US" sz="1200" dirty="0" err="1">
                <a:latin typeface="Times New Roman" panose="02020603050405020304" pitchFamily="18" charset="0"/>
                <a:cs typeface="Times New Roman" panose="02020603050405020304" pitchFamily="18" charset="0"/>
              </a:rPr>
              <a:t>iso</a:t>
            </a:r>
            <a:r>
              <a:rPr lang="en-US" sz="1200" dirty="0">
                <a:latin typeface="Times New Roman" panose="02020603050405020304" pitchFamily="18" charset="0"/>
                <a:cs typeface="Times New Roman" panose="02020603050405020304" pitchFamily="18" charset="0"/>
              </a:rPr>
              <a:t>-nuclear F1 diploid pairs (1242/S288c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1242 and 1242/S288c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288).  Mitochondrial genotypes are denoted as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1242 and </a:t>
            </a:r>
            <a:r>
              <a:rPr lang="en-US" sz="1200" dirty="0">
                <a:latin typeface="Times New Roman" panose="02020603050405020304" pitchFamily="18" charset="0"/>
                <a:cs typeface="Times New Roman" panose="02020603050405020304" pitchFamily="18" charset="0"/>
                <a:sym typeface="Symbol" pitchFamily="2" charset="2"/>
              </a:rPr>
              <a:t></a:t>
            </a:r>
            <a:r>
              <a:rPr lang="en-US" sz="1200" dirty="0">
                <a:latin typeface="Times New Roman" panose="02020603050405020304" pitchFamily="18" charset="0"/>
                <a:cs typeface="Times New Roman" panose="02020603050405020304" pitchFamily="18" charset="0"/>
              </a:rPr>
              <a:t>288.</a:t>
            </a:r>
          </a:p>
        </p:txBody>
      </p:sp>
    </p:spTree>
    <p:extLst>
      <p:ext uri="{BB962C8B-B14F-4D97-AF65-F5344CB8AC3E}">
        <p14:creationId xmlns:p14="http://schemas.microsoft.com/office/powerpoint/2010/main" val="1290498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74E6F43-9C58-8241-BEC3-7F2B40BD579E}"/>
              </a:ext>
            </a:extLst>
          </p:cNvPr>
          <p:cNvSpPr/>
          <p:nvPr/>
        </p:nvSpPr>
        <p:spPr>
          <a:xfrm>
            <a:off x="7772400" y="152400"/>
            <a:ext cx="1099570" cy="276999"/>
          </a:xfrm>
          <a:prstGeom prst="rect">
            <a:avLst/>
          </a:prstGeom>
        </p:spPr>
        <p:txBody>
          <a:bodyPr wrap="square">
            <a:spAutoFit/>
          </a:bodyPr>
          <a:lstStyle/>
          <a:p>
            <a:r>
              <a:rPr lang="en-US" sz="1200" b="1" dirty="0">
                <a:latin typeface="Times New Roman" panose="02020603050405020304" pitchFamily="18" charset="0"/>
                <a:cs typeface="Times New Roman" panose="02020603050405020304" pitchFamily="18" charset="0"/>
              </a:rPr>
              <a:t>FIGURE S7</a:t>
            </a:r>
            <a:endParaRPr lang="en-US" sz="1200" dirty="0">
              <a:latin typeface="Times New Roman" panose="020206030504050203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6B1520E4-6F07-C54F-AE99-E504E2092C0C}"/>
              </a:ext>
            </a:extLst>
          </p:cNvPr>
          <p:cNvGrpSpPr/>
          <p:nvPr/>
        </p:nvGrpSpPr>
        <p:grpSpPr>
          <a:xfrm>
            <a:off x="876300" y="1532462"/>
            <a:ext cx="7658100" cy="3169971"/>
            <a:chOff x="876300" y="1532462"/>
            <a:chExt cx="7658100" cy="3169971"/>
          </a:xfrm>
        </p:grpSpPr>
        <p:sp>
          <p:nvSpPr>
            <p:cNvPr id="8" name="TextBox 7"/>
            <p:cNvSpPr txBox="1"/>
            <p:nvPr/>
          </p:nvSpPr>
          <p:spPr>
            <a:xfrm>
              <a:off x="876300" y="1690926"/>
              <a:ext cx="2340677" cy="861774"/>
            </a:xfrm>
            <a:prstGeom prst="rect">
              <a:avLst/>
            </a:prstGeom>
            <a:noFill/>
          </p:spPr>
          <p:txBody>
            <a:bodyPr wrap="square" rtlCol="0">
              <a:spAutoFit/>
            </a:bodyPr>
            <a:lstStyle/>
            <a:p>
              <a:r>
                <a:rPr lang="en-US" sz="1200" dirty="0">
                  <a:latin typeface="Times New Roman" pitchFamily="18" charset="0"/>
                  <a:cs typeface="Times New Roman" pitchFamily="18" charset="0"/>
                </a:rPr>
                <a:t>YJM1641 + pAG36</a:t>
              </a:r>
            </a:p>
            <a:p>
              <a:endParaRPr lang="en-US" sz="700" dirty="0">
                <a:latin typeface="Times New Roman" pitchFamily="18" charset="0"/>
                <a:cs typeface="Times New Roman" pitchFamily="18" charset="0"/>
              </a:endParaRPr>
            </a:p>
            <a:p>
              <a:r>
                <a:rPr lang="en-US" sz="1200" dirty="0">
                  <a:latin typeface="Times New Roman" pitchFamily="18" charset="0"/>
                  <a:cs typeface="Times New Roman" pitchFamily="18" charset="0"/>
                </a:rPr>
                <a:t>YJM1641 </a:t>
              </a:r>
              <a:r>
                <a:rPr lang="en-US" sz="1200" i="1" dirty="0">
                  <a:latin typeface="Times New Roman" pitchFamily="18" charset="0"/>
                  <a:cs typeface="Times New Roman" pitchFamily="18" charset="0"/>
                </a:rPr>
                <a:t>whi2</a:t>
              </a:r>
              <a:r>
                <a:rPr lang="el-GR" sz="1200" dirty="0">
                  <a:latin typeface="Times New Roman" pitchFamily="18" charset="0"/>
                  <a:cs typeface="Times New Roman" pitchFamily="18" charset="0"/>
                </a:rPr>
                <a:t>Δ</a:t>
              </a:r>
              <a:r>
                <a:rPr lang="en-US" sz="1200" dirty="0">
                  <a:latin typeface="Times New Roman" pitchFamily="18" charset="0"/>
                  <a:cs typeface="Times New Roman" pitchFamily="18" charset="0"/>
                </a:rPr>
                <a:t> + pAG36</a:t>
              </a:r>
            </a:p>
            <a:p>
              <a:endParaRPr lang="en-US" sz="700" dirty="0">
                <a:latin typeface="Times New Roman" pitchFamily="18" charset="0"/>
                <a:cs typeface="Times New Roman" pitchFamily="18" charset="0"/>
              </a:endParaRPr>
            </a:p>
            <a:p>
              <a:r>
                <a:rPr lang="en-US" sz="1200" dirty="0">
                  <a:latin typeface="Times New Roman" pitchFamily="18" charset="0"/>
                  <a:cs typeface="Times New Roman" pitchFamily="18" charset="0"/>
                </a:rPr>
                <a:t>YJM1641 </a:t>
              </a:r>
              <a:r>
                <a:rPr lang="en-US" sz="1200" i="1" dirty="0">
                  <a:latin typeface="Times New Roman" pitchFamily="18" charset="0"/>
                  <a:cs typeface="Times New Roman" pitchFamily="18" charset="0"/>
                </a:rPr>
                <a:t>whi2</a:t>
              </a:r>
              <a:r>
                <a:rPr lang="el-GR" sz="1200" i="1" dirty="0">
                  <a:latin typeface="Times New Roman" pitchFamily="18" charset="0"/>
                  <a:cs typeface="Times New Roman" pitchFamily="18" charset="0"/>
                </a:rPr>
                <a:t> </a:t>
              </a:r>
              <a:r>
                <a:rPr lang="el-GR" sz="1200" dirty="0">
                  <a:latin typeface="Times New Roman" pitchFamily="18" charset="0"/>
                  <a:cs typeface="Times New Roman" pitchFamily="18" charset="0"/>
                </a:rPr>
                <a:t>Δ</a:t>
              </a:r>
              <a:r>
                <a:rPr lang="en-US" sz="1200" dirty="0">
                  <a:latin typeface="Times New Roman" pitchFamily="18" charset="0"/>
                  <a:cs typeface="Times New Roman" pitchFamily="18" charset="0"/>
                </a:rPr>
                <a:t> + pAG36::</a:t>
              </a:r>
              <a:r>
                <a:rPr lang="en-US" sz="1200" i="1" dirty="0">
                  <a:latin typeface="Times New Roman" pitchFamily="18" charset="0"/>
                  <a:cs typeface="Times New Roman" pitchFamily="18" charset="0"/>
                </a:rPr>
                <a:t>WHI2</a:t>
              </a:r>
              <a:r>
                <a:rPr lang="en-US" sz="1200" dirty="0">
                  <a:latin typeface="Times New Roman" pitchFamily="18" charset="0"/>
                  <a:cs typeface="Times New Roman" pitchFamily="18" charset="0"/>
                </a:rPr>
                <a:t> </a:t>
              </a:r>
            </a:p>
          </p:txBody>
        </p:sp>
        <p:grpSp>
          <p:nvGrpSpPr>
            <p:cNvPr id="10" name="Group 9">
              <a:extLst>
                <a:ext uri="{FF2B5EF4-FFF2-40B4-BE49-F238E27FC236}">
                  <a16:creationId xmlns:a16="http://schemas.microsoft.com/office/drawing/2014/main" id="{DA2B9F98-A7FD-E246-AA40-926DE84699C4}"/>
                </a:ext>
              </a:extLst>
            </p:cNvPr>
            <p:cNvGrpSpPr/>
            <p:nvPr/>
          </p:nvGrpSpPr>
          <p:grpSpPr>
            <a:xfrm>
              <a:off x="3331523" y="1532462"/>
              <a:ext cx="1660542" cy="1335337"/>
              <a:chOff x="4250869" y="1532462"/>
              <a:chExt cx="1660542" cy="1335337"/>
            </a:xfrm>
          </p:grpSpPr>
          <p:sp>
            <p:nvSpPr>
              <p:cNvPr id="16" name="TextBox 15"/>
              <p:cNvSpPr txBox="1"/>
              <p:nvPr/>
            </p:nvSpPr>
            <p:spPr>
              <a:xfrm>
                <a:off x="4834919" y="2590800"/>
                <a:ext cx="492443" cy="276999"/>
              </a:xfrm>
              <a:prstGeom prst="rect">
                <a:avLst/>
              </a:prstGeom>
              <a:noFill/>
            </p:spPr>
            <p:txBody>
              <a:bodyPr wrap="none" rtlCol="0">
                <a:spAutoFit/>
              </a:bodyPr>
              <a:lstStyle/>
              <a:p>
                <a:r>
                  <a:rPr lang="en-US" sz="1200" b="1" dirty="0">
                    <a:latin typeface="Times New Roman" pitchFamily="18" charset="0"/>
                    <a:cs typeface="Times New Roman" pitchFamily="18" charset="0"/>
                  </a:rPr>
                  <a:t>YPE</a:t>
                </a:r>
              </a:p>
            </p:txBody>
          </p:sp>
          <p:pic>
            <p:nvPicPr>
              <p:cNvPr id="19" name="Picture 2" descr="C:\Users\sv112\Desktop\McCusker lab data-Sriram\Spot dilutions\WHI2 experiments\Controls\pWHI2-YPE, Myx.1,oli.1.jpe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38844" t="3147" r="35650" b="78340"/>
              <a:stretch/>
            </p:blipFill>
            <p:spPr bwMode="auto">
              <a:xfrm>
                <a:off x="4250869" y="1532462"/>
                <a:ext cx="1660542" cy="1126077"/>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F0A4DF23-C51E-664D-92EF-15BCBFBC51B5}"/>
                </a:ext>
              </a:extLst>
            </p:cNvPr>
            <p:cNvGrpSpPr/>
            <p:nvPr/>
          </p:nvGrpSpPr>
          <p:grpSpPr>
            <a:xfrm>
              <a:off x="5041208" y="1532462"/>
              <a:ext cx="1660542" cy="1335337"/>
              <a:chOff x="5960554" y="1532462"/>
              <a:chExt cx="1660542" cy="1335337"/>
            </a:xfrm>
          </p:grpSpPr>
          <p:sp>
            <p:nvSpPr>
              <p:cNvPr id="18" name="TextBox 17"/>
              <p:cNvSpPr txBox="1"/>
              <p:nvPr/>
            </p:nvSpPr>
            <p:spPr>
              <a:xfrm>
                <a:off x="6119006" y="2590800"/>
                <a:ext cx="1343638"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YPE+Oligomycin</a:t>
                </a:r>
                <a:endParaRPr lang="en-US" sz="1200" b="1" dirty="0">
                  <a:latin typeface="Times New Roman" pitchFamily="18" charset="0"/>
                  <a:cs typeface="Times New Roman" pitchFamily="18" charset="0"/>
                </a:endParaRPr>
              </a:p>
            </p:txBody>
          </p:sp>
          <p:pic>
            <p:nvPicPr>
              <p:cNvPr id="21" name="Picture 2" descr="C:\Users\sv112\Desktop\McCusker lab data-Sriram\Spot dilutions\WHI2 experiments\Controls\pWHI2-YPE, Myx.1,oli.1.jpe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62841" t="50000" r="11653" b="31487"/>
              <a:stretch/>
            </p:blipFill>
            <p:spPr bwMode="auto">
              <a:xfrm>
                <a:off x="5960554" y="1532462"/>
                <a:ext cx="1660542" cy="1126077"/>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0" name="Group 19">
              <a:extLst>
                <a:ext uri="{FF2B5EF4-FFF2-40B4-BE49-F238E27FC236}">
                  <a16:creationId xmlns:a16="http://schemas.microsoft.com/office/drawing/2014/main" id="{77D49360-2E6A-6C47-8635-26C1F5A24FA3}"/>
                </a:ext>
              </a:extLst>
            </p:cNvPr>
            <p:cNvGrpSpPr/>
            <p:nvPr/>
          </p:nvGrpSpPr>
          <p:grpSpPr>
            <a:xfrm>
              <a:off x="5007677" y="3361308"/>
              <a:ext cx="1793629" cy="1341125"/>
              <a:chOff x="5423672" y="3361308"/>
              <a:chExt cx="1793629" cy="1341125"/>
            </a:xfrm>
          </p:grpSpPr>
          <p:pic>
            <p:nvPicPr>
              <p:cNvPr id="9" name="Picture 3" descr="C:\Users\sv112\Desktop\McCusker lab data-Sriram\Spot dilutions\WHI2 experiments\Controls\pWHI2-Oli 0.1,0.5.jpe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59713" t="46401" r="7651" b="9568"/>
              <a:stretch/>
            </p:blipFill>
            <p:spPr bwMode="auto">
              <a:xfrm>
                <a:off x="5423672" y="3361308"/>
                <a:ext cx="1793629" cy="1129560"/>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TextBox 12"/>
              <p:cNvSpPr txBox="1"/>
              <p:nvPr/>
            </p:nvSpPr>
            <p:spPr>
              <a:xfrm>
                <a:off x="5648667" y="4425434"/>
                <a:ext cx="1343638"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YPE+Oligomycin</a:t>
                </a:r>
                <a:endParaRPr lang="en-US" sz="1200" b="1" dirty="0">
                  <a:latin typeface="Times New Roman" pitchFamily="18" charset="0"/>
                  <a:cs typeface="Times New Roman" pitchFamily="18" charset="0"/>
                </a:endParaRPr>
              </a:p>
            </p:txBody>
          </p:sp>
        </p:grpSp>
        <p:grpSp>
          <p:nvGrpSpPr>
            <p:cNvPr id="11" name="Group 10">
              <a:extLst>
                <a:ext uri="{FF2B5EF4-FFF2-40B4-BE49-F238E27FC236}">
                  <a16:creationId xmlns:a16="http://schemas.microsoft.com/office/drawing/2014/main" id="{0C884372-055B-3747-918A-6474383AAF6B}"/>
                </a:ext>
              </a:extLst>
            </p:cNvPr>
            <p:cNvGrpSpPr/>
            <p:nvPr/>
          </p:nvGrpSpPr>
          <p:grpSpPr>
            <a:xfrm>
              <a:off x="3293177" y="3353671"/>
              <a:ext cx="1660542" cy="1348762"/>
              <a:chOff x="3581400" y="3353671"/>
              <a:chExt cx="1660542" cy="1348762"/>
            </a:xfrm>
          </p:grpSpPr>
          <p:sp>
            <p:nvSpPr>
              <p:cNvPr id="12" name="TextBox 11"/>
              <p:cNvSpPr txBox="1"/>
              <p:nvPr/>
            </p:nvSpPr>
            <p:spPr>
              <a:xfrm>
                <a:off x="4177280" y="4425434"/>
                <a:ext cx="492443" cy="276999"/>
              </a:xfrm>
              <a:prstGeom prst="rect">
                <a:avLst/>
              </a:prstGeom>
              <a:noFill/>
            </p:spPr>
            <p:txBody>
              <a:bodyPr wrap="none" rtlCol="0">
                <a:spAutoFit/>
              </a:bodyPr>
              <a:lstStyle/>
              <a:p>
                <a:r>
                  <a:rPr lang="en-US" sz="1200" b="1" dirty="0">
                    <a:latin typeface="Times New Roman" pitchFamily="18" charset="0"/>
                    <a:cs typeface="Times New Roman" pitchFamily="18" charset="0"/>
                  </a:rPr>
                  <a:t>YPE</a:t>
                </a:r>
              </a:p>
            </p:txBody>
          </p:sp>
          <p:pic>
            <p:nvPicPr>
              <p:cNvPr id="22" name="Picture 2" descr="C:\Users\sv112\Desktop\McCusker lab data-Sriram\Spot dilutions\WHI2 experiments\Controls\pWHI2-YPE, Myx.1,oli.1.jpe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38433" t="25075" r="36061" b="56104"/>
              <a:stretch/>
            </p:blipFill>
            <p:spPr bwMode="auto">
              <a:xfrm>
                <a:off x="3581400" y="3353671"/>
                <a:ext cx="1660542" cy="1144834"/>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5" name="Group 24">
              <a:extLst>
                <a:ext uri="{FF2B5EF4-FFF2-40B4-BE49-F238E27FC236}">
                  <a16:creationId xmlns:a16="http://schemas.microsoft.com/office/drawing/2014/main" id="{0F560708-E285-0F44-9964-81ECFB36FD66}"/>
                </a:ext>
              </a:extLst>
            </p:cNvPr>
            <p:cNvGrpSpPr/>
            <p:nvPr/>
          </p:nvGrpSpPr>
          <p:grpSpPr>
            <a:xfrm>
              <a:off x="6873858" y="3363050"/>
              <a:ext cx="1660542" cy="1339383"/>
              <a:chOff x="7398636" y="3363050"/>
              <a:chExt cx="1660542" cy="1339383"/>
            </a:xfrm>
          </p:grpSpPr>
          <p:sp>
            <p:nvSpPr>
              <p:cNvPr id="14" name="TextBox 13"/>
              <p:cNvSpPr txBox="1"/>
              <p:nvPr/>
            </p:nvSpPr>
            <p:spPr>
              <a:xfrm>
                <a:off x="7527433" y="4425434"/>
                <a:ext cx="1402948" cy="276999"/>
              </a:xfrm>
              <a:prstGeom prst="rect">
                <a:avLst/>
              </a:prstGeom>
              <a:noFill/>
            </p:spPr>
            <p:txBody>
              <a:bodyPr wrap="none" rtlCol="0">
                <a:spAutoFit/>
              </a:bodyPr>
              <a:lstStyle/>
              <a:p>
                <a:r>
                  <a:rPr lang="en-US" sz="1200" b="1" dirty="0" err="1">
                    <a:latin typeface="Times New Roman" pitchFamily="18" charset="0"/>
                    <a:cs typeface="Times New Roman" pitchFamily="18" charset="0"/>
                  </a:rPr>
                  <a:t>YPE+Myxothiazol</a:t>
                </a:r>
                <a:endParaRPr lang="en-US" sz="1200" b="1" dirty="0">
                  <a:latin typeface="Times New Roman" pitchFamily="18" charset="0"/>
                  <a:cs typeface="Times New Roman" pitchFamily="18" charset="0"/>
                </a:endParaRPr>
              </a:p>
            </p:txBody>
          </p:sp>
          <p:pic>
            <p:nvPicPr>
              <p:cNvPr id="23" name="Picture 2" descr="C:\Users\sv112\Desktop\McCusker lab data-Sriram\Spot dilutions\WHI2 experiments\Controls\pWHI2-YPE, Myx.1,oli.1.jpe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15434" t="71118" r="59060" b="10369"/>
              <a:stretch/>
            </p:blipFill>
            <p:spPr bwMode="auto">
              <a:xfrm>
                <a:off x="7398636" y="3363050"/>
                <a:ext cx="1660542" cy="1126077"/>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4" name="TextBox 23">
              <a:extLst>
                <a:ext uri="{FF2B5EF4-FFF2-40B4-BE49-F238E27FC236}">
                  <a16:creationId xmlns:a16="http://schemas.microsoft.com/office/drawing/2014/main" id="{64628A89-5D7D-4946-93C3-7903033B2F48}"/>
                </a:ext>
              </a:extLst>
            </p:cNvPr>
            <p:cNvSpPr txBox="1"/>
            <p:nvPr/>
          </p:nvSpPr>
          <p:spPr>
            <a:xfrm>
              <a:off x="876300" y="3481626"/>
              <a:ext cx="2340677" cy="861774"/>
            </a:xfrm>
            <a:prstGeom prst="rect">
              <a:avLst/>
            </a:prstGeom>
            <a:noFill/>
          </p:spPr>
          <p:txBody>
            <a:bodyPr wrap="square" rtlCol="0">
              <a:spAutoFit/>
            </a:bodyPr>
            <a:lstStyle/>
            <a:p>
              <a:r>
                <a:rPr lang="en-US" sz="1200" dirty="0">
                  <a:latin typeface="Times New Roman" pitchFamily="18" charset="0"/>
                  <a:cs typeface="Times New Roman" pitchFamily="18" charset="0"/>
                </a:rPr>
                <a:t>YJM1741 + pAG36</a:t>
              </a:r>
            </a:p>
            <a:p>
              <a:endParaRPr lang="en-US" sz="700" dirty="0">
                <a:latin typeface="Times New Roman" pitchFamily="18" charset="0"/>
                <a:cs typeface="Times New Roman" pitchFamily="18" charset="0"/>
              </a:endParaRPr>
            </a:p>
            <a:p>
              <a:r>
                <a:rPr lang="en-US" sz="1200" dirty="0">
                  <a:latin typeface="Times New Roman" pitchFamily="18" charset="0"/>
                  <a:cs typeface="Times New Roman" pitchFamily="18" charset="0"/>
                </a:rPr>
                <a:t>YJM1741 </a:t>
              </a:r>
              <a:r>
                <a:rPr lang="en-US" sz="1200" i="1" dirty="0">
                  <a:latin typeface="Times New Roman" pitchFamily="18" charset="0"/>
                  <a:cs typeface="Times New Roman" pitchFamily="18" charset="0"/>
                </a:rPr>
                <a:t>whi2</a:t>
              </a:r>
              <a:r>
                <a:rPr lang="el-GR" sz="1200" dirty="0">
                  <a:latin typeface="Times New Roman" pitchFamily="18" charset="0"/>
                  <a:cs typeface="Times New Roman" pitchFamily="18" charset="0"/>
                </a:rPr>
                <a:t>Δ</a:t>
              </a:r>
              <a:r>
                <a:rPr lang="en-US" sz="1200" dirty="0">
                  <a:latin typeface="Times New Roman" pitchFamily="18" charset="0"/>
                  <a:cs typeface="Times New Roman" pitchFamily="18" charset="0"/>
                </a:rPr>
                <a:t> + pAG36</a:t>
              </a:r>
            </a:p>
            <a:p>
              <a:endParaRPr lang="en-US" sz="700" dirty="0">
                <a:latin typeface="Times New Roman" pitchFamily="18" charset="0"/>
                <a:cs typeface="Times New Roman" pitchFamily="18" charset="0"/>
              </a:endParaRPr>
            </a:p>
            <a:p>
              <a:r>
                <a:rPr lang="en-US" sz="1200" dirty="0">
                  <a:latin typeface="Times New Roman" pitchFamily="18" charset="0"/>
                  <a:cs typeface="Times New Roman" pitchFamily="18" charset="0"/>
                </a:rPr>
                <a:t>YJM1741 </a:t>
              </a:r>
              <a:r>
                <a:rPr lang="en-US" sz="1200" i="1" dirty="0">
                  <a:latin typeface="Times New Roman" pitchFamily="18" charset="0"/>
                  <a:cs typeface="Times New Roman" pitchFamily="18" charset="0"/>
                </a:rPr>
                <a:t>whi2</a:t>
              </a:r>
              <a:r>
                <a:rPr lang="el-GR" sz="1200" i="1" dirty="0">
                  <a:latin typeface="Times New Roman" pitchFamily="18" charset="0"/>
                  <a:cs typeface="Times New Roman" pitchFamily="18" charset="0"/>
                </a:rPr>
                <a:t> </a:t>
              </a:r>
              <a:r>
                <a:rPr lang="el-GR" sz="1200" dirty="0">
                  <a:latin typeface="Times New Roman" pitchFamily="18" charset="0"/>
                  <a:cs typeface="Times New Roman" pitchFamily="18" charset="0"/>
                </a:rPr>
                <a:t>Δ</a:t>
              </a:r>
              <a:r>
                <a:rPr lang="en-US" sz="1200" dirty="0">
                  <a:latin typeface="Times New Roman" pitchFamily="18" charset="0"/>
                  <a:cs typeface="Times New Roman" pitchFamily="18" charset="0"/>
                </a:rPr>
                <a:t> + pAG36::</a:t>
              </a:r>
              <a:r>
                <a:rPr lang="en-US" sz="1200" i="1" dirty="0">
                  <a:latin typeface="Times New Roman" pitchFamily="18" charset="0"/>
                  <a:cs typeface="Times New Roman" pitchFamily="18" charset="0"/>
                </a:rPr>
                <a:t>WHI2 </a:t>
              </a:r>
            </a:p>
          </p:txBody>
        </p:sp>
      </p:grpSp>
      <p:sp>
        <p:nvSpPr>
          <p:cNvPr id="2" name="TextBox 1">
            <a:extLst>
              <a:ext uri="{FF2B5EF4-FFF2-40B4-BE49-F238E27FC236}">
                <a16:creationId xmlns:a16="http://schemas.microsoft.com/office/drawing/2014/main" id="{AB4B4D14-053B-5A40-992C-668DDEB748E4}"/>
              </a:ext>
            </a:extLst>
          </p:cNvPr>
          <p:cNvSpPr txBox="1"/>
          <p:nvPr/>
        </p:nvSpPr>
        <p:spPr>
          <a:xfrm>
            <a:off x="383323" y="5551511"/>
            <a:ext cx="8496300" cy="646331"/>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Figure S7: Phenotypes in </a:t>
            </a:r>
            <a:r>
              <a:rPr lang="en-US" sz="1200" b="1" i="1" dirty="0">
                <a:latin typeface="Times New Roman" panose="02020603050405020304" pitchFamily="18" charset="0"/>
                <a:cs typeface="Times New Roman" panose="02020603050405020304" pitchFamily="18" charset="0"/>
              </a:rPr>
              <a:t>WHI2</a:t>
            </a:r>
            <a:r>
              <a:rPr lang="en-US" sz="1200" b="1" dirty="0">
                <a:latin typeface="Times New Roman" panose="02020603050405020304" pitchFamily="18" charset="0"/>
                <a:cs typeface="Times New Roman" panose="02020603050405020304" pitchFamily="18" charset="0"/>
              </a:rPr>
              <a:t> </a:t>
            </a:r>
            <a:r>
              <a:rPr lang="en-US" sz="1200" b="1" i="1" dirty="0">
                <a:latin typeface="Times New Roman" panose="02020603050405020304" pitchFamily="18" charset="0"/>
                <a:cs typeface="Times New Roman" panose="02020603050405020304" pitchFamily="18" charset="0"/>
              </a:rPr>
              <a:t>vs</a:t>
            </a:r>
            <a:r>
              <a:rPr lang="en-US" sz="1200" b="1" dirty="0">
                <a:latin typeface="Times New Roman" panose="02020603050405020304" pitchFamily="18" charset="0"/>
                <a:cs typeface="Times New Roman" panose="02020603050405020304" pitchFamily="18" charset="0"/>
              </a:rPr>
              <a:t>. </a:t>
            </a:r>
            <a:r>
              <a:rPr lang="en-US" sz="1200" b="1" i="1" dirty="0">
                <a:latin typeface="Times New Roman" panose="02020603050405020304" pitchFamily="18" charset="0"/>
                <a:cs typeface="Times New Roman" panose="02020603050405020304" pitchFamily="18" charset="0"/>
              </a:rPr>
              <a:t>whi2</a:t>
            </a:r>
            <a:r>
              <a:rPr lang="en-US" sz="1200" b="1" dirty="0">
                <a:latin typeface="Times New Roman" panose="02020603050405020304" pitchFamily="18" charset="0"/>
                <a:cs typeface="Times New Roman" panose="02020603050405020304" pitchFamily="18" charset="0"/>
              </a:rPr>
              <a:t>∆ strains containing pAG36 or pAG36::</a:t>
            </a:r>
            <a:r>
              <a:rPr lang="en-US" sz="1200" b="1" i="1" dirty="0">
                <a:latin typeface="Times New Roman" panose="02020603050405020304" pitchFamily="18" charset="0"/>
                <a:cs typeface="Times New Roman" panose="02020603050405020304" pitchFamily="18" charset="0"/>
              </a:rPr>
              <a:t>WHI2</a:t>
            </a:r>
            <a:r>
              <a:rPr lang="en-US" sz="1200" b="1"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WHI2</a:t>
            </a:r>
            <a:r>
              <a:rPr lang="en-US" sz="1200" dirty="0">
                <a:latin typeface="Times New Roman" panose="02020603050405020304" pitchFamily="18" charset="0"/>
                <a:cs typeface="Times New Roman" panose="02020603050405020304" pitchFamily="18" charset="0"/>
              </a:rPr>
              <a:t> vs. </a:t>
            </a:r>
            <a:r>
              <a:rPr lang="en-US" sz="1200" i="1" dirty="0">
                <a:latin typeface="Times New Roman" panose="02020603050405020304" pitchFamily="18" charset="0"/>
                <a:cs typeface="Times New Roman" panose="02020603050405020304" pitchFamily="18" charset="0"/>
              </a:rPr>
              <a:t>whi2</a:t>
            </a:r>
            <a:r>
              <a:rPr lang="en-US" sz="1200" dirty="0">
                <a:latin typeface="Times New Roman" panose="02020603050405020304" pitchFamily="18" charset="0"/>
                <a:cs typeface="Times New Roman" panose="02020603050405020304" pitchFamily="18" charset="0"/>
              </a:rPr>
              <a:t>∆ phenotypes in YJM1641 (isogenic with YJM627 and Y55) and YJM1741 (isogenic with YJM195) haploid strains containing pAG36 (vector control) vs. pAG36::WHI2.</a:t>
            </a:r>
          </a:p>
        </p:txBody>
      </p:sp>
    </p:spTree>
    <p:extLst>
      <p:ext uri="{BB962C8B-B14F-4D97-AF65-F5344CB8AC3E}">
        <p14:creationId xmlns:p14="http://schemas.microsoft.com/office/powerpoint/2010/main" val="38635332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3421</TotalTime>
  <Words>1676</Words>
  <Application>Microsoft Macintosh PowerPoint</Application>
  <PresentationFormat>On-screen Show (4:3)</PresentationFormat>
  <Paragraphs>384</Paragraphs>
  <Slides>11</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Calibri</vt:lpstr>
      <vt:lpstr>Calibri Light</vt:lpstr>
      <vt:lpstr>Cambria</vt:lpstr>
      <vt:lpstr>MS Sans Serif</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Zhenguo Lin</dc:creator>
  <cp:lastModifiedBy>Microsoft Office User</cp:lastModifiedBy>
  <cp:revision>258</cp:revision>
  <cp:lastPrinted>2018-07-16T14:52:43Z</cp:lastPrinted>
  <dcterms:created xsi:type="dcterms:W3CDTF">2018-04-05T21:00:04Z</dcterms:created>
  <dcterms:modified xsi:type="dcterms:W3CDTF">2018-11-26T17:35:53Z</dcterms:modified>
</cp:coreProperties>
</file>