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</p:sldIdLst>
  <p:sldSz cx="3657600" cy="3657600"/>
  <p:notesSz cx="6858000" cy="9144000"/>
  <p:defaultTextStyle>
    <a:defPPr>
      <a:defRPr lang="en-US"/>
    </a:defPPr>
    <a:lvl1pPr marL="0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1pPr>
    <a:lvl2pPr marL="208986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2pPr>
    <a:lvl3pPr marL="417972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3pPr>
    <a:lvl4pPr marL="626958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4pPr>
    <a:lvl5pPr marL="835944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5pPr>
    <a:lvl6pPr marL="1044931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6pPr>
    <a:lvl7pPr marL="1253917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7pPr>
    <a:lvl8pPr marL="1462903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8pPr>
    <a:lvl9pPr marL="1671889" algn="l" defTabSz="417972" rtl="0" eaLnBrk="1" latinLnBrk="0" hangingPunct="1">
      <a:defRPr sz="823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4611"/>
  </p:normalViewPr>
  <p:slideViewPr>
    <p:cSldViewPr snapToGrid="0" snapToObjects="1">
      <p:cViewPr varScale="1">
        <p:scale>
          <a:sx n="133" d="100"/>
          <a:sy n="133" d="100"/>
        </p:scale>
        <p:origin x="190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4320" y="598593"/>
            <a:ext cx="3108960" cy="1273387"/>
          </a:xfrm>
        </p:spPr>
        <p:txBody>
          <a:bodyPr anchor="b"/>
          <a:lstStyle>
            <a:lvl1pPr algn="ctr"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921087"/>
            <a:ext cx="2743200" cy="883073"/>
          </a:xfrm>
        </p:spPr>
        <p:txBody>
          <a:bodyPr/>
          <a:lstStyle>
            <a:lvl1pPr marL="0" indent="0" algn="ctr">
              <a:buNone/>
              <a:defRPr sz="960"/>
            </a:lvl1pPr>
            <a:lvl2pPr marL="182880" indent="0" algn="ctr">
              <a:buNone/>
              <a:defRPr sz="800"/>
            </a:lvl2pPr>
            <a:lvl3pPr marL="365760" indent="0" algn="ctr">
              <a:buNone/>
              <a:defRPr sz="720"/>
            </a:lvl3pPr>
            <a:lvl4pPr marL="548640" indent="0" algn="ctr">
              <a:buNone/>
              <a:defRPr sz="640"/>
            </a:lvl4pPr>
            <a:lvl5pPr marL="731520" indent="0" algn="ctr">
              <a:buNone/>
              <a:defRPr sz="640"/>
            </a:lvl5pPr>
            <a:lvl6pPr marL="914400" indent="0" algn="ctr">
              <a:buNone/>
              <a:defRPr sz="640"/>
            </a:lvl6pPr>
            <a:lvl7pPr marL="1097280" indent="0" algn="ctr">
              <a:buNone/>
              <a:defRPr sz="640"/>
            </a:lvl7pPr>
            <a:lvl8pPr marL="1280160" indent="0" algn="ctr">
              <a:buNone/>
              <a:defRPr sz="640"/>
            </a:lvl8pPr>
            <a:lvl9pPr marL="1463040" indent="0" algn="ctr">
              <a:buNone/>
              <a:defRPr sz="64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130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21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617470" y="194733"/>
            <a:ext cx="788670" cy="309964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1460" y="194733"/>
            <a:ext cx="2320290" cy="309964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29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04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9555" y="911861"/>
            <a:ext cx="3154680" cy="152146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9555" y="2447714"/>
            <a:ext cx="3154680" cy="800100"/>
          </a:xfrm>
        </p:spPr>
        <p:txBody>
          <a:bodyPr/>
          <a:lstStyle>
            <a:lvl1pPr marL="0" indent="0">
              <a:buNone/>
              <a:defRPr sz="960">
                <a:solidFill>
                  <a:schemeClr val="tx1"/>
                </a:solidFill>
              </a:defRPr>
            </a:lvl1pPr>
            <a:lvl2pPr marL="182880" indent="0">
              <a:buNone/>
              <a:defRPr sz="800">
                <a:solidFill>
                  <a:schemeClr val="tx1">
                    <a:tint val="75000"/>
                  </a:schemeClr>
                </a:solidFill>
              </a:defRPr>
            </a:lvl2pPr>
            <a:lvl3pPr marL="365760" indent="0">
              <a:buNone/>
              <a:defRPr sz="720">
                <a:solidFill>
                  <a:schemeClr val="tx1">
                    <a:tint val="75000"/>
                  </a:schemeClr>
                </a:solidFill>
              </a:defRPr>
            </a:lvl3pPr>
            <a:lvl4pPr marL="5486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4pPr>
            <a:lvl5pPr marL="73152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5pPr>
            <a:lvl6pPr marL="91440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6pPr>
            <a:lvl7pPr marL="109728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7pPr>
            <a:lvl8pPr marL="128016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8pPr>
            <a:lvl9pPr marL="1463040" indent="0">
              <a:buNone/>
              <a:defRPr sz="64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335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14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51660" y="973666"/>
            <a:ext cx="1554480" cy="23207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11859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6" y="194734"/>
            <a:ext cx="3154680" cy="7069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937" y="896620"/>
            <a:ext cx="154733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1937" y="1336040"/>
            <a:ext cx="154733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851660" y="896620"/>
            <a:ext cx="1554956" cy="439420"/>
          </a:xfrm>
        </p:spPr>
        <p:txBody>
          <a:bodyPr anchor="b"/>
          <a:lstStyle>
            <a:lvl1pPr marL="0" indent="0">
              <a:buNone/>
              <a:defRPr sz="960" b="1"/>
            </a:lvl1pPr>
            <a:lvl2pPr marL="182880" indent="0">
              <a:buNone/>
              <a:defRPr sz="800" b="1"/>
            </a:lvl2pPr>
            <a:lvl3pPr marL="365760" indent="0">
              <a:buNone/>
              <a:defRPr sz="720" b="1"/>
            </a:lvl3pPr>
            <a:lvl4pPr marL="548640" indent="0">
              <a:buNone/>
              <a:defRPr sz="640" b="1"/>
            </a:lvl4pPr>
            <a:lvl5pPr marL="731520" indent="0">
              <a:buNone/>
              <a:defRPr sz="640" b="1"/>
            </a:lvl5pPr>
            <a:lvl6pPr marL="914400" indent="0">
              <a:buNone/>
              <a:defRPr sz="640" b="1"/>
            </a:lvl6pPr>
            <a:lvl7pPr marL="1097280" indent="0">
              <a:buNone/>
              <a:defRPr sz="640" b="1"/>
            </a:lvl7pPr>
            <a:lvl8pPr marL="1280160" indent="0">
              <a:buNone/>
              <a:defRPr sz="640" b="1"/>
            </a:lvl8pPr>
            <a:lvl9pPr marL="1463040" indent="0">
              <a:buNone/>
              <a:defRPr sz="64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851660" y="1336040"/>
            <a:ext cx="1554956" cy="19651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3316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632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81261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54956" y="526627"/>
            <a:ext cx="1851660" cy="2599267"/>
          </a:xfrm>
        </p:spPr>
        <p:txBody>
          <a:bodyPr/>
          <a:lstStyle>
            <a:lvl1pPr>
              <a:defRPr sz="1280"/>
            </a:lvl1pPr>
            <a:lvl2pPr>
              <a:defRPr sz="1120"/>
            </a:lvl2pPr>
            <a:lvl3pPr>
              <a:defRPr sz="960"/>
            </a:lvl3pPr>
            <a:lvl4pPr>
              <a:defRPr sz="800"/>
            </a:lvl4pPr>
            <a:lvl5pPr>
              <a:defRPr sz="800"/>
            </a:lvl5pPr>
            <a:lvl6pPr>
              <a:defRPr sz="800"/>
            </a:lvl6pPr>
            <a:lvl7pPr>
              <a:defRPr sz="800"/>
            </a:lvl7pPr>
            <a:lvl8pPr>
              <a:defRPr sz="800"/>
            </a:lvl8pPr>
            <a:lvl9pPr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63371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937" y="243840"/>
            <a:ext cx="1179671" cy="853440"/>
          </a:xfrm>
        </p:spPr>
        <p:txBody>
          <a:bodyPr anchor="b"/>
          <a:lstStyle>
            <a:lvl1pPr>
              <a:defRPr sz="128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54956" y="526627"/>
            <a:ext cx="1851660" cy="2599267"/>
          </a:xfrm>
        </p:spPr>
        <p:txBody>
          <a:bodyPr anchor="t"/>
          <a:lstStyle>
            <a:lvl1pPr marL="0" indent="0">
              <a:buNone/>
              <a:defRPr sz="1280"/>
            </a:lvl1pPr>
            <a:lvl2pPr marL="182880" indent="0">
              <a:buNone/>
              <a:defRPr sz="1120"/>
            </a:lvl2pPr>
            <a:lvl3pPr marL="365760" indent="0">
              <a:buNone/>
              <a:defRPr sz="960"/>
            </a:lvl3pPr>
            <a:lvl4pPr marL="548640" indent="0">
              <a:buNone/>
              <a:defRPr sz="800"/>
            </a:lvl4pPr>
            <a:lvl5pPr marL="731520" indent="0">
              <a:buNone/>
              <a:defRPr sz="800"/>
            </a:lvl5pPr>
            <a:lvl6pPr marL="914400" indent="0">
              <a:buNone/>
              <a:defRPr sz="800"/>
            </a:lvl6pPr>
            <a:lvl7pPr marL="1097280" indent="0">
              <a:buNone/>
              <a:defRPr sz="800"/>
            </a:lvl7pPr>
            <a:lvl8pPr marL="1280160" indent="0">
              <a:buNone/>
              <a:defRPr sz="800"/>
            </a:lvl8pPr>
            <a:lvl9pPr marL="1463040" indent="0">
              <a:buNone/>
              <a:defRPr sz="8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1937" y="1097280"/>
            <a:ext cx="1179671" cy="2032847"/>
          </a:xfrm>
        </p:spPr>
        <p:txBody>
          <a:bodyPr/>
          <a:lstStyle>
            <a:lvl1pPr marL="0" indent="0">
              <a:buNone/>
              <a:defRPr sz="640"/>
            </a:lvl1pPr>
            <a:lvl2pPr marL="182880" indent="0">
              <a:buNone/>
              <a:defRPr sz="560"/>
            </a:lvl2pPr>
            <a:lvl3pPr marL="365760" indent="0">
              <a:buNone/>
              <a:defRPr sz="480"/>
            </a:lvl3pPr>
            <a:lvl4pPr marL="548640" indent="0">
              <a:buNone/>
              <a:defRPr sz="400"/>
            </a:lvl4pPr>
            <a:lvl5pPr marL="731520" indent="0">
              <a:buNone/>
              <a:defRPr sz="400"/>
            </a:lvl5pPr>
            <a:lvl6pPr marL="914400" indent="0">
              <a:buNone/>
              <a:defRPr sz="400"/>
            </a:lvl6pPr>
            <a:lvl7pPr marL="1097280" indent="0">
              <a:buNone/>
              <a:defRPr sz="400"/>
            </a:lvl7pPr>
            <a:lvl8pPr marL="1280160" indent="0">
              <a:buNone/>
              <a:defRPr sz="400"/>
            </a:lvl8pPr>
            <a:lvl9pPr marL="1463040" indent="0">
              <a:buNone/>
              <a:defRPr sz="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8294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1460" y="194734"/>
            <a:ext cx="3154680" cy="706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1460" y="973666"/>
            <a:ext cx="3154680" cy="2320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146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AA62AF-114E-204F-8EF4-3172302BE66C}" type="datetimeFigureOut">
              <a:rPr lang="en-US" smtClean="0"/>
              <a:t>6/7/2018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11580" y="3390054"/>
            <a:ext cx="123444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583180" y="3390054"/>
            <a:ext cx="822960" cy="1947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F1B3A-62A9-414A-86B6-78C2505209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79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65760" rtl="0" eaLnBrk="1" latinLnBrk="0" hangingPunct="1">
        <a:lnSpc>
          <a:spcPct val="90000"/>
        </a:lnSpc>
        <a:spcBef>
          <a:spcPct val="0"/>
        </a:spcBef>
        <a:buNone/>
        <a:defRPr sz="176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36576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12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96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" indent="-91440" algn="l" defTabSz="365760" rtl="0" eaLnBrk="1" latinLnBrk="0" hangingPunct="1">
        <a:lnSpc>
          <a:spcPct val="90000"/>
        </a:lnSpc>
        <a:spcBef>
          <a:spcPts val="200"/>
        </a:spcBef>
        <a:buFont typeface="Arial" panose="020B0604020202020204" pitchFamily="34" charset="0"/>
        <a:buChar char="•"/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" algn="l" defTabSz="365760" rtl="0" eaLnBrk="1" latinLnBrk="0" hangingPunct="1">
        <a:defRPr sz="7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9455" y="90791"/>
            <a:ext cx="3443746" cy="3308317"/>
            <a:chOff x="637142" y="559066"/>
            <a:chExt cx="2324660" cy="2459865"/>
          </a:xfrm>
        </p:grpSpPr>
        <p:sp>
          <p:nvSpPr>
            <p:cNvPr id="5" name="Rounded Rectangle 4"/>
            <p:cNvSpPr/>
            <p:nvPr/>
          </p:nvSpPr>
          <p:spPr>
            <a:xfrm>
              <a:off x="1753103" y="559066"/>
              <a:ext cx="880304" cy="365760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Target panel:</a:t>
              </a:r>
            </a:p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1. 90K array</a:t>
              </a:r>
            </a:p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2. GBS</a:t>
              </a:r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637142" y="559066"/>
              <a:ext cx="880304" cy="365760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Reference panel:</a:t>
              </a:r>
            </a:p>
            <a:p>
              <a:pPr algn="ctr"/>
              <a:r>
                <a:rPr lang="en-US" sz="1000" b="1" dirty="0" err="1">
                  <a:ea typeface="Times New Roman" charset="0"/>
                  <a:cs typeface="Times New Roman" charset="0"/>
                </a:rPr>
                <a:t>exome</a:t>
              </a:r>
              <a:r>
                <a:rPr lang="en-US" sz="1000" b="1" dirty="0">
                  <a:ea typeface="Times New Roman" charset="0"/>
                  <a:cs typeface="Times New Roman" charset="0"/>
                </a:rPr>
                <a:t> capture SNPs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1796499" y="924826"/>
              <a:ext cx="418454" cy="154983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>
              <a:stCxn id="5" idx="2"/>
            </p:cNvCxnSpPr>
            <p:nvPr/>
          </p:nvCxnSpPr>
          <p:spPr>
            <a:xfrm>
              <a:off x="2193255" y="924826"/>
              <a:ext cx="440152" cy="154983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Rounded Rectangle 15"/>
            <p:cNvSpPr/>
            <p:nvPr/>
          </p:nvSpPr>
          <p:spPr>
            <a:xfrm>
              <a:off x="1498415" y="1087183"/>
              <a:ext cx="596168" cy="285169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Mapped to CSS </a:t>
              </a:r>
              <a:r>
                <a:rPr lang="en-US" sz="1000" b="1" dirty="0" err="1">
                  <a:ea typeface="Times New Roman" charset="0"/>
                  <a:cs typeface="Times New Roman" charset="0"/>
                </a:rPr>
                <a:t>contigs</a:t>
              </a:r>
              <a:endParaRPr lang="en-US" sz="1000" b="1" dirty="0">
                <a:ea typeface="Times New Roman" charset="0"/>
                <a:cs typeface="Times New Roman" charset="0"/>
              </a:endParaRPr>
            </a:p>
          </p:txBody>
        </p:sp>
        <p:sp>
          <p:nvSpPr>
            <p:cNvPr id="17" name="Rounded Rectangle 16"/>
            <p:cNvSpPr/>
            <p:nvPr/>
          </p:nvSpPr>
          <p:spPr>
            <a:xfrm>
              <a:off x="2318104" y="1087183"/>
              <a:ext cx="643698" cy="285169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Not mapped to CSS </a:t>
              </a:r>
              <a:r>
                <a:rPr lang="en-US" sz="1000" b="1" dirty="0" err="1">
                  <a:ea typeface="Times New Roman" charset="0"/>
                  <a:cs typeface="Times New Roman" charset="0"/>
                </a:rPr>
                <a:t>contigs</a:t>
              </a:r>
              <a:endParaRPr lang="en-US" sz="1000" b="1" dirty="0">
                <a:ea typeface="Times New Roman" charset="0"/>
                <a:cs typeface="Times New Roman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>
              <a:off x="2318104" y="1473748"/>
              <a:ext cx="643698" cy="285169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ea typeface="Times New Roman" charset="0"/>
                  <a:cs typeface="Times New Roman" charset="0"/>
                </a:rPr>
                <a:t>Map to CSS</a:t>
              </a:r>
              <a:endParaRPr lang="en-US" sz="1000" b="1" dirty="0"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20" name="Straight Connector 19"/>
            <p:cNvCxnSpPr/>
            <p:nvPr/>
          </p:nvCxnSpPr>
          <p:spPr>
            <a:xfrm>
              <a:off x="1773420" y="1388127"/>
              <a:ext cx="0" cy="468494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>
              <a:off x="1773421" y="1856621"/>
              <a:ext cx="866532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2639953" y="1763997"/>
              <a:ext cx="0" cy="97704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214953" y="1851541"/>
              <a:ext cx="0" cy="120337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1077294" y="1971878"/>
              <a:ext cx="1137660" cy="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>
              <a:off x="1077294" y="931964"/>
              <a:ext cx="0" cy="1039914"/>
            </a:xfrm>
            <a:prstGeom prst="line">
              <a:avLst/>
            </a:prstGeom>
            <a:ln w="1905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>
              <a:off x="1644926" y="1971878"/>
              <a:ext cx="0" cy="87966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ounded Rectangle 39"/>
            <p:cNvSpPr/>
            <p:nvPr/>
          </p:nvSpPr>
          <p:spPr>
            <a:xfrm>
              <a:off x="1227947" y="2059844"/>
              <a:ext cx="866636" cy="285169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Impute (Beagle v. 4.0)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1227947" y="2442044"/>
              <a:ext cx="833958" cy="285169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 dirty="0">
                  <a:ea typeface="Times New Roman" charset="0"/>
                  <a:cs typeface="Times New Roman" charset="0"/>
                </a:rPr>
                <a:t>Filter: probability, % missing, MAF</a:t>
              </a:r>
            </a:p>
          </p:txBody>
        </p:sp>
        <p:cxnSp>
          <p:nvCxnSpPr>
            <p:cNvPr id="43" name="Straight Arrow Connector 42"/>
            <p:cNvCxnSpPr/>
            <p:nvPr/>
          </p:nvCxnSpPr>
          <p:spPr>
            <a:xfrm>
              <a:off x="1639495" y="2354079"/>
              <a:ext cx="0" cy="87966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ounded Rectangle 43"/>
            <p:cNvSpPr/>
            <p:nvPr/>
          </p:nvSpPr>
          <p:spPr>
            <a:xfrm>
              <a:off x="1227947" y="2824246"/>
              <a:ext cx="833956" cy="194685"/>
            </a:xfrm>
            <a:prstGeom prst="roundRect">
              <a:avLst/>
            </a:prstGeom>
            <a:ln w="19050">
              <a:solidFill>
                <a:schemeClr val="accent1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000" b="1">
                  <a:ea typeface="Times New Roman" charset="0"/>
                  <a:cs typeface="Times New Roman" charset="0"/>
                </a:rPr>
                <a:t>Imputed SNPs</a:t>
              </a:r>
              <a:endParaRPr lang="en-US" sz="1000" b="1" dirty="0">
                <a:ea typeface="Times New Roman" charset="0"/>
                <a:cs typeface="Times New Roman" charset="0"/>
              </a:endParaRPr>
            </a:p>
          </p:txBody>
        </p:sp>
        <p:cxnSp>
          <p:nvCxnSpPr>
            <p:cNvPr id="45" name="Straight Arrow Connector 44"/>
            <p:cNvCxnSpPr/>
            <p:nvPr/>
          </p:nvCxnSpPr>
          <p:spPr>
            <a:xfrm>
              <a:off x="1634064" y="2736279"/>
              <a:ext cx="0" cy="87966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/>
            <p:cNvCxnSpPr>
              <a:stCxn id="17" idx="2"/>
              <a:endCxn id="18" idx="0"/>
            </p:cNvCxnSpPr>
            <p:nvPr/>
          </p:nvCxnSpPr>
          <p:spPr>
            <a:xfrm>
              <a:off x="2639953" y="1372352"/>
              <a:ext cx="0" cy="101397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F4BA92E-09E1-48D7-AD2A-1F768C4953FC}"/>
              </a:ext>
            </a:extLst>
          </p:cNvPr>
          <p:cNvSpPr txBox="1"/>
          <p:nvPr/>
        </p:nvSpPr>
        <p:spPr>
          <a:xfrm>
            <a:off x="576001" y="3427200"/>
            <a:ext cx="28007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/>
              <a:t>Figure S1. Workflow for SNP imputation in wheat</a:t>
            </a:r>
          </a:p>
        </p:txBody>
      </p:sp>
    </p:spTree>
    <p:extLst>
      <p:ext uri="{BB962C8B-B14F-4D97-AF65-F5344CB8AC3E}">
        <p14:creationId xmlns:p14="http://schemas.microsoft.com/office/powerpoint/2010/main" val="1681692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903</TotalTime>
  <Words>54</Words>
  <Application>Microsoft Office PowerPoint</Application>
  <PresentationFormat>Custom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Moses Nyine</cp:lastModifiedBy>
  <cp:revision>19</cp:revision>
  <dcterms:created xsi:type="dcterms:W3CDTF">2015-12-22T17:51:15Z</dcterms:created>
  <dcterms:modified xsi:type="dcterms:W3CDTF">2018-06-07T17:27:11Z</dcterms:modified>
</cp:coreProperties>
</file>