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6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4" r:id="rId2"/>
    <p:sldId id="265" r:id="rId3"/>
    <p:sldId id="266" r:id="rId4"/>
    <p:sldId id="267" r:id="rId5"/>
    <p:sldId id="274" r:id="rId6"/>
    <p:sldId id="275" r:id="rId7"/>
    <p:sldId id="269" r:id="rId8"/>
    <p:sldId id="270" r:id="rId9"/>
  </p:sldIdLst>
  <p:sldSz cx="6400800" cy="82296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2B92"/>
    <a:srgbClr val="82CC50"/>
    <a:srgbClr val="079500"/>
    <a:srgbClr val="00FFCC"/>
    <a:srgbClr val="600836"/>
    <a:srgbClr val="9F0D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918" autoAdjust="0"/>
    <p:restoredTop sz="94660"/>
  </p:normalViewPr>
  <p:slideViewPr>
    <p:cSldViewPr snapToGrid="0">
      <p:cViewPr varScale="1">
        <p:scale>
          <a:sx n="163" d="100"/>
          <a:sy n="163" d="100"/>
        </p:scale>
        <p:origin x="401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/C:\Documents%20and%20Settings\nealr\Desktop\Reiner%20Lab\Results\Vulva%20Assay%20Counts\let-60%20n1046gf%20Background\rap-1%20null%20Vulva%20Counts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/C:\Users\Neil\Desktop\Reiner%20Lab\Results\Vulva%20Assay%20Counts\20180706%20rap-1%20tm861%20kuIs57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/C:\Users\Neil\Desktop\Reiner%20Lab\Results\Lethality%20Counts\20180813%20mpk-1%20ku1%20rap-1%20tm861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/C:\Users\Neil\Desktop\Reiner%20Lab\Results\Vulva%20Assay%20Counts\rap-1%20tm861%20ksr-1%20n2509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/C:\Users\Neil\Desktop\Reiner%20Lab\Results\Vulva%20Assay%20Counts\mpk-1%20ku1%20rap-1%20tm861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/C:\Users\Neil\Desktop\Reiner%20Lab\Results\Vulva%20Assay%20Counts\DV2968_let-23%20sa62gf%20rde-1%20Background\20150319%20RapGEF%20RNAi%20Vulva%20DV2968%20counts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'2-3-15'!$A$44</c:f>
              <c:strCache>
                <c:ptCount val="1"/>
                <c:pt idx="0">
                  <c:v>Mean</c:v>
                </c:pt>
              </c:strCache>
            </c:strRef>
          </c:tx>
          <c:spPr>
            <a:solidFill>
              <a:schemeClr val="tx1"/>
            </a:solidFill>
            <a:ln>
              <a:solidFill>
                <a:schemeClr val="tx1"/>
              </a:solidFill>
            </a:ln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93C8-9649-BC05-BA2511991BD0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93C8-9649-BC05-BA2511991BD0}"/>
              </c:ext>
            </c:extLst>
          </c:dPt>
          <c:errBars>
            <c:errBarType val="both"/>
            <c:errValType val="cust"/>
            <c:noEndCap val="0"/>
            <c:plus>
              <c:numRef>
                <c:f>'2-3-15'!$E$45:$F$45</c:f>
                <c:numCache>
                  <c:formatCode>General</c:formatCode>
                  <c:ptCount val="2"/>
                  <c:pt idx="0">
                    <c:v>0.15143543940469248</c:v>
                  </c:pt>
                  <c:pt idx="1">
                    <c:v>0.10621700090875894</c:v>
                  </c:pt>
                </c:numCache>
              </c:numRef>
            </c:plus>
            <c:minus>
              <c:numRef>
                <c:f>'2-3-15'!$E$45:$F$45</c:f>
                <c:numCache>
                  <c:formatCode>General</c:formatCode>
                  <c:ptCount val="2"/>
                  <c:pt idx="0">
                    <c:v>0.15143543940469248</c:v>
                  </c:pt>
                  <c:pt idx="1">
                    <c:v>0.10621700090875894</c:v>
                  </c:pt>
                </c:numCache>
              </c:numRef>
            </c:minus>
          </c:errBars>
          <c:cat>
            <c:strRef>
              <c:f>'2-3-15'!$B$2:$C$2</c:f>
              <c:strCache>
                <c:ptCount val="2"/>
                <c:pt idx="0">
                  <c:v>Control</c:v>
                </c:pt>
                <c:pt idx="1">
                  <c:v>rap-1(0)</c:v>
                </c:pt>
              </c:strCache>
            </c:strRef>
          </c:cat>
          <c:val>
            <c:numRef>
              <c:f>'2-3-15'!$B$44:$C$44</c:f>
              <c:numCache>
                <c:formatCode>General</c:formatCode>
                <c:ptCount val="2"/>
                <c:pt idx="0">
                  <c:v>1.825</c:v>
                </c:pt>
                <c:pt idx="1">
                  <c:v>1.4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3C8-9649-BC05-BA2511991BD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axId val="-1670976080"/>
        <c:axId val="-1670979888"/>
      </c:barChart>
      <c:catAx>
        <c:axId val="-16709760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one"/>
        <c:crossAx val="-1670979888"/>
        <c:crosses val="autoZero"/>
        <c:auto val="1"/>
        <c:lblAlgn val="ctr"/>
        <c:lblOffset val="100"/>
        <c:noMultiLvlLbl val="0"/>
      </c:catAx>
      <c:valAx>
        <c:axId val="-1670979888"/>
        <c:scaling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 sz="1100" b="0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r>
                  <a:rPr lang="en-US" sz="1100" b="0" i="0" baseline="0" dirty="0">
                    <a:effectLst/>
                    <a:latin typeface="Arial" panose="020B0604020202020204" pitchFamily="34" charset="0"/>
                    <a:cs typeface="Arial" panose="020B0604020202020204" pitchFamily="34" charset="0"/>
                  </a:rPr>
                  <a:t>Ectopic 1˚</a:t>
                </a:r>
                <a:endParaRPr lang="en-US" sz="1100" b="0" dirty="0">
                  <a:effectLst/>
                  <a:latin typeface="Arial" panose="020B0604020202020204" pitchFamily="34" charset="0"/>
                  <a:cs typeface="Arial" panose="020B0604020202020204" pitchFamily="34" charset="0"/>
                </a:endParaRPr>
              </a:p>
            </c:rich>
          </c:tx>
          <c:layout>
            <c:manualLayout>
              <c:xMode val="edge"/>
              <c:yMode val="edge"/>
              <c:x val="5.2321156773211565E-2"/>
              <c:y val="0.25001776427692729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spPr>
          <a:ln>
            <a:solidFill>
              <a:schemeClr val="accent3"/>
            </a:solidFill>
          </a:ln>
        </c:spPr>
        <c:txPr>
          <a:bodyPr/>
          <a:lstStyle/>
          <a:p>
            <a:pPr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en-US"/>
          </a:p>
        </c:txPr>
        <c:crossAx val="-167097608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tx1"/>
            </a:solidFill>
            <a:ln>
              <a:noFill/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Sheet1!$B$58:$C$58</c:f>
                <c:numCache>
                  <c:formatCode>General</c:formatCode>
                  <c:ptCount val="2"/>
                  <c:pt idx="0">
                    <c:v>0.11441063671997885</c:v>
                  </c:pt>
                  <c:pt idx="1">
                    <c:v>0.16330801689771196</c:v>
                  </c:pt>
                </c:numCache>
              </c:numRef>
            </c:plus>
            <c:minus>
              <c:numRef>
                <c:f>Sheet1!$B$58:$C$58</c:f>
                <c:numCache>
                  <c:formatCode>General</c:formatCode>
                  <c:ptCount val="2"/>
                  <c:pt idx="0">
                    <c:v>0.11441063671997885</c:v>
                  </c:pt>
                  <c:pt idx="1">
                    <c:v>0.16330801689771196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/>
                </a:solidFill>
                <a:round/>
              </a:ln>
              <a:effectLst/>
            </c:spPr>
          </c:errBars>
          <c:val>
            <c:numRef>
              <c:f>Sheet1!$B$57:$C$57</c:f>
              <c:numCache>
                <c:formatCode>General</c:formatCode>
                <c:ptCount val="2"/>
                <c:pt idx="0">
                  <c:v>1.8679245283018868</c:v>
                </c:pt>
                <c:pt idx="1">
                  <c:v>2.0652173913043477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B08-834C-87F2-D7875698BE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axId val="-1670988592"/>
        <c:axId val="-1670975536"/>
      </c:barChart>
      <c:catAx>
        <c:axId val="-1670988592"/>
        <c:scaling>
          <c:orientation val="minMax"/>
        </c:scaling>
        <c:delete val="0"/>
        <c:axPos val="b"/>
        <c:majorTickMark val="out"/>
        <c:minorTickMark val="none"/>
        <c:tickLblPos val="none"/>
        <c:spPr>
          <a:noFill/>
          <a:ln w="9525" cap="flat" cmpd="sng" algn="ctr">
            <a:solidFill>
              <a:schemeClr val="bg1">
                <a:lumMod val="6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670975536"/>
        <c:crosses val="autoZero"/>
        <c:auto val="1"/>
        <c:lblAlgn val="ctr"/>
        <c:lblOffset val="100"/>
        <c:noMultiLvlLbl val="0"/>
      </c:catAx>
      <c:valAx>
        <c:axId val="-1670975536"/>
        <c:scaling>
          <c:orientation val="minMax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 sz="11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Ectopic</a:t>
                </a:r>
                <a:r>
                  <a:rPr lang="en-US" sz="1100" baseline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1°</a:t>
                </a:r>
                <a:endParaRPr lang="en-US" sz="11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c:rich>
          </c:tx>
          <c:layout>
            <c:manualLayout>
              <c:xMode val="edge"/>
              <c:yMode val="edge"/>
              <c:x val="2.8575971583033825E-2"/>
              <c:y val="0.30962616741872784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accent3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-16709885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4067187436758813"/>
          <c:y val="8.0858009399671249E-2"/>
          <c:w val="0.68393788534963096"/>
          <c:h val="0.73537378741925774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tx1"/>
            </a:solidFill>
            <a:ln>
              <a:noFill/>
            </a:ln>
            <a:effectLst/>
          </c:spPr>
          <c:invertIfNegative val="0"/>
          <c:errBars>
            <c:errBarType val="plus"/>
            <c:errValType val="cust"/>
            <c:noEndCap val="0"/>
            <c:plus>
              <c:numRef>
                <c:f>Sheet1!$G$17:$I$17</c:f>
                <c:numCache>
                  <c:formatCode>General</c:formatCode>
                  <c:ptCount val="3"/>
                  <c:pt idx="0">
                    <c:v>0</c:v>
                  </c:pt>
                  <c:pt idx="1">
                    <c:v>1.7245124023388826E-2</c:v>
                  </c:pt>
                  <c:pt idx="2">
                    <c:v>2.0550297063950219E-2</c:v>
                  </c:pt>
                </c:numCache>
              </c:numRef>
            </c:plus>
            <c:minus>
              <c:numRef>
                <c:f>Sheet1!$G$17:$I$17</c:f>
                <c:numCache>
                  <c:formatCode>General</c:formatCode>
                  <c:ptCount val="3"/>
                  <c:pt idx="0">
                    <c:v>0</c:v>
                  </c:pt>
                  <c:pt idx="1">
                    <c:v>1.7245124023388826E-2</c:v>
                  </c:pt>
                  <c:pt idx="2">
                    <c:v>2.0550297063950219E-2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Sheet1!$G$10:$I$10</c:f>
              <c:strCache>
                <c:ptCount val="3"/>
                <c:pt idx="0">
                  <c:v>rap-1(tm861)</c:v>
                </c:pt>
                <c:pt idx="1">
                  <c:v>mpk-1(ku1)</c:v>
                </c:pt>
                <c:pt idx="2">
                  <c:v>mpk-1(ku1); rap-1(tm861)</c:v>
                </c:pt>
              </c:strCache>
            </c:strRef>
          </c:cat>
          <c:val>
            <c:numRef>
              <c:f>Sheet1!$G$13:$I$13</c:f>
              <c:numCache>
                <c:formatCode>0.00%</c:formatCode>
                <c:ptCount val="3"/>
                <c:pt idx="0">
                  <c:v>0</c:v>
                </c:pt>
                <c:pt idx="1">
                  <c:v>9.1332712022367188E-2</c:v>
                </c:pt>
                <c:pt idx="2">
                  <c:v>0.1546218487394958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51B-8547-BCF1-ABC167BE3F3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-27"/>
        <c:axId val="-1670988048"/>
        <c:axId val="-1670977712"/>
      </c:barChart>
      <c:catAx>
        <c:axId val="-16709880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670977712"/>
        <c:crosses val="autoZero"/>
        <c:auto val="1"/>
        <c:lblAlgn val="ctr"/>
        <c:lblOffset val="100"/>
        <c:noMultiLvlLbl val="0"/>
      </c:catAx>
      <c:valAx>
        <c:axId val="-1670977712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1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% Rod-like lethality</a:t>
                </a:r>
              </a:p>
            </c:rich>
          </c:tx>
          <c:layout>
            <c:manualLayout>
              <c:xMode val="edge"/>
              <c:yMode val="edge"/>
              <c:x val="6.295694557270512E-3"/>
              <c:y val="9.1961081656749932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%" sourceLinked="0"/>
        <c:majorTickMark val="out"/>
        <c:minorTickMark val="none"/>
        <c:tickLblPos val="nextTo"/>
        <c:spPr>
          <a:noFill/>
          <a:ln>
            <a:solidFill>
              <a:schemeClr val="bg1">
                <a:lumMod val="7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-16709880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Sheet1!$A$113</c:f>
              <c:strCache>
                <c:ptCount val="1"/>
                <c:pt idx="0">
                  <c:v>Abnormal</c:v>
                </c:pt>
              </c:strCache>
            </c:strRef>
          </c:tx>
          <c:spPr>
            <a:solidFill>
              <a:schemeClr val="tx1"/>
            </a:solidFill>
            <a:ln>
              <a:noFill/>
            </a:ln>
            <a:effectLst/>
          </c:spPr>
          <c:invertIfNegative val="0"/>
          <c:errBars>
            <c:errBarType val="plus"/>
            <c:errValType val="cust"/>
            <c:noEndCap val="0"/>
            <c:plus>
              <c:numRef>
                <c:f>Sheet1!$E$117:$F$117</c:f>
                <c:numCache>
                  <c:formatCode>General</c:formatCode>
                  <c:ptCount val="2"/>
                  <c:pt idx="0">
                    <c:v>0</c:v>
                  </c:pt>
                  <c:pt idx="1">
                    <c:v>5.8331846119125702E-2</c:v>
                  </c:pt>
                </c:numCache>
              </c:numRef>
            </c:plus>
            <c:minus>
              <c:numRef>
                <c:f>Sheet1!$E$117:$F$117</c:f>
                <c:numCache>
                  <c:formatCode>General</c:formatCode>
                  <c:ptCount val="2"/>
                  <c:pt idx="0">
                    <c:v>0</c:v>
                  </c:pt>
                  <c:pt idx="1">
                    <c:v>5.8331846119125702E-2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Sheet1!$B$2:$C$2</c:f>
              <c:strCache>
                <c:ptCount val="2"/>
                <c:pt idx="0">
                  <c:v>ksr-1(n2509)</c:v>
                </c:pt>
                <c:pt idx="1">
                  <c:v>rap-1(tm861); ksr-1(n2509)</c:v>
                </c:pt>
              </c:strCache>
            </c:strRef>
          </c:cat>
          <c:val>
            <c:numRef>
              <c:f>Sheet1!$B$113:$C$113</c:f>
              <c:numCache>
                <c:formatCode>General</c:formatCode>
                <c:ptCount val="2"/>
                <c:pt idx="0">
                  <c:v>0</c:v>
                </c:pt>
                <c:pt idx="1">
                  <c:v>0.11578947368421053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36D-6A4A-AAA0-D0818992DD7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-27"/>
        <c:axId val="-1670986960"/>
        <c:axId val="-1670982064"/>
      </c:barChart>
      <c:catAx>
        <c:axId val="-16709869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670982064"/>
        <c:crosses val="autoZero"/>
        <c:auto val="1"/>
        <c:lblAlgn val="ctr"/>
        <c:lblOffset val="100"/>
        <c:noMultiLvlLbl val="0"/>
      </c:catAx>
      <c:valAx>
        <c:axId val="-1670982064"/>
        <c:scaling>
          <c:orientation val="minMax"/>
          <c:max val="1"/>
        </c:scaling>
        <c:delete val="0"/>
        <c:axPos val="l"/>
        <c:numFmt formatCode="0%" sourceLinked="0"/>
        <c:majorTickMark val="out"/>
        <c:minorTickMark val="none"/>
        <c:tickLblPos val="nextTo"/>
        <c:spPr>
          <a:noFill/>
          <a:ln>
            <a:solidFill>
              <a:schemeClr val="bg1">
                <a:lumMod val="7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-1670986960"/>
        <c:crosses val="autoZero"/>
        <c:crossBetween val="between"/>
        <c:majorUnit val="0.2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Sheet1!$A$52</c:f>
              <c:strCache>
                <c:ptCount val="1"/>
                <c:pt idx="0">
                  <c:v>Abnormal</c:v>
                </c:pt>
              </c:strCache>
            </c:strRef>
          </c:tx>
          <c:spPr>
            <a:solidFill>
              <a:schemeClr val="tx1"/>
            </a:solidFill>
            <a:ln>
              <a:noFill/>
            </a:ln>
            <a:effectLst/>
          </c:spPr>
          <c:invertIfNegative val="0"/>
          <c:errBars>
            <c:errBarType val="plus"/>
            <c:errValType val="cust"/>
            <c:noEndCap val="0"/>
            <c:plus>
              <c:numRef>
                <c:f>Sheet1!$F$52:$G$52</c:f>
                <c:numCache>
                  <c:formatCode>General</c:formatCode>
                  <c:ptCount val="2"/>
                  <c:pt idx="0">
                    <c:v>0.10494586366330362</c:v>
                  </c:pt>
                  <c:pt idx="1">
                    <c:v>0.15147771513441899</c:v>
                  </c:pt>
                </c:numCache>
              </c:numRef>
            </c:plus>
            <c:minus>
              <c:numRef>
                <c:f>Sheet1!$F$52:$G$52</c:f>
                <c:numCache>
                  <c:formatCode>General</c:formatCode>
                  <c:ptCount val="2"/>
                  <c:pt idx="0">
                    <c:v>0.10494586366330362</c:v>
                  </c:pt>
                  <c:pt idx="1">
                    <c:v>0.15147771513441899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Sheet1!$B$2:$C$2</c:f>
              <c:strCache>
                <c:ptCount val="2"/>
                <c:pt idx="0">
                  <c:v>mpk-1(kuI)</c:v>
                </c:pt>
                <c:pt idx="1">
                  <c:v>mpk-1(kuI); rap-1(tm861)</c:v>
                </c:pt>
              </c:strCache>
            </c:strRef>
          </c:cat>
          <c:val>
            <c:numRef>
              <c:f>Sheet1!$B$52:$C$52</c:f>
              <c:numCache>
                <c:formatCode>General</c:formatCode>
                <c:ptCount val="2"/>
                <c:pt idx="0">
                  <c:v>0.16</c:v>
                </c:pt>
                <c:pt idx="1">
                  <c:v>0.5714285714285714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68F-B948-BECA-06E31034D3A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-27"/>
        <c:axId val="-1670979344"/>
        <c:axId val="-1670990768"/>
      </c:barChart>
      <c:catAx>
        <c:axId val="-16709793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one"/>
        <c:spPr>
          <a:noFill/>
          <a:ln w="9525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670990768"/>
        <c:crosses val="autoZero"/>
        <c:auto val="1"/>
        <c:lblAlgn val="ctr"/>
        <c:lblOffset val="100"/>
        <c:noMultiLvlLbl val="0"/>
      </c:catAx>
      <c:valAx>
        <c:axId val="-1670990768"/>
        <c:scaling>
          <c:orientation val="minMax"/>
          <c:max val="1"/>
        </c:scaling>
        <c:delete val="0"/>
        <c:axPos val="l"/>
        <c:numFmt formatCode="0%" sourceLinked="0"/>
        <c:majorTickMark val="out"/>
        <c:minorTickMark val="none"/>
        <c:tickLblPos val="nextTo"/>
        <c:spPr>
          <a:noFill/>
          <a:ln>
            <a:solidFill>
              <a:schemeClr val="bg1">
                <a:lumMod val="7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-1670979344"/>
        <c:crosses val="autoZero"/>
        <c:crossBetween val="between"/>
        <c:majorUnit val="0.2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tx1"/>
            </a:solidFill>
            <a:ln>
              <a:solidFill>
                <a:schemeClr val="tx1"/>
              </a:solidFill>
            </a:ln>
          </c:spPr>
          <c:invertIfNegative val="0"/>
          <c:errBars>
            <c:errBarType val="both"/>
            <c:errValType val="cust"/>
            <c:noEndCap val="0"/>
            <c:plus>
              <c:numRef>
                <c:f>Sheet1!$B$53:$E$53</c:f>
                <c:numCache>
                  <c:formatCode>General</c:formatCode>
                  <c:ptCount val="3"/>
                  <c:pt idx="0">
                    <c:v>0.13269335658472292</c:v>
                  </c:pt>
                  <c:pt idx="1">
                    <c:v>7.1428571428571425E-2</c:v>
                  </c:pt>
                  <c:pt idx="2">
                    <c:v>0.12545128702187464</c:v>
                  </c:pt>
                </c:numCache>
              </c:numRef>
            </c:plus>
            <c:minus>
              <c:numRef>
                <c:f>Sheet1!$B$53:$E$53</c:f>
                <c:numCache>
                  <c:formatCode>General</c:formatCode>
                  <c:ptCount val="3"/>
                  <c:pt idx="0">
                    <c:v>0.13269335658472292</c:v>
                  </c:pt>
                  <c:pt idx="1">
                    <c:v>7.1428571428571425E-2</c:v>
                  </c:pt>
                  <c:pt idx="2">
                    <c:v>0.12545128702187464</c:v>
                  </c:pt>
                </c:numCache>
              </c:numRef>
            </c:minus>
          </c:errBars>
          <c:cat>
            <c:strRef>
              <c:f>(Sheet1!$B$2:$C$2,Sheet1!$E$2)</c:f>
              <c:strCache>
                <c:ptCount val="2"/>
                <c:pt idx="0">
                  <c:v>Luciferase Control</c:v>
                </c:pt>
                <c:pt idx="1">
                  <c:v>C3G RNAi</c:v>
                </c:pt>
              </c:strCache>
            </c:strRef>
          </c:cat>
          <c:val>
            <c:numRef>
              <c:f>(Sheet1!$B$52:$C$52,Sheet1!$E$52)</c:f>
              <c:numCache>
                <c:formatCode>General</c:formatCode>
                <c:ptCount val="2"/>
                <c:pt idx="0">
                  <c:v>1.4390243902439024</c:v>
                </c:pt>
                <c:pt idx="1">
                  <c:v>1.3783783783783783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51B-7B49-B6F3-73AA1E4A72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5"/>
        <c:axId val="-1670986416"/>
        <c:axId val="-1670977168"/>
      </c:barChart>
      <c:catAx>
        <c:axId val="-16709864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one"/>
        <c:crossAx val="-1670977168"/>
        <c:crosses val="autoZero"/>
        <c:auto val="1"/>
        <c:lblAlgn val="ctr"/>
        <c:lblOffset val="100"/>
        <c:noMultiLvlLbl val="0"/>
      </c:catAx>
      <c:valAx>
        <c:axId val="-1670977168"/>
        <c:scaling>
          <c:orientation val="minMax"/>
          <c:max val="2"/>
          <c:min val="0"/>
        </c:scaling>
        <c:delete val="0"/>
        <c:axPos val="l"/>
        <c:title>
          <c:tx>
            <c:rich>
              <a:bodyPr/>
              <a:lstStyle/>
              <a:p>
                <a:pPr>
                  <a:defRPr/>
                </a:pP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Ectopic 1°</a:t>
                </a:r>
              </a:p>
            </c:rich>
          </c:tx>
          <c:layout>
            <c:manualLayout>
              <c:xMode val="edge"/>
              <c:yMode val="edge"/>
              <c:x val="3.8481029534190164E-2"/>
              <c:y val="0.32609283805489259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spPr>
          <a:ln>
            <a:solidFill>
              <a:schemeClr val="accent3"/>
            </a:solidFill>
          </a:ln>
        </c:spPr>
        <c:txPr>
          <a:bodyPr/>
          <a:lstStyle/>
          <a:p>
            <a:pPr>
              <a:defRPr>
                <a:solidFill>
                  <a:schemeClr val="bg2">
                    <a:lumMod val="25000"/>
                  </a:schemeClr>
                </a:solidFill>
              </a:defRPr>
            </a:pPr>
            <a:endParaRPr lang="en-US"/>
          </a:p>
        </c:txPr>
        <c:crossAx val="-167098641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0060" y="1346836"/>
            <a:ext cx="5440680" cy="2865120"/>
          </a:xfrm>
        </p:spPr>
        <p:txBody>
          <a:bodyPr anchor="b"/>
          <a:lstStyle>
            <a:lvl1pPr algn="ctr"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00100" y="4322446"/>
            <a:ext cx="4800600" cy="1986914"/>
          </a:xfrm>
        </p:spPr>
        <p:txBody>
          <a:bodyPr/>
          <a:lstStyle>
            <a:lvl1pPr marL="0" indent="0" algn="ctr">
              <a:buNone/>
              <a:defRPr sz="1680"/>
            </a:lvl1pPr>
            <a:lvl2pPr marL="320040" indent="0" algn="ctr">
              <a:buNone/>
              <a:defRPr sz="1400"/>
            </a:lvl2pPr>
            <a:lvl3pPr marL="640080" indent="0" algn="ctr">
              <a:buNone/>
              <a:defRPr sz="1260"/>
            </a:lvl3pPr>
            <a:lvl4pPr marL="960120" indent="0" algn="ctr">
              <a:buNone/>
              <a:defRPr sz="1120"/>
            </a:lvl4pPr>
            <a:lvl5pPr marL="1280160" indent="0" algn="ctr">
              <a:buNone/>
              <a:defRPr sz="1120"/>
            </a:lvl5pPr>
            <a:lvl6pPr marL="1600200" indent="0" algn="ctr">
              <a:buNone/>
              <a:defRPr sz="1120"/>
            </a:lvl6pPr>
            <a:lvl7pPr marL="1920240" indent="0" algn="ctr">
              <a:buNone/>
              <a:defRPr sz="1120"/>
            </a:lvl7pPr>
            <a:lvl8pPr marL="2240280" indent="0" algn="ctr">
              <a:buNone/>
              <a:defRPr sz="1120"/>
            </a:lvl8pPr>
            <a:lvl9pPr marL="2560320" indent="0" algn="ctr">
              <a:buNone/>
              <a:defRPr sz="112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19B247-3E03-4CAC-B76A-BD392FCD3532}" type="datetimeFigureOut">
              <a:rPr lang="en-US" smtClean="0"/>
              <a:t>9/25/18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33650-3112-4296-A073-D8CAE521CD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47050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19B247-3E03-4CAC-B76A-BD392FCD3532}" type="datetimeFigureOut">
              <a:rPr lang="en-US" smtClean="0"/>
              <a:t>9/25/18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33650-3112-4296-A073-D8CAE521CD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10460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580573" y="438150"/>
            <a:ext cx="1380173" cy="697420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0055" y="438150"/>
            <a:ext cx="4060508" cy="697420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19B247-3E03-4CAC-B76A-BD392FCD3532}" type="datetimeFigureOut">
              <a:rPr lang="en-US" smtClean="0"/>
              <a:t>9/25/18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33650-3112-4296-A073-D8CAE521CD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3751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19B247-3E03-4CAC-B76A-BD392FCD3532}" type="datetimeFigureOut">
              <a:rPr lang="en-US" smtClean="0"/>
              <a:t>9/25/18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33650-3112-4296-A073-D8CAE521CD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83215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6722" y="2051688"/>
            <a:ext cx="5520690" cy="3423284"/>
          </a:xfrm>
        </p:spPr>
        <p:txBody>
          <a:bodyPr anchor="b"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36722" y="5507358"/>
            <a:ext cx="5520690" cy="1800224"/>
          </a:xfrm>
        </p:spPr>
        <p:txBody>
          <a:bodyPr/>
          <a:lstStyle>
            <a:lvl1pPr marL="0" indent="0">
              <a:buNone/>
              <a:defRPr sz="1680">
                <a:solidFill>
                  <a:schemeClr val="tx1"/>
                </a:solidFill>
              </a:defRPr>
            </a:lvl1pPr>
            <a:lvl2pPr marL="3200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4008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3pPr>
            <a:lvl4pPr marL="960120" indent="0">
              <a:buNone/>
              <a:defRPr sz="1120">
                <a:solidFill>
                  <a:schemeClr val="tx1">
                    <a:tint val="75000"/>
                  </a:schemeClr>
                </a:solidFill>
              </a:defRPr>
            </a:lvl4pPr>
            <a:lvl5pPr marL="1280160" indent="0">
              <a:buNone/>
              <a:defRPr sz="1120">
                <a:solidFill>
                  <a:schemeClr val="tx1">
                    <a:tint val="75000"/>
                  </a:schemeClr>
                </a:solidFill>
              </a:defRPr>
            </a:lvl5pPr>
            <a:lvl6pPr marL="1600200" indent="0">
              <a:buNone/>
              <a:defRPr sz="1120">
                <a:solidFill>
                  <a:schemeClr val="tx1">
                    <a:tint val="75000"/>
                  </a:schemeClr>
                </a:solidFill>
              </a:defRPr>
            </a:lvl6pPr>
            <a:lvl7pPr marL="1920240" indent="0">
              <a:buNone/>
              <a:defRPr sz="1120">
                <a:solidFill>
                  <a:schemeClr val="tx1">
                    <a:tint val="75000"/>
                  </a:schemeClr>
                </a:solidFill>
              </a:defRPr>
            </a:lvl7pPr>
            <a:lvl8pPr marL="2240280" indent="0">
              <a:buNone/>
              <a:defRPr sz="1120">
                <a:solidFill>
                  <a:schemeClr val="tx1">
                    <a:tint val="75000"/>
                  </a:schemeClr>
                </a:solidFill>
              </a:defRPr>
            </a:lvl8pPr>
            <a:lvl9pPr marL="2560320" indent="0">
              <a:buNone/>
              <a:defRPr sz="11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19B247-3E03-4CAC-B76A-BD392FCD3532}" type="datetimeFigureOut">
              <a:rPr lang="en-US" smtClean="0"/>
              <a:t>9/25/18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33650-3112-4296-A073-D8CAE521CD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44934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0055" y="2190750"/>
            <a:ext cx="2720340" cy="52216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240405" y="2190750"/>
            <a:ext cx="2720340" cy="52216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19B247-3E03-4CAC-B76A-BD392FCD3532}" type="datetimeFigureOut">
              <a:rPr lang="en-US" smtClean="0"/>
              <a:t>9/25/18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33650-3112-4296-A073-D8CAE521CD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8048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0889" y="438152"/>
            <a:ext cx="5520690" cy="159067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0889" y="2017396"/>
            <a:ext cx="2707838" cy="988694"/>
          </a:xfrm>
        </p:spPr>
        <p:txBody>
          <a:bodyPr anchor="b"/>
          <a:lstStyle>
            <a:lvl1pPr marL="0" indent="0">
              <a:buNone/>
              <a:defRPr sz="1680" b="1"/>
            </a:lvl1pPr>
            <a:lvl2pPr marL="320040" indent="0">
              <a:buNone/>
              <a:defRPr sz="1400" b="1"/>
            </a:lvl2pPr>
            <a:lvl3pPr marL="640080" indent="0">
              <a:buNone/>
              <a:defRPr sz="1260" b="1"/>
            </a:lvl3pPr>
            <a:lvl4pPr marL="960120" indent="0">
              <a:buNone/>
              <a:defRPr sz="1120" b="1"/>
            </a:lvl4pPr>
            <a:lvl5pPr marL="1280160" indent="0">
              <a:buNone/>
              <a:defRPr sz="1120" b="1"/>
            </a:lvl5pPr>
            <a:lvl6pPr marL="1600200" indent="0">
              <a:buNone/>
              <a:defRPr sz="1120" b="1"/>
            </a:lvl6pPr>
            <a:lvl7pPr marL="1920240" indent="0">
              <a:buNone/>
              <a:defRPr sz="1120" b="1"/>
            </a:lvl7pPr>
            <a:lvl8pPr marL="2240280" indent="0">
              <a:buNone/>
              <a:defRPr sz="1120" b="1"/>
            </a:lvl8pPr>
            <a:lvl9pPr marL="2560320" indent="0">
              <a:buNone/>
              <a:defRPr sz="11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0889" y="3006090"/>
            <a:ext cx="2707838" cy="44215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240405" y="2017396"/>
            <a:ext cx="2721174" cy="988694"/>
          </a:xfrm>
        </p:spPr>
        <p:txBody>
          <a:bodyPr anchor="b"/>
          <a:lstStyle>
            <a:lvl1pPr marL="0" indent="0">
              <a:buNone/>
              <a:defRPr sz="1680" b="1"/>
            </a:lvl1pPr>
            <a:lvl2pPr marL="320040" indent="0">
              <a:buNone/>
              <a:defRPr sz="1400" b="1"/>
            </a:lvl2pPr>
            <a:lvl3pPr marL="640080" indent="0">
              <a:buNone/>
              <a:defRPr sz="1260" b="1"/>
            </a:lvl3pPr>
            <a:lvl4pPr marL="960120" indent="0">
              <a:buNone/>
              <a:defRPr sz="1120" b="1"/>
            </a:lvl4pPr>
            <a:lvl5pPr marL="1280160" indent="0">
              <a:buNone/>
              <a:defRPr sz="1120" b="1"/>
            </a:lvl5pPr>
            <a:lvl6pPr marL="1600200" indent="0">
              <a:buNone/>
              <a:defRPr sz="1120" b="1"/>
            </a:lvl6pPr>
            <a:lvl7pPr marL="1920240" indent="0">
              <a:buNone/>
              <a:defRPr sz="1120" b="1"/>
            </a:lvl7pPr>
            <a:lvl8pPr marL="2240280" indent="0">
              <a:buNone/>
              <a:defRPr sz="1120" b="1"/>
            </a:lvl8pPr>
            <a:lvl9pPr marL="2560320" indent="0">
              <a:buNone/>
              <a:defRPr sz="11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240405" y="3006090"/>
            <a:ext cx="2721174" cy="44215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19B247-3E03-4CAC-B76A-BD392FCD3532}" type="datetimeFigureOut">
              <a:rPr lang="en-US" smtClean="0"/>
              <a:t>9/25/18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33650-3112-4296-A073-D8CAE521CD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54352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19B247-3E03-4CAC-B76A-BD392FCD3532}" type="datetimeFigureOut">
              <a:rPr lang="en-US" smtClean="0"/>
              <a:t>9/25/18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33650-3112-4296-A073-D8CAE521CD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83633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19B247-3E03-4CAC-B76A-BD392FCD3532}" type="datetimeFigureOut">
              <a:rPr lang="en-US" smtClean="0"/>
              <a:t>9/25/18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33650-3112-4296-A073-D8CAE521CD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88798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0889" y="548640"/>
            <a:ext cx="2064425" cy="1920240"/>
          </a:xfrm>
        </p:spPr>
        <p:txBody>
          <a:bodyPr anchor="b"/>
          <a:lstStyle>
            <a:lvl1pPr>
              <a:defRPr sz="224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21174" y="1184912"/>
            <a:ext cx="3240405" cy="5848350"/>
          </a:xfrm>
        </p:spPr>
        <p:txBody>
          <a:bodyPr/>
          <a:lstStyle>
            <a:lvl1pPr>
              <a:defRPr sz="2240"/>
            </a:lvl1pPr>
            <a:lvl2pPr>
              <a:defRPr sz="1960"/>
            </a:lvl2pPr>
            <a:lvl3pPr>
              <a:defRPr sz="168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0889" y="2468880"/>
            <a:ext cx="2064425" cy="4573906"/>
          </a:xfrm>
        </p:spPr>
        <p:txBody>
          <a:bodyPr/>
          <a:lstStyle>
            <a:lvl1pPr marL="0" indent="0">
              <a:buNone/>
              <a:defRPr sz="1120"/>
            </a:lvl1pPr>
            <a:lvl2pPr marL="320040" indent="0">
              <a:buNone/>
              <a:defRPr sz="980"/>
            </a:lvl2pPr>
            <a:lvl3pPr marL="640080" indent="0">
              <a:buNone/>
              <a:defRPr sz="840"/>
            </a:lvl3pPr>
            <a:lvl4pPr marL="960120" indent="0">
              <a:buNone/>
              <a:defRPr sz="700"/>
            </a:lvl4pPr>
            <a:lvl5pPr marL="1280160" indent="0">
              <a:buNone/>
              <a:defRPr sz="700"/>
            </a:lvl5pPr>
            <a:lvl6pPr marL="1600200" indent="0">
              <a:buNone/>
              <a:defRPr sz="700"/>
            </a:lvl6pPr>
            <a:lvl7pPr marL="1920240" indent="0">
              <a:buNone/>
              <a:defRPr sz="700"/>
            </a:lvl7pPr>
            <a:lvl8pPr marL="2240280" indent="0">
              <a:buNone/>
              <a:defRPr sz="700"/>
            </a:lvl8pPr>
            <a:lvl9pPr marL="2560320" indent="0">
              <a:buNone/>
              <a:defRPr sz="7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19B247-3E03-4CAC-B76A-BD392FCD3532}" type="datetimeFigureOut">
              <a:rPr lang="en-US" smtClean="0"/>
              <a:t>9/25/18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33650-3112-4296-A073-D8CAE521CD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66909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0889" y="548640"/>
            <a:ext cx="2064425" cy="1920240"/>
          </a:xfrm>
        </p:spPr>
        <p:txBody>
          <a:bodyPr anchor="b"/>
          <a:lstStyle>
            <a:lvl1pPr>
              <a:defRPr sz="224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721174" y="1184912"/>
            <a:ext cx="3240405" cy="5848350"/>
          </a:xfrm>
        </p:spPr>
        <p:txBody>
          <a:bodyPr anchor="t"/>
          <a:lstStyle>
            <a:lvl1pPr marL="0" indent="0">
              <a:buNone/>
              <a:defRPr sz="2240"/>
            </a:lvl1pPr>
            <a:lvl2pPr marL="320040" indent="0">
              <a:buNone/>
              <a:defRPr sz="1960"/>
            </a:lvl2pPr>
            <a:lvl3pPr marL="640080" indent="0">
              <a:buNone/>
              <a:defRPr sz="1680"/>
            </a:lvl3pPr>
            <a:lvl4pPr marL="960120" indent="0">
              <a:buNone/>
              <a:defRPr sz="1400"/>
            </a:lvl4pPr>
            <a:lvl5pPr marL="1280160" indent="0">
              <a:buNone/>
              <a:defRPr sz="1400"/>
            </a:lvl5pPr>
            <a:lvl6pPr marL="1600200" indent="0">
              <a:buNone/>
              <a:defRPr sz="1400"/>
            </a:lvl6pPr>
            <a:lvl7pPr marL="1920240" indent="0">
              <a:buNone/>
              <a:defRPr sz="1400"/>
            </a:lvl7pPr>
            <a:lvl8pPr marL="2240280" indent="0">
              <a:buNone/>
              <a:defRPr sz="1400"/>
            </a:lvl8pPr>
            <a:lvl9pPr marL="2560320" indent="0">
              <a:buNone/>
              <a:defRPr sz="14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0889" y="2468880"/>
            <a:ext cx="2064425" cy="4573906"/>
          </a:xfrm>
        </p:spPr>
        <p:txBody>
          <a:bodyPr/>
          <a:lstStyle>
            <a:lvl1pPr marL="0" indent="0">
              <a:buNone/>
              <a:defRPr sz="1120"/>
            </a:lvl1pPr>
            <a:lvl2pPr marL="320040" indent="0">
              <a:buNone/>
              <a:defRPr sz="980"/>
            </a:lvl2pPr>
            <a:lvl3pPr marL="640080" indent="0">
              <a:buNone/>
              <a:defRPr sz="840"/>
            </a:lvl3pPr>
            <a:lvl4pPr marL="960120" indent="0">
              <a:buNone/>
              <a:defRPr sz="700"/>
            </a:lvl4pPr>
            <a:lvl5pPr marL="1280160" indent="0">
              <a:buNone/>
              <a:defRPr sz="700"/>
            </a:lvl5pPr>
            <a:lvl6pPr marL="1600200" indent="0">
              <a:buNone/>
              <a:defRPr sz="700"/>
            </a:lvl6pPr>
            <a:lvl7pPr marL="1920240" indent="0">
              <a:buNone/>
              <a:defRPr sz="700"/>
            </a:lvl7pPr>
            <a:lvl8pPr marL="2240280" indent="0">
              <a:buNone/>
              <a:defRPr sz="700"/>
            </a:lvl8pPr>
            <a:lvl9pPr marL="2560320" indent="0">
              <a:buNone/>
              <a:defRPr sz="7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19B247-3E03-4CAC-B76A-BD392FCD3532}" type="datetimeFigureOut">
              <a:rPr lang="en-US" smtClean="0"/>
              <a:t>9/25/18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33650-3112-4296-A073-D8CAE521CD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3173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40055" y="438152"/>
            <a:ext cx="5520690" cy="15906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0055" y="2190750"/>
            <a:ext cx="5520690" cy="52216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40055" y="7627622"/>
            <a:ext cx="1440180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19B247-3E03-4CAC-B76A-BD392FCD3532}" type="datetimeFigureOut">
              <a:rPr lang="en-US" smtClean="0"/>
              <a:t>9/25/18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20265" y="7627622"/>
            <a:ext cx="2160270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20565" y="7627622"/>
            <a:ext cx="1440180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633650-3112-4296-A073-D8CAE521CD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36486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40080" rtl="0" eaLnBrk="1" latinLnBrk="0" hangingPunct="1">
        <a:lnSpc>
          <a:spcPct val="90000"/>
        </a:lnSpc>
        <a:spcBef>
          <a:spcPct val="0"/>
        </a:spcBef>
        <a:buNone/>
        <a:defRPr sz="30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0020" indent="-160020" algn="l" defTabSz="64008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1960" kern="1200">
          <a:solidFill>
            <a:schemeClr val="tx1"/>
          </a:solidFill>
          <a:latin typeface="+mn-lt"/>
          <a:ea typeface="+mn-ea"/>
          <a:cs typeface="+mn-cs"/>
        </a:defRPr>
      </a:lvl1pPr>
      <a:lvl2pPr marL="480060" indent="-160020" algn="l" defTabSz="640080" rtl="0" eaLnBrk="1" latinLnBrk="0" hangingPunct="1">
        <a:lnSpc>
          <a:spcPct val="90000"/>
        </a:lnSpc>
        <a:spcBef>
          <a:spcPts val="350"/>
        </a:spcBef>
        <a:buFont typeface="Arial" panose="020B0604020202020204" pitchFamily="34" charset="0"/>
        <a:buChar char="•"/>
        <a:defRPr sz="1680" kern="1200">
          <a:solidFill>
            <a:schemeClr val="tx1"/>
          </a:solidFill>
          <a:latin typeface="+mn-lt"/>
          <a:ea typeface="+mn-ea"/>
          <a:cs typeface="+mn-cs"/>
        </a:defRPr>
      </a:lvl2pPr>
      <a:lvl3pPr marL="800100" indent="-160020" algn="l" defTabSz="640080" rtl="0" eaLnBrk="1" latinLnBrk="0" hangingPunct="1">
        <a:lnSpc>
          <a:spcPct val="90000"/>
        </a:lnSpc>
        <a:spcBef>
          <a:spcPts val="35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120140" indent="-160020" algn="l" defTabSz="640080" rtl="0" eaLnBrk="1" latinLnBrk="0" hangingPunct="1">
        <a:lnSpc>
          <a:spcPct val="90000"/>
        </a:lnSpc>
        <a:spcBef>
          <a:spcPts val="350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4pPr>
      <a:lvl5pPr marL="1440180" indent="-160020" algn="l" defTabSz="640080" rtl="0" eaLnBrk="1" latinLnBrk="0" hangingPunct="1">
        <a:lnSpc>
          <a:spcPct val="90000"/>
        </a:lnSpc>
        <a:spcBef>
          <a:spcPts val="350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5pPr>
      <a:lvl6pPr marL="1760220" indent="-160020" algn="l" defTabSz="640080" rtl="0" eaLnBrk="1" latinLnBrk="0" hangingPunct="1">
        <a:lnSpc>
          <a:spcPct val="90000"/>
        </a:lnSpc>
        <a:spcBef>
          <a:spcPts val="350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6pPr>
      <a:lvl7pPr marL="2080260" indent="-160020" algn="l" defTabSz="640080" rtl="0" eaLnBrk="1" latinLnBrk="0" hangingPunct="1">
        <a:lnSpc>
          <a:spcPct val="90000"/>
        </a:lnSpc>
        <a:spcBef>
          <a:spcPts val="350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indent="-160020" algn="l" defTabSz="640080" rtl="0" eaLnBrk="1" latinLnBrk="0" hangingPunct="1">
        <a:lnSpc>
          <a:spcPct val="90000"/>
        </a:lnSpc>
        <a:spcBef>
          <a:spcPts val="350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8pPr>
      <a:lvl9pPr marL="2720340" indent="-160020" algn="l" defTabSz="640080" rtl="0" eaLnBrk="1" latinLnBrk="0" hangingPunct="1">
        <a:lnSpc>
          <a:spcPct val="90000"/>
        </a:lnSpc>
        <a:spcBef>
          <a:spcPts val="350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40080" rtl="0" eaLnBrk="1" latinLnBrk="0" hangingPunct="1">
        <a:defRPr sz="1260" kern="1200">
          <a:solidFill>
            <a:schemeClr val="tx1"/>
          </a:solidFill>
          <a:latin typeface="+mn-lt"/>
          <a:ea typeface="+mn-ea"/>
          <a:cs typeface="+mn-cs"/>
        </a:defRPr>
      </a:lvl1pPr>
      <a:lvl2pPr marL="320040" algn="l" defTabSz="640080" rtl="0" eaLnBrk="1" latinLnBrk="0" hangingPunct="1">
        <a:defRPr sz="1260" kern="1200">
          <a:solidFill>
            <a:schemeClr val="tx1"/>
          </a:solidFill>
          <a:latin typeface="+mn-lt"/>
          <a:ea typeface="+mn-ea"/>
          <a:cs typeface="+mn-cs"/>
        </a:defRPr>
      </a:lvl2pPr>
      <a:lvl3pPr marL="640080" algn="l" defTabSz="640080" rtl="0" eaLnBrk="1" latinLnBrk="0" hangingPunct="1"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960120" algn="l" defTabSz="640080" rtl="0" eaLnBrk="1" latinLnBrk="0" hangingPunct="1">
        <a:defRPr sz="126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algn="l" defTabSz="640080" rtl="0" eaLnBrk="1" latinLnBrk="0" hangingPunct="1">
        <a:defRPr sz="126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algn="l" defTabSz="640080" rtl="0" eaLnBrk="1" latinLnBrk="0" hangingPunct="1">
        <a:defRPr sz="126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algn="l" defTabSz="640080" rtl="0" eaLnBrk="1" latinLnBrk="0" hangingPunct="1">
        <a:defRPr sz="1260" kern="1200">
          <a:solidFill>
            <a:schemeClr val="tx1"/>
          </a:solidFill>
          <a:latin typeface="+mn-lt"/>
          <a:ea typeface="+mn-ea"/>
          <a:cs typeface="+mn-cs"/>
        </a:defRPr>
      </a:lvl7pPr>
      <a:lvl8pPr marL="2240280" algn="l" defTabSz="640080" rtl="0" eaLnBrk="1" latinLnBrk="0" hangingPunct="1">
        <a:defRPr sz="126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algn="l" defTabSz="640080" rtl="0" eaLnBrk="1" latinLnBrk="0" hangingPunct="1">
        <a:defRPr sz="12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tiff"/><Relationship Id="rId13" Type="http://schemas.openxmlformats.org/officeDocument/2006/relationships/chart" Target="../charts/chart1.xml"/><Relationship Id="rId3" Type="http://schemas.microsoft.com/office/2007/relationships/hdphoto" Target="../media/hdphoto1.wdp"/><Relationship Id="rId7" Type="http://schemas.microsoft.com/office/2007/relationships/hdphoto" Target="../media/hdphoto3.wdp"/><Relationship Id="rId12" Type="http://schemas.microsoft.com/office/2007/relationships/hdphoto" Target="../media/hdphoto5.wdp"/><Relationship Id="rId17" Type="http://schemas.openxmlformats.org/officeDocument/2006/relationships/chart" Target="../charts/chart5.xml"/><Relationship Id="rId2" Type="http://schemas.openxmlformats.org/officeDocument/2006/relationships/image" Target="../media/image8.png"/><Relationship Id="rId16" Type="http://schemas.openxmlformats.org/officeDocument/2006/relationships/chart" Target="../charts/chart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13.png"/><Relationship Id="rId5" Type="http://schemas.microsoft.com/office/2007/relationships/hdphoto" Target="../media/hdphoto2.wdp"/><Relationship Id="rId15" Type="http://schemas.openxmlformats.org/officeDocument/2006/relationships/chart" Target="../charts/chart3.xml"/><Relationship Id="rId10" Type="http://schemas.microsoft.com/office/2007/relationships/hdphoto" Target="../media/hdphoto4.wdp"/><Relationship Id="rId4" Type="http://schemas.openxmlformats.org/officeDocument/2006/relationships/image" Target="../media/image9.png"/><Relationship Id="rId9" Type="http://schemas.openxmlformats.org/officeDocument/2006/relationships/image" Target="../media/image12.png"/><Relationship Id="rId14" Type="http://schemas.openxmlformats.org/officeDocument/2006/relationships/chart" Target="../charts/char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126" y="-21729"/>
            <a:ext cx="73770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Figure S1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0" y="208825"/>
            <a:ext cx="3894462" cy="2610518"/>
            <a:chOff x="0" y="208825"/>
            <a:chExt cx="3894462" cy="2610518"/>
          </a:xfrm>
        </p:grpSpPr>
        <p:sp>
          <p:nvSpPr>
            <p:cNvPr id="16" name="TextBox 15"/>
            <p:cNvSpPr txBox="1"/>
            <p:nvPr/>
          </p:nvSpPr>
          <p:spPr>
            <a:xfrm>
              <a:off x="0" y="208825"/>
              <a:ext cx="28286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A</a:t>
              </a:r>
            </a:p>
          </p:txBody>
        </p:sp>
        <p:pic>
          <p:nvPicPr>
            <p:cNvPr id="2" name="Picture 1"/>
            <p:cNvPicPr>
              <a:picLocks noChangeAspect="1"/>
            </p:cNvPicPr>
            <p:nvPr/>
          </p:nvPicPr>
          <p:blipFill rotWithShape="1">
            <a:blip r:embed="rId2"/>
            <a:srcRect r="82365"/>
            <a:stretch/>
          </p:blipFill>
          <p:spPr>
            <a:xfrm>
              <a:off x="66927" y="218334"/>
              <a:ext cx="809373" cy="2601009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3"/>
            <a:srcRect l="45566"/>
            <a:stretch/>
          </p:blipFill>
          <p:spPr>
            <a:xfrm>
              <a:off x="701039" y="259132"/>
              <a:ext cx="2367769" cy="2514600"/>
            </a:xfrm>
            <a:prstGeom prst="rect">
              <a:avLst/>
            </a:prstGeom>
          </p:spPr>
        </p:pic>
        <p:sp>
          <p:nvSpPr>
            <p:cNvPr id="8" name="Right Bracket 7"/>
            <p:cNvSpPr/>
            <p:nvPr/>
          </p:nvSpPr>
          <p:spPr>
            <a:xfrm>
              <a:off x="3020146" y="557779"/>
              <a:ext cx="63998" cy="719828"/>
            </a:xfrm>
            <a:prstGeom prst="rightBracke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ight Bracket 8"/>
            <p:cNvSpPr/>
            <p:nvPr/>
          </p:nvSpPr>
          <p:spPr>
            <a:xfrm>
              <a:off x="3020146" y="1282362"/>
              <a:ext cx="63998" cy="561628"/>
            </a:xfrm>
            <a:prstGeom prst="rightBracke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ight Bracket 9"/>
            <p:cNvSpPr/>
            <p:nvPr/>
          </p:nvSpPr>
          <p:spPr>
            <a:xfrm>
              <a:off x="3020146" y="1844229"/>
              <a:ext cx="63998" cy="699039"/>
            </a:xfrm>
            <a:prstGeom prst="rightBracke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ight Bracket 10"/>
            <p:cNvSpPr/>
            <p:nvPr/>
          </p:nvSpPr>
          <p:spPr>
            <a:xfrm>
              <a:off x="3020146" y="2540622"/>
              <a:ext cx="63998" cy="182429"/>
            </a:xfrm>
            <a:prstGeom prst="rightBracke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074436" y="754355"/>
              <a:ext cx="741395" cy="326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Ras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068809" y="1399838"/>
              <a:ext cx="825653" cy="326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Rap1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068809" y="2030411"/>
              <a:ext cx="825653" cy="326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Rap2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068809" y="2468498"/>
              <a:ext cx="825653" cy="326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Rap3</a:t>
              </a:r>
            </a:p>
          </p:txBody>
        </p:sp>
        <p:pic>
          <p:nvPicPr>
            <p:cNvPr id="19" name="Picture 18"/>
            <p:cNvPicPr>
              <a:picLocks noChangeAspect="1"/>
            </p:cNvPicPr>
            <p:nvPr/>
          </p:nvPicPr>
          <p:blipFill rotWithShape="1">
            <a:blip r:embed="rId3"/>
            <a:srcRect l="-156" r="85266"/>
            <a:stretch/>
          </p:blipFill>
          <p:spPr>
            <a:xfrm>
              <a:off x="77469" y="259132"/>
              <a:ext cx="647701" cy="2514600"/>
            </a:xfrm>
            <a:prstGeom prst="rect">
              <a:avLst/>
            </a:prstGeom>
          </p:spPr>
        </p:pic>
        <p:sp>
          <p:nvSpPr>
            <p:cNvPr id="20" name="TextBox 19"/>
            <p:cNvSpPr txBox="1"/>
            <p:nvPr/>
          </p:nvSpPr>
          <p:spPr>
            <a:xfrm>
              <a:off x="74644" y="218173"/>
              <a:ext cx="28286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153466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6126" y="-21729"/>
            <a:ext cx="103539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Figure S2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0" y="192215"/>
            <a:ext cx="3925470" cy="5715148"/>
            <a:chOff x="0" y="192215"/>
            <a:chExt cx="3925470" cy="5715148"/>
          </a:xfrm>
        </p:grpSpPr>
        <p:pic>
          <p:nvPicPr>
            <p:cNvPr id="32" name="Picture 3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044" y="4678970"/>
              <a:ext cx="1651355" cy="1228393"/>
            </a:xfrm>
            <a:prstGeom prst="rect">
              <a:avLst/>
            </a:prstGeom>
          </p:spPr>
        </p:pic>
        <p:pic>
          <p:nvPicPr>
            <p:cNvPr id="30" name="Picture 29"/>
            <p:cNvPicPr>
              <a:picLocks noChangeAspect="1"/>
            </p:cNvPicPr>
            <p:nvPr/>
          </p:nvPicPr>
          <p:blipFill rotWithShape="1">
            <a:blip r:embed="rId3"/>
            <a:srcRect l="1697" t="53985" r="1395"/>
            <a:stretch/>
          </p:blipFill>
          <p:spPr>
            <a:xfrm>
              <a:off x="110924" y="2052632"/>
              <a:ext cx="3808608" cy="1090422"/>
            </a:xfrm>
            <a:prstGeom prst="rect">
              <a:avLst/>
            </a:prstGeom>
          </p:spPr>
        </p:pic>
        <p:pic>
          <p:nvPicPr>
            <p:cNvPr id="29" name="Picture 28"/>
            <p:cNvPicPr>
              <a:picLocks noChangeAspect="1"/>
            </p:cNvPicPr>
            <p:nvPr/>
          </p:nvPicPr>
          <p:blipFill rotWithShape="1">
            <a:blip r:embed="rId4"/>
            <a:srcRect l="2636" r="2101" b="55397"/>
            <a:stretch/>
          </p:blipFill>
          <p:spPr>
            <a:xfrm>
              <a:off x="86907" y="3319934"/>
              <a:ext cx="3827868" cy="1085380"/>
            </a:xfrm>
            <a:prstGeom prst="rect">
              <a:avLst/>
            </a:prstGeom>
          </p:spPr>
        </p:pic>
        <p:pic>
          <p:nvPicPr>
            <p:cNvPr id="3" name="Picture 2"/>
            <p:cNvPicPr>
              <a:picLocks noChangeAspect="1"/>
            </p:cNvPicPr>
            <p:nvPr/>
          </p:nvPicPr>
          <p:blipFill rotWithShape="1">
            <a:blip r:embed="rId3"/>
            <a:srcRect l="1697" r="1395" b="54256"/>
            <a:stretch/>
          </p:blipFill>
          <p:spPr>
            <a:xfrm>
              <a:off x="115694" y="759093"/>
              <a:ext cx="3808608" cy="1083995"/>
            </a:xfrm>
            <a:prstGeom prst="rect">
              <a:avLst/>
            </a:prstGeom>
          </p:spPr>
        </p:pic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413B87B4-997A-6B48-B702-8FFA56F1865D}"/>
                </a:ext>
              </a:extLst>
            </p:cNvPr>
            <p:cNvGrpSpPr/>
            <p:nvPr/>
          </p:nvGrpSpPr>
          <p:grpSpPr>
            <a:xfrm>
              <a:off x="1183135" y="1810766"/>
              <a:ext cx="423330" cy="246221"/>
              <a:chOff x="2351888" y="2632225"/>
              <a:chExt cx="530352" cy="308468"/>
            </a:xfrm>
          </p:grpSpPr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E7368050-B4A4-A449-8CC0-99032BFBCC2E}"/>
                  </a:ext>
                </a:extLst>
              </p:cNvPr>
              <p:cNvCxnSpPr/>
              <p:nvPr/>
            </p:nvCxnSpPr>
            <p:spPr>
              <a:xfrm>
                <a:off x="2351888" y="2657626"/>
                <a:ext cx="53035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3093A838-4618-0E4A-A266-2307A7B57C4E}"/>
                  </a:ext>
                </a:extLst>
              </p:cNvPr>
              <p:cNvSpPr txBox="1"/>
              <p:nvPr/>
            </p:nvSpPr>
            <p:spPr>
              <a:xfrm>
                <a:off x="2395969" y="2632225"/>
                <a:ext cx="444228" cy="3084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G1</a:t>
                </a:r>
              </a:p>
            </p:txBody>
          </p:sp>
        </p:grp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E9F8CEC-B505-5C48-803D-1E7F944AE2EA}"/>
                </a:ext>
              </a:extLst>
            </p:cNvPr>
            <p:cNvSpPr txBox="1"/>
            <p:nvPr/>
          </p:nvSpPr>
          <p:spPr>
            <a:xfrm>
              <a:off x="2367881" y="1810766"/>
              <a:ext cx="354585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G2</a:t>
              </a:r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417B4117-81E8-EF40-8B22-B4F4A975ECF7}"/>
                </a:ext>
              </a:extLst>
            </p:cNvPr>
            <p:cNvCxnSpPr/>
            <p:nvPr/>
          </p:nvCxnSpPr>
          <p:spPr>
            <a:xfrm>
              <a:off x="2522427" y="1831042"/>
              <a:ext cx="58289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6F98D96C-EC7E-6C45-82E7-2BD443A901BB}"/>
                </a:ext>
              </a:extLst>
            </p:cNvPr>
            <p:cNvGrpSpPr/>
            <p:nvPr/>
          </p:nvGrpSpPr>
          <p:grpSpPr>
            <a:xfrm>
              <a:off x="3642439" y="1810766"/>
              <a:ext cx="283031" cy="196535"/>
              <a:chOff x="5437690" y="2632224"/>
              <a:chExt cx="354584" cy="246221"/>
            </a:xfrm>
          </p:grpSpPr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762D4EEB-917B-0A47-80A0-F1F33FBB4253}"/>
                  </a:ext>
                </a:extLst>
              </p:cNvPr>
              <p:cNvSpPr txBox="1"/>
              <p:nvPr/>
            </p:nvSpPr>
            <p:spPr>
              <a:xfrm>
                <a:off x="5437690" y="2632224"/>
                <a:ext cx="354584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G3</a:t>
                </a:r>
              </a:p>
            </p:txBody>
          </p:sp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1678B274-6298-DC46-BA33-C35E963C339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20426" y="2657626"/>
                <a:ext cx="26035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5491C798-D55C-9248-B6C0-D82DDAAF16AF}"/>
                </a:ext>
              </a:extLst>
            </p:cNvPr>
            <p:cNvCxnSpPr/>
            <p:nvPr/>
          </p:nvCxnSpPr>
          <p:spPr>
            <a:xfrm>
              <a:off x="1317454" y="671481"/>
              <a:ext cx="0" cy="129250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1843C5E4-FC38-2D45-BF74-F8AE5255733C}"/>
                </a:ext>
              </a:extLst>
            </p:cNvPr>
            <p:cNvCxnSpPr>
              <a:cxnSpLocks/>
            </p:cNvCxnSpPr>
            <p:nvPr/>
          </p:nvCxnSpPr>
          <p:spPr>
            <a:xfrm>
              <a:off x="1365606" y="453531"/>
              <a:ext cx="0" cy="347200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190B9BC3-77B5-5743-9283-EEDDF606786D}"/>
                </a:ext>
              </a:extLst>
            </p:cNvPr>
            <p:cNvSpPr txBox="1"/>
            <p:nvPr/>
          </p:nvSpPr>
          <p:spPr>
            <a:xfrm>
              <a:off x="545683" y="470655"/>
              <a:ext cx="896399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RAP-1(G12V)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DE6DCB58-57E5-C846-B7C5-0BAAB4C83864}"/>
                </a:ext>
              </a:extLst>
            </p:cNvPr>
            <p:cNvSpPr txBox="1"/>
            <p:nvPr/>
          </p:nvSpPr>
          <p:spPr>
            <a:xfrm>
              <a:off x="1268675" y="285032"/>
              <a:ext cx="934871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LET-60(G13E)</a:t>
              </a:r>
            </a:p>
          </p:txBody>
        </p: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757067EB-B12F-8049-A6C9-E0542D35EC78}"/>
                </a:ext>
              </a:extLst>
            </p:cNvPr>
            <p:cNvGrpSpPr/>
            <p:nvPr/>
          </p:nvGrpSpPr>
          <p:grpSpPr>
            <a:xfrm>
              <a:off x="3573998" y="3076295"/>
              <a:ext cx="284870" cy="196535"/>
              <a:chOff x="5423888" y="2632224"/>
              <a:chExt cx="356888" cy="246221"/>
            </a:xfrm>
          </p:grpSpPr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B7D1A24E-7DF3-9B46-A963-B8BFF0C29D5B}"/>
                  </a:ext>
                </a:extLst>
              </p:cNvPr>
              <p:cNvSpPr txBox="1"/>
              <p:nvPr/>
            </p:nvSpPr>
            <p:spPr>
              <a:xfrm>
                <a:off x="5423888" y="2632224"/>
                <a:ext cx="354584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G4</a:t>
                </a:r>
              </a:p>
            </p:txBody>
          </p:sp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id="{167B02C1-EE76-E54F-AFE3-6B674341D9C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20426" y="2657626"/>
                <a:ext cx="26035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50CD0792-1133-5E41-87C5-40B4D2FA4EDA}"/>
                </a:ext>
              </a:extLst>
            </p:cNvPr>
            <p:cNvSpPr txBox="1"/>
            <p:nvPr/>
          </p:nvSpPr>
          <p:spPr>
            <a:xfrm>
              <a:off x="1999987" y="4352170"/>
              <a:ext cx="283031" cy="1965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G5</a:t>
              </a:r>
            </a:p>
          </p:txBody>
        </p: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C615969B-8A58-ED43-92A0-80FCFBFE06A7}"/>
                </a:ext>
              </a:extLst>
            </p:cNvPr>
            <p:cNvCxnSpPr/>
            <p:nvPr/>
          </p:nvCxnSpPr>
          <p:spPr>
            <a:xfrm flipH="1">
              <a:off x="2086959" y="4389740"/>
              <a:ext cx="15295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26"/>
            <p:cNvSpPr txBox="1"/>
            <p:nvPr/>
          </p:nvSpPr>
          <p:spPr>
            <a:xfrm>
              <a:off x="0" y="192215"/>
              <a:ext cx="22578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920207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48337" y="349141"/>
            <a:ext cx="5771464" cy="3440314"/>
            <a:chOff x="452662" y="620576"/>
            <a:chExt cx="10640215" cy="6342530"/>
          </a:xfrm>
        </p:grpSpPr>
        <p:grpSp>
          <p:nvGrpSpPr>
            <p:cNvPr id="5" name="Group 4"/>
            <p:cNvGrpSpPr/>
            <p:nvPr/>
          </p:nvGrpSpPr>
          <p:grpSpPr>
            <a:xfrm>
              <a:off x="6037862" y="3816654"/>
              <a:ext cx="3462130" cy="296339"/>
              <a:chOff x="5559961" y="25497637"/>
              <a:chExt cx="91076" cy="124613"/>
            </a:xfrm>
          </p:grpSpPr>
          <p:cxnSp>
            <p:nvCxnSpPr>
              <p:cNvPr id="73" name="Straight Connector 72"/>
              <p:cNvCxnSpPr/>
              <p:nvPr/>
            </p:nvCxnSpPr>
            <p:spPr>
              <a:xfrm flipV="1">
                <a:off x="5559961" y="25497637"/>
                <a:ext cx="45996" cy="124613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3"/>
              <p:cNvCxnSpPr/>
              <p:nvPr/>
            </p:nvCxnSpPr>
            <p:spPr>
              <a:xfrm flipH="1" flipV="1">
                <a:off x="5605041" y="25497637"/>
                <a:ext cx="45996" cy="124613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Group 5"/>
            <p:cNvGrpSpPr/>
            <p:nvPr/>
          </p:nvGrpSpPr>
          <p:grpSpPr>
            <a:xfrm>
              <a:off x="2379079" y="3816654"/>
              <a:ext cx="1859082" cy="296339"/>
              <a:chOff x="5562600" y="25497637"/>
              <a:chExt cx="91076" cy="124613"/>
            </a:xfrm>
          </p:grpSpPr>
          <p:cxnSp>
            <p:nvCxnSpPr>
              <p:cNvPr id="71" name="Straight Connector 70"/>
              <p:cNvCxnSpPr/>
              <p:nvPr/>
            </p:nvCxnSpPr>
            <p:spPr>
              <a:xfrm flipV="1">
                <a:off x="5562600" y="25497637"/>
                <a:ext cx="45996" cy="124613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Straight Connector 71"/>
              <p:cNvCxnSpPr/>
              <p:nvPr/>
            </p:nvCxnSpPr>
            <p:spPr>
              <a:xfrm flipH="1" flipV="1">
                <a:off x="5607680" y="25497637"/>
                <a:ext cx="45996" cy="124613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Group 6"/>
            <p:cNvGrpSpPr/>
            <p:nvPr/>
          </p:nvGrpSpPr>
          <p:grpSpPr>
            <a:xfrm>
              <a:off x="4438745" y="3816654"/>
              <a:ext cx="247599" cy="296339"/>
              <a:chOff x="5670044" y="25497637"/>
              <a:chExt cx="91075" cy="124613"/>
            </a:xfrm>
          </p:grpSpPr>
          <p:cxnSp>
            <p:nvCxnSpPr>
              <p:cNvPr id="69" name="Straight Connector 68"/>
              <p:cNvCxnSpPr/>
              <p:nvPr/>
            </p:nvCxnSpPr>
            <p:spPr>
              <a:xfrm flipV="1">
                <a:off x="5670044" y="25497637"/>
                <a:ext cx="45996" cy="124613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Straight Connector 69"/>
              <p:cNvCxnSpPr/>
              <p:nvPr/>
            </p:nvCxnSpPr>
            <p:spPr>
              <a:xfrm flipH="1" flipV="1">
                <a:off x="5715123" y="25497637"/>
                <a:ext cx="45996" cy="124613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Group 7"/>
            <p:cNvGrpSpPr/>
            <p:nvPr/>
          </p:nvGrpSpPr>
          <p:grpSpPr>
            <a:xfrm>
              <a:off x="1928453" y="3816654"/>
              <a:ext cx="214965" cy="296339"/>
              <a:chOff x="5411400" y="25497637"/>
              <a:chExt cx="91082" cy="124613"/>
            </a:xfrm>
          </p:grpSpPr>
          <p:cxnSp>
            <p:nvCxnSpPr>
              <p:cNvPr id="67" name="Straight Connector 66"/>
              <p:cNvCxnSpPr/>
              <p:nvPr/>
            </p:nvCxnSpPr>
            <p:spPr>
              <a:xfrm flipV="1">
                <a:off x="5411400" y="25497637"/>
                <a:ext cx="45996" cy="124613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Straight Connector 67"/>
              <p:cNvCxnSpPr/>
              <p:nvPr/>
            </p:nvCxnSpPr>
            <p:spPr>
              <a:xfrm flipH="1" flipV="1">
                <a:off x="5456486" y="25497637"/>
                <a:ext cx="45996" cy="124613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9" name="Straight Connector 8"/>
            <p:cNvCxnSpPr/>
            <p:nvPr/>
          </p:nvCxnSpPr>
          <p:spPr>
            <a:xfrm>
              <a:off x="2209005" y="5651380"/>
              <a:ext cx="9144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Rectangle 9"/>
            <p:cNvSpPr/>
            <p:nvPr/>
          </p:nvSpPr>
          <p:spPr>
            <a:xfrm>
              <a:off x="1687787" y="3681988"/>
              <a:ext cx="247114" cy="640081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4231131" y="3681988"/>
              <a:ext cx="212377" cy="640081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9483485" y="3681988"/>
              <a:ext cx="329809" cy="640081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grpSp>
          <p:nvGrpSpPr>
            <p:cNvPr id="13" name="Group 12"/>
            <p:cNvGrpSpPr/>
            <p:nvPr/>
          </p:nvGrpSpPr>
          <p:grpSpPr>
            <a:xfrm>
              <a:off x="5267398" y="3816654"/>
              <a:ext cx="282262" cy="296339"/>
              <a:chOff x="5562600" y="25497637"/>
              <a:chExt cx="91076" cy="124613"/>
            </a:xfrm>
          </p:grpSpPr>
          <p:cxnSp>
            <p:nvCxnSpPr>
              <p:cNvPr id="65" name="Straight Connector 64"/>
              <p:cNvCxnSpPr/>
              <p:nvPr/>
            </p:nvCxnSpPr>
            <p:spPr>
              <a:xfrm flipV="1">
                <a:off x="5562600" y="25497637"/>
                <a:ext cx="45996" cy="124613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Straight Connector 65"/>
              <p:cNvCxnSpPr/>
              <p:nvPr/>
            </p:nvCxnSpPr>
            <p:spPr>
              <a:xfrm flipH="1" flipV="1">
                <a:off x="5607680" y="25497637"/>
                <a:ext cx="45996" cy="124613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Rectangle 13"/>
            <p:cNvSpPr/>
            <p:nvPr/>
          </p:nvSpPr>
          <p:spPr>
            <a:xfrm>
              <a:off x="4685195" y="3681988"/>
              <a:ext cx="604166" cy="640081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2142848" y="3681988"/>
              <a:ext cx="304903" cy="640081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5526456" y="3681988"/>
              <a:ext cx="565727" cy="640081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609693" y="3681988"/>
              <a:ext cx="1090362" cy="640081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18" name="Pentagon 17"/>
            <p:cNvSpPr/>
            <p:nvPr/>
          </p:nvSpPr>
          <p:spPr>
            <a:xfrm>
              <a:off x="9762494" y="3680782"/>
              <a:ext cx="1330383" cy="641287"/>
            </a:xfrm>
            <a:prstGeom prst="homePlate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994744" y="4705670"/>
              <a:ext cx="1741583" cy="5106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i="1" dirty="0">
                  <a:solidFill>
                    <a:srgbClr val="ED2B9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tm861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275414" y="620576"/>
              <a:ext cx="2023857" cy="510673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i="1" dirty="0">
                  <a:solidFill>
                    <a:srgbClr val="00B05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re180</a:t>
              </a:r>
              <a:r>
                <a:rPr lang="en-US" sz="1200" b="1" dirty="0">
                  <a:solidFill>
                    <a:srgbClr val="00B05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gf</a:t>
              </a:r>
              <a:endParaRPr lang="en-US" sz="1200" b="1" i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1" name="Picture 2" descr="http://images.clipartpanda.com/scissors-clip-art-Anonymous_Scissors_1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46" t="26613" r="20644" b="31939"/>
            <a:stretch/>
          </p:blipFill>
          <p:spPr bwMode="auto">
            <a:xfrm rot="5731622">
              <a:off x="1726473" y="3610654"/>
              <a:ext cx="179752" cy="1258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2" descr="http://images.clipartpanda.com/scissors-clip-art-Anonymous_Scissors_1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46" t="26613" r="20644" b="31939"/>
            <a:stretch/>
          </p:blipFill>
          <p:spPr bwMode="auto">
            <a:xfrm rot="16575624">
              <a:off x="1621178" y="4271703"/>
              <a:ext cx="179752" cy="1258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23" name="Straight Connector 22"/>
            <p:cNvCxnSpPr/>
            <p:nvPr/>
          </p:nvCxnSpPr>
          <p:spPr>
            <a:xfrm flipV="1">
              <a:off x="495426" y="4336270"/>
              <a:ext cx="1190429" cy="1122232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flipH="1" flipV="1">
              <a:off x="1700055" y="4327883"/>
              <a:ext cx="680162" cy="1101447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489062" y="5642673"/>
              <a:ext cx="9144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Rectangle 25"/>
            <p:cNvSpPr/>
            <p:nvPr/>
          </p:nvSpPr>
          <p:spPr>
            <a:xfrm>
              <a:off x="561125" y="5510809"/>
              <a:ext cx="248816" cy="276435"/>
            </a:xfrm>
            <a:prstGeom prst="rect">
              <a:avLst/>
            </a:prstGeom>
            <a:solidFill>
              <a:srgbClr val="00D2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27" name="Rectangle 26"/>
            <p:cNvSpPr/>
            <p:nvPr/>
          </p:nvSpPr>
          <p:spPr>
            <a:xfrm>
              <a:off x="865705" y="5510809"/>
              <a:ext cx="248816" cy="276435"/>
            </a:xfrm>
            <a:prstGeom prst="rect">
              <a:avLst/>
            </a:prstGeom>
            <a:solidFill>
              <a:srgbClr val="00D2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28" name="Rectangle 27"/>
            <p:cNvSpPr/>
            <p:nvPr/>
          </p:nvSpPr>
          <p:spPr>
            <a:xfrm>
              <a:off x="1170284" y="5510809"/>
              <a:ext cx="248816" cy="276435"/>
            </a:xfrm>
            <a:prstGeom prst="rect">
              <a:avLst/>
            </a:prstGeom>
            <a:solidFill>
              <a:srgbClr val="00D2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grpSp>
          <p:nvGrpSpPr>
            <p:cNvPr id="29" name="Group 28"/>
            <p:cNvGrpSpPr/>
            <p:nvPr/>
          </p:nvGrpSpPr>
          <p:grpSpPr>
            <a:xfrm>
              <a:off x="812388" y="5534716"/>
              <a:ext cx="50872" cy="117739"/>
              <a:chOff x="1627694" y="25493663"/>
              <a:chExt cx="91076" cy="124613"/>
            </a:xfrm>
          </p:grpSpPr>
          <p:cxnSp>
            <p:nvCxnSpPr>
              <p:cNvPr id="63" name="Straight Connector 62"/>
              <p:cNvCxnSpPr/>
              <p:nvPr/>
            </p:nvCxnSpPr>
            <p:spPr>
              <a:xfrm flipV="1">
                <a:off x="1627694" y="25493663"/>
                <a:ext cx="45996" cy="124613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Straight Connector 63"/>
              <p:cNvCxnSpPr/>
              <p:nvPr/>
            </p:nvCxnSpPr>
            <p:spPr>
              <a:xfrm flipH="1" flipV="1">
                <a:off x="1672774" y="25493663"/>
                <a:ext cx="45996" cy="124613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0" name="Group 29"/>
            <p:cNvGrpSpPr/>
            <p:nvPr/>
          </p:nvGrpSpPr>
          <p:grpSpPr>
            <a:xfrm>
              <a:off x="1117267" y="5534716"/>
              <a:ext cx="50872" cy="117739"/>
              <a:chOff x="2221658" y="25493663"/>
              <a:chExt cx="91076" cy="124613"/>
            </a:xfrm>
          </p:grpSpPr>
          <p:cxnSp>
            <p:nvCxnSpPr>
              <p:cNvPr id="61" name="Straight Connector 60"/>
              <p:cNvCxnSpPr/>
              <p:nvPr/>
            </p:nvCxnSpPr>
            <p:spPr>
              <a:xfrm flipV="1">
                <a:off x="2221658" y="25493663"/>
                <a:ext cx="45996" cy="124613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Straight Connector 61"/>
              <p:cNvCxnSpPr/>
              <p:nvPr/>
            </p:nvCxnSpPr>
            <p:spPr>
              <a:xfrm flipH="1" flipV="1">
                <a:off x="2266738" y="25493663"/>
                <a:ext cx="45996" cy="124613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1" name="Group 30"/>
            <p:cNvGrpSpPr/>
            <p:nvPr/>
          </p:nvGrpSpPr>
          <p:grpSpPr>
            <a:xfrm>
              <a:off x="1422008" y="5534716"/>
              <a:ext cx="50872" cy="117739"/>
              <a:chOff x="2812972" y="25493663"/>
              <a:chExt cx="91076" cy="124613"/>
            </a:xfrm>
          </p:grpSpPr>
          <p:cxnSp>
            <p:nvCxnSpPr>
              <p:cNvPr id="59" name="Straight Connector 58"/>
              <p:cNvCxnSpPr/>
              <p:nvPr/>
            </p:nvCxnSpPr>
            <p:spPr>
              <a:xfrm flipV="1">
                <a:off x="2812972" y="25493663"/>
                <a:ext cx="45996" cy="124613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Straight Connector 59"/>
              <p:cNvCxnSpPr/>
              <p:nvPr/>
            </p:nvCxnSpPr>
            <p:spPr>
              <a:xfrm flipH="1" flipV="1">
                <a:off x="2858052" y="25493663"/>
                <a:ext cx="45996" cy="124613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2" name="TextBox 31"/>
            <p:cNvSpPr txBox="1"/>
            <p:nvPr/>
          </p:nvSpPr>
          <p:spPr>
            <a:xfrm>
              <a:off x="479608" y="5778400"/>
              <a:ext cx="1274972" cy="737639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mNeonGreen</a:t>
              </a:r>
            </a:p>
          </p:txBody>
        </p:sp>
        <p:grpSp>
          <p:nvGrpSpPr>
            <p:cNvPr id="33" name="Group 32"/>
            <p:cNvGrpSpPr/>
            <p:nvPr/>
          </p:nvGrpSpPr>
          <p:grpSpPr>
            <a:xfrm>
              <a:off x="1754578" y="5526272"/>
              <a:ext cx="215454" cy="130226"/>
              <a:chOff x="5559248" y="25497637"/>
              <a:chExt cx="91076" cy="124613"/>
            </a:xfrm>
          </p:grpSpPr>
          <p:cxnSp>
            <p:nvCxnSpPr>
              <p:cNvPr id="57" name="Straight Connector 56"/>
              <p:cNvCxnSpPr/>
              <p:nvPr/>
            </p:nvCxnSpPr>
            <p:spPr>
              <a:xfrm flipV="1">
                <a:off x="5559248" y="25497637"/>
                <a:ext cx="45996" cy="124613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57"/>
              <p:cNvCxnSpPr/>
              <p:nvPr/>
            </p:nvCxnSpPr>
            <p:spPr>
              <a:xfrm flipH="1" flipV="1">
                <a:off x="5604328" y="25497637"/>
                <a:ext cx="45996" cy="124613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4" name="TextBox 33"/>
            <p:cNvSpPr txBox="1"/>
            <p:nvPr/>
          </p:nvSpPr>
          <p:spPr>
            <a:xfrm>
              <a:off x="1582466" y="5780234"/>
              <a:ext cx="994241" cy="737639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3x</a:t>
              </a:r>
            </a:p>
            <a:p>
              <a:pPr algn="ctr"/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FLAG</a:t>
              </a:r>
            </a:p>
          </p:txBody>
        </p:sp>
        <p:sp>
          <p:nvSpPr>
            <p:cNvPr id="35" name="Pentagon 34"/>
            <p:cNvSpPr/>
            <p:nvPr/>
          </p:nvSpPr>
          <p:spPr>
            <a:xfrm>
              <a:off x="1474864" y="5510809"/>
              <a:ext cx="291117" cy="276435"/>
            </a:xfrm>
            <a:prstGeom prst="homePlate">
              <a:avLst/>
            </a:prstGeom>
            <a:solidFill>
              <a:srgbClr val="00D2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36" name="Rectangle 35"/>
            <p:cNvSpPr/>
            <p:nvPr/>
          </p:nvSpPr>
          <p:spPr>
            <a:xfrm>
              <a:off x="1973557" y="5510809"/>
              <a:ext cx="248816" cy="276435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cxnSp>
          <p:nvCxnSpPr>
            <p:cNvPr id="37" name="Straight Connector 36"/>
            <p:cNvCxnSpPr/>
            <p:nvPr/>
          </p:nvCxnSpPr>
          <p:spPr>
            <a:xfrm>
              <a:off x="1859289" y="5337369"/>
              <a:ext cx="0" cy="190303"/>
            </a:xfrm>
            <a:prstGeom prst="line">
              <a:avLst/>
            </a:prstGeom>
            <a:ln w="12700" cmpd="sng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Box 37"/>
            <p:cNvSpPr txBox="1"/>
            <p:nvPr/>
          </p:nvSpPr>
          <p:spPr>
            <a:xfrm rot="16200000">
              <a:off x="1407144" y="4858821"/>
              <a:ext cx="875355" cy="4539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i="1" dirty="0">
                  <a:latin typeface="Arial"/>
                  <a:cs typeface="Arial"/>
                </a:rPr>
                <a:t>LoxP</a:t>
              </a:r>
            </a:p>
          </p:txBody>
        </p:sp>
        <p:grpSp>
          <p:nvGrpSpPr>
            <p:cNvPr id="39" name="Group 38"/>
            <p:cNvGrpSpPr/>
            <p:nvPr/>
          </p:nvGrpSpPr>
          <p:grpSpPr>
            <a:xfrm>
              <a:off x="452662" y="1038920"/>
              <a:ext cx="4159468" cy="2656713"/>
              <a:chOff x="684677" y="697724"/>
              <a:chExt cx="4159468" cy="2656713"/>
            </a:xfrm>
          </p:grpSpPr>
          <p:sp>
            <p:nvSpPr>
              <p:cNvPr id="46" name="Rectangle 45"/>
              <p:cNvSpPr/>
              <p:nvPr/>
            </p:nvSpPr>
            <p:spPr>
              <a:xfrm>
                <a:off x="743814" y="1797841"/>
                <a:ext cx="4100331" cy="245063"/>
              </a:xfrm>
              <a:prstGeom prst="rect">
                <a:avLst/>
              </a:prstGeom>
              <a:solidFill>
                <a:schemeClr val="accent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dirty="0"/>
              </a:p>
            </p:txBody>
          </p:sp>
          <p:cxnSp>
            <p:nvCxnSpPr>
              <p:cNvPr id="47" name="Straight Connector 46"/>
              <p:cNvCxnSpPr/>
              <p:nvPr/>
            </p:nvCxnSpPr>
            <p:spPr>
              <a:xfrm>
                <a:off x="779492" y="2068444"/>
                <a:ext cx="1263865" cy="1285993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Straight Connector 47"/>
              <p:cNvCxnSpPr/>
              <p:nvPr/>
            </p:nvCxnSpPr>
            <p:spPr>
              <a:xfrm flipH="1">
                <a:off x="2043357" y="2068444"/>
                <a:ext cx="2735161" cy="1285993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9" name="TextBox 48"/>
              <p:cNvSpPr txBox="1"/>
              <p:nvPr/>
            </p:nvSpPr>
            <p:spPr>
              <a:xfrm>
                <a:off x="1048154" y="2068444"/>
                <a:ext cx="2627647" cy="453931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000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Exon 1</a:t>
                </a:r>
              </a:p>
            </p:txBody>
          </p:sp>
          <p:sp>
            <p:nvSpPr>
              <p:cNvPr id="50" name="Rectangle 49"/>
              <p:cNvSpPr/>
              <p:nvPr/>
            </p:nvSpPr>
            <p:spPr>
              <a:xfrm>
                <a:off x="2529045" y="1797841"/>
                <a:ext cx="166487" cy="245063"/>
              </a:xfrm>
              <a:prstGeom prst="rect">
                <a:avLst/>
              </a:prstGeom>
              <a:solidFill>
                <a:srgbClr val="ED2B92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dirty="0"/>
              </a:p>
            </p:txBody>
          </p:sp>
          <p:sp>
            <p:nvSpPr>
              <p:cNvPr id="51" name="Rectangle 50"/>
              <p:cNvSpPr/>
              <p:nvPr/>
            </p:nvSpPr>
            <p:spPr>
              <a:xfrm>
                <a:off x="3072025" y="1797841"/>
                <a:ext cx="168377" cy="245063"/>
              </a:xfrm>
              <a:prstGeom prst="rect">
                <a:avLst/>
              </a:prstGeom>
              <a:solidFill>
                <a:srgbClr val="ED2B92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dirty="0"/>
              </a:p>
            </p:txBody>
          </p:sp>
          <p:sp>
            <p:nvSpPr>
              <p:cNvPr id="52" name="Rectangle 51"/>
              <p:cNvSpPr/>
              <p:nvPr/>
            </p:nvSpPr>
            <p:spPr>
              <a:xfrm>
                <a:off x="684677" y="1391428"/>
                <a:ext cx="4159468" cy="4539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000" b="1" dirty="0">
                    <a:latin typeface="Courier New" panose="02070309020205020404" pitchFamily="49" charset="0"/>
                    <a:ea typeface="Calibri" panose="020F0502020204030204" pitchFamily="34" charset="0"/>
                  </a:rPr>
                  <a:t>… G </a:t>
                </a:r>
                <a:r>
                  <a:rPr lang="en-US" sz="1000" b="1" dirty="0" err="1">
                    <a:latin typeface="Courier New" panose="02070309020205020404" pitchFamily="49" charset="0"/>
                    <a:ea typeface="Calibri" panose="020F0502020204030204" pitchFamily="34" charset="0"/>
                  </a:rPr>
                  <a:t>G</a:t>
                </a:r>
                <a:r>
                  <a:rPr lang="en-US" sz="1000" b="1" dirty="0">
                    <a:latin typeface="Courier New" panose="02070309020205020404" pitchFamily="49" charset="0"/>
                    <a:ea typeface="Calibri" panose="020F0502020204030204" pitchFamily="34" charset="0"/>
                  </a:rPr>
                  <a:t> A T C </a:t>
                </a:r>
                <a:r>
                  <a:rPr lang="en-US" sz="1000" b="1" dirty="0" err="1">
                    <a:solidFill>
                      <a:srgbClr val="ED2B92"/>
                    </a:solidFill>
                    <a:latin typeface="Courier New" panose="02070309020205020404" pitchFamily="49" charset="0"/>
                    <a:ea typeface="Calibri" panose="020F0502020204030204" pitchFamily="34" charset="0"/>
                  </a:rPr>
                  <a:t>C</a:t>
                </a:r>
                <a:r>
                  <a:rPr lang="en-US" sz="1000" b="1" dirty="0">
                    <a:solidFill>
                      <a:srgbClr val="FF0000"/>
                    </a:solidFill>
                    <a:latin typeface="Courier New" panose="02070309020205020404" pitchFamily="49" charset="0"/>
                    <a:ea typeface="Calibri" panose="020F0502020204030204" pitchFamily="34" charset="0"/>
                  </a:rPr>
                  <a:t> </a:t>
                </a:r>
                <a:r>
                  <a:rPr lang="en-US" sz="1000" b="1" dirty="0">
                    <a:latin typeface="Courier New" panose="02070309020205020404" pitchFamily="49" charset="0"/>
                    <a:ea typeface="Calibri" panose="020F0502020204030204" pitchFamily="34" charset="0"/>
                  </a:rPr>
                  <a:t>G </a:t>
                </a:r>
                <a:r>
                  <a:rPr lang="en-US" sz="1000" b="1" dirty="0">
                    <a:solidFill>
                      <a:srgbClr val="ED2B92"/>
                    </a:solidFill>
                    <a:latin typeface="Courier New" panose="02070309020205020404" pitchFamily="49" charset="0"/>
                    <a:ea typeface="Calibri" panose="020F0502020204030204" pitchFamily="34" charset="0"/>
                  </a:rPr>
                  <a:t>T</a:t>
                </a:r>
                <a:r>
                  <a:rPr lang="en-US" sz="1000" b="1" dirty="0">
                    <a:solidFill>
                      <a:srgbClr val="FF0000"/>
                    </a:solidFill>
                    <a:latin typeface="Courier New" panose="02070309020205020404" pitchFamily="49" charset="0"/>
                    <a:ea typeface="Calibri" panose="020F0502020204030204" pitchFamily="34" charset="0"/>
                  </a:rPr>
                  <a:t> </a:t>
                </a:r>
                <a:r>
                  <a:rPr lang="en-US" sz="1000" b="1" dirty="0">
                    <a:latin typeface="Courier New" panose="02070309020205020404" pitchFamily="49" charset="0"/>
                    <a:ea typeface="Calibri" panose="020F0502020204030204" pitchFamily="34" charset="0"/>
                  </a:rPr>
                  <a:t>A G </a:t>
                </a:r>
                <a:r>
                  <a:rPr lang="en-US" sz="1000" b="1" dirty="0" err="1">
                    <a:latin typeface="Courier New" panose="02070309020205020404" pitchFamily="49" charset="0"/>
                    <a:ea typeface="Calibri" panose="020F0502020204030204" pitchFamily="34" charset="0"/>
                  </a:rPr>
                  <a:t>G</a:t>
                </a:r>
                <a:r>
                  <a:rPr lang="en-US" sz="1000" b="1" dirty="0">
                    <a:latin typeface="Courier New" panose="02070309020205020404" pitchFamily="49" charset="0"/>
                    <a:ea typeface="Calibri" panose="020F0502020204030204" pitchFamily="34" charset="0"/>
                  </a:rPr>
                  <a:t> A …</a:t>
                </a:r>
                <a:endParaRPr lang="en-US" sz="1000" b="1" dirty="0"/>
              </a:p>
            </p:txBody>
          </p:sp>
          <p:sp>
            <p:nvSpPr>
              <p:cNvPr id="53" name="Left Brace 52"/>
              <p:cNvSpPr/>
              <p:nvPr/>
            </p:nvSpPr>
            <p:spPr>
              <a:xfrm rot="5400000">
                <a:off x="1811987" y="565431"/>
                <a:ext cx="240166" cy="1495391"/>
              </a:xfrm>
              <a:prstGeom prst="leftBrac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54" name="TextBox 53"/>
              <p:cNvSpPr txBox="1"/>
              <p:nvPr/>
            </p:nvSpPr>
            <p:spPr>
              <a:xfrm>
                <a:off x="1148615" y="710513"/>
                <a:ext cx="1546164" cy="453931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0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BamHI</a:t>
                </a:r>
                <a:endParaRPr lang="en-US" sz="1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5" name="Left Brace 54"/>
              <p:cNvSpPr/>
              <p:nvPr/>
            </p:nvSpPr>
            <p:spPr>
              <a:xfrm rot="5400000">
                <a:off x="3055374" y="933605"/>
                <a:ext cx="246719" cy="740022"/>
              </a:xfrm>
              <a:prstGeom prst="leftBrac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56" name="TextBox 55"/>
              <p:cNvSpPr txBox="1"/>
              <p:nvPr/>
            </p:nvSpPr>
            <p:spPr>
              <a:xfrm>
                <a:off x="2703512" y="697724"/>
                <a:ext cx="972291" cy="453931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000" dirty="0">
                    <a:latin typeface="Arial" panose="020B0604020202020204" pitchFamily="34" charset="0"/>
                    <a:cs typeface="Arial" panose="020B0604020202020204" pitchFamily="34" charset="0"/>
                  </a:rPr>
                  <a:t>G12V</a:t>
                </a:r>
              </a:p>
            </p:txBody>
          </p:sp>
        </p:grpSp>
        <p:sp>
          <p:nvSpPr>
            <p:cNvPr id="40" name="TextBox 39"/>
            <p:cNvSpPr txBox="1"/>
            <p:nvPr/>
          </p:nvSpPr>
          <p:spPr>
            <a:xfrm>
              <a:off x="467816" y="6452433"/>
              <a:ext cx="2028464" cy="510673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i="1" dirty="0">
                  <a:solidFill>
                    <a:srgbClr val="00B05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cp151</a:t>
              </a: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2292084" y="5512924"/>
              <a:ext cx="88132" cy="274320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42" name="Rectangle 41"/>
            <p:cNvSpPr/>
            <p:nvPr/>
          </p:nvSpPr>
          <p:spPr>
            <a:xfrm>
              <a:off x="467817" y="5510809"/>
              <a:ext cx="97577" cy="27643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4412014" y="4705670"/>
              <a:ext cx="2712119" cy="5106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i="1" dirty="0">
                  <a:solidFill>
                    <a:srgbClr val="ED2B9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pk2082 </a:t>
              </a:r>
              <a:r>
                <a:rPr lang="en-US" sz="1200" b="1" dirty="0">
                  <a:solidFill>
                    <a:srgbClr val="ED2B9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(Q130*)</a:t>
              </a:r>
            </a:p>
          </p:txBody>
        </p:sp>
        <p:sp>
          <p:nvSpPr>
            <p:cNvPr id="44" name="Diamond 43"/>
            <p:cNvSpPr>
              <a:spLocks noChangeAspect="1"/>
            </p:cNvSpPr>
            <p:nvPr/>
          </p:nvSpPr>
          <p:spPr>
            <a:xfrm>
              <a:off x="5678949" y="4393528"/>
              <a:ext cx="100964" cy="228600"/>
            </a:xfrm>
            <a:prstGeom prst="diamond">
              <a:avLst/>
            </a:prstGeom>
            <a:solidFill>
              <a:srgbClr val="ED2B9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45" name="Rectangle 44"/>
            <p:cNvSpPr/>
            <p:nvPr/>
          </p:nvSpPr>
          <p:spPr>
            <a:xfrm>
              <a:off x="2840010" y="4397174"/>
              <a:ext cx="2036017" cy="224954"/>
            </a:xfrm>
            <a:prstGeom prst="rect">
              <a:avLst/>
            </a:prstGeom>
            <a:solidFill>
              <a:srgbClr val="ED2B92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</p:grpSp>
      <p:sp>
        <p:nvSpPr>
          <p:cNvPr id="75" name="Rectangle 74"/>
          <p:cNvSpPr/>
          <p:nvPr/>
        </p:nvSpPr>
        <p:spPr>
          <a:xfrm>
            <a:off x="6126" y="-21729"/>
            <a:ext cx="73770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Figure S3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0" y="237593"/>
            <a:ext cx="282866" cy="220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8944120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r="51032"/>
          <a:stretch/>
        </p:blipFill>
        <p:spPr>
          <a:xfrm>
            <a:off x="72034" y="267677"/>
            <a:ext cx="1955282" cy="190053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51037" r="-5"/>
          <a:stretch/>
        </p:blipFill>
        <p:spPr>
          <a:xfrm>
            <a:off x="2109701" y="267677"/>
            <a:ext cx="1955282" cy="190053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Isosceles Triangle 5"/>
          <p:cNvSpPr/>
          <p:nvPr/>
        </p:nvSpPr>
        <p:spPr>
          <a:xfrm rot="18465330">
            <a:off x="878306" y="781252"/>
            <a:ext cx="39396" cy="53134"/>
          </a:xfrm>
          <a:prstGeom prst="triangle">
            <a:avLst/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35329" y="223500"/>
            <a:ext cx="97505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mNG::RAP-1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484" y="223500"/>
            <a:ext cx="2511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154163" y="223500"/>
            <a:ext cx="98518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mNG::RAP-1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046380" y="223500"/>
            <a:ext cx="2511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1560" y="-7147"/>
            <a:ext cx="152638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Rasmussen - Figure S4</a:t>
            </a:r>
          </a:p>
        </p:txBody>
      </p:sp>
      <p:sp>
        <p:nvSpPr>
          <p:cNvPr id="12" name="Isosceles Triangle 30">
            <a:extLst>
              <a:ext uri="{FF2B5EF4-FFF2-40B4-BE49-F238E27FC236}">
                <a16:creationId xmlns:a16="http://schemas.microsoft.com/office/drawing/2014/main" id="{B5BA34FF-7A6C-6442-AE12-230E1ECCBDF6}"/>
              </a:ext>
            </a:extLst>
          </p:cNvPr>
          <p:cNvSpPr/>
          <p:nvPr/>
        </p:nvSpPr>
        <p:spPr>
          <a:xfrm rot="19260000">
            <a:off x="3289280" y="559566"/>
            <a:ext cx="40588" cy="51574"/>
          </a:xfrm>
          <a:prstGeom prst="triangle">
            <a:avLst/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Left Brace 12">
            <a:extLst>
              <a:ext uri="{FF2B5EF4-FFF2-40B4-BE49-F238E27FC236}">
                <a16:creationId xmlns:a16="http://schemas.microsoft.com/office/drawing/2014/main" id="{FB97DEAE-180C-AB4F-B233-B49FC608DC68}"/>
              </a:ext>
            </a:extLst>
          </p:cNvPr>
          <p:cNvSpPr/>
          <p:nvPr/>
        </p:nvSpPr>
        <p:spPr>
          <a:xfrm rot="2339687">
            <a:off x="615150" y="659200"/>
            <a:ext cx="83689" cy="270669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Isosceles Triangle 23">
            <a:extLst>
              <a:ext uri="{FF2B5EF4-FFF2-40B4-BE49-F238E27FC236}">
                <a16:creationId xmlns:a16="http://schemas.microsoft.com/office/drawing/2014/main" id="{349504B2-E094-A344-AB8D-8EC9818A5269}"/>
              </a:ext>
            </a:extLst>
          </p:cNvPr>
          <p:cNvSpPr/>
          <p:nvPr/>
        </p:nvSpPr>
        <p:spPr>
          <a:xfrm rot="18421302">
            <a:off x="700105" y="1002095"/>
            <a:ext cx="39396" cy="53134"/>
          </a:xfrm>
          <a:prstGeom prst="triangle">
            <a:avLst/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77288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126" y="-21729"/>
            <a:ext cx="144783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Rasmussen Figure S5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53046" y="225018"/>
            <a:ext cx="6457240" cy="6783831"/>
            <a:chOff x="53046" y="225018"/>
            <a:chExt cx="6457240" cy="6783831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2" cstate="print">
              <a:grayscl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089"/>
            <a:stretch/>
          </p:blipFill>
          <p:spPr>
            <a:xfrm>
              <a:off x="2209224" y="1257300"/>
              <a:ext cx="2020824" cy="941658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44" name="Picture 43"/>
            <p:cNvPicPr>
              <a:picLocks noChangeAspect="1"/>
            </p:cNvPicPr>
            <p:nvPr/>
          </p:nvPicPr>
          <p:blipFill rotWithShape="1">
            <a:blip r:embed="rId4" cstate="print">
              <a:grayscl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184"/>
            <a:stretch/>
          </p:blipFill>
          <p:spPr>
            <a:xfrm>
              <a:off x="4312728" y="1255537"/>
              <a:ext cx="2022721" cy="941306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42" name="Picture 41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027"/>
            <a:stretch/>
          </p:blipFill>
          <p:spPr>
            <a:xfrm>
              <a:off x="4312728" y="229634"/>
              <a:ext cx="2019500" cy="969032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36" name="Picture 35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322" y="1255537"/>
              <a:ext cx="2018484" cy="943422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2" name="Picture 1"/>
            <p:cNvPicPr>
              <a:picLocks noChangeAspect="1"/>
            </p:cNvPicPr>
            <p:nvPr/>
          </p:nvPicPr>
          <p:blipFill rotWithShape="1">
            <a:blip r:embed="rId9" cstate="print">
              <a:grayscl/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9" t="424"/>
            <a:stretch/>
          </p:blipFill>
          <p:spPr>
            <a:xfrm>
              <a:off x="100304" y="229634"/>
              <a:ext cx="2024490" cy="969032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11" cstate="print">
              <a:grayscl/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07474" y="229634"/>
              <a:ext cx="2022574" cy="969903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16" name="TextBox 15"/>
            <p:cNvSpPr txBox="1"/>
            <p:nvPr/>
          </p:nvSpPr>
          <p:spPr>
            <a:xfrm>
              <a:off x="79848" y="225018"/>
              <a:ext cx="18593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A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188469" y="225018"/>
              <a:ext cx="18593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B</a:t>
              </a: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4292296" y="225018"/>
              <a:ext cx="18593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79862" y="1247611"/>
              <a:ext cx="18593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D</a:t>
              </a: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2188483" y="1247611"/>
              <a:ext cx="18593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4292310" y="1247611"/>
              <a:ext cx="18593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F</a:t>
              </a: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1285934" y="225018"/>
              <a:ext cx="88328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000" b="1" i="1" dirty="0">
                  <a:latin typeface="Arial" panose="020B0604020202020204" pitchFamily="34" charset="0"/>
                  <a:cs typeface="Arial" panose="020B0604020202020204" pitchFamily="34" charset="0"/>
                </a:rPr>
                <a:t>mpk-1(ku1)</a:t>
              </a: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3276938" y="225018"/>
              <a:ext cx="99570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000" b="1" i="1" dirty="0">
                  <a:latin typeface="Arial" panose="020B0604020202020204" pitchFamily="34" charset="0"/>
                  <a:cs typeface="Arial" panose="020B0604020202020204" pitchFamily="34" charset="0"/>
                </a:rPr>
                <a:t>mpk-1(ku1)</a:t>
              </a: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4520227" y="225018"/>
              <a:ext cx="186533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000" b="1" i="1" dirty="0">
                  <a:latin typeface="Arial" panose="020B0604020202020204" pitchFamily="34" charset="0"/>
                  <a:cs typeface="Arial" panose="020B0604020202020204" pitchFamily="34" charset="0"/>
                </a:rPr>
                <a:t>mpk-1(ku1); rap-1(tm861)</a:t>
              </a: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335472" y="1247611"/>
              <a:ext cx="183375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000" b="1" i="1" dirty="0">
                  <a:latin typeface="Arial" panose="020B0604020202020204" pitchFamily="34" charset="0"/>
                  <a:cs typeface="Arial" panose="020B0604020202020204" pitchFamily="34" charset="0"/>
                </a:rPr>
                <a:t>mpk-1(ku1); rap-1(tm861)</a:t>
              </a: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3276956" y="1247611"/>
              <a:ext cx="99570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000" b="1" i="1" dirty="0">
                  <a:latin typeface="Arial" panose="020B0604020202020204" pitchFamily="34" charset="0"/>
                  <a:cs typeface="Arial" panose="020B0604020202020204" pitchFamily="34" charset="0"/>
                </a:rPr>
                <a:t>ksr-1(n2509)</a:t>
              </a: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4619840" y="1247611"/>
              <a:ext cx="176573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000" b="1" i="1" dirty="0">
                  <a:latin typeface="Arial" panose="020B0604020202020204" pitchFamily="34" charset="0"/>
                  <a:cs typeface="Arial" panose="020B0604020202020204" pitchFamily="34" charset="0"/>
                </a:rPr>
                <a:t>rap-1(tm861); ksr-1(n2509)</a:t>
              </a:r>
            </a:p>
          </p:txBody>
        </p:sp>
        <p:sp>
          <p:nvSpPr>
            <p:cNvPr id="53" name="Isosceles Triangle 52"/>
            <p:cNvSpPr>
              <a:spLocks noChangeAspect="1"/>
            </p:cNvSpPr>
            <p:nvPr/>
          </p:nvSpPr>
          <p:spPr>
            <a:xfrm>
              <a:off x="3044748" y="838324"/>
              <a:ext cx="48895" cy="64008"/>
            </a:xfrm>
            <a:prstGeom prst="triangle">
              <a:avLst/>
            </a:prstGeom>
            <a:solidFill>
              <a:schemeClr val="tx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4" name="Isosceles Triangle 53"/>
            <p:cNvSpPr>
              <a:spLocks noChangeAspect="1"/>
            </p:cNvSpPr>
            <p:nvPr/>
          </p:nvSpPr>
          <p:spPr>
            <a:xfrm>
              <a:off x="3275641" y="838324"/>
              <a:ext cx="48895" cy="64008"/>
            </a:xfrm>
            <a:prstGeom prst="triangle">
              <a:avLst/>
            </a:prstGeom>
            <a:solidFill>
              <a:schemeClr val="tx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5" name="Isosceles Triangle 54"/>
            <p:cNvSpPr>
              <a:spLocks noChangeAspect="1"/>
            </p:cNvSpPr>
            <p:nvPr/>
          </p:nvSpPr>
          <p:spPr>
            <a:xfrm>
              <a:off x="959420" y="848805"/>
              <a:ext cx="48895" cy="64008"/>
            </a:xfrm>
            <a:prstGeom prst="triangle">
              <a:avLst/>
            </a:prstGeom>
            <a:solidFill>
              <a:schemeClr val="tx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" name="Isosceles Triangle 55"/>
            <p:cNvSpPr>
              <a:spLocks noChangeAspect="1"/>
            </p:cNvSpPr>
            <p:nvPr/>
          </p:nvSpPr>
          <p:spPr>
            <a:xfrm>
              <a:off x="5203250" y="770143"/>
              <a:ext cx="48895" cy="64008"/>
            </a:xfrm>
            <a:prstGeom prst="triangle">
              <a:avLst/>
            </a:prstGeom>
            <a:solidFill>
              <a:schemeClr val="tx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" name="Isosceles Triangle 56"/>
            <p:cNvSpPr>
              <a:spLocks noChangeAspect="1"/>
            </p:cNvSpPr>
            <p:nvPr/>
          </p:nvSpPr>
          <p:spPr>
            <a:xfrm>
              <a:off x="888316" y="1777953"/>
              <a:ext cx="48895" cy="64008"/>
            </a:xfrm>
            <a:prstGeom prst="triangle">
              <a:avLst/>
            </a:prstGeom>
            <a:solidFill>
              <a:schemeClr val="tx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" name="Isosceles Triangle 57"/>
            <p:cNvSpPr>
              <a:spLocks noChangeAspect="1"/>
            </p:cNvSpPr>
            <p:nvPr/>
          </p:nvSpPr>
          <p:spPr>
            <a:xfrm>
              <a:off x="1204937" y="1777953"/>
              <a:ext cx="48895" cy="64008"/>
            </a:xfrm>
            <a:prstGeom prst="triangle">
              <a:avLst/>
            </a:prstGeom>
            <a:solidFill>
              <a:schemeClr val="tx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9" name="Isosceles Triangle 58"/>
            <p:cNvSpPr>
              <a:spLocks noChangeAspect="1"/>
            </p:cNvSpPr>
            <p:nvPr/>
          </p:nvSpPr>
          <p:spPr>
            <a:xfrm>
              <a:off x="5111483" y="1833874"/>
              <a:ext cx="48895" cy="64008"/>
            </a:xfrm>
            <a:prstGeom prst="triangle">
              <a:avLst/>
            </a:prstGeom>
            <a:solidFill>
              <a:schemeClr val="tx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0" name="Isosceles Triangle 59"/>
            <p:cNvSpPr>
              <a:spLocks noChangeAspect="1"/>
            </p:cNvSpPr>
            <p:nvPr/>
          </p:nvSpPr>
          <p:spPr>
            <a:xfrm>
              <a:off x="3185784" y="2006452"/>
              <a:ext cx="67008" cy="87720"/>
            </a:xfrm>
            <a:prstGeom prst="triangle">
              <a:avLst/>
            </a:prstGeom>
            <a:solidFill>
              <a:schemeClr val="bg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82915" y="4627302"/>
              <a:ext cx="182880" cy="246221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J</a:t>
              </a: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853721" y="6762628"/>
              <a:ext cx="1842788" cy="246221"/>
            </a:xfrm>
            <a:prstGeom prst="rect">
              <a:avLst/>
            </a:prstGeom>
            <a:solidFill>
              <a:sysClr val="window" lastClr="FFFFFF"/>
            </a:solidFill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1000" b="1" i="1" kern="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let-60(n1046</a:t>
              </a:r>
              <a:r>
                <a:rPr lang="en-US" sz="1000" b="1" kern="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gf</a:t>
              </a:r>
              <a:r>
                <a:rPr lang="en-US" sz="1000" b="1" i="1" kern="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</a:p>
          </p:txBody>
        </p:sp>
        <p:cxnSp>
          <p:nvCxnSpPr>
            <p:cNvPr id="64" name="Straight Connector 63"/>
            <p:cNvCxnSpPr/>
            <p:nvPr/>
          </p:nvCxnSpPr>
          <p:spPr>
            <a:xfrm>
              <a:off x="851819" y="6754970"/>
              <a:ext cx="1839915" cy="0"/>
            </a:xfrm>
            <a:prstGeom prst="line">
              <a:avLst/>
            </a:prstGeom>
            <a:noFill/>
            <a:ln w="19050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  <p:sp>
          <p:nvSpPr>
            <p:cNvPr id="65" name="TextBox 64"/>
            <p:cNvSpPr txBox="1"/>
            <p:nvPr/>
          </p:nvSpPr>
          <p:spPr>
            <a:xfrm>
              <a:off x="1743852" y="6498595"/>
              <a:ext cx="100225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en-US" sz="1000" b="1" i="1" kern="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rap-1(tm861)</a:t>
              </a: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873624" y="6498595"/>
              <a:ext cx="90753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1000" b="1" kern="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+</a:t>
              </a: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1436936" y="4847255"/>
              <a:ext cx="712556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 = 0.024</a:t>
              </a:r>
            </a:p>
          </p:txBody>
        </p:sp>
        <p:graphicFrame>
          <p:nvGraphicFramePr>
            <p:cNvPr id="68" name="Chart 67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4124613534"/>
                </p:ext>
              </p:extLst>
            </p:nvPr>
          </p:nvGraphicFramePr>
          <p:xfrm>
            <a:off x="262329" y="4718782"/>
            <a:ext cx="2558358" cy="185278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3"/>
            </a:graphicData>
          </a:graphic>
        </p:graphicFrame>
        <p:sp>
          <p:nvSpPr>
            <p:cNvPr id="69" name="TextBox 68"/>
            <p:cNvSpPr txBox="1"/>
            <p:nvPr/>
          </p:nvSpPr>
          <p:spPr>
            <a:xfrm>
              <a:off x="1140342" y="6180376"/>
              <a:ext cx="37927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40</a:t>
              </a: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2041909" y="6180376"/>
              <a:ext cx="40614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40</a:t>
              </a: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149458" y="6762628"/>
              <a:ext cx="78364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Genotype:</a:t>
              </a: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D403B757-1F79-F548-BCA3-9979F119F76B}"/>
                </a:ext>
              </a:extLst>
            </p:cNvPr>
            <p:cNvSpPr txBox="1"/>
            <p:nvPr/>
          </p:nvSpPr>
          <p:spPr>
            <a:xfrm>
              <a:off x="588740" y="6483206"/>
              <a:ext cx="30903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∆</a:t>
              </a:r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:</a:t>
              </a:r>
            </a:p>
          </p:txBody>
        </p:sp>
        <p:sp>
          <p:nvSpPr>
            <p:cNvPr id="73" name="Left Bracket 72"/>
            <p:cNvSpPr/>
            <p:nvPr/>
          </p:nvSpPr>
          <p:spPr>
            <a:xfrm rot="5400000">
              <a:off x="1757406" y="4629696"/>
              <a:ext cx="83367" cy="914400"/>
            </a:xfrm>
            <a:prstGeom prst="leftBracket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aphicFrame>
          <p:nvGraphicFramePr>
            <p:cNvPr id="61" name="Chart 60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1474771801"/>
                </p:ext>
              </p:extLst>
            </p:nvPr>
          </p:nvGraphicFramePr>
          <p:xfrm>
            <a:off x="3064273" y="4730231"/>
            <a:ext cx="2555032" cy="185623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4"/>
            </a:graphicData>
          </a:graphic>
        </p:graphicFrame>
        <p:sp>
          <p:nvSpPr>
            <p:cNvPr id="74" name="TextBox 73"/>
            <p:cNvSpPr txBox="1"/>
            <p:nvPr/>
          </p:nvSpPr>
          <p:spPr>
            <a:xfrm>
              <a:off x="2891023" y="4627302"/>
              <a:ext cx="182880" cy="246221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K</a:t>
              </a: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3655593" y="6762628"/>
              <a:ext cx="1842788" cy="246221"/>
            </a:xfrm>
            <a:prstGeom prst="rect">
              <a:avLst/>
            </a:prstGeom>
            <a:solidFill>
              <a:sysClr val="window" lastClr="FFFFFF"/>
            </a:solidFill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sz="1000" b="1" i="1" kern="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kuIs57(P</a:t>
              </a:r>
              <a:r>
                <a:rPr lang="en-US" sz="1000" b="1" i="1" kern="0" baseline="-25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col-10</a:t>
              </a:r>
              <a:r>
                <a:rPr lang="en-US" sz="1000" b="1" i="1" kern="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::lin-45</a:t>
              </a:r>
              <a:r>
                <a:rPr lang="en-US" sz="1000" b="1" kern="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gf</a:t>
              </a:r>
              <a:r>
                <a:rPr lang="en-US" sz="1000" b="1" i="1" kern="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</a:p>
          </p:txBody>
        </p:sp>
        <p:cxnSp>
          <p:nvCxnSpPr>
            <p:cNvPr id="76" name="Straight Connector 75"/>
            <p:cNvCxnSpPr/>
            <p:nvPr/>
          </p:nvCxnSpPr>
          <p:spPr>
            <a:xfrm>
              <a:off x="3658465" y="6744448"/>
              <a:ext cx="1839915" cy="0"/>
            </a:xfrm>
            <a:prstGeom prst="line">
              <a:avLst/>
            </a:prstGeom>
            <a:noFill/>
            <a:ln w="19050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  <p:sp>
          <p:nvSpPr>
            <p:cNvPr id="77" name="TextBox 76"/>
            <p:cNvSpPr txBox="1"/>
            <p:nvPr/>
          </p:nvSpPr>
          <p:spPr>
            <a:xfrm>
              <a:off x="4545725" y="6498595"/>
              <a:ext cx="100225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en-US" sz="1000" b="1" i="1" kern="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rap-1(tm861)</a:t>
              </a: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3704074" y="6498595"/>
              <a:ext cx="90753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1000" b="1" kern="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+</a:t>
              </a: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3966029" y="6169854"/>
              <a:ext cx="37927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53</a:t>
              </a: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4851089" y="6169854"/>
              <a:ext cx="39153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46</a:t>
              </a: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2951331" y="6762628"/>
              <a:ext cx="78364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Genotype:</a:t>
              </a: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D403B757-1F79-F548-BCA3-9979F119F76B}"/>
                </a:ext>
              </a:extLst>
            </p:cNvPr>
            <p:cNvSpPr txBox="1"/>
            <p:nvPr/>
          </p:nvSpPr>
          <p:spPr>
            <a:xfrm>
              <a:off x="3390612" y="6483206"/>
              <a:ext cx="30903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∆</a:t>
              </a:r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:</a:t>
              </a: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4155578" y="4707608"/>
              <a:ext cx="65628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N.S.</a:t>
              </a:r>
            </a:p>
          </p:txBody>
        </p:sp>
        <p:sp>
          <p:nvSpPr>
            <p:cNvPr id="84" name="Left Bracket 83"/>
            <p:cNvSpPr/>
            <p:nvPr/>
          </p:nvSpPr>
          <p:spPr>
            <a:xfrm rot="5400000">
              <a:off x="4537868" y="4494743"/>
              <a:ext cx="83805" cy="905454"/>
            </a:xfrm>
            <a:prstGeom prst="leftBracket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3773986" y="2236306"/>
              <a:ext cx="18593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</a:p>
          </p:txBody>
        </p:sp>
        <p:graphicFrame>
          <p:nvGraphicFramePr>
            <p:cNvPr id="89" name="Chart 88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865769682"/>
                </p:ext>
              </p:extLst>
            </p:nvPr>
          </p:nvGraphicFramePr>
          <p:xfrm>
            <a:off x="3821782" y="2379148"/>
            <a:ext cx="2688504" cy="176532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5"/>
            </a:graphicData>
          </a:graphic>
        </p:graphicFrame>
        <p:sp>
          <p:nvSpPr>
            <p:cNvPr id="90" name="TextBox 89"/>
            <p:cNvSpPr txBox="1"/>
            <p:nvPr/>
          </p:nvSpPr>
          <p:spPr>
            <a:xfrm>
              <a:off x="4463293" y="3822033"/>
              <a:ext cx="72423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en-US" sz="1000" b="1" i="1" kern="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rap-1</a:t>
              </a:r>
            </a:p>
            <a:p>
              <a:pPr lvl="0" algn="ctr">
                <a:defRPr/>
              </a:pPr>
              <a:r>
                <a:rPr lang="en-US" sz="1000" b="1" i="1" kern="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(tm861)</a:t>
              </a:r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5024321" y="3870373"/>
              <a:ext cx="72423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en-US" sz="1000" b="1" i="1" kern="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+</a:t>
              </a:r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5627424" y="3822033"/>
              <a:ext cx="72423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en-US" sz="1000" b="1" i="1" kern="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rap-1</a:t>
              </a:r>
            </a:p>
            <a:p>
              <a:pPr lvl="0" algn="ctr">
                <a:defRPr/>
              </a:pPr>
              <a:r>
                <a:rPr lang="en-US" sz="1000" b="1" i="1" kern="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(tm861)</a:t>
              </a:r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3794960" y="4255485"/>
              <a:ext cx="817853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Genotype: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D403B757-1F79-F548-BCA3-9979F119F76B}"/>
                </a:ext>
              </a:extLst>
            </p:cNvPr>
            <p:cNvSpPr txBox="1"/>
            <p:nvPr/>
          </p:nvSpPr>
          <p:spPr>
            <a:xfrm>
              <a:off x="4253419" y="3879508"/>
              <a:ext cx="32252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∆</a:t>
              </a:r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:</a:t>
              </a:r>
            </a:p>
          </p:txBody>
        </p:sp>
        <p:cxnSp>
          <p:nvCxnSpPr>
            <p:cNvPr id="102" name="Straight Connector 101"/>
            <p:cNvCxnSpPr/>
            <p:nvPr/>
          </p:nvCxnSpPr>
          <p:spPr>
            <a:xfrm>
              <a:off x="5086979" y="4233041"/>
              <a:ext cx="1242595" cy="0"/>
            </a:xfrm>
            <a:prstGeom prst="line">
              <a:avLst/>
            </a:prstGeom>
            <a:noFill/>
            <a:ln w="19050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  <p:sp>
          <p:nvSpPr>
            <p:cNvPr id="103" name="TextBox 102"/>
            <p:cNvSpPr txBox="1"/>
            <p:nvPr/>
          </p:nvSpPr>
          <p:spPr>
            <a:xfrm>
              <a:off x="5086979" y="4255485"/>
              <a:ext cx="1226796" cy="246221"/>
            </a:xfrm>
            <a:prstGeom prst="rect">
              <a:avLst/>
            </a:prstGeom>
            <a:solidFill>
              <a:sysClr val="window" lastClr="FFFFFF"/>
            </a:solidFill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1000" b="1" i="1" kern="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mpk-1(ku1)</a:t>
              </a:r>
            </a:p>
          </p:txBody>
        </p:sp>
        <p:sp>
          <p:nvSpPr>
            <p:cNvPr id="114" name="TextBox 113"/>
            <p:cNvSpPr txBox="1"/>
            <p:nvPr/>
          </p:nvSpPr>
          <p:spPr>
            <a:xfrm>
              <a:off x="5314595" y="2368803"/>
              <a:ext cx="797532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 &lt; 0.0001</a:t>
              </a:r>
            </a:p>
          </p:txBody>
        </p:sp>
        <p:sp>
          <p:nvSpPr>
            <p:cNvPr id="115" name="Left Bracket 114"/>
            <p:cNvSpPr/>
            <p:nvPr/>
          </p:nvSpPr>
          <p:spPr>
            <a:xfrm rot="5400000">
              <a:off x="5656864" y="2309290"/>
              <a:ext cx="77442" cy="604236"/>
            </a:xfrm>
            <a:prstGeom prst="leftBracket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4672258" y="2653201"/>
              <a:ext cx="797532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 &lt; 0.0001</a:t>
              </a:r>
            </a:p>
          </p:txBody>
        </p:sp>
        <p:sp>
          <p:nvSpPr>
            <p:cNvPr id="117" name="Left Bracket 116"/>
            <p:cNvSpPr/>
            <p:nvPr/>
          </p:nvSpPr>
          <p:spPr>
            <a:xfrm rot="5400000">
              <a:off x="5016838" y="2557897"/>
              <a:ext cx="83367" cy="669893"/>
            </a:xfrm>
            <a:prstGeom prst="leftBracket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1956408" y="2236306"/>
              <a:ext cx="18288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H</a:t>
              </a:r>
            </a:p>
          </p:txBody>
        </p:sp>
        <p:graphicFrame>
          <p:nvGraphicFramePr>
            <p:cNvPr id="88" name="Chart 87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1141059599"/>
                </p:ext>
              </p:extLst>
            </p:nvPr>
          </p:nvGraphicFramePr>
          <p:xfrm>
            <a:off x="2130153" y="2360459"/>
            <a:ext cx="1471837" cy="161438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6"/>
            </a:graphicData>
          </a:graphic>
        </p:graphicFrame>
        <p:sp>
          <p:nvSpPr>
            <p:cNvPr id="104" name="TextBox 103"/>
            <p:cNvSpPr txBox="1"/>
            <p:nvPr/>
          </p:nvSpPr>
          <p:spPr>
            <a:xfrm>
              <a:off x="2514148" y="4252218"/>
              <a:ext cx="115537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1000" b="1" i="1" kern="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ksr-1(n2509)</a:t>
              </a:r>
            </a:p>
          </p:txBody>
        </p:sp>
        <p:cxnSp>
          <p:nvCxnSpPr>
            <p:cNvPr id="105" name="Straight Connector 104"/>
            <p:cNvCxnSpPr/>
            <p:nvPr/>
          </p:nvCxnSpPr>
          <p:spPr>
            <a:xfrm>
              <a:off x="2638189" y="4243494"/>
              <a:ext cx="850392" cy="0"/>
            </a:xfrm>
            <a:prstGeom prst="line">
              <a:avLst/>
            </a:prstGeom>
            <a:noFill/>
            <a:ln w="19050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  <p:sp>
          <p:nvSpPr>
            <p:cNvPr id="106" name="TextBox 105"/>
            <p:cNvSpPr txBox="1"/>
            <p:nvPr/>
          </p:nvSpPr>
          <p:spPr>
            <a:xfrm>
              <a:off x="2910927" y="3853754"/>
              <a:ext cx="71084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en-US" sz="1000" b="1" i="1" kern="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rap-1</a:t>
              </a:r>
            </a:p>
            <a:p>
              <a:pPr lvl="0" algn="ctr">
                <a:defRPr/>
              </a:pPr>
              <a:r>
                <a:rPr lang="en-US" sz="1000" b="1" i="1" kern="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(tm861)</a:t>
              </a:r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2543431" y="3914854"/>
              <a:ext cx="5690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1000" b="1" kern="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+</a:t>
              </a:r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1917389" y="4250984"/>
              <a:ext cx="49132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Genotype:</a:t>
              </a:r>
            </a:p>
          </p:txBody>
        </p:sp>
        <p:sp>
          <p:nvSpPr>
            <p:cNvPr id="109" name="TextBox 108">
              <a:extLst>
                <a:ext uri="{FF2B5EF4-FFF2-40B4-BE49-F238E27FC236}">
                  <a16:creationId xmlns:a16="http://schemas.microsoft.com/office/drawing/2014/main" id="{D403B757-1F79-F548-BCA3-9979F119F76B}"/>
                </a:ext>
              </a:extLst>
            </p:cNvPr>
            <p:cNvSpPr txBox="1"/>
            <p:nvPr/>
          </p:nvSpPr>
          <p:spPr>
            <a:xfrm>
              <a:off x="2403262" y="3886656"/>
              <a:ext cx="19375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∆</a:t>
              </a:r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:</a:t>
              </a:r>
            </a:p>
          </p:txBody>
        </p:sp>
        <p:sp>
          <p:nvSpPr>
            <p:cNvPr id="110" name="TextBox 109"/>
            <p:cNvSpPr txBox="1"/>
            <p:nvPr/>
          </p:nvSpPr>
          <p:spPr>
            <a:xfrm>
              <a:off x="2657240" y="2972349"/>
              <a:ext cx="804338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 = 0.0007</a:t>
              </a:r>
            </a:p>
          </p:txBody>
        </p:sp>
        <p:sp>
          <p:nvSpPr>
            <p:cNvPr id="111" name="Left Bracket 110"/>
            <p:cNvSpPr/>
            <p:nvPr/>
          </p:nvSpPr>
          <p:spPr>
            <a:xfrm rot="5400000">
              <a:off x="3014039" y="3026469"/>
              <a:ext cx="77470" cy="365148"/>
            </a:xfrm>
            <a:prstGeom prst="leftBracket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8" name="TextBox 117"/>
            <p:cNvSpPr txBox="1"/>
            <p:nvPr/>
          </p:nvSpPr>
          <p:spPr>
            <a:xfrm>
              <a:off x="2606992" y="3343745"/>
              <a:ext cx="45141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104</a:t>
              </a:r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3017839" y="3343745"/>
              <a:ext cx="44373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106</a:t>
              </a:r>
            </a:p>
          </p:txBody>
        </p:sp>
        <p:sp>
          <p:nvSpPr>
            <p:cNvPr id="120" name="TextBox 119"/>
            <p:cNvSpPr txBox="1"/>
            <p:nvPr/>
          </p:nvSpPr>
          <p:spPr>
            <a:xfrm>
              <a:off x="4628573" y="3606708"/>
              <a:ext cx="39583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867</a:t>
              </a:r>
            </a:p>
          </p:txBody>
        </p:sp>
        <p:sp>
          <p:nvSpPr>
            <p:cNvPr id="121" name="TextBox 120"/>
            <p:cNvSpPr txBox="1"/>
            <p:nvPr/>
          </p:nvSpPr>
          <p:spPr>
            <a:xfrm>
              <a:off x="5705492" y="3606708"/>
              <a:ext cx="59006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1190</a:t>
              </a:r>
            </a:p>
          </p:txBody>
        </p:sp>
        <p:sp>
          <p:nvSpPr>
            <p:cNvPr id="122" name="TextBox 121"/>
            <p:cNvSpPr txBox="1"/>
            <p:nvPr/>
          </p:nvSpPr>
          <p:spPr>
            <a:xfrm>
              <a:off x="5156843" y="3606708"/>
              <a:ext cx="4681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1073</a:t>
              </a:r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82915" y="2236306"/>
              <a:ext cx="18288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G</a:t>
              </a: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809346" y="4242832"/>
              <a:ext cx="984261" cy="246221"/>
            </a:xfrm>
            <a:prstGeom prst="rect">
              <a:avLst/>
            </a:prstGeom>
            <a:solidFill>
              <a:sysClr val="window" lastClr="FFFFFF"/>
            </a:solidFill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1000" b="1" i="1" kern="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mpk-1(ku1)</a:t>
              </a:r>
            </a:p>
          </p:txBody>
        </p:sp>
        <p:cxnSp>
          <p:nvCxnSpPr>
            <p:cNvPr id="94" name="Straight Connector 93"/>
            <p:cNvCxnSpPr/>
            <p:nvPr/>
          </p:nvCxnSpPr>
          <p:spPr>
            <a:xfrm>
              <a:off x="756060" y="4234638"/>
              <a:ext cx="961615" cy="0"/>
            </a:xfrm>
            <a:prstGeom prst="line">
              <a:avLst/>
            </a:prstGeom>
            <a:noFill/>
            <a:ln w="19050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  <p:graphicFrame>
          <p:nvGraphicFramePr>
            <p:cNvPr id="97" name="Chart 96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3177867931"/>
                </p:ext>
              </p:extLst>
            </p:nvPr>
          </p:nvGraphicFramePr>
          <p:xfrm>
            <a:off x="241921" y="2374007"/>
            <a:ext cx="1567972" cy="157714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7"/>
            </a:graphicData>
          </a:graphic>
        </p:graphicFrame>
        <p:sp>
          <p:nvSpPr>
            <p:cNvPr id="98" name="TextBox 97"/>
            <p:cNvSpPr txBox="1"/>
            <p:nvPr/>
          </p:nvSpPr>
          <p:spPr>
            <a:xfrm>
              <a:off x="760323" y="3894318"/>
              <a:ext cx="45407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en-US" sz="1000" b="1" i="1" kern="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+</a:t>
              </a:r>
            </a:p>
          </p:txBody>
        </p:sp>
        <p:sp>
          <p:nvSpPr>
            <p:cNvPr id="99" name="TextBox 98"/>
            <p:cNvSpPr txBox="1"/>
            <p:nvPr/>
          </p:nvSpPr>
          <p:spPr>
            <a:xfrm>
              <a:off x="1093119" y="3845192"/>
              <a:ext cx="70558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en-US" sz="1000" b="1" i="1" kern="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rap-1</a:t>
              </a:r>
            </a:p>
            <a:p>
              <a:pPr lvl="0" algn="ctr">
                <a:defRPr/>
              </a:pPr>
              <a:r>
                <a:rPr lang="en-US" sz="1000" b="1" i="1" kern="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(tm861)</a:t>
              </a:r>
            </a:p>
          </p:txBody>
        </p:sp>
        <p:sp>
          <p:nvSpPr>
            <p:cNvPr id="100" name="TextBox 99"/>
            <p:cNvSpPr txBox="1"/>
            <p:nvPr/>
          </p:nvSpPr>
          <p:spPr>
            <a:xfrm>
              <a:off x="53046" y="4242224"/>
              <a:ext cx="51277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Genotype:</a:t>
              </a: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D403B757-1F79-F548-BCA3-9979F119F76B}"/>
                </a:ext>
              </a:extLst>
            </p:cNvPr>
            <p:cNvSpPr txBox="1"/>
            <p:nvPr/>
          </p:nvSpPr>
          <p:spPr>
            <a:xfrm>
              <a:off x="531618" y="3867444"/>
              <a:ext cx="20221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∆</a:t>
              </a:r>
              <a:r>
                <a:rPr lang="en-US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: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 rot="16200000">
              <a:off x="-568262" y="3062366"/>
              <a:ext cx="1463040" cy="1640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>
                  <a:latin typeface="Arial" panose="020B0604020202020204" pitchFamily="34" charset="0"/>
                  <a:cs typeface="Arial" panose="020B0604020202020204" pitchFamily="34" charset="0"/>
                </a:rPr>
                <a:t>% Abnormal Vulvae</a:t>
              </a:r>
            </a:p>
          </p:txBody>
        </p:sp>
        <p:sp>
          <p:nvSpPr>
            <p:cNvPr id="112" name="TextBox 111"/>
            <p:cNvSpPr txBox="1"/>
            <p:nvPr/>
          </p:nvSpPr>
          <p:spPr>
            <a:xfrm>
              <a:off x="869452" y="2554667"/>
              <a:ext cx="743502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 &lt; 0.0001</a:t>
              </a:r>
            </a:p>
          </p:txBody>
        </p:sp>
        <p:sp>
          <p:nvSpPr>
            <p:cNvPr id="113" name="Left Bracket 112"/>
            <p:cNvSpPr/>
            <p:nvPr/>
          </p:nvSpPr>
          <p:spPr>
            <a:xfrm rot="5400000">
              <a:off x="1209322" y="2564605"/>
              <a:ext cx="52217" cy="428262"/>
            </a:xfrm>
            <a:prstGeom prst="leftBracket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3" name="TextBox 122"/>
            <p:cNvSpPr txBox="1"/>
            <p:nvPr/>
          </p:nvSpPr>
          <p:spPr>
            <a:xfrm>
              <a:off x="1273389" y="3584780"/>
              <a:ext cx="33711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42</a:t>
              </a:r>
            </a:p>
          </p:txBody>
        </p:sp>
        <p:sp>
          <p:nvSpPr>
            <p:cNvPr id="124" name="TextBox 123"/>
            <p:cNvSpPr txBox="1"/>
            <p:nvPr/>
          </p:nvSpPr>
          <p:spPr>
            <a:xfrm>
              <a:off x="798342" y="3584777"/>
              <a:ext cx="37060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46</a:t>
              </a:r>
            </a:p>
          </p:txBody>
        </p:sp>
        <p:sp>
          <p:nvSpPr>
            <p:cNvPr id="125" name="TextBox 124"/>
            <p:cNvSpPr txBox="1"/>
            <p:nvPr/>
          </p:nvSpPr>
          <p:spPr>
            <a:xfrm rot="16200000">
              <a:off x="1346275" y="3062364"/>
              <a:ext cx="1463040" cy="1640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>
                  <a:latin typeface="Arial" panose="020B0604020202020204" pitchFamily="34" charset="0"/>
                  <a:cs typeface="Arial" panose="020B0604020202020204" pitchFamily="34" charset="0"/>
                </a:rPr>
                <a:t>% Abnormal Vulvae</a:t>
              </a:r>
            </a:p>
          </p:txBody>
        </p:sp>
        <p:sp>
          <p:nvSpPr>
            <p:cNvPr id="126" name="Isosceles Triangle 125"/>
            <p:cNvSpPr>
              <a:spLocks noChangeAspect="1"/>
            </p:cNvSpPr>
            <p:nvPr/>
          </p:nvSpPr>
          <p:spPr>
            <a:xfrm>
              <a:off x="5247587" y="1874468"/>
              <a:ext cx="67008" cy="87720"/>
            </a:xfrm>
            <a:prstGeom prst="triangle">
              <a:avLst/>
            </a:prstGeom>
            <a:solidFill>
              <a:schemeClr val="bg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7" name="Isosceles Triangle 126"/>
            <p:cNvSpPr>
              <a:spLocks noChangeAspect="1"/>
            </p:cNvSpPr>
            <p:nvPr/>
          </p:nvSpPr>
          <p:spPr>
            <a:xfrm>
              <a:off x="5314595" y="819740"/>
              <a:ext cx="67008" cy="87720"/>
            </a:xfrm>
            <a:prstGeom prst="triangle">
              <a:avLst/>
            </a:prstGeom>
            <a:solidFill>
              <a:schemeClr val="bg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8" name="Isosceles Triangle 127"/>
            <p:cNvSpPr>
              <a:spLocks noChangeAspect="1"/>
            </p:cNvSpPr>
            <p:nvPr/>
          </p:nvSpPr>
          <p:spPr>
            <a:xfrm>
              <a:off x="1058606" y="900388"/>
              <a:ext cx="67008" cy="87720"/>
            </a:xfrm>
            <a:prstGeom prst="triangle">
              <a:avLst/>
            </a:prstGeom>
            <a:solidFill>
              <a:schemeClr val="bg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426375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/>
          <a:srcRect l="56415"/>
          <a:stretch/>
        </p:blipFill>
        <p:spPr>
          <a:xfrm>
            <a:off x="3126530" y="1960950"/>
            <a:ext cx="2789806" cy="316583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r="52365"/>
          <a:stretch/>
        </p:blipFill>
        <p:spPr>
          <a:xfrm>
            <a:off x="18031" y="1960950"/>
            <a:ext cx="3049019" cy="3165838"/>
          </a:xfrm>
          <a:prstGeom prst="rect">
            <a:avLst/>
          </a:prstGeom>
        </p:spPr>
      </p:pic>
      <p:sp>
        <p:nvSpPr>
          <p:cNvPr id="28" name="Rectangle 27"/>
          <p:cNvSpPr/>
          <p:nvPr/>
        </p:nvSpPr>
        <p:spPr>
          <a:xfrm>
            <a:off x="6126" y="-21729"/>
            <a:ext cx="144783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Rasmussen Figure S6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8099" y="1515694"/>
            <a:ext cx="23803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32739" y="1515694"/>
            <a:ext cx="30473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735301" y="2018101"/>
            <a:ext cx="33279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55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664102" y="2018101"/>
            <a:ext cx="33279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48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8980323"/>
              </p:ext>
            </p:extLst>
          </p:nvPr>
        </p:nvGraphicFramePr>
        <p:xfrm>
          <a:off x="85894" y="1793817"/>
          <a:ext cx="2990088" cy="2284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83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83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83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983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83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9834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18841">
                <a:tc>
                  <a:txBody>
                    <a:bodyPr/>
                    <a:lstStyle/>
                    <a:p>
                      <a:pPr marL="0" marR="0" lvl="0" indent="0" algn="l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P3.px</a:t>
                      </a:r>
                    </a:p>
                  </a:txBody>
                  <a:tcPr marL="106568" marR="106568" marT="53283" marB="5328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P4.px</a:t>
                      </a:r>
                    </a:p>
                  </a:txBody>
                  <a:tcPr marL="106568" marR="106568" marT="53283" marB="5328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P5.px</a:t>
                      </a:r>
                    </a:p>
                  </a:txBody>
                  <a:tcPr marL="106568" marR="106568" marT="53283" marB="5328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P6.px</a:t>
                      </a:r>
                    </a:p>
                  </a:txBody>
                  <a:tcPr marL="106568" marR="106568" marT="53283" marB="5328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P7.px</a:t>
                      </a:r>
                    </a:p>
                  </a:txBody>
                  <a:tcPr marL="106568" marR="106568" marT="53283" marB="5328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P8.px</a:t>
                      </a:r>
                    </a:p>
                  </a:txBody>
                  <a:tcPr marL="106568" marR="106568" marT="53283" marB="5328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8362996"/>
              </p:ext>
            </p:extLst>
          </p:nvPr>
        </p:nvGraphicFramePr>
        <p:xfrm>
          <a:off x="3159251" y="1793817"/>
          <a:ext cx="2990088" cy="2284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83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83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83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983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83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9834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18841">
                <a:tc>
                  <a:txBody>
                    <a:bodyPr/>
                    <a:lstStyle/>
                    <a:p>
                      <a:pPr marL="0" marR="0" lvl="0" indent="0" algn="l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P3.px</a:t>
                      </a:r>
                    </a:p>
                  </a:txBody>
                  <a:tcPr marL="106568" marR="106568" marT="53283" marB="5328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P4.px</a:t>
                      </a:r>
                    </a:p>
                  </a:txBody>
                  <a:tcPr marL="106568" marR="106568" marT="53283" marB="5328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P5.px</a:t>
                      </a:r>
                    </a:p>
                  </a:txBody>
                  <a:tcPr marL="106568" marR="106568" marT="53283" marB="5328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P6.px</a:t>
                      </a:r>
                    </a:p>
                  </a:txBody>
                  <a:tcPr marL="106568" marR="106568" marT="53283" marB="5328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P7.px</a:t>
                      </a:r>
                    </a:p>
                  </a:txBody>
                  <a:tcPr marL="106568" marR="106568" marT="53283" marB="5328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P8.px</a:t>
                      </a:r>
                    </a:p>
                  </a:txBody>
                  <a:tcPr marL="106568" marR="106568" marT="53283" marB="5328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77"/>
          <a:stretch/>
        </p:blipFill>
        <p:spPr>
          <a:xfrm>
            <a:off x="85894" y="257175"/>
            <a:ext cx="2981156" cy="116910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251" y="260794"/>
            <a:ext cx="2990088" cy="116549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3" name="TextBox 12"/>
          <p:cNvSpPr txBox="1"/>
          <p:nvPr/>
        </p:nvSpPr>
        <p:spPr>
          <a:xfrm>
            <a:off x="86521" y="231508"/>
            <a:ext cx="18593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165913" y="231508"/>
            <a:ext cx="18593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306845" y="231508"/>
            <a:ext cx="178146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sz="1000" b="1" i="1" baseline="-25000" dirty="0">
                <a:latin typeface="Arial" panose="020B0604020202020204" pitchFamily="34" charset="0"/>
                <a:cs typeface="Arial" panose="020B0604020202020204" pitchFamily="34" charset="0"/>
              </a:rPr>
              <a:t>lag-2</a:t>
            </a:r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2:2xNLS::tag-RFP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962114" y="231508"/>
            <a:ext cx="21780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sz="1000" b="1" i="1" baseline="-25000" dirty="0">
                <a:latin typeface="Arial" panose="020B0604020202020204" pitchFamily="34" charset="0"/>
                <a:cs typeface="Arial" panose="020B0604020202020204" pitchFamily="34" charset="0"/>
              </a:rPr>
              <a:t>lag-2</a:t>
            </a:r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2:2xNLS::tag-RFP</a:t>
            </a:r>
          </a:p>
          <a:p>
            <a:pPr algn="r"/>
            <a:r>
              <a:rPr lang="en-US" sz="1000" b="1" i="1" dirty="0">
                <a:latin typeface="Arial" panose="020B0604020202020204" pitchFamily="34" charset="0"/>
                <a:cs typeface="Arial" panose="020B0604020202020204" pitchFamily="34" charset="0"/>
              </a:rPr>
              <a:t>rap-1(tm861)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113808" y="1515694"/>
            <a:ext cx="23803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</a:p>
        </p:txBody>
      </p:sp>
      <p:cxnSp>
        <p:nvCxnSpPr>
          <p:cNvPr id="18" name="Straight Connector 17"/>
          <p:cNvCxnSpPr/>
          <p:nvPr/>
        </p:nvCxnSpPr>
        <p:spPr>
          <a:xfrm>
            <a:off x="706392" y="819770"/>
            <a:ext cx="446133" cy="1323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V="1">
            <a:off x="1299933" y="830111"/>
            <a:ext cx="528220" cy="290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V="1">
            <a:off x="1963514" y="810242"/>
            <a:ext cx="446311" cy="1323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1925917" y="810242"/>
            <a:ext cx="53401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P7.px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75094" y="810242"/>
            <a:ext cx="54039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P5.px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302538" y="810242"/>
            <a:ext cx="52561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P6.px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53009" y="810242"/>
            <a:ext cx="54039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P4.px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506535" y="772138"/>
            <a:ext cx="54039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P8.px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42478" y="802636"/>
            <a:ext cx="484986" cy="699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V="1">
            <a:off x="2535014" y="781668"/>
            <a:ext cx="422657" cy="1323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V="1">
            <a:off x="3790949" y="724511"/>
            <a:ext cx="445445" cy="1323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V="1">
            <a:off x="4362231" y="711040"/>
            <a:ext cx="528220" cy="290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V="1">
            <a:off x="5025812" y="691171"/>
            <a:ext cx="446311" cy="1323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4997741" y="691171"/>
            <a:ext cx="53401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P7.px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3765968" y="719748"/>
            <a:ext cx="54039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P5.px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4364836" y="691171"/>
            <a:ext cx="52561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P6.px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3191492" y="743560"/>
            <a:ext cx="54039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P4.px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5564070" y="667355"/>
            <a:ext cx="54039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P8.px</a:t>
            </a:r>
          </a:p>
        </p:txBody>
      </p:sp>
      <p:cxnSp>
        <p:nvCxnSpPr>
          <p:cNvPr id="42" name="Straight Connector 41"/>
          <p:cNvCxnSpPr/>
          <p:nvPr/>
        </p:nvCxnSpPr>
        <p:spPr>
          <a:xfrm flipV="1">
            <a:off x="3201066" y="744380"/>
            <a:ext cx="480625" cy="195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flipV="1">
            <a:off x="5597312" y="662597"/>
            <a:ext cx="422657" cy="1323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98053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" y="2750"/>
            <a:ext cx="155363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Rasmussen – Figure S7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56488"/>
          <a:stretch/>
        </p:blipFill>
        <p:spPr>
          <a:xfrm>
            <a:off x="3379712" y="4507033"/>
            <a:ext cx="2737565" cy="227211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r="55918"/>
          <a:stretch/>
        </p:blipFill>
        <p:spPr>
          <a:xfrm>
            <a:off x="159692" y="4507033"/>
            <a:ext cx="2773471" cy="22721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8099" y="4125544"/>
            <a:ext cx="23803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132739" y="4125544"/>
            <a:ext cx="30473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735301" y="4627951"/>
            <a:ext cx="33279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55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664102" y="4627951"/>
            <a:ext cx="33279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48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/>
          <a:srcRect t="28148" b="-1"/>
          <a:stretch/>
        </p:blipFill>
        <p:spPr>
          <a:xfrm>
            <a:off x="3159251" y="2609850"/>
            <a:ext cx="2986705" cy="146750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29"/>
          <a:stretch/>
        </p:blipFill>
        <p:spPr>
          <a:xfrm>
            <a:off x="85894" y="2608755"/>
            <a:ext cx="2986705" cy="1470062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13" name="Straight Connector 12"/>
          <p:cNvCxnSpPr/>
          <p:nvPr/>
        </p:nvCxnSpPr>
        <p:spPr>
          <a:xfrm>
            <a:off x="307076" y="3438368"/>
            <a:ext cx="874373" cy="24691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1301879" y="3717968"/>
            <a:ext cx="67959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V="1">
            <a:off x="2136862" y="3438368"/>
            <a:ext cx="660881" cy="24691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2268129" y="3578558"/>
            <a:ext cx="610598" cy="281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P7.px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07729" y="3579604"/>
            <a:ext cx="617892" cy="281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P5.px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315750" y="3741923"/>
            <a:ext cx="600993" cy="281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P6.px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8099" y="2585851"/>
            <a:ext cx="323432" cy="24622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74452" y="2601091"/>
            <a:ext cx="252260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[P</a:t>
            </a:r>
            <a:r>
              <a:rPr lang="en-US" sz="1000" b="1" i="1" baseline="-25000" dirty="0">
                <a:latin typeface="Arial" panose="020B0604020202020204" pitchFamily="34" charset="0"/>
                <a:cs typeface="Arial" panose="020B0604020202020204" pitchFamily="34" charset="0"/>
              </a:rPr>
              <a:t>egl-17</a:t>
            </a:r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NLS::CFP-</a:t>
            </a:r>
            <a:r>
              <a:rPr lang="en-US" sz="1000" b="1" dirty="0" err="1">
                <a:latin typeface="Arial" panose="020B0604020202020204" pitchFamily="34" charset="0"/>
                <a:cs typeface="Arial" panose="020B0604020202020204" pitchFamily="34" charset="0"/>
              </a:rPr>
              <a:t>LacZ</a:t>
            </a:r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]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119817" y="2585851"/>
            <a:ext cx="317652" cy="24622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592336" y="2601091"/>
            <a:ext cx="25173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[P</a:t>
            </a:r>
            <a:r>
              <a:rPr lang="en-US" sz="1000" b="1" i="1" baseline="-25000" dirty="0">
                <a:latin typeface="Arial" panose="020B0604020202020204" pitchFamily="34" charset="0"/>
                <a:cs typeface="Arial" panose="020B0604020202020204" pitchFamily="34" charset="0"/>
              </a:rPr>
              <a:t>egl-17</a:t>
            </a:r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NLS::CFP-</a:t>
            </a:r>
            <a:r>
              <a:rPr lang="en-US" sz="1000" b="1" dirty="0" err="1">
                <a:latin typeface="Arial" panose="020B0604020202020204" pitchFamily="34" charset="0"/>
                <a:cs typeface="Arial" panose="020B0604020202020204" pitchFamily="34" charset="0"/>
              </a:rPr>
              <a:t>LacZ</a:t>
            </a:r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];</a:t>
            </a:r>
          </a:p>
          <a:p>
            <a:pPr algn="r"/>
            <a:r>
              <a:rPr lang="en-US" sz="1000" b="1" i="1" dirty="0">
                <a:latin typeface="Arial" panose="020B0604020202020204" pitchFamily="34" charset="0"/>
                <a:cs typeface="Arial" panose="020B0604020202020204" pitchFamily="34" charset="0"/>
              </a:rPr>
              <a:t>rap-1(re180</a:t>
            </a:r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gf</a:t>
            </a:r>
            <a:r>
              <a:rPr lang="en-US" sz="1000" b="1" i="1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cxnSp>
        <p:nvCxnSpPr>
          <p:cNvPr id="23" name="Straight Connector 22"/>
          <p:cNvCxnSpPr/>
          <p:nvPr/>
        </p:nvCxnSpPr>
        <p:spPr>
          <a:xfrm>
            <a:off x="5181752" y="3322821"/>
            <a:ext cx="780706" cy="11554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V="1">
            <a:off x="4102801" y="3284150"/>
            <a:ext cx="712202" cy="16221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V="1">
            <a:off x="3230113" y="3510503"/>
            <a:ext cx="735294" cy="42467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3514713" y="3713373"/>
            <a:ext cx="617892" cy="281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P5.px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225070" y="3390768"/>
            <a:ext cx="600993" cy="281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P6.px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270604" y="3402385"/>
            <a:ext cx="600993" cy="281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P7.px</a:t>
            </a:r>
          </a:p>
        </p:txBody>
      </p:sp>
      <p:graphicFrame>
        <p:nvGraphicFramePr>
          <p:cNvPr id="29" name="Table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7800031"/>
              </p:ext>
            </p:extLst>
          </p:nvPr>
        </p:nvGraphicFramePr>
        <p:xfrm>
          <a:off x="85894" y="4403667"/>
          <a:ext cx="2990088" cy="2284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83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83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83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983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83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9834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18841">
                <a:tc>
                  <a:txBody>
                    <a:bodyPr/>
                    <a:lstStyle/>
                    <a:p>
                      <a:pPr marL="0" marR="0" lvl="0" indent="0" algn="l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P3.px</a:t>
                      </a:r>
                    </a:p>
                  </a:txBody>
                  <a:tcPr marL="106568" marR="106568" marT="53283" marB="5328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P4.px</a:t>
                      </a:r>
                    </a:p>
                  </a:txBody>
                  <a:tcPr marL="106568" marR="106568" marT="53283" marB="5328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P5.px</a:t>
                      </a:r>
                    </a:p>
                  </a:txBody>
                  <a:tcPr marL="106568" marR="106568" marT="53283" marB="5328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P6.px</a:t>
                      </a:r>
                    </a:p>
                  </a:txBody>
                  <a:tcPr marL="106568" marR="106568" marT="53283" marB="5328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P7.px</a:t>
                      </a:r>
                    </a:p>
                  </a:txBody>
                  <a:tcPr marL="106568" marR="106568" marT="53283" marB="5328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P8.px</a:t>
                      </a:r>
                    </a:p>
                  </a:txBody>
                  <a:tcPr marL="106568" marR="106568" marT="53283" marB="5328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0" name="Table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7317441"/>
              </p:ext>
            </p:extLst>
          </p:nvPr>
        </p:nvGraphicFramePr>
        <p:xfrm>
          <a:off x="3159251" y="4403667"/>
          <a:ext cx="2990088" cy="2284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83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83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83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983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83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9834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18841">
                <a:tc>
                  <a:txBody>
                    <a:bodyPr/>
                    <a:lstStyle/>
                    <a:p>
                      <a:pPr marL="0" marR="0" lvl="0" indent="0" algn="l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P3.px</a:t>
                      </a:r>
                    </a:p>
                  </a:txBody>
                  <a:tcPr marL="106568" marR="106568" marT="53283" marB="5328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P4.px</a:t>
                      </a:r>
                    </a:p>
                  </a:txBody>
                  <a:tcPr marL="106568" marR="106568" marT="53283" marB="5328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P5.px</a:t>
                      </a:r>
                    </a:p>
                  </a:txBody>
                  <a:tcPr marL="106568" marR="106568" marT="53283" marB="5328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P6.px</a:t>
                      </a:r>
                    </a:p>
                  </a:txBody>
                  <a:tcPr marL="106568" marR="106568" marT="53283" marB="5328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P7.px</a:t>
                      </a:r>
                    </a:p>
                  </a:txBody>
                  <a:tcPr marL="106568" marR="106568" marT="53283" marB="5328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P8.px</a:t>
                      </a:r>
                    </a:p>
                  </a:txBody>
                  <a:tcPr marL="106568" marR="106568" marT="53283" marB="5328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1" name="Picture 30"/>
          <p:cNvPicPr>
            <a:picLocks noChangeAspect="1"/>
          </p:cNvPicPr>
          <p:nvPr/>
        </p:nvPicPr>
        <p:blipFill>
          <a:blip r:embed="rId5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5894" y="264043"/>
            <a:ext cx="2990088" cy="224256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2" name="TextBox 31"/>
          <p:cNvSpPr txBox="1"/>
          <p:nvPr/>
        </p:nvSpPr>
        <p:spPr>
          <a:xfrm>
            <a:off x="38099" y="238891"/>
            <a:ext cx="323432" cy="281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919285" y="238891"/>
            <a:ext cx="1177775" cy="2530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b="1" i="1" dirty="0">
                <a:latin typeface="Arial" panose="020B0604020202020204" pitchFamily="34" charset="0"/>
                <a:cs typeface="Arial" panose="020B0604020202020204" pitchFamily="34" charset="0"/>
              </a:rPr>
              <a:t>rap-1(re180</a:t>
            </a:r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gf</a:t>
            </a:r>
            <a:r>
              <a:rPr lang="en-US" sz="1000" b="1" i="1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34" name="Isosceles Triangle 33"/>
          <p:cNvSpPr/>
          <p:nvPr/>
        </p:nvSpPr>
        <p:spPr>
          <a:xfrm rot="18000000">
            <a:off x="2599811" y="862729"/>
            <a:ext cx="45720" cy="64008"/>
          </a:xfrm>
          <a:prstGeom prst="triangle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Isosceles Triangle 34"/>
          <p:cNvSpPr/>
          <p:nvPr/>
        </p:nvSpPr>
        <p:spPr>
          <a:xfrm rot="-720000">
            <a:off x="596401" y="2347995"/>
            <a:ext cx="97241" cy="127299"/>
          </a:xfrm>
          <a:prstGeom prst="triangle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86636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77584135"/>
              </p:ext>
            </p:extLst>
          </p:nvPr>
        </p:nvGraphicFramePr>
        <p:xfrm>
          <a:off x="61120" y="182574"/>
          <a:ext cx="2286000" cy="19228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62424" y="2018736"/>
            <a:ext cx="593677" cy="246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defRPr/>
            </a:pPr>
            <a:r>
              <a:rPr lang="en-US" sz="1000" b="1" i="1" kern="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luc</a:t>
            </a:r>
            <a:endParaRPr lang="en-US" sz="1000" b="1" i="1" kern="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4423" y="2278839"/>
            <a:ext cx="1701523" cy="400110"/>
          </a:xfrm>
          <a:prstGeom prst="rect">
            <a:avLst/>
          </a:prstGeom>
          <a:solidFill>
            <a:sysClr val="window" lastClr="FFFFFF"/>
          </a:solidFill>
        </p:spPr>
        <p:txBody>
          <a:bodyPr wrap="square" rtlCol="0">
            <a:spAutoFit/>
          </a:bodyPr>
          <a:lstStyle/>
          <a:p>
            <a:pPr algn="ctr" defTabSz="914400">
              <a:defRPr/>
            </a:pPr>
            <a:r>
              <a:rPr lang="en-US" sz="1000" b="1" i="1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let-23(sa62</a:t>
            </a:r>
            <a:r>
              <a:rPr lang="en-US" sz="1000" b="1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gf</a:t>
            </a:r>
            <a:r>
              <a:rPr lang="en-US" sz="1000" b="1" i="1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en-US" sz="1000" b="1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algn="ctr" defTabSz="914400">
              <a:defRPr/>
            </a:pPr>
            <a:r>
              <a:rPr lang="en-US" sz="1000" b="1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[VPC-specific RNAi]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71454" y="1723884"/>
            <a:ext cx="5846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534580" y="1724005"/>
            <a:ext cx="5863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262598" y="2018736"/>
            <a:ext cx="114128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defRPr/>
            </a:pPr>
            <a:r>
              <a:rPr lang="en-US" sz="1000" b="1" i="1" dirty="0">
                <a:latin typeface="Arial" panose="020B0604020202020204" pitchFamily="34" charset="0"/>
                <a:cs typeface="Arial" panose="020B0604020202020204" pitchFamily="34" charset="0"/>
              </a:rPr>
              <a:t>Y34B4A.4</a:t>
            </a:r>
            <a:endParaRPr 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-13007"/>
            <a:ext cx="155363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Rasmussen – Figure S8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2819" y="2016187"/>
            <a:ext cx="69960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RNAi:</a:t>
            </a:r>
          </a:p>
        </p:txBody>
      </p:sp>
      <p:cxnSp>
        <p:nvCxnSpPr>
          <p:cNvPr id="12" name="Straight Connector 11"/>
          <p:cNvCxnSpPr/>
          <p:nvPr/>
        </p:nvCxnSpPr>
        <p:spPr>
          <a:xfrm flipV="1">
            <a:off x="665555" y="2267507"/>
            <a:ext cx="1614737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</a:ln>
          <a:effectLst/>
        </p:spPr>
      </p:cxnSp>
      <p:sp>
        <p:nvSpPr>
          <p:cNvPr id="13" name="TextBox 12"/>
          <p:cNvSpPr txBox="1"/>
          <p:nvPr/>
        </p:nvSpPr>
        <p:spPr>
          <a:xfrm>
            <a:off x="80419" y="2278839"/>
            <a:ext cx="81785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Genotype: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213" y="162143"/>
            <a:ext cx="33627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1054977" y="411789"/>
            <a:ext cx="778993" cy="246221"/>
            <a:chOff x="1256845" y="115230"/>
            <a:chExt cx="801814" cy="241275"/>
          </a:xfrm>
        </p:grpSpPr>
        <p:sp>
          <p:nvSpPr>
            <p:cNvPr id="16" name="Left Bracket 15"/>
            <p:cNvSpPr/>
            <p:nvPr/>
          </p:nvSpPr>
          <p:spPr>
            <a:xfrm rot="5400000">
              <a:off x="1617808" y="-111153"/>
              <a:ext cx="81692" cy="800010"/>
            </a:xfrm>
            <a:prstGeom prst="leftBracket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256845" y="115230"/>
              <a:ext cx="712840" cy="2412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sz="1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1093823" y="373526"/>
            <a:ext cx="7089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N.S.</a:t>
            </a:r>
          </a:p>
        </p:txBody>
      </p:sp>
    </p:spTree>
    <p:extLst>
      <p:ext uri="{BB962C8B-B14F-4D97-AF65-F5344CB8AC3E}">
        <p14:creationId xmlns:p14="http://schemas.microsoft.com/office/powerpoint/2010/main" val="26501394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15263</TotalTime>
  <Words>433</Words>
  <Application>Microsoft Macintosh PowerPoint</Application>
  <PresentationFormat>Custom</PresentationFormat>
  <Paragraphs>180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Courier New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Neal Rasmussen</dc:creator>
  <cp:lastModifiedBy>Microsoft Office User</cp:lastModifiedBy>
  <cp:revision>233</cp:revision>
  <cp:lastPrinted>2018-09-03T16:53:19Z</cp:lastPrinted>
  <dcterms:created xsi:type="dcterms:W3CDTF">2018-03-23T14:27:16Z</dcterms:created>
  <dcterms:modified xsi:type="dcterms:W3CDTF">2018-09-25T23:58:18Z</dcterms:modified>
</cp:coreProperties>
</file>