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05" r:id="rId2"/>
    <p:sldId id="320" r:id="rId3"/>
    <p:sldId id="326" r:id="rId4"/>
    <p:sldId id="321" r:id="rId5"/>
    <p:sldId id="315" r:id="rId6"/>
    <p:sldId id="313" r:id="rId7"/>
    <p:sldId id="257" r:id="rId8"/>
    <p:sldId id="258" r:id="rId9"/>
    <p:sldId id="292" r:id="rId10"/>
    <p:sldId id="291" r:id="rId11"/>
    <p:sldId id="272" r:id="rId12"/>
    <p:sldId id="278" r:id="rId13"/>
    <p:sldId id="32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599" autoAdjust="0"/>
  </p:normalViewPr>
  <p:slideViewPr>
    <p:cSldViewPr snapToGrid="0" showGuides="1">
      <p:cViewPr varScale="1">
        <p:scale>
          <a:sx n="72" d="100"/>
          <a:sy n="72" d="100"/>
        </p:scale>
        <p:origin x="11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.%20elegans\&#23454;&#39564;&#30456;&#20851;\transcriptome%20seq\analysis\GO\GO_BP(signaficantall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.%20elegans\&#23454;&#39564;&#30456;&#20851;\transcriptome%20seq\analysis\GO\GO_BP(signaficantall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.%20elegans\&#23454;&#39564;&#30456;&#20851;\transcriptome%20seq\analysis\GO\GO_BP(signaficantall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.%20elegans\&#23454;&#39564;&#30456;&#20851;\transcriptome%20seq\analysis\GO\GO_BP(signaficantall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aofa\Desktop\GOsubterm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aofa\Desktop\GOsubterm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aofa\Desktop\GOsubterm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aofa\Desktop\GOsubterm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3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3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3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783-4FB7-BF4E-DB4EE734281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4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4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4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783-4FB7-BF4E-DB4EE734281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2">
                      <a:shade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783-4FB7-BF4E-DB4EE7342817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shade val="5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783-4FB7-BF4E-DB4EE7342817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2">
                      <a:shade val="6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6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6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783-4FB7-BF4E-DB4EE7342817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2">
                      <a:shade val="7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783-4FB7-BF4E-DB4EE7342817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2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783-4FB7-BF4E-DB4EE7342817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shade val="8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8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8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783-4FB7-BF4E-DB4EE7342817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2">
                      <a:shade val="9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9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9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783-4FB7-BF4E-DB4EE7342817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2">
                      <a:shade val="9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9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9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5783-4FB7-BF4E-DB4EE7342817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2">
                      <a:tint val="9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9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9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5783-4FB7-BF4E-DB4EE7342817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2">
                      <a:tint val="9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9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9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783-4FB7-BF4E-DB4EE7342817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2">
                      <a:tint val="8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8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8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783-4FB7-BF4E-DB4EE7342817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783-4FB7-BF4E-DB4EE7342817}"/>
              </c:ext>
            </c:extLst>
          </c:dPt>
          <c:dPt>
            <c:idx val="14"/>
            <c:bubble3D val="0"/>
            <c:spPr>
              <a:gradFill rotWithShape="1">
                <a:gsLst>
                  <a:gs pos="0">
                    <a:schemeClr val="accent2">
                      <a:tint val="7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783-4FB7-BF4E-DB4EE7342817}"/>
              </c:ext>
            </c:extLst>
          </c:dPt>
          <c:dPt>
            <c:idx val="15"/>
            <c:bubble3D val="0"/>
            <c:spPr>
              <a:gradFill rotWithShape="1">
                <a:gsLst>
                  <a:gs pos="0">
                    <a:schemeClr val="accent2">
                      <a:tint val="6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6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6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5783-4FB7-BF4E-DB4EE7342817}"/>
              </c:ext>
            </c:extLst>
          </c:dPt>
          <c:dPt>
            <c:idx val="16"/>
            <c:bubble3D val="0"/>
            <c:spPr>
              <a:gradFill rotWithShape="1">
                <a:gsLst>
                  <a:gs pos="0">
                    <a:schemeClr val="accent2">
                      <a:tint val="5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5783-4FB7-BF4E-DB4EE7342817}"/>
              </c:ext>
            </c:extLst>
          </c:dPt>
          <c:dPt>
            <c:idx val="17"/>
            <c:bubble3D val="0"/>
            <c:spPr>
              <a:gradFill rotWithShape="1">
                <a:gsLst>
                  <a:gs pos="0">
                    <a:schemeClr val="accent2">
                      <a:tint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5783-4FB7-BF4E-DB4EE7342817}"/>
              </c:ext>
            </c:extLst>
          </c:dPt>
          <c:dPt>
            <c:idx val="18"/>
            <c:bubble3D val="0"/>
            <c:spPr>
              <a:gradFill rotWithShape="1">
                <a:gsLst>
                  <a:gs pos="0">
                    <a:schemeClr val="accent2">
                      <a:tint val="4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4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4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5783-4FB7-BF4E-DB4EE7342817}"/>
              </c:ext>
            </c:extLst>
          </c:dPt>
          <c:dPt>
            <c:idx val="19"/>
            <c:bubble3D val="0"/>
            <c:spPr>
              <a:gradFill rotWithShape="1">
                <a:gsLst>
                  <a:gs pos="0">
                    <a:schemeClr val="accent2">
                      <a:tint val="3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3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3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5783-4FB7-BF4E-DB4EE73428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'mac35 vs WT bp'!$A$2:$A$21</c:f>
              <c:strCache>
                <c:ptCount val="20"/>
                <c:pt idx="0">
                  <c:v>glutathione metabolic process</c:v>
                </c:pt>
                <c:pt idx="1">
                  <c:v>defense response</c:v>
                </c:pt>
                <c:pt idx="2">
                  <c:v>peptide metabolic process</c:v>
                </c:pt>
                <c:pt idx="3">
                  <c:v>sulfur compound metabolic process</c:v>
                </c:pt>
                <c:pt idx="4">
                  <c:v>cytolysis</c:v>
                </c:pt>
                <c:pt idx="5">
                  <c:v>cellular modified amino acid metabolic process</c:v>
                </c:pt>
                <c:pt idx="6">
                  <c:v>response to bacterium</c:v>
                </c:pt>
                <c:pt idx="7">
                  <c:v>cellular amide metabolic process</c:v>
                </c:pt>
                <c:pt idx="8">
                  <c:v>carboxylic acid metabolic process</c:v>
                </c:pt>
                <c:pt idx="9">
                  <c:v>peptidoglycan catabolic process</c:v>
                </c:pt>
                <c:pt idx="10">
                  <c:v>oxoacid metabolic process</c:v>
                </c:pt>
                <c:pt idx="11">
                  <c:v>organic acid metabolic process</c:v>
                </c:pt>
                <c:pt idx="12">
                  <c:v>response to stress</c:v>
                </c:pt>
                <c:pt idx="13">
                  <c:v>peptidoglycan metabolic process</c:v>
                </c:pt>
                <c:pt idx="14">
                  <c:v>defense response to bacterium</c:v>
                </c:pt>
                <c:pt idx="15">
                  <c:v>glycosaminoglycan catabolic process</c:v>
                </c:pt>
                <c:pt idx="16">
                  <c:v>innate immune response</c:v>
                </c:pt>
                <c:pt idx="17">
                  <c:v>cellular amino acid metabolic process</c:v>
                </c:pt>
                <c:pt idx="18">
                  <c:v>response to other organism</c:v>
                </c:pt>
                <c:pt idx="19">
                  <c:v>response to biotic stimulus</c:v>
                </c:pt>
              </c:strCache>
            </c:strRef>
          </c:cat>
          <c:val>
            <c:numRef>
              <c:f>'mac35 vs WT bp'!$E$2:$E$21</c:f>
              <c:numCache>
                <c:formatCode>General</c:formatCode>
                <c:ptCount val="20"/>
                <c:pt idx="0">
                  <c:v>11</c:v>
                </c:pt>
                <c:pt idx="1">
                  <c:v>23</c:v>
                </c:pt>
                <c:pt idx="2">
                  <c:v>11</c:v>
                </c:pt>
                <c:pt idx="3">
                  <c:v>14</c:v>
                </c:pt>
                <c:pt idx="4">
                  <c:v>7</c:v>
                </c:pt>
                <c:pt idx="5">
                  <c:v>11</c:v>
                </c:pt>
                <c:pt idx="6">
                  <c:v>13</c:v>
                </c:pt>
                <c:pt idx="7">
                  <c:v>11</c:v>
                </c:pt>
                <c:pt idx="8">
                  <c:v>25</c:v>
                </c:pt>
                <c:pt idx="9">
                  <c:v>5</c:v>
                </c:pt>
                <c:pt idx="10">
                  <c:v>25</c:v>
                </c:pt>
                <c:pt idx="11">
                  <c:v>25</c:v>
                </c:pt>
                <c:pt idx="12">
                  <c:v>34</c:v>
                </c:pt>
                <c:pt idx="13">
                  <c:v>5</c:v>
                </c:pt>
                <c:pt idx="14">
                  <c:v>9</c:v>
                </c:pt>
                <c:pt idx="15">
                  <c:v>5</c:v>
                </c:pt>
                <c:pt idx="16">
                  <c:v>14</c:v>
                </c:pt>
                <c:pt idx="17">
                  <c:v>15</c:v>
                </c:pt>
                <c:pt idx="18">
                  <c:v>13</c:v>
                </c:pt>
                <c:pt idx="19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5783-4FB7-BF4E-DB4EE7342817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3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3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3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2C-4D56-86E4-7ACBE46E127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4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4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4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2C-4D56-86E4-7ACBE46E127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2">
                      <a:shade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E2C-4D56-86E4-7ACBE46E127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shade val="5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E2C-4D56-86E4-7ACBE46E127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2">
                      <a:shade val="6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6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6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E2C-4D56-86E4-7ACBE46E127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2">
                      <a:shade val="7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E2C-4D56-86E4-7ACBE46E127C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2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E2C-4D56-86E4-7ACBE46E127C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shade val="8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8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8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E2C-4D56-86E4-7ACBE46E127C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2">
                      <a:shade val="9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9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9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E2C-4D56-86E4-7ACBE46E127C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2">
                      <a:shade val="9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9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9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E2C-4D56-86E4-7ACBE46E127C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2">
                      <a:tint val="9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9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9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E2C-4D56-86E4-7ACBE46E127C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2">
                      <a:tint val="9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9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9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E2C-4D56-86E4-7ACBE46E127C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2">
                      <a:tint val="8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8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8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E2C-4D56-86E4-7ACBE46E127C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E2C-4D56-86E4-7ACBE46E127C}"/>
              </c:ext>
            </c:extLst>
          </c:dPt>
          <c:dPt>
            <c:idx val="14"/>
            <c:bubble3D val="0"/>
            <c:spPr>
              <a:gradFill rotWithShape="1">
                <a:gsLst>
                  <a:gs pos="0">
                    <a:schemeClr val="accent2">
                      <a:tint val="7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EE2C-4D56-86E4-7ACBE46E127C}"/>
              </c:ext>
            </c:extLst>
          </c:dPt>
          <c:dPt>
            <c:idx val="15"/>
            <c:bubble3D val="0"/>
            <c:spPr>
              <a:gradFill rotWithShape="1">
                <a:gsLst>
                  <a:gs pos="0">
                    <a:schemeClr val="accent2">
                      <a:tint val="6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6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6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EE2C-4D56-86E4-7ACBE46E127C}"/>
              </c:ext>
            </c:extLst>
          </c:dPt>
          <c:dPt>
            <c:idx val="16"/>
            <c:bubble3D val="0"/>
            <c:spPr>
              <a:gradFill rotWithShape="1">
                <a:gsLst>
                  <a:gs pos="0">
                    <a:schemeClr val="accent2">
                      <a:tint val="5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EE2C-4D56-86E4-7ACBE46E127C}"/>
              </c:ext>
            </c:extLst>
          </c:dPt>
          <c:dPt>
            <c:idx val="17"/>
            <c:bubble3D val="0"/>
            <c:spPr>
              <a:gradFill rotWithShape="1">
                <a:gsLst>
                  <a:gs pos="0">
                    <a:schemeClr val="accent2">
                      <a:tint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EE2C-4D56-86E4-7ACBE46E127C}"/>
              </c:ext>
            </c:extLst>
          </c:dPt>
          <c:dPt>
            <c:idx val="18"/>
            <c:bubble3D val="0"/>
            <c:spPr>
              <a:gradFill rotWithShape="1">
                <a:gsLst>
                  <a:gs pos="0">
                    <a:schemeClr val="accent2">
                      <a:tint val="4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4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4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EE2C-4D56-86E4-7ACBE46E127C}"/>
              </c:ext>
            </c:extLst>
          </c:dPt>
          <c:dPt>
            <c:idx val="19"/>
            <c:bubble3D val="0"/>
            <c:spPr>
              <a:gradFill rotWithShape="1">
                <a:gsLst>
                  <a:gs pos="0">
                    <a:schemeClr val="accent2">
                      <a:tint val="3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3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3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EE2C-4D56-86E4-7ACBE46E127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'mac35-I vs WT-I'!$E$2:$E$21</c:f>
              <c:numCache>
                <c:formatCode>General</c:formatCode>
                <c:ptCount val="20"/>
                <c:pt idx="0">
                  <c:v>11</c:v>
                </c:pt>
                <c:pt idx="1">
                  <c:v>24</c:v>
                </c:pt>
                <c:pt idx="2">
                  <c:v>19</c:v>
                </c:pt>
                <c:pt idx="3">
                  <c:v>16</c:v>
                </c:pt>
                <c:pt idx="4">
                  <c:v>12</c:v>
                </c:pt>
                <c:pt idx="5">
                  <c:v>28</c:v>
                </c:pt>
                <c:pt idx="6">
                  <c:v>11</c:v>
                </c:pt>
                <c:pt idx="7">
                  <c:v>19</c:v>
                </c:pt>
                <c:pt idx="8">
                  <c:v>28</c:v>
                </c:pt>
                <c:pt idx="9">
                  <c:v>38</c:v>
                </c:pt>
                <c:pt idx="10">
                  <c:v>28</c:v>
                </c:pt>
                <c:pt idx="11">
                  <c:v>18</c:v>
                </c:pt>
                <c:pt idx="12">
                  <c:v>11</c:v>
                </c:pt>
                <c:pt idx="13">
                  <c:v>12</c:v>
                </c:pt>
                <c:pt idx="14">
                  <c:v>9</c:v>
                </c:pt>
                <c:pt idx="15">
                  <c:v>20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EE2C-4D56-86E4-7ACBE46E127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41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41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41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B9-41FE-A107-BB7A196259A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B9-41FE-A107-BB7A196259A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2">
                      <a:shade val="65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65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65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BB9-41FE-A107-BB7A196259A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BB9-41FE-A107-BB7A196259A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2">
                      <a:shade val="88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88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88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BB9-41FE-A107-BB7A196259AF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BB9-41FE-A107-BB7A196259AF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2">
                      <a:tint val="89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89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89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BB9-41FE-A107-BB7A196259AF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BB9-41FE-A107-BB7A196259AF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2">
                      <a:tint val="65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65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65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BB9-41FE-A107-BB7A196259AF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2">
                      <a:tint val="5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BB9-41FE-A107-BB7A196259AF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2">
                      <a:tint val="42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42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42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BB9-41FE-A107-BB7A196259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'mac53-I vs WT-I'!$E$2:$E$12</c:f>
              <c:numCache>
                <c:formatCode>General</c:formatCode>
                <c:ptCount val="11"/>
                <c:pt idx="0">
                  <c:v>8</c:v>
                </c:pt>
                <c:pt idx="1">
                  <c:v>8</c:v>
                </c:pt>
                <c:pt idx="2">
                  <c:v>18</c:v>
                </c:pt>
                <c:pt idx="3">
                  <c:v>8</c:v>
                </c:pt>
                <c:pt idx="4">
                  <c:v>18</c:v>
                </c:pt>
                <c:pt idx="5">
                  <c:v>18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8</c:v>
                </c:pt>
                <c:pt idx="1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FBB9-41FE-A107-BB7A196259A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3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3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3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3F-4CB5-B5BC-D25D0D0FBB9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4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4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4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B3F-4CB5-B5BC-D25D0D0FBB9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2">
                      <a:shade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B3F-4CB5-B5BC-D25D0D0FBB9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shade val="5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5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5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B3F-4CB5-B5BC-D25D0D0FBB9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2">
                      <a:shade val="6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6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6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B3F-4CB5-B5BC-D25D0D0FBB9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2">
                      <a:shade val="7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B3F-4CB5-B5BC-D25D0D0FBB9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2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B3F-4CB5-B5BC-D25D0D0FBB9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shade val="8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8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8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B3F-4CB5-B5BC-D25D0D0FBB90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2">
                      <a:shade val="9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9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9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DB3F-4CB5-B5BC-D25D0D0FBB90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2">
                      <a:shade val="9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9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9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B3F-4CB5-B5BC-D25D0D0FBB90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2">
                      <a:tint val="9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9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9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B3F-4CB5-B5BC-D25D0D0FBB90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2">
                      <a:tint val="9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9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9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B3F-4CB5-B5BC-D25D0D0FBB90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2">
                      <a:tint val="8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8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8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DB3F-4CB5-B5BC-D25D0D0FBB90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DB3F-4CB5-B5BC-D25D0D0FBB90}"/>
              </c:ext>
            </c:extLst>
          </c:dPt>
          <c:dPt>
            <c:idx val="14"/>
            <c:bubble3D val="0"/>
            <c:spPr>
              <a:gradFill rotWithShape="1">
                <a:gsLst>
                  <a:gs pos="0">
                    <a:schemeClr val="accent2">
                      <a:tint val="7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DB3F-4CB5-B5BC-D25D0D0FBB90}"/>
              </c:ext>
            </c:extLst>
          </c:dPt>
          <c:dPt>
            <c:idx val="15"/>
            <c:bubble3D val="0"/>
            <c:spPr>
              <a:gradFill rotWithShape="1">
                <a:gsLst>
                  <a:gs pos="0">
                    <a:schemeClr val="accent2">
                      <a:tint val="6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6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6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DB3F-4CB5-B5BC-D25D0D0FBB90}"/>
              </c:ext>
            </c:extLst>
          </c:dPt>
          <c:dPt>
            <c:idx val="16"/>
            <c:bubble3D val="0"/>
            <c:spPr>
              <a:gradFill rotWithShape="1">
                <a:gsLst>
                  <a:gs pos="0">
                    <a:schemeClr val="accent2">
                      <a:tint val="5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DB3F-4CB5-B5BC-D25D0D0FBB90}"/>
              </c:ext>
            </c:extLst>
          </c:dPt>
          <c:dPt>
            <c:idx val="17"/>
            <c:bubble3D val="0"/>
            <c:spPr>
              <a:gradFill rotWithShape="1">
                <a:gsLst>
                  <a:gs pos="0">
                    <a:schemeClr val="accent2">
                      <a:tint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DB3F-4CB5-B5BC-D25D0D0FBB90}"/>
              </c:ext>
            </c:extLst>
          </c:dPt>
          <c:dPt>
            <c:idx val="18"/>
            <c:bubble3D val="0"/>
            <c:spPr>
              <a:gradFill rotWithShape="1">
                <a:gsLst>
                  <a:gs pos="0">
                    <a:schemeClr val="accent2">
                      <a:tint val="4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4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4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DB3F-4CB5-B5BC-D25D0D0FBB90}"/>
              </c:ext>
            </c:extLst>
          </c:dPt>
          <c:dPt>
            <c:idx val="19"/>
            <c:bubble3D val="0"/>
            <c:spPr>
              <a:gradFill rotWithShape="1">
                <a:gsLst>
                  <a:gs pos="0">
                    <a:schemeClr val="accent2">
                      <a:tint val="3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3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3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DB3F-4CB5-B5BC-D25D0D0FBB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'mac53 vs WT'!$E$2:$E$21</c:f>
              <c:numCache>
                <c:formatCode>General</c:formatCode>
                <c:ptCount val="20"/>
                <c:pt idx="0">
                  <c:v>7</c:v>
                </c:pt>
                <c:pt idx="1">
                  <c:v>8</c:v>
                </c:pt>
                <c:pt idx="2">
                  <c:v>18</c:v>
                </c:pt>
                <c:pt idx="3">
                  <c:v>14</c:v>
                </c:pt>
                <c:pt idx="4">
                  <c:v>5</c:v>
                </c:pt>
                <c:pt idx="5">
                  <c:v>18</c:v>
                </c:pt>
                <c:pt idx="6">
                  <c:v>18</c:v>
                </c:pt>
                <c:pt idx="7">
                  <c:v>7</c:v>
                </c:pt>
                <c:pt idx="8">
                  <c:v>7</c:v>
                </c:pt>
                <c:pt idx="9">
                  <c:v>8</c:v>
                </c:pt>
                <c:pt idx="10">
                  <c:v>7</c:v>
                </c:pt>
                <c:pt idx="11">
                  <c:v>8</c:v>
                </c:pt>
                <c:pt idx="12">
                  <c:v>8</c:v>
                </c:pt>
                <c:pt idx="13">
                  <c:v>21</c:v>
                </c:pt>
                <c:pt idx="14">
                  <c:v>3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3</c:v>
                </c:pt>
                <c:pt idx="19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DB3F-4CB5-B5BC-D25D0D0FBB9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7FE-496A-8179-6720CEE8C3F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7FE-496A-8179-6720CEE8C3F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7FE-496A-8179-6720CEE8C3F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7FE-496A-8179-6720CEE8C3F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7FE-496A-8179-6720CEE8C3F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7FE-496A-8179-6720CEE8C3F8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7FE-496A-8179-6720CEE8C3F8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7FE-496A-8179-6720CEE8C3F8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7FE-496A-8179-6720CEE8C3F8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A7FE-496A-8179-6720CEE8C3F8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A7FE-496A-8179-6720CEE8C3F8}"/>
              </c:ext>
            </c:extLst>
          </c:dPt>
          <c:cat>
            <c:strRef>
              <c:f>'bp all'!$H$2:$H$12</c:f>
              <c:strCache>
                <c:ptCount val="11"/>
                <c:pt idx="0">
                  <c:v>cellular process</c:v>
                </c:pt>
                <c:pt idx="1">
                  <c:v>metabolic process</c:v>
                </c:pt>
                <c:pt idx="2">
                  <c:v>single-organism process</c:v>
                </c:pt>
                <c:pt idx="3">
                  <c:v>response to stimulus</c:v>
                </c:pt>
                <c:pt idx="4">
                  <c:v>developmental process</c:v>
                </c:pt>
                <c:pt idx="5">
                  <c:v>biological regulation</c:v>
                </c:pt>
                <c:pt idx="6">
                  <c:v>multicellular organismal process</c:v>
                </c:pt>
                <c:pt idx="7">
                  <c:v>immune system process</c:v>
                </c:pt>
                <c:pt idx="8">
                  <c:v>localization</c:v>
                </c:pt>
                <c:pt idx="9">
                  <c:v>cellular component organization or biogenesis</c:v>
                </c:pt>
                <c:pt idx="10">
                  <c:v>others</c:v>
                </c:pt>
              </c:strCache>
            </c:strRef>
          </c:cat>
          <c:val>
            <c:numRef>
              <c:f>'bp all'!$I$2:$I$12</c:f>
              <c:numCache>
                <c:formatCode>General</c:formatCode>
                <c:ptCount val="11"/>
                <c:pt idx="0">
                  <c:v>21.533923299999991</c:v>
                </c:pt>
                <c:pt idx="1">
                  <c:v>19.174041299999999</c:v>
                </c:pt>
                <c:pt idx="2">
                  <c:v>17.109144499999999</c:v>
                </c:pt>
                <c:pt idx="3">
                  <c:v>9.439528000000001</c:v>
                </c:pt>
                <c:pt idx="4">
                  <c:v>6.1946902999999844</c:v>
                </c:pt>
                <c:pt idx="5">
                  <c:v>5.6047197999999856</c:v>
                </c:pt>
                <c:pt idx="6">
                  <c:v>5.6047197999999856</c:v>
                </c:pt>
                <c:pt idx="7">
                  <c:v>3.2448378</c:v>
                </c:pt>
                <c:pt idx="8">
                  <c:v>4.4247787999999986</c:v>
                </c:pt>
                <c:pt idx="9">
                  <c:v>1.7699115000000001</c:v>
                </c:pt>
                <c:pt idx="10">
                  <c:v>5.8997049000000006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A7FE-496A-8179-6720CEE8C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94-40A9-A201-A44436D74F3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94-40A9-A201-A44436D74F3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94-40A9-A201-A44436D74F3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C94-40A9-A201-A44436D74F3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C94-40A9-A201-A44436D74F33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C94-40A9-A201-A44436D74F33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C94-40A9-A201-A44436D74F33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C94-40A9-A201-A44436D74F33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2C94-40A9-A201-A44436D74F33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2C94-40A9-A201-A44436D74F33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2C94-40A9-A201-A44436D74F33}"/>
              </c:ext>
            </c:extLst>
          </c:dPt>
          <c:dLbls>
            <c:delete val="1"/>
          </c:dLbls>
          <c:cat>
            <c:strRef>
              <c:f>'bp all'!$H$2:$H$12</c:f>
              <c:strCache>
                <c:ptCount val="11"/>
                <c:pt idx="0">
                  <c:v>cellular process</c:v>
                </c:pt>
                <c:pt idx="1">
                  <c:v>metabolic process</c:v>
                </c:pt>
                <c:pt idx="2">
                  <c:v>single-organism process</c:v>
                </c:pt>
                <c:pt idx="3">
                  <c:v>response to stimulus</c:v>
                </c:pt>
                <c:pt idx="4">
                  <c:v>developmental process</c:v>
                </c:pt>
                <c:pt idx="5">
                  <c:v>biological regulation</c:v>
                </c:pt>
                <c:pt idx="6">
                  <c:v>multicellular organismal process</c:v>
                </c:pt>
                <c:pt idx="7">
                  <c:v>immune system process</c:v>
                </c:pt>
                <c:pt idx="8">
                  <c:v>localization</c:v>
                </c:pt>
                <c:pt idx="9">
                  <c:v>cellular component organization or biogenesis</c:v>
                </c:pt>
                <c:pt idx="10">
                  <c:v>others</c:v>
                </c:pt>
              </c:strCache>
            </c:strRef>
          </c:cat>
          <c:val>
            <c:numRef>
              <c:f>'bp all'!$K$2:$K$12</c:f>
              <c:numCache>
                <c:formatCode>General</c:formatCode>
                <c:ptCount val="11"/>
                <c:pt idx="0">
                  <c:v>21.782178200000001</c:v>
                </c:pt>
                <c:pt idx="1">
                  <c:v>19.306930699999999</c:v>
                </c:pt>
                <c:pt idx="2">
                  <c:v>17.821782200000001</c:v>
                </c:pt>
                <c:pt idx="3">
                  <c:v>9.4059406000000028</c:v>
                </c:pt>
                <c:pt idx="4">
                  <c:v>4.9504950000000001</c:v>
                </c:pt>
                <c:pt idx="5">
                  <c:v>5.4455445999999856</c:v>
                </c:pt>
                <c:pt idx="6">
                  <c:v>4.9504950000000001</c:v>
                </c:pt>
                <c:pt idx="7">
                  <c:v>3.9603959999999998</c:v>
                </c:pt>
                <c:pt idx="8">
                  <c:v>4.4554454999999997</c:v>
                </c:pt>
                <c:pt idx="9">
                  <c:v>1.9801979999999999</c:v>
                </c:pt>
                <c:pt idx="10">
                  <c:v>5.9405941999999916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C94-40A9-A201-A44436D74F3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3B4-4616-87C0-7055743AA86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3B4-4616-87C0-7055743AA86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3B4-4616-87C0-7055743AA86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B4-4616-87C0-7055743AA86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3B4-4616-87C0-7055743AA86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3B4-4616-87C0-7055743AA86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3B4-4616-87C0-7055743AA86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3B4-4616-87C0-7055743AA860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3B4-4616-87C0-7055743AA860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53B4-4616-87C0-7055743AA860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53B4-4616-87C0-7055743AA860}"/>
              </c:ext>
            </c:extLst>
          </c:dPt>
          <c:cat>
            <c:strRef>
              <c:f>'bp all'!$H$2:$H$12</c:f>
              <c:strCache>
                <c:ptCount val="11"/>
                <c:pt idx="0">
                  <c:v>cellular process</c:v>
                </c:pt>
                <c:pt idx="1">
                  <c:v>metabolic process</c:v>
                </c:pt>
                <c:pt idx="2">
                  <c:v>single-organism process</c:v>
                </c:pt>
                <c:pt idx="3">
                  <c:v>response to stimulus</c:v>
                </c:pt>
                <c:pt idx="4">
                  <c:v>developmental process</c:v>
                </c:pt>
                <c:pt idx="5">
                  <c:v>biological regulation</c:v>
                </c:pt>
                <c:pt idx="6">
                  <c:v>multicellular organismal process</c:v>
                </c:pt>
                <c:pt idx="7">
                  <c:v>immune system process</c:v>
                </c:pt>
                <c:pt idx="8">
                  <c:v>localization</c:v>
                </c:pt>
                <c:pt idx="9">
                  <c:v>cellular component organization or biogenesis</c:v>
                </c:pt>
                <c:pt idx="10">
                  <c:v>others</c:v>
                </c:pt>
              </c:strCache>
            </c:strRef>
          </c:cat>
          <c:val>
            <c:numRef>
              <c:f>'bp all'!$J$2:$J$12</c:f>
              <c:numCache>
                <c:formatCode>General</c:formatCode>
                <c:ptCount val="11"/>
                <c:pt idx="0">
                  <c:v>22.093023299999999</c:v>
                </c:pt>
                <c:pt idx="1">
                  <c:v>19.476744199999999</c:v>
                </c:pt>
                <c:pt idx="2">
                  <c:v>16.860465099999999</c:v>
                </c:pt>
                <c:pt idx="3">
                  <c:v>11.3372093</c:v>
                </c:pt>
                <c:pt idx="4">
                  <c:v>4.9418604999999998</c:v>
                </c:pt>
                <c:pt idx="5">
                  <c:v>6.3953488000000007</c:v>
                </c:pt>
                <c:pt idx="6">
                  <c:v>4.6511627999999998</c:v>
                </c:pt>
                <c:pt idx="7">
                  <c:v>4.6511627999999998</c:v>
                </c:pt>
                <c:pt idx="8">
                  <c:v>3.7790697999999998</c:v>
                </c:pt>
                <c:pt idx="9">
                  <c:v>2.0348837</c:v>
                </c:pt>
                <c:pt idx="10">
                  <c:v>3.779069700000008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53B4-4616-87C0-7055743AA8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788-45F1-8969-3096391710D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788-45F1-8969-3096391710D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788-45F1-8969-3096391710D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788-45F1-8969-3096391710D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788-45F1-8969-3096391710D3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788-45F1-8969-3096391710D3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788-45F1-8969-3096391710D3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788-45F1-8969-3096391710D3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788-45F1-8969-3096391710D3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788-45F1-8969-3096391710D3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788-45F1-8969-3096391710D3}"/>
              </c:ext>
            </c:extLst>
          </c:dPt>
          <c:dLbls>
            <c:delete val="1"/>
          </c:dLbls>
          <c:cat>
            <c:strRef>
              <c:f>'bp all'!$H$2:$H$12</c:f>
              <c:strCache>
                <c:ptCount val="11"/>
                <c:pt idx="0">
                  <c:v>cellular process</c:v>
                </c:pt>
                <c:pt idx="1">
                  <c:v>metabolic process</c:v>
                </c:pt>
                <c:pt idx="2">
                  <c:v>single-organism process</c:v>
                </c:pt>
                <c:pt idx="3">
                  <c:v>response to stimulus</c:v>
                </c:pt>
                <c:pt idx="4">
                  <c:v>developmental process</c:v>
                </c:pt>
                <c:pt idx="5">
                  <c:v>biological regulation</c:v>
                </c:pt>
                <c:pt idx="6">
                  <c:v>multicellular organismal process</c:v>
                </c:pt>
                <c:pt idx="7">
                  <c:v>immune system process</c:v>
                </c:pt>
                <c:pt idx="8">
                  <c:v>localization</c:v>
                </c:pt>
                <c:pt idx="9">
                  <c:v>cellular component organization or biogenesis</c:v>
                </c:pt>
                <c:pt idx="10">
                  <c:v>others</c:v>
                </c:pt>
              </c:strCache>
            </c:strRef>
          </c:cat>
          <c:val>
            <c:numRef>
              <c:f>'bp all'!$L$2:$L$12</c:f>
              <c:numCache>
                <c:formatCode>General</c:formatCode>
                <c:ptCount val="11"/>
                <c:pt idx="0">
                  <c:v>21.195652200000001</c:v>
                </c:pt>
                <c:pt idx="1">
                  <c:v>19.021739100000001</c:v>
                </c:pt>
                <c:pt idx="2">
                  <c:v>20.108695700000009</c:v>
                </c:pt>
                <c:pt idx="3">
                  <c:v>8.6956521999999996</c:v>
                </c:pt>
                <c:pt idx="4">
                  <c:v>5.4347826000000001</c:v>
                </c:pt>
                <c:pt idx="5">
                  <c:v>5.4347826000000001</c:v>
                </c:pt>
                <c:pt idx="6">
                  <c:v>5.4347826000000001</c:v>
                </c:pt>
                <c:pt idx="7">
                  <c:v>4.3478260999999856</c:v>
                </c:pt>
                <c:pt idx="8">
                  <c:v>4.3478260999999856</c:v>
                </c:pt>
                <c:pt idx="9">
                  <c:v>2.1739130000000002</c:v>
                </c:pt>
                <c:pt idx="10">
                  <c:v>3.8043477999999742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788-45F1-8969-3096391710D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0001B-9E06-478D-A795-98877A4810E2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B3EEB-C8F9-4C17-8427-0151AAF8D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789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Figure</a:t>
            </a:r>
            <a:r>
              <a:rPr kumimoji="1" lang="en-US" altLang="zh-CN" baseline="0" dirty="0"/>
              <a:t> S1. skn-1a(mac53gf) transgenes under control of the skn-1a endogenous promoter can increase the gst-4::GFP (dvIs19) transgene expression. (A) skn-1 gene structure, promoters and skn-1a/c isoforms.(B, left two panels) Both skn-1a(</a:t>
            </a:r>
            <a:r>
              <a:rPr kumimoji="1" lang="en-US" altLang="zh-CN" baseline="0" dirty="0" err="1"/>
              <a:t>wt</a:t>
            </a:r>
            <a:r>
              <a:rPr kumimoji="1" lang="en-US" altLang="zh-CN" baseline="0" dirty="0"/>
              <a:t>) and skn-1a(mac53gf) transgenes under control of the skn-1a promoter can increase gst-4::GFP expression. Non-transgenic and transgenic animals are labeled on top.(B, right two panels) Either skn-1a(</a:t>
            </a:r>
            <a:r>
              <a:rPr kumimoji="1" lang="en-US" altLang="zh-CN" baseline="0" dirty="0" err="1"/>
              <a:t>wt</a:t>
            </a:r>
            <a:r>
              <a:rPr kumimoji="1" lang="en-US" altLang="zh-CN" baseline="0" dirty="0"/>
              <a:t>) or skn-1a(mac53gf) transgenes under control of the skn-1c endogenous promoter do not appear to increase the gst-4::GFP </a:t>
            </a:r>
            <a:r>
              <a:rPr kumimoji="1" lang="en-US" altLang="zh-CN" baseline="0" dirty="0" err="1"/>
              <a:t>expression.Non</a:t>
            </a:r>
            <a:r>
              <a:rPr kumimoji="1" lang="en-US" altLang="zh-CN" baseline="0" dirty="0"/>
              <a:t>-transgenic and transgenic animals are labeled on top.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958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S4. Survival of stable transgenic lines in excess iodide.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251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S5.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skn-1a(</a:t>
            </a:r>
            <a:r>
              <a:rPr lang="en-US" altLang="zh-CN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gf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transgene might weakly promote animal survival in excess iodide.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683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S6. Vitamin C (</a:t>
            </a:r>
            <a:r>
              <a:rPr lang="en-US" altLang="zh-CN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Vc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N-acetyl-L-cysteine (NAC) could promote the survival of animals in excess iodide. [All culture plates contain 5 </a:t>
            </a:r>
            <a:r>
              <a:rPr lang="en-US" altLang="zh-CN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NaI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].</a:t>
            </a: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0965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Table S7 List of some used primers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610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Figure S2. Top</a:t>
            </a:r>
            <a:r>
              <a:rPr kumimoji="1" lang="en-US" altLang="zh-CN" baseline="0" dirty="0"/>
              <a:t> 20 pathways affected by the differentially expressed genes in mutants compared to wild type base on gene ontology (GO) analyses. (A) wdr-23(mac35lf)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without excess iodide. (B) wdr-23(mac35)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 excess iodide. (C) skn-1(mac53gf)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without excess iodide. (D) skn-1(mac53gf)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 excess iodide. The number of affected genes in each pathway is indicated. False discovery rate (FDR) &lt; 0.05 for each pathway. Clockwise: low to high FDR. The top pathway most significantly affected in each mutant is the glutathione metabolic process.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575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Figure</a:t>
            </a:r>
            <a:r>
              <a:rPr kumimoji="1" lang="en-US" altLang="zh-CN" baseline="0" dirty="0"/>
              <a:t> S3. Comparison of top GO biological processes and molecular functions affected in each mutant with or without excess iodide using wdr-23(mac35lf) as a reference. (A) Biological processes. (B) Molecular functions.</a:t>
            </a:r>
            <a:endParaRPr kumimoji="1" lang="zh-CN" altLang="en-US" dirty="0"/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373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Figure S4. Top GO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subterms</a:t>
            </a:r>
            <a:r>
              <a:rPr lang="en-US" altLang="zh-CN" baseline="0" dirty="0"/>
              <a:t> of differentially expressed genes in each mutant. (</a:t>
            </a:r>
            <a:r>
              <a:rPr kumimoji="1" lang="en-US" altLang="zh-CN" baseline="0" dirty="0"/>
              <a:t>A) wdr-23(mac35lf)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without excess iodide. (B) wdr-23(mac35)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 excess iodide. (C) skn-1(mac53gf)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without excess iodide. (D) skn-1(mac53gf) </a:t>
            </a:r>
            <a:r>
              <a:rPr kumimoji="1" lang="en-US" altLang="zh-CN" baseline="0" dirty="0" err="1"/>
              <a:t>vs</a:t>
            </a:r>
            <a:r>
              <a:rPr kumimoji="1" lang="en-US" altLang="zh-CN" baseline="0" dirty="0"/>
              <a:t> wild type with excess iodide. </a:t>
            </a:r>
            <a:r>
              <a:rPr lang="en-US" altLang="zh-CN" baseline="0" dirty="0"/>
              <a:t>The proportion of affected genes in each </a:t>
            </a:r>
            <a:r>
              <a:rPr lang="en-US" altLang="zh-CN" baseline="0" dirty="0" err="1"/>
              <a:t>subterm</a:t>
            </a:r>
            <a:r>
              <a:rPr lang="en-US" altLang="zh-CN" baseline="0" dirty="0"/>
              <a:t> as a percentage of all differentially expressed genes for each mutant is indicated. </a:t>
            </a:r>
            <a:r>
              <a:rPr lang="en-US" altLang="zh-CN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Other </a:t>
            </a:r>
            <a:r>
              <a:rPr lang="en-US" altLang="zh-CN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subterms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include reproductive process, multi-organism process, biological adhesion, detoxification, reproduction, growth, signaling, cell aggregation, behavior, biological phase, rhythmic process, cell killing, presynaptic process involved in chemical synaptic transmission, locomotion.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1792C-DF73-4B5C-A348-AF80386E258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45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Figure S5. Venn diagrams of</a:t>
            </a:r>
            <a:r>
              <a:rPr kumimoji="1" lang="en-US" altLang="zh-CN" baseline="0" dirty="0"/>
              <a:t> differentially expressed genes in each mutant. (A) The number of up-regulated genes shared among the mutants. (B) The number of down-regulated genes shared among the mutants.  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563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Figure S6.</a:t>
            </a:r>
            <a:r>
              <a:rPr kumimoji="1" lang="en-US" altLang="zh-CN" baseline="0" dirty="0"/>
              <a:t> Gene structures of wdr-23 isoforms. Mutations isolated in this study are indicated.</a:t>
            </a:r>
            <a:endParaRPr kumimoji="1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264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S1. List of isolates from genetic screens for mutants that could survive in excess iodide.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53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S2. Summary of identified mutations in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bli-3, tsp-15, doxa-1, skn-1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wdr-23.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Note, some mutations in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bli-3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tsp-15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been described before. 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AC6147-B95A-42BA-9569-07D3A58720F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S3. Transgene rescue of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tsp-15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doxa-1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altLang="zh-CN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wdr-23</a:t>
            </a:r>
            <a:r>
              <a:rPr lang="en-US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mutants.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3EEB-C8F9-4C17-8427-0151AAF8D89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17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0C05C-8684-43DA-BD62-B638A5135B70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E056-BC70-4EAB-B146-F120814A2E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13" Type="http://schemas.openxmlformats.org/officeDocument/2006/relationships/image" Target="../media/image9.tiff"/><Relationship Id="rId3" Type="http://schemas.openxmlformats.org/officeDocument/2006/relationships/image" Target="../media/image1.tiff"/><Relationship Id="rId7" Type="http://schemas.microsoft.com/office/2007/relationships/hdphoto" Target="../media/hdphoto2.wdp"/><Relationship Id="rId12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tiff"/><Relationship Id="rId5" Type="http://schemas.microsoft.com/office/2007/relationships/hdphoto" Target="../media/hdphoto1.wdp"/><Relationship Id="rId10" Type="http://schemas.openxmlformats.org/officeDocument/2006/relationships/image" Target="../media/image6.tiff"/><Relationship Id="rId4" Type="http://schemas.openxmlformats.org/officeDocument/2006/relationships/image" Target="../media/image2.png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chart" Target="../charts/chart5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11" Type="http://schemas.openxmlformats.org/officeDocument/2006/relationships/image" Target="../media/image17.png"/><Relationship Id="rId5" Type="http://schemas.openxmlformats.org/officeDocument/2006/relationships/chart" Target="../charts/chart7.xml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chart" Target="../charts/chart6.xml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tiff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3956050" y="165100"/>
            <a:ext cx="1231900" cy="4699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6100" y="596900"/>
            <a:ext cx="33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6100" y="3565386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63030" y="3668016"/>
            <a:ext cx="7860289" cy="1916670"/>
            <a:chOff x="763030" y="3176030"/>
            <a:chExt cx="7860289" cy="191667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5" t="5806" r="1973"/>
            <a:stretch>
              <a:fillRect/>
            </a:stretch>
          </p:blipFill>
          <p:spPr>
            <a:xfrm rot="10800000">
              <a:off x="6648019" y="3648716"/>
              <a:ext cx="1905000" cy="1443984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1" t="3985" r="3126" b="5312"/>
            <a:stretch>
              <a:fillRect/>
            </a:stretch>
          </p:blipFill>
          <p:spPr>
            <a:xfrm>
              <a:off x="2696602" y="3648716"/>
              <a:ext cx="1905001" cy="1440000"/>
            </a:xfrm>
            <a:prstGeom prst="rect">
              <a:avLst/>
            </a:prstGeom>
          </p:spPr>
        </p:pic>
        <p:cxnSp>
          <p:nvCxnSpPr>
            <p:cNvPr id="40" name="直接连接符 39"/>
            <p:cNvCxnSpPr/>
            <p:nvPr/>
          </p:nvCxnSpPr>
          <p:spPr>
            <a:xfrm>
              <a:off x="8229734" y="5034695"/>
              <a:ext cx="252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8092404" y="4838533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μm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3" t="5668" r="4552" b="3629"/>
            <a:stretch>
              <a:fillRect/>
            </a:stretch>
          </p:blipFill>
          <p:spPr>
            <a:xfrm>
              <a:off x="763030" y="3648716"/>
              <a:ext cx="1904999" cy="144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5" t="856" r="266" b="2047"/>
            <a:stretch>
              <a:fillRect/>
            </a:stretch>
          </p:blipFill>
          <p:spPr>
            <a:xfrm>
              <a:off x="4714445" y="3648716"/>
              <a:ext cx="1905000" cy="1440160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929759" y="3176030"/>
              <a:ext cx="1544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skn-1ap::skn-1a(wt)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678669" y="3176030"/>
              <a:ext cx="20316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skn-1ap::skn-1a(mac53gf)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899710" y="3176030"/>
              <a:ext cx="15354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skn-1cp::skn-1a(wt)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626910" y="3176030"/>
              <a:ext cx="1971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skn-1cp::skn-1a(mac53gf)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直线连接符 3"/>
            <p:cNvCxnSpPr/>
            <p:nvPr/>
          </p:nvCxnSpPr>
          <p:spPr>
            <a:xfrm>
              <a:off x="972115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23"/>
            <p:cNvCxnSpPr/>
            <p:nvPr/>
          </p:nvCxnSpPr>
          <p:spPr>
            <a:xfrm>
              <a:off x="1803965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1012395" y="3365156"/>
              <a:ext cx="6122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Non-Tg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952195" y="3365156"/>
              <a:ext cx="3343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cxnSp>
          <p:nvCxnSpPr>
            <p:cNvPr id="70" name="直线连接符 3"/>
            <p:cNvCxnSpPr/>
            <p:nvPr/>
          </p:nvCxnSpPr>
          <p:spPr>
            <a:xfrm>
              <a:off x="2884735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23"/>
            <p:cNvCxnSpPr/>
            <p:nvPr/>
          </p:nvCxnSpPr>
          <p:spPr>
            <a:xfrm>
              <a:off x="3716585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/>
            <p:cNvSpPr txBox="1"/>
            <p:nvPr/>
          </p:nvSpPr>
          <p:spPr>
            <a:xfrm>
              <a:off x="2925015" y="3365156"/>
              <a:ext cx="6122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Non-Tg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864815" y="3365156"/>
              <a:ext cx="3343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cxnSp>
          <p:nvCxnSpPr>
            <p:cNvPr id="74" name="直线连接符 3"/>
            <p:cNvCxnSpPr/>
            <p:nvPr/>
          </p:nvCxnSpPr>
          <p:spPr>
            <a:xfrm>
              <a:off x="4987031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23"/>
            <p:cNvCxnSpPr/>
            <p:nvPr/>
          </p:nvCxnSpPr>
          <p:spPr>
            <a:xfrm>
              <a:off x="5818881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/>
            <p:cNvSpPr txBox="1"/>
            <p:nvPr/>
          </p:nvSpPr>
          <p:spPr>
            <a:xfrm>
              <a:off x="5027311" y="3365156"/>
              <a:ext cx="6122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Non-Tg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967111" y="3365156"/>
              <a:ext cx="3343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cxnSp>
          <p:nvCxnSpPr>
            <p:cNvPr id="78" name="直线连接符 3"/>
            <p:cNvCxnSpPr/>
            <p:nvPr/>
          </p:nvCxnSpPr>
          <p:spPr>
            <a:xfrm>
              <a:off x="6869171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23"/>
            <p:cNvCxnSpPr/>
            <p:nvPr/>
          </p:nvCxnSpPr>
          <p:spPr>
            <a:xfrm>
              <a:off x="7701021" y="3602252"/>
              <a:ext cx="67746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/>
            <p:cNvSpPr txBox="1"/>
            <p:nvPr/>
          </p:nvSpPr>
          <p:spPr>
            <a:xfrm>
              <a:off x="6909451" y="3365156"/>
              <a:ext cx="6122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Non-Tg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7849251" y="3365156"/>
              <a:ext cx="3343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/>
                  <a:cs typeface="Arial" panose="020B0604020202020204"/>
                </a:rPr>
                <a:t>Tg</a:t>
              </a:r>
              <a:endParaRPr kumimoji="1" lang="zh-CN" altLang="en-US" sz="1000" dirty="0">
                <a:latin typeface="Arial" panose="020B0604020202020204"/>
                <a:cs typeface="Arial" panose="020B0604020202020204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4276859" y="5025170"/>
              <a:ext cx="252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4139529" y="4829008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μm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47FB668E-95F7-43A7-9BFC-D9412E8EEC2A}"/>
              </a:ext>
            </a:extLst>
          </p:cNvPr>
          <p:cNvGrpSpPr/>
          <p:nvPr/>
        </p:nvGrpSpPr>
        <p:grpSpPr>
          <a:xfrm>
            <a:off x="806467" y="725714"/>
            <a:ext cx="7653575" cy="2696693"/>
            <a:chOff x="806467" y="725714"/>
            <a:chExt cx="7653575" cy="2696693"/>
          </a:xfrm>
        </p:grpSpPr>
        <p:sp>
          <p:nvSpPr>
            <p:cNvPr id="48" name="文本框 47"/>
            <p:cNvSpPr txBox="1"/>
            <p:nvPr/>
          </p:nvSpPr>
          <p:spPr>
            <a:xfrm>
              <a:off x="5057924" y="725714"/>
              <a:ext cx="14766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skn-1c</a:t>
              </a: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 promoter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444600" y="725714"/>
              <a:ext cx="14863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skn-1a</a:t>
              </a: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 promoter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279911" y="725714"/>
              <a:ext cx="1180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skn-1</a:t>
              </a: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 3’UTR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1" name="图片 50"/>
            <p:cNvPicPr>
              <a:picLocks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62"/>
            <a:stretch>
              <a:fillRect/>
            </a:stretch>
          </p:blipFill>
          <p:spPr>
            <a:xfrm flipV="1">
              <a:off x="2171701" y="1199835"/>
              <a:ext cx="1422400" cy="385200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77"/>
            <a:stretch>
              <a:fillRect/>
            </a:stretch>
          </p:blipFill>
          <p:spPr>
            <a:xfrm flipV="1">
              <a:off x="3854450" y="1210156"/>
              <a:ext cx="3952875" cy="360000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27" b="7415"/>
            <a:stretch>
              <a:fillRect/>
            </a:stretch>
          </p:blipFill>
          <p:spPr>
            <a:xfrm flipV="1">
              <a:off x="5999004" y="2310765"/>
              <a:ext cx="1758950" cy="342000"/>
            </a:xfrm>
            <a:prstGeom prst="rect">
              <a:avLst/>
            </a:prstGeom>
          </p:spPr>
        </p:pic>
        <p:cxnSp>
          <p:nvCxnSpPr>
            <p:cNvPr id="58" name="直接连接符 57"/>
            <p:cNvCxnSpPr/>
            <p:nvPr/>
          </p:nvCxnSpPr>
          <p:spPr>
            <a:xfrm>
              <a:off x="7821069" y="3422407"/>
              <a:ext cx="4428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7781883" y="3132688"/>
              <a:ext cx="4755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 kb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795091" y="1068614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skn-1a</a:t>
              </a:r>
              <a:endParaRPr lang="zh-CN" alt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095500" y="1030514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bec-1</a:t>
              </a:r>
              <a:endParaRPr lang="zh-CN" altLang="en-US" sz="12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806467" y="1053281"/>
              <a:ext cx="3096000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7721549" y="1053281"/>
              <a:ext cx="306000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5657992" y="1053281"/>
              <a:ext cx="3672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5915025" y="2117634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skn-1c</a:t>
              </a:r>
              <a:endParaRPr lang="zh-CN" alt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05AE4462-7BF9-49F4-8A5A-8C7C3F9A8CEF}"/>
                </a:ext>
              </a:extLst>
            </p:cNvPr>
            <p:cNvPicPr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630" b="6100"/>
            <a:stretch/>
          </p:blipFill>
          <p:spPr>
            <a:xfrm flipV="1">
              <a:off x="7259479" y="2949503"/>
              <a:ext cx="500400" cy="3168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2B7230E-8C0A-41D1-9DC9-15C4484B9CC2}"/>
                </a:ext>
              </a:extLst>
            </p:cNvPr>
            <p:cNvPicPr>
              <a:picLocks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791" b="6377"/>
            <a:stretch/>
          </p:blipFill>
          <p:spPr>
            <a:xfrm flipV="1">
              <a:off x="7120255" y="1881665"/>
              <a:ext cx="640800" cy="313200"/>
            </a:xfrm>
            <a:prstGeom prst="rect">
              <a:avLst/>
            </a:prstGeom>
          </p:spPr>
        </p:pic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189CC7CC-829C-43B4-B00B-864B6EEF7A0F}"/>
                </a:ext>
              </a:extLst>
            </p:cNvPr>
            <p:cNvSpPr txBox="1"/>
            <p:nvPr/>
          </p:nvSpPr>
          <p:spPr>
            <a:xfrm>
              <a:off x="7019925" y="1676627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skn-1b</a:t>
              </a:r>
              <a:endParaRPr lang="zh-CN" alt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3795DFB2-5CA2-48FF-A4F7-802EBE65024E}"/>
                </a:ext>
              </a:extLst>
            </p:cNvPr>
            <p:cNvSpPr txBox="1"/>
            <p:nvPr/>
          </p:nvSpPr>
          <p:spPr>
            <a:xfrm>
              <a:off x="7191375" y="2732245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skn-1d</a:t>
              </a:r>
              <a:endParaRPr lang="zh-CN" alt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等腰三角形 63">
              <a:extLst>
                <a:ext uri="{FF2B5EF4-FFF2-40B4-BE49-F238E27FC236}">
                  <a16:creationId xmlns:a16="http://schemas.microsoft.com/office/drawing/2014/main" id="{D4EBDEB8-3B23-47E1-A057-3F46E09A9DB3}"/>
                </a:ext>
              </a:extLst>
            </p:cNvPr>
            <p:cNvSpPr/>
            <p:nvPr/>
          </p:nvSpPr>
          <p:spPr>
            <a:xfrm>
              <a:off x="6782232" y="2634446"/>
              <a:ext cx="36000" cy="360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3" name="等腰三角形 82">
              <a:extLst>
                <a:ext uri="{FF2B5EF4-FFF2-40B4-BE49-F238E27FC236}">
                  <a16:creationId xmlns:a16="http://schemas.microsoft.com/office/drawing/2014/main" id="{7E862715-0F3C-4557-AA98-DDE32F26167C}"/>
                </a:ext>
              </a:extLst>
            </p:cNvPr>
            <p:cNvSpPr/>
            <p:nvPr/>
          </p:nvSpPr>
          <p:spPr>
            <a:xfrm>
              <a:off x="6782232" y="1553338"/>
              <a:ext cx="36000" cy="360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" name="等腰三角形 83">
              <a:extLst>
                <a:ext uri="{FF2B5EF4-FFF2-40B4-BE49-F238E27FC236}">
                  <a16:creationId xmlns:a16="http://schemas.microsoft.com/office/drawing/2014/main" id="{777FD52C-B33F-4E6C-8FA4-21BE6D0E83B9}"/>
                </a:ext>
              </a:extLst>
            </p:cNvPr>
            <p:cNvSpPr/>
            <p:nvPr/>
          </p:nvSpPr>
          <p:spPr>
            <a:xfrm>
              <a:off x="6065476" y="2636828"/>
              <a:ext cx="36000" cy="360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5" name="等腰三角形 84">
              <a:extLst>
                <a:ext uri="{FF2B5EF4-FFF2-40B4-BE49-F238E27FC236}">
                  <a16:creationId xmlns:a16="http://schemas.microsoft.com/office/drawing/2014/main" id="{4A588761-9289-4A72-9241-282E0F0A397F}"/>
                </a:ext>
              </a:extLst>
            </p:cNvPr>
            <p:cNvSpPr/>
            <p:nvPr/>
          </p:nvSpPr>
          <p:spPr>
            <a:xfrm>
              <a:off x="6065476" y="1555720"/>
              <a:ext cx="36000" cy="360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65CA1B09-4202-4741-A841-9787BC5D2B72}"/>
                </a:ext>
              </a:extLst>
            </p:cNvPr>
            <p:cNvSpPr txBox="1"/>
            <p:nvPr/>
          </p:nvSpPr>
          <p:spPr>
            <a:xfrm>
              <a:off x="6631781" y="1514951"/>
              <a:ext cx="686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mac411</a:t>
              </a:r>
              <a:endParaRPr lang="zh-CN" alt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CF4D0D75-AC34-4CD3-850C-3E586FF7382F}"/>
                </a:ext>
              </a:extLst>
            </p:cNvPr>
            <p:cNvSpPr txBox="1"/>
            <p:nvPr/>
          </p:nvSpPr>
          <p:spPr>
            <a:xfrm>
              <a:off x="6631781" y="2612231"/>
              <a:ext cx="686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mac411</a:t>
              </a:r>
              <a:endParaRPr lang="zh-CN" alt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B8E23D1C-B4E8-437E-82A5-E8A94E216DA0}"/>
                </a:ext>
              </a:extLst>
            </p:cNvPr>
            <p:cNvSpPr txBox="1"/>
            <p:nvPr/>
          </p:nvSpPr>
          <p:spPr>
            <a:xfrm>
              <a:off x="5915501" y="1537811"/>
              <a:ext cx="665567" cy="577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</a:p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mac415</a:t>
              </a:r>
            </a:p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mac39</a:t>
              </a:r>
              <a:endParaRPr lang="zh-CN" alt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3D2DC47B-DBB5-464F-BB09-E0D6D73D2A30}"/>
                </a:ext>
              </a:extLst>
            </p:cNvPr>
            <p:cNvSpPr txBox="1"/>
            <p:nvPr/>
          </p:nvSpPr>
          <p:spPr>
            <a:xfrm>
              <a:off x="5923121" y="2619851"/>
              <a:ext cx="66556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</a:p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mac415</a:t>
              </a:r>
            </a:p>
            <a:p>
              <a:r>
                <a:rPr lang="en-US" altLang="zh-CN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mac39</a:t>
              </a:r>
              <a:endParaRPr lang="zh-CN" alt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3" name="直接连接符 66"/>
          <p:cNvCxnSpPr/>
          <p:nvPr/>
        </p:nvCxnSpPr>
        <p:spPr>
          <a:xfrm>
            <a:off x="3543442" y="1472381"/>
            <a:ext cx="367200" cy="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638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96268"/>
              </p:ext>
            </p:extLst>
          </p:nvPr>
        </p:nvGraphicFramePr>
        <p:xfrm>
          <a:off x="2389022" y="419184"/>
          <a:ext cx="4365956" cy="6300068"/>
        </p:xfrm>
        <a:graphic>
          <a:graphicData uri="http://schemas.openxmlformats.org/drawingml/2006/table">
            <a:tbl>
              <a:tblPr/>
              <a:tblGrid>
                <a:gridCol w="1731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0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3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Transgene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Tg line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Survival in 5 mM NaI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skn-1cp::skn-1c(wt)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9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3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skn-1cp::skn-1c(mac53gf)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Not available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--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34330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dpy-7p::skn-1c(wt)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4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3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dpy-7p::skn-1c(mac53gf)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Not available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--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nhx-2p::skn-1c(wt)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nhx-2p::skn-1c(mac53gf)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ges-1p::skn-1c(wt)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ges-1p::skn-1c(mac53gf)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myo-3p::skn-1c(wt)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62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9556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myo-3p::skn-1c(mac53gf)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skn-1ap::skn-1a(wt)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8175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skn-1ap::skn-1a(mac53gf)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 (several F</a:t>
                      </a:r>
                      <a:r>
                        <a:rPr lang="en-US" sz="1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escapers)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81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 (several F</a:t>
                      </a:r>
                      <a:r>
                        <a:rPr lang="en-US" sz="1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escapers)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81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 (several F</a:t>
                      </a:r>
                      <a:r>
                        <a:rPr lang="en-US" sz="1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 escapers)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34330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skn-1cp::skn-1a(wt)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99556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skn-1cp::skn-1a(mac53gf)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343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/>
                        </a:rPr>
                        <a:t>No</a:t>
                      </a:r>
                    </a:p>
                  </a:txBody>
                  <a:tcPr marL="6831" marR="6831" marT="68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4159250" y="63500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S4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54066"/>
              </p:ext>
            </p:extLst>
          </p:nvPr>
        </p:nvGraphicFramePr>
        <p:xfrm>
          <a:off x="1674000" y="1317155"/>
          <a:ext cx="5796000" cy="3029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655907263"/>
                    </a:ext>
                  </a:extLst>
                </a:gridCol>
              </a:tblGrid>
              <a:tr h="1923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Transient transgene</a:t>
                      </a:r>
                      <a:endParaRPr lang="zh-CN" altLang="en-US" sz="10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Experiment (No.</a:t>
                      </a:r>
                      <a:r>
                        <a:rPr lang="en-US" altLang="zh-CN" sz="10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injected</a:t>
                      </a: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WT P</a:t>
                      </a:r>
                      <a:r>
                        <a:rPr lang="en-US" altLang="zh-CN" sz="1000" baseline="-25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0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altLang="zh-CN" sz="1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0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survived Tg</a:t>
                      </a: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</a:t>
                      </a:r>
                      <a:r>
                        <a:rPr lang="en-US" altLang="zh-CN" sz="1000" baseline="-25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adults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10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Tg</a:t>
                      </a: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</a:t>
                      </a:r>
                      <a:r>
                        <a:rPr lang="en-US" altLang="zh-CN" sz="1000" baseline="-25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zh-CN" sz="1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05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</a:t>
                      </a: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369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skn-1ap::skn-1a(wt)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zh-CN" sz="1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skn-1a </a:t>
                      </a:r>
                      <a:r>
                        <a:rPr lang="en-US" altLang="zh-CN" sz="1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endogenous</a:t>
                      </a:r>
                      <a:r>
                        <a:rPr lang="en-US" altLang="zh-CN" sz="100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promoter)</a:t>
                      </a:r>
                      <a:endParaRPr lang="en-US" altLang="zh-CN" sz="10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(87)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(80)</a:t>
                      </a:r>
                      <a:endParaRPr lang="zh-CN" altLang="en-US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  <a:endParaRPr lang="zh-CN" altLang="en-US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(89)</a:t>
                      </a:r>
                      <a:endParaRPr lang="zh-CN" altLang="en-US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  <a:endParaRPr lang="zh-CN" altLang="en-US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369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skn-1ap::skn-1a(mac53gf)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skn-1a </a:t>
                      </a:r>
                      <a:r>
                        <a:rPr lang="en-US" altLang="zh-CN" sz="10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endogenous</a:t>
                      </a:r>
                      <a:r>
                        <a:rPr lang="en-US" altLang="zh-CN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promoter)</a:t>
                      </a:r>
                      <a:endParaRPr lang="en-US" altLang="zh-CN" sz="10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0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(20)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(168)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11.31%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(20)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(162)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6.79%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(20)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(173)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3.45%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369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skn-1cp::skn-1a(wt)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skn-1c</a:t>
                      </a:r>
                      <a:r>
                        <a:rPr lang="en-US" altLang="zh-CN" sz="1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endogenous</a:t>
                      </a:r>
                      <a:r>
                        <a:rPr lang="en-US" altLang="zh-CN" sz="100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promoter)</a:t>
                      </a:r>
                      <a:endParaRPr lang="en-US" altLang="zh-CN" sz="10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80000"/>
                        </a:lnSpc>
                      </a:pPr>
                      <a:endParaRPr lang="en-US" altLang="zh-CN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(25)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(49)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8.16%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(33)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3.03%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369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skn-1cp::skn-1a(mac53gf)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skn-1c</a:t>
                      </a:r>
                      <a:r>
                        <a:rPr lang="en-US" altLang="zh-CN" sz="10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endogenous</a:t>
                      </a:r>
                      <a:r>
                        <a:rPr lang="en-US" altLang="zh-CN" sz="100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promoter)</a:t>
                      </a:r>
                      <a:endParaRPr lang="en-US" altLang="zh-CN" sz="10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(23)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13.04%</a:t>
                      </a:r>
                      <a:endParaRPr lang="zh-CN" alt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(15)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(13)</a:t>
                      </a:r>
                      <a:endParaRPr lang="zh-CN" altLang="en-US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  <a:endParaRPr lang="zh-CN" altLang="en-US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(15)</a:t>
                      </a:r>
                      <a:endParaRPr lang="zh-CN" altLang="en-US" sz="1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10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 (12)</a:t>
                      </a:r>
                      <a:endParaRPr lang="zh-CN" altLang="en-US" sz="1000" b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105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0.00%</a:t>
                      </a:r>
                      <a:endParaRPr lang="zh-CN" altLang="en-US" sz="1050" b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4019550" y="977900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190092"/>
              </p:ext>
            </p:extLst>
          </p:nvPr>
        </p:nvGraphicFramePr>
        <p:xfrm>
          <a:off x="2997200" y="1380066"/>
          <a:ext cx="3547533" cy="159904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53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3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7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72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(mM)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Survival</a:t>
                      </a:r>
                      <a:r>
                        <a:rPr lang="en-US" sz="1200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in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zh-CN" sz="1200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200" kern="1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mM</a:t>
                      </a:r>
                      <a:r>
                        <a:rPr lang="en-US" altLang="zh-CN" sz="1200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200" kern="1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NaI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NAC</a:t>
                      </a: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altLang="zh-CN" sz="12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mM</a:t>
                      </a: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Survival in 5 </a:t>
                      </a:r>
                      <a:r>
                        <a:rPr lang="en-US" altLang="zh-CN" sz="12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mM</a:t>
                      </a: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2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NaI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No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8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Yes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Yes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No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0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4254500" y="1003300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S6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60B02-03DC-4F48-AA72-DE69392945C0}"/>
              </a:ext>
            </a:extLst>
          </p:cNvPr>
          <p:cNvSpPr txBox="1">
            <a:spLocks/>
          </p:cNvSpPr>
          <p:nvPr/>
        </p:nvSpPr>
        <p:spPr>
          <a:xfrm>
            <a:off x="25052" y="25052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S7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6E8462B4-4E93-45AF-971F-CE90652191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103905"/>
              </p:ext>
            </p:extLst>
          </p:nvPr>
        </p:nvGraphicFramePr>
        <p:xfrm>
          <a:off x="1039659" y="83089"/>
          <a:ext cx="7719880" cy="675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3880">
                  <a:extLst>
                    <a:ext uri="{9D8B030D-6E8A-4147-A177-3AD203B41FA5}">
                      <a16:colId xmlns:a16="http://schemas.microsoft.com/office/drawing/2014/main" val="342613933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52201761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248111602"/>
                    </a:ext>
                  </a:extLst>
                </a:gridCol>
                <a:gridCol w="3096000">
                  <a:extLst>
                    <a:ext uri="{9D8B030D-6E8A-4147-A177-3AD203B41FA5}">
                      <a16:colId xmlns:a16="http://schemas.microsoft.com/office/drawing/2014/main" val="1012784921"/>
                    </a:ext>
                  </a:extLst>
                </a:gridCol>
                <a:gridCol w="2988000">
                  <a:extLst>
                    <a:ext uri="{9D8B030D-6E8A-4147-A177-3AD203B41FA5}">
                      <a16:colId xmlns:a16="http://schemas.microsoft.com/office/drawing/2014/main" val="2312459502"/>
                    </a:ext>
                  </a:extLst>
                </a:gridCol>
              </a:tblGrid>
              <a:tr h="217760"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primer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primer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576603"/>
                  </a:ext>
                </a:extLst>
              </a:tr>
              <a:tr h="217760">
                <a:tc rowSpan="10"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Promoters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skn-1a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 1</a:t>
                      </a:r>
                      <a:endParaRPr lang="zh-CN" altLang="en-US" sz="8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CCCAAGCTTCGACAATTATACATGTTCCCCAAT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TCCCCCCGGGCTAAATAGGCGATCTGAGAG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827020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 2</a:t>
                      </a:r>
                      <a:endParaRPr lang="zh-CN" altLang="en-US" sz="8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CTCTAGAGGATCCCCGGGTGATTTCACGGGATCAAATGTAG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TGATGAACCGCCCATCGACT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254851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skn-1c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GAAATGAAATAAGCTCTAGACAGTTCATAGTTCAC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TGCTGTCCGTGTACATTTCTG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898724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wdr-23a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CCCAAGCTTGGCACCCTTGATTAGAATACG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CGCGGATCCTCGAGCATAGGGCGAAGCAC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95527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wdr-23b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CCCAAGCTTGGCACCCTTGATTAGAATACG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CGCGGATCCAGACGTTGAATACGAAATGAAG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750868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CCAAATCGCCTCGTTCCAGTAG 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CGCGGATCCTTTTAACTGGAAAGTAAATTTTAG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447192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CCCAAGCTTGAACACACAAGGTGCTGATC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CGCGGATCCGATTCTTCTGATTTTAAGGTCGG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516736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dpy-7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GGCAAGCTTTGATCGAAAGTCTCTCTCCGGTAGC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GCGGATCCTTTATCTGGAACAAAATGTAAG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862239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nhx-2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GCTCTAGACTCTATATGGCTTTTGTCGTG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TCCCCCCGGGGATTTAATCACTGAAAATTATTTCAAATTC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261244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ges-1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GCTCTAGACGAGCTACTTATCACACTAAT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TCCCCCCGGGCTGAATTCAAAGATAAGATATG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187581"/>
                  </a:ext>
                </a:extLst>
              </a:tr>
              <a:tr h="217760">
                <a:tc rowSpan="6"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cDNAs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skn-1a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ATGGGCGGTTCATCACGC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TCAGATGTAATGGGACATCTTGT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345211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skn-1c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ATGTACACGGACAGCAATAATAG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TCAGATGTAATGGGACATCTTGT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867567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wdr-23a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GGTCGACTCTAGAGGATCCATGGGCAACTGGATAACGTC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TAAATACAAGTCTTAATTTTGAGAGATGCTGCTC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830669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wdr-23b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GGTCGACTCTAGAGGATCCATGCCTTACAAAAGACATTCC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TAAATACAAGTCTTAATTTTGAGAGATGCTGCTC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468018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GGTCGACTCTAGAGGATCCATGGGAGCATTAGGCGAC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TTTTCGTATGAGCTTGGAATAC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637787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GGTCGACTCTAGAGGATCCATGTGGTGGTTCGGTGGAA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TCATGTTGATGAAGATGAACATG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218665"/>
                  </a:ext>
                </a:extLst>
              </a:tr>
              <a:tr h="217760">
                <a:tc rowSpan="4">
                  <a:txBody>
                    <a:bodyPr/>
                    <a:lstStyle/>
                    <a:p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3’UTR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TCCCATTACATCTGAGAAGCC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CCAATCCCGGGGATCCAAGTCCCCCTGTTTTCTGTG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767750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TTAAGACTTGTATTTACTCTG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CATTTTTTCTACCGGTTTCAAGAGACTATAACTGATAAG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763163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GTATTCCAAGCTCATACGAAAATAATCAC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CTCTTTTCGTTGGGATCTTTGTCAAAGCACGGCAGTTATG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11956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</a:t>
                      </a: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GTTCATCTTCATCAACATGATCCCTC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CTTTACTCATTTTTTCTAAATTTGTTACTCGCTGAAAAC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608744"/>
                  </a:ext>
                </a:extLst>
              </a:tr>
              <a:tr h="217760">
                <a:tc gridSpan="3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mac53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mutagenesis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CAATGGATCTCCGTTGGCGT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GACGGTTGAATTGTGGATAATC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447509"/>
                  </a:ext>
                </a:extLst>
              </a:tr>
              <a:tr h="217760">
                <a:tc rowSpan="9">
                  <a:txBody>
                    <a:bodyPr/>
                    <a:lstStyle/>
                    <a:p>
                      <a:r>
                        <a:rPr lang="en-US" altLang="zh-CN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qRT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-PCR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gst-4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CCCATTTTACAAGTCGATGG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CTTCCTCTGCAGTTTTTCCA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986707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gcs-1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TGTTGATGTGGATACTCGGTG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TGTATGCAGGATGAGATTGTACG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847546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gst-30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GAGGATCACCGGATTCCACA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GGGATTGTCCAAGTGGTTTCC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420275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sodh-2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GAAGGTGCTGGAACTGTTGTGAC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CACAAAGCGGTTCGTGTCCTG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417438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ugt-11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AAGTTCGATGTTGCCATTTCGG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AGCTGATGATTGTCCAAATGCTTC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42154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ugt-38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GCTCCTGCTAGCTTTATTATTTACG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AGAATCTGCAATTGTTGCAAAGAAC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010328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F56A4.3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GAAGGTGGACGGGCAAGAGA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CAGCAGAGCTTCTATCAGGCATC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75728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F28B4.3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CATTCCTATGGCAACTCGCTTC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CGTATCCGTTATCGCTCATTCC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424361"/>
                  </a:ext>
                </a:extLst>
              </a:tr>
              <a:tr h="217760">
                <a:tc vMerge="1">
                  <a:txBody>
                    <a:bodyPr/>
                    <a:lstStyle/>
                    <a:p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tba-1</a:t>
                      </a:r>
                      <a:endParaRPr lang="zh-CN" altLang="en-US" sz="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GAACTATGCCATCAGACCAACAAGC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CCAGTGCGGATGTGATGAACAACA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597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910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>
            <a:extLst>
              <a:ext uri="{FF2B5EF4-FFF2-40B4-BE49-F238E27FC236}">
                <a16:creationId xmlns:a16="http://schemas.microsoft.com/office/drawing/2014/main" id="{3E3F41A6-E30C-4D9A-BA51-2B0BAFD9F8DD}"/>
              </a:ext>
            </a:extLst>
          </p:cNvPr>
          <p:cNvGrpSpPr/>
          <p:nvPr/>
        </p:nvGrpSpPr>
        <p:grpSpPr>
          <a:xfrm>
            <a:off x="226771" y="504483"/>
            <a:ext cx="4395788" cy="2670866"/>
            <a:chOff x="308769" y="445677"/>
            <a:chExt cx="4395788" cy="2670866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A9E62550-3CA2-476D-88A0-D4585BAC97FF}"/>
                </a:ext>
              </a:extLst>
            </p:cNvPr>
            <p:cNvSpPr/>
            <p:nvPr/>
          </p:nvSpPr>
          <p:spPr>
            <a:xfrm rot="21600000">
              <a:off x="2482948" y="445677"/>
              <a:ext cx="157978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glutathione metabolic process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5E252C90-228F-4767-AF56-B4D6853B2931}"/>
                </a:ext>
              </a:extLst>
            </p:cNvPr>
            <p:cNvSpPr/>
            <p:nvPr/>
          </p:nvSpPr>
          <p:spPr>
            <a:xfrm rot="21600000">
              <a:off x="2834629" y="665937"/>
              <a:ext cx="100700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defense response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4DD8597-C804-445D-B971-CB49E243BD89}"/>
                </a:ext>
              </a:extLst>
            </p:cNvPr>
            <p:cNvSpPr/>
            <p:nvPr/>
          </p:nvSpPr>
          <p:spPr>
            <a:xfrm rot="21600000">
              <a:off x="3166814" y="933353"/>
              <a:ext cx="9978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peptide metabolic process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973D39E-C6FC-4362-A841-E683A2A9A719}"/>
                </a:ext>
              </a:extLst>
            </p:cNvPr>
            <p:cNvSpPr/>
            <p:nvPr/>
          </p:nvSpPr>
          <p:spPr>
            <a:xfrm rot="21600000">
              <a:off x="3318607" y="1206003"/>
              <a:ext cx="112766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sulfur compound metabolic process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F7B0D379-6FB7-47A6-97ED-08C6BD54F16F}"/>
                </a:ext>
              </a:extLst>
            </p:cNvPr>
            <p:cNvSpPr/>
            <p:nvPr/>
          </p:nvSpPr>
          <p:spPr>
            <a:xfrm rot="21600000">
              <a:off x="3368411" y="1469200"/>
              <a:ext cx="57259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cytolysis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844001E-2E4B-46CB-83A3-D86542E7E5A9}"/>
                </a:ext>
              </a:extLst>
            </p:cNvPr>
            <p:cNvSpPr/>
            <p:nvPr/>
          </p:nvSpPr>
          <p:spPr>
            <a:xfrm rot="21600000">
              <a:off x="3357871" y="1682675"/>
              <a:ext cx="134668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modified amino acid metabolic process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86091B1-97EB-493A-A6EF-47C2CBB5EB00}"/>
                </a:ext>
              </a:extLst>
            </p:cNvPr>
            <p:cNvSpPr/>
            <p:nvPr/>
          </p:nvSpPr>
          <p:spPr>
            <a:xfrm rot="21600000">
              <a:off x="3352902" y="1966666"/>
              <a:ext cx="120577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bacterium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5B38119C-6EC3-4D65-A6FF-9955818DF537}"/>
                </a:ext>
              </a:extLst>
            </p:cNvPr>
            <p:cNvSpPr/>
            <p:nvPr/>
          </p:nvSpPr>
          <p:spPr>
            <a:xfrm rot="21600000">
              <a:off x="3285951" y="2209492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amide metabolic process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ACBA6906-C405-416F-815E-2E865433A1AB}"/>
                </a:ext>
              </a:extLst>
            </p:cNvPr>
            <p:cNvSpPr/>
            <p:nvPr/>
          </p:nvSpPr>
          <p:spPr>
            <a:xfrm rot="21600000">
              <a:off x="3053586" y="2504548"/>
              <a:ext cx="12631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carboxylic acid metabolic process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0AC4DD74-77D8-42A3-A8B8-F53875D0E7C7}"/>
                </a:ext>
              </a:extLst>
            </p:cNvPr>
            <p:cNvSpPr/>
            <p:nvPr/>
          </p:nvSpPr>
          <p:spPr>
            <a:xfrm rot="21600000">
              <a:off x="2714835" y="2743459"/>
              <a:ext cx="164820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peptidoglycan catabolic process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F775E7DF-7C27-439A-A6DF-73532F5BD6F9}"/>
                </a:ext>
              </a:extLst>
            </p:cNvPr>
            <p:cNvSpPr/>
            <p:nvPr/>
          </p:nvSpPr>
          <p:spPr>
            <a:xfrm rot="21600000">
              <a:off x="2326205" y="2900543"/>
              <a:ext cx="1399742" cy="216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oxoacid metabolic process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9CEC313-A600-41E1-B71D-0DD3FC453766}"/>
                </a:ext>
              </a:extLst>
            </p:cNvPr>
            <p:cNvSpPr/>
            <p:nvPr/>
          </p:nvSpPr>
          <p:spPr>
            <a:xfrm rot="21600000">
              <a:off x="377570" y="2658481"/>
              <a:ext cx="160011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organic acid metabolic process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27E9D833-6A75-4C86-BE82-7E65A96E066A}"/>
                </a:ext>
              </a:extLst>
            </p:cNvPr>
            <p:cNvSpPr/>
            <p:nvPr/>
          </p:nvSpPr>
          <p:spPr>
            <a:xfrm rot="21600000">
              <a:off x="455394" y="2193155"/>
              <a:ext cx="102784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stress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F91C7B8A-6ECD-439E-96E8-94A46D2AB28B}"/>
                </a:ext>
              </a:extLst>
            </p:cNvPr>
            <p:cNvSpPr/>
            <p:nvPr/>
          </p:nvSpPr>
          <p:spPr>
            <a:xfrm rot="21600000">
              <a:off x="533400" y="1829285"/>
              <a:ext cx="109668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peptidoglycan metabolic process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CDE8AA8B-A139-40B3-8CA3-8D9BC88C5805}"/>
                </a:ext>
              </a:extLst>
            </p:cNvPr>
            <p:cNvSpPr/>
            <p:nvPr/>
          </p:nvSpPr>
          <p:spPr>
            <a:xfrm>
              <a:off x="390526" y="1538393"/>
              <a:ext cx="102235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defense response to bacterium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AC82E468-6FC9-4D83-84FA-6FD23562EE2A}"/>
                </a:ext>
              </a:extLst>
            </p:cNvPr>
            <p:cNvSpPr/>
            <p:nvPr/>
          </p:nvSpPr>
          <p:spPr>
            <a:xfrm>
              <a:off x="394493" y="1267361"/>
              <a:ext cx="11773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glycosaminoglycan catabolic process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227553E1-1300-47BA-B705-3D0AA224C472}"/>
                </a:ext>
              </a:extLst>
            </p:cNvPr>
            <p:cNvSpPr/>
            <p:nvPr/>
          </p:nvSpPr>
          <p:spPr>
            <a:xfrm>
              <a:off x="308769" y="1078472"/>
              <a:ext cx="131478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innate immune response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1FF2CB29-00C4-45E2-A817-2B356622D394}"/>
                </a:ext>
              </a:extLst>
            </p:cNvPr>
            <p:cNvSpPr/>
            <p:nvPr/>
          </p:nvSpPr>
          <p:spPr>
            <a:xfrm rot="21600000">
              <a:off x="628650" y="763336"/>
              <a:ext cx="119156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pt-BR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amino acid metabolic process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B58DE036-BD40-4173-B5AE-4EE698409AEA}"/>
                </a:ext>
              </a:extLst>
            </p:cNvPr>
            <p:cNvSpPr/>
            <p:nvPr/>
          </p:nvSpPr>
          <p:spPr>
            <a:xfrm rot="21600000">
              <a:off x="467884" y="616114"/>
              <a:ext cx="14414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other organism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2F6FDC78-ACAD-4409-A5E7-F69E39EF7250}"/>
                </a:ext>
              </a:extLst>
            </p:cNvPr>
            <p:cNvSpPr/>
            <p:nvPr/>
          </p:nvSpPr>
          <p:spPr>
            <a:xfrm rot="21600000">
              <a:off x="892755" y="469943"/>
              <a:ext cx="139974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biotic stimulus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1C74FA58-9040-4023-948A-FEA08E2BBD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8572" y="625475"/>
              <a:ext cx="55878" cy="2425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26" name="图表 25">
              <a:extLst>
                <a:ext uri="{FF2B5EF4-FFF2-40B4-BE49-F238E27FC236}">
                  <a16:creationId xmlns:a16="http://schemas.microsoft.com/office/drawing/2014/main" id="{DEC57E42-91B8-4EA8-B480-ED25FB2EE4B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334272" y="724673"/>
            <a:ext cx="2160000" cy="21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4C96EE02-CC8A-4143-B05D-6B361E241A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55597" y="825500"/>
              <a:ext cx="72000" cy="14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D8D7221C-A13C-482D-A8B5-F6768FFD5C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6108" y="1068070"/>
              <a:ext cx="108000" cy="108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4BD41BDE-157C-4719-AC1D-8084AF7BB2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1364" y="1323975"/>
              <a:ext cx="126361" cy="671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CEF1CA3D-25C6-4C0D-BADC-DBBA725EE9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4391" y="1590675"/>
              <a:ext cx="110484" cy="22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577E5021-6ACC-402C-B231-9050929F4E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5822" y="1791933"/>
              <a:ext cx="8032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CB260260-B3DE-4549-B444-4AE3AF2DBF77}"/>
                </a:ext>
              </a:extLst>
            </p:cNvPr>
            <p:cNvCxnSpPr>
              <a:cxnSpLocks/>
            </p:cNvCxnSpPr>
            <p:nvPr/>
          </p:nvCxnSpPr>
          <p:spPr>
            <a:xfrm>
              <a:off x="3323533" y="2038668"/>
              <a:ext cx="103086" cy="2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BB597C6C-4C69-4186-A9D5-427753CC671D}"/>
                </a:ext>
              </a:extLst>
            </p:cNvPr>
            <p:cNvCxnSpPr>
              <a:cxnSpLocks/>
            </p:cNvCxnSpPr>
            <p:nvPr/>
          </p:nvCxnSpPr>
          <p:spPr>
            <a:xfrm>
              <a:off x="3230665" y="2262505"/>
              <a:ext cx="129279" cy="36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E478A675-68AF-4DFC-9729-0D47F1DC4351}"/>
                </a:ext>
              </a:extLst>
            </p:cNvPr>
            <p:cNvCxnSpPr>
              <a:cxnSpLocks/>
            </p:cNvCxnSpPr>
            <p:nvPr/>
          </p:nvCxnSpPr>
          <p:spPr>
            <a:xfrm>
              <a:off x="2994445" y="2536825"/>
              <a:ext cx="129279" cy="663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FD3291A7-503F-4EB6-AD52-6577A39A6C43}"/>
                </a:ext>
              </a:extLst>
            </p:cNvPr>
            <p:cNvCxnSpPr>
              <a:cxnSpLocks/>
            </p:cNvCxnSpPr>
            <p:nvPr/>
          </p:nvCxnSpPr>
          <p:spPr>
            <a:xfrm>
              <a:off x="2731294" y="2686051"/>
              <a:ext cx="70485" cy="1262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53743318-AA20-4106-BBC9-463F87C0CE29}"/>
                </a:ext>
              </a:extLst>
            </p:cNvPr>
            <p:cNvCxnSpPr>
              <a:cxnSpLocks/>
            </p:cNvCxnSpPr>
            <p:nvPr/>
          </p:nvCxnSpPr>
          <p:spPr>
            <a:xfrm>
              <a:off x="2439195" y="2741613"/>
              <a:ext cx="0" cy="216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76D103C2-D217-4B20-80BE-FAF8732B13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5469" y="2605089"/>
              <a:ext cx="70485" cy="1262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6690E0E8-8160-4FAD-B37B-DC7BDDDEF9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77950" y="2162018"/>
              <a:ext cx="167176" cy="1112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71AAA72F-ED58-4F1F-AA30-45E305209B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2700" y="1792926"/>
              <a:ext cx="190988" cy="1120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7935D0C5-ED56-4AFB-8020-9E02CFD995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12858" y="1645288"/>
              <a:ext cx="1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B80159E1-E221-421C-B04F-C1A808FD77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59694" y="1404938"/>
              <a:ext cx="163335" cy="107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2C3EB82A-908C-482D-A176-9DDCCB9401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00188" y="1231106"/>
              <a:ext cx="105390" cy="77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43793159-8D66-4F69-927F-365B7CA9BA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68450" y="971550"/>
              <a:ext cx="214928" cy="1276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88F57219-8F12-4A23-9072-E410530EFD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28800" y="768350"/>
              <a:ext cx="214928" cy="1720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E90A1F07-1B3F-4C17-9060-2DBC362C1C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4400" y="635000"/>
              <a:ext cx="82550" cy="2389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0" name="文本框 129">
            <a:extLst>
              <a:ext uri="{FF2B5EF4-FFF2-40B4-BE49-F238E27FC236}">
                <a16:creationId xmlns:a16="http://schemas.microsoft.com/office/drawing/2014/main" id="{D5379644-324F-42B9-BD92-D4CB146C5CCF}"/>
              </a:ext>
            </a:extLst>
          </p:cNvPr>
          <p:cNvSpPr txBox="1"/>
          <p:nvPr/>
        </p:nvSpPr>
        <p:spPr>
          <a:xfrm>
            <a:off x="1746802" y="3098800"/>
            <a:ext cx="1439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mac35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2E2740DE-0447-4049-BE8C-0287573E1944}"/>
              </a:ext>
            </a:extLst>
          </p:cNvPr>
          <p:cNvSpPr txBox="1"/>
          <p:nvPr/>
        </p:nvSpPr>
        <p:spPr>
          <a:xfrm>
            <a:off x="6332331" y="3098800"/>
            <a:ext cx="1314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mac35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-I vs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-I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9E9A4C80-EEBE-4A17-B777-213AA8746483}"/>
              </a:ext>
            </a:extLst>
          </p:cNvPr>
          <p:cNvGrpSpPr/>
          <p:nvPr/>
        </p:nvGrpSpPr>
        <p:grpSpPr>
          <a:xfrm>
            <a:off x="4639018" y="445677"/>
            <a:ext cx="4625080" cy="2633107"/>
            <a:chOff x="4614170" y="482643"/>
            <a:chExt cx="4625080" cy="2633107"/>
          </a:xfrm>
        </p:grpSpPr>
        <p:graphicFrame>
          <p:nvGraphicFramePr>
            <p:cNvPr id="132" name="图表 131">
              <a:extLst>
                <a:ext uri="{FF2B5EF4-FFF2-40B4-BE49-F238E27FC236}">
                  <a16:creationId xmlns:a16="http://schemas.microsoft.com/office/drawing/2014/main" id="{B2F3F227-16C7-4739-AB70-BDD4D6038B8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851870" y="875471"/>
            <a:ext cx="2160000" cy="21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9" name="矩形 88">
              <a:extLst>
                <a:ext uri="{FF2B5EF4-FFF2-40B4-BE49-F238E27FC236}">
                  <a16:creationId xmlns:a16="http://schemas.microsoft.com/office/drawing/2014/main" id="{41B6238D-CC0B-4668-87C9-837E40A824E1}"/>
                </a:ext>
              </a:extLst>
            </p:cNvPr>
            <p:cNvSpPr/>
            <p:nvPr/>
          </p:nvSpPr>
          <p:spPr>
            <a:xfrm>
              <a:off x="6998591" y="605221"/>
              <a:ext cx="157978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glutathione metabolic process</a:t>
              </a:r>
            </a:p>
          </p:txBody>
        </p: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F5B20511-726D-432F-A865-9AD50C47C56F}"/>
                </a:ext>
              </a:extLst>
            </p:cNvPr>
            <p:cNvSpPr/>
            <p:nvPr/>
          </p:nvSpPr>
          <p:spPr>
            <a:xfrm>
              <a:off x="7309791" y="815956"/>
              <a:ext cx="100700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defense response</a:t>
              </a:r>
            </a:p>
          </p:txBody>
        </p:sp>
        <p:sp>
          <p:nvSpPr>
            <p:cNvPr id="91" name="矩形 90">
              <a:extLst>
                <a:ext uri="{FF2B5EF4-FFF2-40B4-BE49-F238E27FC236}">
                  <a16:creationId xmlns:a16="http://schemas.microsoft.com/office/drawing/2014/main" id="{6F028BDA-FD7A-49CE-ADE3-549C0DA74138}"/>
                </a:ext>
              </a:extLst>
            </p:cNvPr>
            <p:cNvSpPr/>
            <p:nvPr/>
          </p:nvSpPr>
          <p:spPr>
            <a:xfrm>
              <a:off x="7790090" y="2509264"/>
              <a:ext cx="9978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peptide metabolic process</a:t>
              </a:r>
            </a:p>
          </p:txBody>
        </p:sp>
        <p:sp>
          <p:nvSpPr>
            <p:cNvPr id="92" name="矩形 91">
              <a:extLst>
                <a:ext uri="{FF2B5EF4-FFF2-40B4-BE49-F238E27FC236}">
                  <a16:creationId xmlns:a16="http://schemas.microsoft.com/office/drawing/2014/main" id="{E5713B56-AF9B-40D8-A065-CEF53F7CBC97}"/>
                </a:ext>
              </a:extLst>
            </p:cNvPr>
            <p:cNvSpPr/>
            <p:nvPr/>
          </p:nvSpPr>
          <p:spPr>
            <a:xfrm>
              <a:off x="7854887" y="1406028"/>
              <a:ext cx="112766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sulfur compound metabolic process</a:t>
              </a:r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C9B4C845-8377-40DB-9455-9F8FAB580EFE}"/>
                </a:ext>
              </a:extLst>
            </p:cNvPr>
            <p:cNvSpPr/>
            <p:nvPr/>
          </p:nvSpPr>
          <p:spPr>
            <a:xfrm>
              <a:off x="7892564" y="1729347"/>
              <a:ext cx="134668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modified amino acid metabolic process</a:t>
              </a:r>
            </a:p>
          </p:txBody>
        </p:sp>
        <p:sp>
          <p:nvSpPr>
            <p:cNvPr id="95" name="矩形 94">
              <a:extLst>
                <a:ext uri="{FF2B5EF4-FFF2-40B4-BE49-F238E27FC236}">
                  <a16:creationId xmlns:a16="http://schemas.microsoft.com/office/drawing/2014/main" id="{607DA743-7FB7-4509-A0B0-DCF055293026}"/>
                </a:ext>
              </a:extLst>
            </p:cNvPr>
            <p:cNvSpPr/>
            <p:nvPr/>
          </p:nvSpPr>
          <p:spPr>
            <a:xfrm>
              <a:off x="4614170" y="1372941"/>
              <a:ext cx="146386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oxidative stress</a:t>
              </a:r>
            </a:p>
          </p:txBody>
        </p:sp>
        <p:sp>
          <p:nvSpPr>
            <p:cNvPr id="96" name="矩形 95">
              <a:extLst>
                <a:ext uri="{FF2B5EF4-FFF2-40B4-BE49-F238E27FC236}">
                  <a16:creationId xmlns:a16="http://schemas.microsoft.com/office/drawing/2014/main" id="{CFEBD605-A6CE-4093-85C2-2141058BA04E}"/>
                </a:ext>
              </a:extLst>
            </p:cNvPr>
            <p:cNvSpPr/>
            <p:nvPr/>
          </p:nvSpPr>
          <p:spPr>
            <a:xfrm>
              <a:off x="4918694" y="1942792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amino acid metabolic process</a:t>
              </a:r>
            </a:p>
          </p:txBody>
        </p:sp>
        <p:sp>
          <p:nvSpPr>
            <p:cNvPr id="97" name="矩形 96">
              <a:extLst>
                <a:ext uri="{FF2B5EF4-FFF2-40B4-BE49-F238E27FC236}">
                  <a16:creationId xmlns:a16="http://schemas.microsoft.com/office/drawing/2014/main" id="{7C3A4E8E-BAD2-4664-B8E0-ABBB35A943AE}"/>
                </a:ext>
              </a:extLst>
            </p:cNvPr>
            <p:cNvSpPr/>
            <p:nvPr/>
          </p:nvSpPr>
          <p:spPr>
            <a:xfrm>
              <a:off x="7858631" y="2098148"/>
              <a:ext cx="12631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carboxylic acid metabolic process</a:t>
              </a:r>
            </a:p>
          </p:txBody>
        </p:sp>
        <p:sp>
          <p:nvSpPr>
            <p:cNvPr id="99" name="矩形 98">
              <a:extLst>
                <a:ext uri="{FF2B5EF4-FFF2-40B4-BE49-F238E27FC236}">
                  <a16:creationId xmlns:a16="http://schemas.microsoft.com/office/drawing/2014/main" id="{40D069C0-063F-473B-A203-30C5D4E339A8}"/>
                </a:ext>
              </a:extLst>
            </p:cNvPr>
            <p:cNvSpPr/>
            <p:nvPr/>
          </p:nvSpPr>
          <p:spPr>
            <a:xfrm>
              <a:off x="7058542" y="2899750"/>
              <a:ext cx="1399742" cy="216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oxoacid metabolic process</a:t>
              </a:r>
            </a:p>
          </p:txBody>
        </p:sp>
        <p:sp>
          <p:nvSpPr>
            <p:cNvPr id="100" name="矩形 99">
              <a:extLst>
                <a:ext uri="{FF2B5EF4-FFF2-40B4-BE49-F238E27FC236}">
                  <a16:creationId xmlns:a16="http://schemas.microsoft.com/office/drawing/2014/main" id="{4F54C75F-A88C-4072-BB38-2F96A6C6B8FD}"/>
                </a:ext>
              </a:extLst>
            </p:cNvPr>
            <p:cNvSpPr/>
            <p:nvPr/>
          </p:nvSpPr>
          <p:spPr>
            <a:xfrm>
              <a:off x="5242463" y="2379081"/>
              <a:ext cx="10313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organic acid metabolic process</a:t>
              </a:r>
            </a:p>
          </p:txBody>
        </p:sp>
        <p:sp>
          <p:nvSpPr>
            <p:cNvPr id="101" name="矩形 100">
              <a:extLst>
                <a:ext uri="{FF2B5EF4-FFF2-40B4-BE49-F238E27FC236}">
                  <a16:creationId xmlns:a16="http://schemas.microsoft.com/office/drawing/2014/main" id="{3A0F7708-D69C-4EB8-9573-952636D6E01C}"/>
                </a:ext>
              </a:extLst>
            </p:cNvPr>
            <p:cNvSpPr/>
            <p:nvPr/>
          </p:nvSpPr>
          <p:spPr>
            <a:xfrm>
              <a:off x="5485387" y="2840855"/>
              <a:ext cx="102784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stress</a:t>
              </a:r>
            </a:p>
          </p:txBody>
        </p:sp>
        <p:sp>
          <p:nvSpPr>
            <p:cNvPr id="105" name="矩形 104">
              <a:extLst>
                <a:ext uri="{FF2B5EF4-FFF2-40B4-BE49-F238E27FC236}">
                  <a16:creationId xmlns:a16="http://schemas.microsoft.com/office/drawing/2014/main" id="{738DA697-2CD1-4762-8563-9A15D5DDC1CC}"/>
                </a:ext>
              </a:extLst>
            </p:cNvPr>
            <p:cNvSpPr/>
            <p:nvPr/>
          </p:nvSpPr>
          <p:spPr>
            <a:xfrm>
              <a:off x="7657147" y="1078472"/>
              <a:ext cx="131478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innate immune response</a:t>
              </a:r>
            </a:p>
          </p:txBody>
        </p:sp>
        <p:sp>
          <p:nvSpPr>
            <p:cNvPr id="106" name="矩形 105">
              <a:extLst>
                <a:ext uri="{FF2B5EF4-FFF2-40B4-BE49-F238E27FC236}">
                  <a16:creationId xmlns:a16="http://schemas.microsoft.com/office/drawing/2014/main" id="{C450879E-46F5-4271-B48C-4501012BFB4E}"/>
                </a:ext>
              </a:extLst>
            </p:cNvPr>
            <p:cNvSpPr/>
            <p:nvPr/>
          </p:nvSpPr>
          <p:spPr>
            <a:xfrm>
              <a:off x="4998243" y="1099886"/>
              <a:ext cx="119156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pt-BR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amino acid biosynthetic process</a:t>
              </a:r>
            </a:p>
          </p:txBody>
        </p:sp>
        <p:sp>
          <p:nvSpPr>
            <p:cNvPr id="107" name="矩形 106">
              <a:extLst>
                <a:ext uri="{FF2B5EF4-FFF2-40B4-BE49-F238E27FC236}">
                  <a16:creationId xmlns:a16="http://schemas.microsoft.com/office/drawing/2014/main" id="{036230AB-BFEC-45F9-A2AE-363122E252C1}"/>
                </a:ext>
              </a:extLst>
            </p:cNvPr>
            <p:cNvSpPr/>
            <p:nvPr/>
          </p:nvSpPr>
          <p:spPr>
            <a:xfrm>
              <a:off x="4793027" y="838364"/>
              <a:ext cx="166904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response to interleukin-4</a:t>
              </a:r>
            </a:p>
          </p:txBody>
        </p:sp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0B35CCCB-F00A-42A7-BFB1-774AC5F485E4}"/>
                </a:ext>
              </a:extLst>
            </p:cNvPr>
            <p:cNvSpPr/>
            <p:nvPr/>
          </p:nvSpPr>
          <p:spPr>
            <a:xfrm>
              <a:off x="4827373" y="596943"/>
              <a:ext cx="192071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response to interferon-gamma</a:t>
              </a:r>
            </a:p>
          </p:txBody>
        </p: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958B9720-F23B-4C52-B05F-F7D1B60CF4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4215" y="777875"/>
              <a:ext cx="55878" cy="2425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CDEF60D0-C597-446E-ADDA-01FB2C9D8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7903" y="961231"/>
              <a:ext cx="72000" cy="14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直接连接符 111">
              <a:extLst>
                <a:ext uri="{FF2B5EF4-FFF2-40B4-BE49-F238E27FC236}">
                  <a16:creationId xmlns:a16="http://schemas.microsoft.com/office/drawing/2014/main" id="{CCE98E99-9D77-44CF-BFAD-4B8CEBC6AC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36989" y="1222851"/>
              <a:ext cx="108000" cy="108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直接连接符 112">
              <a:extLst>
                <a:ext uri="{FF2B5EF4-FFF2-40B4-BE49-F238E27FC236}">
                  <a16:creationId xmlns:a16="http://schemas.microsoft.com/office/drawing/2014/main" id="{6A530125-DA00-4795-863D-5EE71D25E3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05582" y="1543050"/>
              <a:ext cx="126361" cy="671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直接连接符 113">
              <a:extLst>
                <a:ext uri="{FF2B5EF4-FFF2-40B4-BE49-F238E27FC236}">
                  <a16:creationId xmlns:a16="http://schemas.microsoft.com/office/drawing/2014/main" id="{80678D63-7D05-4878-9805-ECF3003468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68290" y="1851025"/>
              <a:ext cx="108000" cy="10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97BABFDE-3B16-4716-911E-5039000D95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61916" y="2547584"/>
              <a:ext cx="205734" cy="686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id="{DD1C8CC3-5864-423F-8456-0B6D698B79FB}"/>
                </a:ext>
              </a:extLst>
            </p:cNvPr>
            <p:cNvCxnSpPr>
              <a:cxnSpLocks/>
            </p:cNvCxnSpPr>
            <p:nvPr/>
          </p:nvCxnSpPr>
          <p:spPr>
            <a:xfrm>
              <a:off x="7839176" y="2191068"/>
              <a:ext cx="103086" cy="2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直接连接符 117">
              <a:extLst>
                <a:ext uri="{FF2B5EF4-FFF2-40B4-BE49-F238E27FC236}">
                  <a16:creationId xmlns:a16="http://schemas.microsoft.com/office/drawing/2014/main" id="{806908EC-ABD9-4693-B4EF-8575D27E47D1}"/>
                </a:ext>
              </a:extLst>
            </p:cNvPr>
            <p:cNvCxnSpPr>
              <a:cxnSpLocks/>
            </p:cNvCxnSpPr>
            <p:nvPr/>
          </p:nvCxnSpPr>
          <p:spPr>
            <a:xfrm>
              <a:off x="7476751" y="2720181"/>
              <a:ext cx="100387" cy="992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FC54CC33-14A8-4B86-9840-18F0930D0D21}"/>
                </a:ext>
              </a:extLst>
            </p:cNvPr>
            <p:cNvCxnSpPr>
              <a:cxnSpLocks/>
            </p:cNvCxnSpPr>
            <p:nvPr/>
          </p:nvCxnSpPr>
          <p:spPr>
            <a:xfrm>
              <a:off x="6038850" y="1342232"/>
              <a:ext cx="1641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接连接符 119">
              <a:extLst>
                <a:ext uri="{FF2B5EF4-FFF2-40B4-BE49-F238E27FC236}">
                  <a16:creationId xmlns:a16="http://schemas.microsoft.com/office/drawing/2014/main" id="{1652D42E-9F28-4306-9DB6-C079BDBE8B72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2" y="2884488"/>
              <a:ext cx="72231" cy="944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直接连接符 120">
              <a:extLst>
                <a:ext uri="{FF2B5EF4-FFF2-40B4-BE49-F238E27FC236}">
                  <a16:creationId xmlns:a16="http://schemas.microsoft.com/office/drawing/2014/main" id="{49F9726F-3070-4F23-8436-253F4F4A28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92862" y="2776539"/>
              <a:ext cx="70485" cy="1262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直接连接符 121">
              <a:extLst>
                <a:ext uri="{FF2B5EF4-FFF2-40B4-BE49-F238E27FC236}">
                  <a16:creationId xmlns:a16="http://schemas.microsoft.com/office/drawing/2014/main" id="{6ADDDAE0-7A20-4E6D-9D25-5CE5BDB395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6293" y="2352518"/>
              <a:ext cx="167176" cy="1112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直接连接符 122">
              <a:extLst>
                <a:ext uri="{FF2B5EF4-FFF2-40B4-BE49-F238E27FC236}">
                  <a16:creationId xmlns:a16="http://schemas.microsoft.com/office/drawing/2014/main" id="{9407B52A-85D4-40AC-825B-AE9C6A0D0C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4997" y="1958026"/>
              <a:ext cx="122748" cy="5699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直接连接符 124">
              <a:extLst>
                <a:ext uri="{FF2B5EF4-FFF2-40B4-BE49-F238E27FC236}">
                  <a16:creationId xmlns:a16="http://schemas.microsoft.com/office/drawing/2014/main" id="{A940D233-F2E5-41B0-9632-8F306285C5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6450" y="1680650"/>
              <a:ext cx="145875" cy="719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直接连接符 125">
              <a:extLst>
                <a:ext uri="{FF2B5EF4-FFF2-40B4-BE49-F238E27FC236}">
                  <a16:creationId xmlns:a16="http://schemas.microsoft.com/office/drawing/2014/main" id="{7FEB1E92-63D7-4FA2-A9F5-98E9D99577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350" y="1492888"/>
              <a:ext cx="12999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id="{DE6B6C11-5B17-4615-BBDC-FF8087E0BC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64580" y="1074420"/>
              <a:ext cx="248741" cy="857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直接连接符 127">
              <a:extLst>
                <a:ext uri="{FF2B5EF4-FFF2-40B4-BE49-F238E27FC236}">
                  <a16:creationId xmlns:a16="http://schemas.microsoft.com/office/drawing/2014/main" id="{E730CD53-E05B-4B33-8FA3-2A747B97C2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6350" y="971550"/>
              <a:ext cx="247471" cy="1022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直接连接符 128">
              <a:extLst>
                <a:ext uri="{FF2B5EF4-FFF2-40B4-BE49-F238E27FC236}">
                  <a16:creationId xmlns:a16="http://schemas.microsoft.com/office/drawing/2014/main" id="{94221FD9-F52B-4D51-BEDA-EA26E0FFE9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48426" y="847723"/>
              <a:ext cx="252000" cy="198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9" name="矩形 138">
              <a:extLst>
                <a:ext uri="{FF2B5EF4-FFF2-40B4-BE49-F238E27FC236}">
                  <a16:creationId xmlns:a16="http://schemas.microsoft.com/office/drawing/2014/main" id="{AA359788-9851-4DF5-8BA8-073439DC25B5}"/>
                </a:ext>
              </a:extLst>
            </p:cNvPr>
            <p:cNvSpPr/>
            <p:nvPr/>
          </p:nvSpPr>
          <p:spPr>
            <a:xfrm>
              <a:off x="7493634" y="2762016"/>
              <a:ext cx="100380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immune response</a:t>
              </a:r>
            </a:p>
          </p:txBody>
        </p:sp>
        <p:sp>
          <p:nvSpPr>
            <p:cNvPr id="145" name="矩形 144">
              <a:extLst>
                <a:ext uri="{FF2B5EF4-FFF2-40B4-BE49-F238E27FC236}">
                  <a16:creationId xmlns:a16="http://schemas.microsoft.com/office/drawing/2014/main" id="{BC30C00B-9DC6-4A5D-BDE5-325CFA7F383D}"/>
                </a:ext>
              </a:extLst>
            </p:cNvPr>
            <p:cNvSpPr/>
            <p:nvPr/>
          </p:nvSpPr>
          <p:spPr>
            <a:xfrm>
              <a:off x="4963144" y="1536392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amide metabolic process</a:t>
              </a:r>
            </a:p>
          </p:txBody>
        </p:sp>
        <p:sp>
          <p:nvSpPr>
            <p:cNvPr id="152" name="矩形 151">
              <a:extLst>
                <a:ext uri="{FF2B5EF4-FFF2-40B4-BE49-F238E27FC236}">
                  <a16:creationId xmlns:a16="http://schemas.microsoft.com/office/drawing/2014/main" id="{0AF81D60-27C2-4BC8-8A7A-63ADAA6BAE72}"/>
                </a:ext>
              </a:extLst>
            </p:cNvPr>
            <p:cNvSpPr/>
            <p:nvPr/>
          </p:nvSpPr>
          <p:spPr>
            <a:xfrm>
              <a:off x="4902834" y="958616"/>
              <a:ext cx="135806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immune system response</a:t>
              </a:r>
            </a:p>
          </p:txBody>
        </p:sp>
        <p:sp>
          <p:nvSpPr>
            <p:cNvPr id="155" name="矩形 154">
              <a:extLst>
                <a:ext uri="{FF2B5EF4-FFF2-40B4-BE49-F238E27FC236}">
                  <a16:creationId xmlns:a16="http://schemas.microsoft.com/office/drawing/2014/main" id="{92492B8F-4998-46E5-80E2-16F1DAF501CD}"/>
                </a:ext>
              </a:extLst>
            </p:cNvPr>
            <p:cNvSpPr/>
            <p:nvPr/>
          </p:nvSpPr>
          <p:spPr>
            <a:xfrm>
              <a:off x="5224827" y="717714"/>
              <a:ext cx="131478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interleukin-4</a:t>
              </a:r>
            </a:p>
          </p:txBody>
        </p:sp>
        <p:cxnSp>
          <p:nvCxnSpPr>
            <p:cNvPr id="159" name="直接连接符 158">
              <a:extLst>
                <a:ext uri="{FF2B5EF4-FFF2-40B4-BE49-F238E27FC236}">
                  <a16:creationId xmlns:a16="http://schemas.microsoft.com/office/drawing/2014/main" id="{5110255E-9162-4E40-9FEF-CA1E92FC6B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23050" y="765175"/>
              <a:ext cx="172626" cy="2551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1" name="矩形 160">
              <a:extLst>
                <a:ext uri="{FF2B5EF4-FFF2-40B4-BE49-F238E27FC236}">
                  <a16:creationId xmlns:a16="http://schemas.microsoft.com/office/drawing/2014/main" id="{4FD64CED-7F4B-4366-8E78-0A3883BC98C1}"/>
                </a:ext>
              </a:extLst>
            </p:cNvPr>
            <p:cNvSpPr/>
            <p:nvPr/>
          </p:nvSpPr>
          <p:spPr>
            <a:xfrm>
              <a:off x="5309973" y="482643"/>
              <a:ext cx="156645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interferon-gamma</a:t>
              </a:r>
            </a:p>
          </p:txBody>
        </p:sp>
        <p:cxnSp>
          <p:nvCxnSpPr>
            <p:cNvPr id="162" name="直接连接符 161">
              <a:extLst>
                <a:ext uri="{FF2B5EF4-FFF2-40B4-BE49-F238E27FC236}">
                  <a16:creationId xmlns:a16="http://schemas.microsoft.com/office/drawing/2014/main" id="{775FBF8F-DFCE-4141-99E5-5B670C8A45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75450" y="641350"/>
              <a:ext cx="118651" cy="3757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8" name="组合 247">
            <a:extLst>
              <a:ext uri="{FF2B5EF4-FFF2-40B4-BE49-F238E27FC236}">
                <a16:creationId xmlns:a16="http://schemas.microsoft.com/office/drawing/2014/main" id="{EA894FCA-7B7A-486D-980F-02C1F5925AA0}"/>
              </a:ext>
            </a:extLst>
          </p:cNvPr>
          <p:cNvGrpSpPr/>
          <p:nvPr/>
        </p:nvGrpSpPr>
        <p:grpSpPr>
          <a:xfrm>
            <a:off x="5020200" y="3706259"/>
            <a:ext cx="4133008" cy="2534689"/>
            <a:chOff x="5071000" y="3706259"/>
            <a:chExt cx="4133008" cy="2534689"/>
          </a:xfrm>
        </p:grpSpPr>
        <p:graphicFrame>
          <p:nvGraphicFramePr>
            <p:cNvPr id="219" name="图表 218">
              <a:extLst>
                <a:ext uri="{FF2B5EF4-FFF2-40B4-BE49-F238E27FC236}">
                  <a16:creationId xmlns:a16="http://schemas.microsoft.com/office/drawing/2014/main" id="{00CA5599-6198-49FA-9AF3-336DE3E87A6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915923" y="3964264"/>
            <a:ext cx="2160000" cy="21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1" name="矩形 170">
              <a:extLst>
                <a:ext uri="{FF2B5EF4-FFF2-40B4-BE49-F238E27FC236}">
                  <a16:creationId xmlns:a16="http://schemas.microsoft.com/office/drawing/2014/main" id="{D67DBD6D-378D-4C27-8C29-52455B466CD1}"/>
                </a:ext>
              </a:extLst>
            </p:cNvPr>
            <p:cNvSpPr/>
            <p:nvPr/>
          </p:nvSpPr>
          <p:spPr>
            <a:xfrm>
              <a:off x="7634150" y="3975336"/>
              <a:ext cx="9978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peptide metabolic process</a:t>
              </a:r>
            </a:p>
          </p:txBody>
        </p:sp>
        <p:cxnSp>
          <p:nvCxnSpPr>
            <p:cNvPr id="189" name="直接连接符 188">
              <a:extLst>
                <a:ext uri="{FF2B5EF4-FFF2-40B4-BE49-F238E27FC236}">
                  <a16:creationId xmlns:a16="http://schemas.microsoft.com/office/drawing/2014/main" id="{76113862-A7CC-4612-93E3-501A1AEC5C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7132" y="4132754"/>
              <a:ext cx="166481" cy="1406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2" name="矩形 211">
              <a:extLst>
                <a:ext uri="{FF2B5EF4-FFF2-40B4-BE49-F238E27FC236}">
                  <a16:creationId xmlns:a16="http://schemas.microsoft.com/office/drawing/2014/main" id="{3BBBEB1E-672B-48B1-A2E5-221DD0C73F2F}"/>
                </a:ext>
              </a:extLst>
            </p:cNvPr>
            <p:cNvSpPr/>
            <p:nvPr/>
          </p:nvSpPr>
          <p:spPr>
            <a:xfrm>
              <a:off x="7155547" y="3706259"/>
              <a:ext cx="157978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glutathione metabolic process</a:t>
              </a:r>
            </a:p>
          </p:txBody>
        </p:sp>
        <p:cxnSp>
          <p:nvCxnSpPr>
            <p:cNvPr id="213" name="直接连接符 212">
              <a:extLst>
                <a:ext uri="{FF2B5EF4-FFF2-40B4-BE49-F238E27FC236}">
                  <a16:creationId xmlns:a16="http://schemas.microsoft.com/office/drawing/2014/main" id="{970F758C-F9A2-4705-9112-94033512EA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5933" y="3886057"/>
              <a:ext cx="55878" cy="2425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4" name="矩形 213">
              <a:extLst>
                <a:ext uri="{FF2B5EF4-FFF2-40B4-BE49-F238E27FC236}">
                  <a16:creationId xmlns:a16="http://schemas.microsoft.com/office/drawing/2014/main" id="{155387D8-9590-4F64-9B5C-B134910B6BC8}"/>
                </a:ext>
              </a:extLst>
            </p:cNvPr>
            <p:cNvSpPr/>
            <p:nvPr/>
          </p:nvSpPr>
          <p:spPr>
            <a:xfrm>
              <a:off x="7940864" y="4596254"/>
              <a:ext cx="12631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carboxylic acid metabolic process</a:t>
              </a:r>
            </a:p>
          </p:txBody>
        </p:sp>
        <p:sp>
          <p:nvSpPr>
            <p:cNvPr id="217" name="矩形 216">
              <a:extLst>
                <a:ext uri="{FF2B5EF4-FFF2-40B4-BE49-F238E27FC236}">
                  <a16:creationId xmlns:a16="http://schemas.microsoft.com/office/drawing/2014/main" id="{16A93426-B225-43FC-8853-DCD7D093758B}"/>
                </a:ext>
              </a:extLst>
            </p:cNvPr>
            <p:cNvSpPr/>
            <p:nvPr/>
          </p:nvSpPr>
          <p:spPr>
            <a:xfrm>
              <a:off x="7943792" y="5363785"/>
              <a:ext cx="113258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modified amino acid metabolic process</a:t>
              </a:r>
            </a:p>
          </p:txBody>
        </p:sp>
        <p:sp>
          <p:nvSpPr>
            <p:cNvPr id="220" name="矩形 219">
              <a:extLst>
                <a:ext uri="{FF2B5EF4-FFF2-40B4-BE49-F238E27FC236}">
                  <a16:creationId xmlns:a16="http://schemas.microsoft.com/office/drawing/2014/main" id="{0C5A17E9-7BA8-4E70-8CD3-7A9AA79F8564}"/>
                </a:ext>
              </a:extLst>
            </p:cNvPr>
            <p:cNvSpPr/>
            <p:nvPr/>
          </p:nvSpPr>
          <p:spPr>
            <a:xfrm>
              <a:off x="7442193" y="5911253"/>
              <a:ext cx="1399742" cy="216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oxoacid metabolic process</a:t>
              </a:r>
            </a:p>
          </p:txBody>
        </p:sp>
        <p:sp>
          <p:nvSpPr>
            <p:cNvPr id="221" name="矩形 220">
              <a:extLst>
                <a:ext uri="{FF2B5EF4-FFF2-40B4-BE49-F238E27FC236}">
                  <a16:creationId xmlns:a16="http://schemas.microsoft.com/office/drawing/2014/main" id="{711B246D-1C2F-422E-8DBF-FEA167C75F23}"/>
                </a:ext>
              </a:extLst>
            </p:cNvPr>
            <p:cNvSpPr/>
            <p:nvPr/>
          </p:nvSpPr>
          <p:spPr>
            <a:xfrm>
              <a:off x="5800724" y="5902394"/>
              <a:ext cx="11412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organic acid metabolic process</a:t>
              </a:r>
            </a:p>
          </p:txBody>
        </p:sp>
        <p:sp>
          <p:nvSpPr>
            <p:cNvPr id="222" name="矩形 221">
              <a:extLst>
                <a:ext uri="{FF2B5EF4-FFF2-40B4-BE49-F238E27FC236}">
                  <a16:creationId xmlns:a16="http://schemas.microsoft.com/office/drawing/2014/main" id="{D8BD93F6-CC67-47B6-B750-B39667FE02EC}"/>
                </a:ext>
              </a:extLst>
            </p:cNvPr>
            <p:cNvSpPr/>
            <p:nvPr/>
          </p:nvSpPr>
          <p:spPr>
            <a:xfrm>
              <a:off x="5285200" y="5412924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amide metabolic process</a:t>
              </a:r>
            </a:p>
          </p:txBody>
        </p:sp>
        <p:sp>
          <p:nvSpPr>
            <p:cNvPr id="223" name="矩形 222">
              <a:extLst>
                <a:ext uri="{FF2B5EF4-FFF2-40B4-BE49-F238E27FC236}">
                  <a16:creationId xmlns:a16="http://schemas.microsoft.com/office/drawing/2014/main" id="{F1819BD1-D220-40E7-9ED4-BEFE27587A80}"/>
                </a:ext>
              </a:extLst>
            </p:cNvPr>
            <p:cNvSpPr/>
            <p:nvPr/>
          </p:nvSpPr>
          <p:spPr>
            <a:xfrm>
              <a:off x="5071000" y="5014272"/>
              <a:ext cx="112766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sulfur compound metabolic process</a:t>
              </a:r>
            </a:p>
          </p:txBody>
        </p:sp>
        <p:sp>
          <p:nvSpPr>
            <p:cNvPr id="224" name="矩形 223">
              <a:extLst>
                <a:ext uri="{FF2B5EF4-FFF2-40B4-BE49-F238E27FC236}">
                  <a16:creationId xmlns:a16="http://schemas.microsoft.com/office/drawing/2014/main" id="{AD2BF02F-656A-4284-81C5-0AAE59F980E4}"/>
                </a:ext>
              </a:extLst>
            </p:cNvPr>
            <p:cNvSpPr/>
            <p:nvPr/>
          </p:nvSpPr>
          <p:spPr>
            <a:xfrm>
              <a:off x="5124862" y="4441374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amino acid metabolic process</a:t>
              </a:r>
            </a:p>
          </p:txBody>
        </p:sp>
        <p:sp>
          <p:nvSpPr>
            <p:cNvPr id="225" name="矩形 224">
              <a:extLst>
                <a:ext uri="{FF2B5EF4-FFF2-40B4-BE49-F238E27FC236}">
                  <a16:creationId xmlns:a16="http://schemas.microsoft.com/office/drawing/2014/main" id="{6191B6DF-8EC9-40C0-A892-DA5F2D224BA2}"/>
                </a:ext>
              </a:extLst>
            </p:cNvPr>
            <p:cNvSpPr/>
            <p:nvPr/>
          </p:nvSpPr>
          <p:spPr>
            <a:xfrm>
              <a:off x="5293123" y="3982522"/>
              <a:ext cx="123308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organic acid biosynthetic process</a:t>
              </a:r>
            </a:p>
          </p:txBody>
        </p:sp>
        <p:sp>
          <p:nvSpPr>
            <p:cNvPr id="226" name="矩形 225">
              <a:extLst>
                <a:ext uri="{FF2B5EF4-FFF2-40B4-BE49-F238E27FC236}">
                  <a16:creationId xmlns:a16="http://schemas.microsoft.com/office/drawing/2014/main" id="{00E0972F-6E6B-4676-ACF4-C1C8D4F8976D}"/>
                </a:ext>
              </a:extLst>
            </p:cNvPr>
            <p:cNvSpPr/>
            <p:nvPr/>
          </p:nvSpPr>
          <p:spPr>
            <a:xfrm>
              <a:off x="5797504" y="3712182"/>
              <a:ext cx="12631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carboxylic acid metabolic process</a:t>
              </a:r>
            </a:p>
          </p:txBody>
        </p:sp>
        <p:cxnSp>
          <p:nvCxnSpPr>
            <p:cNvPr id="227" name="直接连接符 226">
              <a:extLst>
                <a:ext uri="{FF2B5EF4-FFF2-40B4-BE49-F238E27FC236}">
                  <a16:creationId xmlns:a16="http://schemas.microsoft.com/office/drawing/2014/main" id="{985FEC9D-6CB0-4B23-8389-083C6201E0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702" y="4726305"/>
              <a:ext cx="121919" cy="552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直接连接符 228">
              <a:extLst>
                <a:ext uri="{FF2B5EF4-FFF2-40B4-BE49-F238E27FC236}">
                  <a16:creationId xmlns:a16="http://schemas.microsoft.com/office/drawing/2014/main" id="{594B8BF2-CE47-4902-BC27-1821EB9F0B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59554" y="5410676"/>
              <a:ext cx="160019" cy="612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1" name="直接连接符 230">
              <a:extLst>
                <a:ext uri="{FF2B5EF4-FFF2-40B4-BE49-F238E27FC236}">
                  <a16:creationId xmlns:a16="http://schemas.microsoft.com/office/drawing/2014/main" id="{4475DFA2-05DF-4859-9FD9-67FA650BC8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55220" y="5865495"/>
              <a:ext cx="76198" cy="1276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3" name="直接连接符 232">
              <a:extLst>
                <a:ext uri="{FF2B5EF4-FFF2-40B4-BE49-F238E27FC236}">
                  <a16:creationId xmlns:a16="http://schemas.microsoft.com/office/drawing/2014/main" id="{9EBA605F-A783-4B58-84FD-2986E49535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3507" y="5882958"/>
              <a:ext cx="106682" cy="1098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直接连接符 235">
              <a:extLst>
                <a:ext uri="{FF2B5EF4-FFF2-40B4-BE49-F238E27FC236}">
                  <a16:creationId xmlns:a16="http://schemas.microsoft.com/office/drawing/2014/main" id="{204FDE7A-A00D-43F6-AEC0-792060E8D0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5038" y="5449571"/>
              <a:ext cx="128906" cy="654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直接连接符 237">
              <a:extLst>
                <a:ext uri="{FF2B5EF4-FFF2-40B4-BE49-F238E27FC236}">
                  <a16:creationId xmlns:a16="http://schemas.microsoft.com/office/drawing/2014/main" id="{918D9AE5-6A14-4CC0-A760-8EDD1B427C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7407" y="5045235"/>
              <a:ext cx="128906" cy="654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直接连接符 238">
              <a:extLst>
                <a:ext uri="{FF2B5EF4-FFF2-40B4-BE49-F238E27FC236}">
                  <a16:creationId xmlns:a16="http://schemas.microsoft.com/office/drawing/2014/main" id="{72EF3E61-72D7-4E32-A4D0-922D99834AD0}"/>
                </a:ext>
              </a:extLst>
            </p:cNvPr>
            <p:cNvCxnSpPr>
              <a:cxnSpLocks/>
            </p:cNvCxnSpPr>
            <p:nvPr/>
          </p:nvCxnSpPr>
          <p:spPr>
            <a:xfrm>
              <a:off x="6062343" y="4559774"/>
              <a:ext cx="93981" cy="50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直接连接符 240">
              <a:extLst>
                <a:ext uri="{FF2B5EF4-FFF2-40B4-BE49-F238E27FC236}">
                  <a16:creationId xmlns:a16="http://schemas.microsoft.com/office/drawing/2014/main" id="{162BCFAD-393E-484B-A6D5-EB2B01898E44}"/>
                </a:ext>
              </a:extLst>
            </p:cNvPr>
            <p:cNvCxnSpPr>
              <a:cxnSpLocks/>
            </p:cNvCxnSpPr>
            <p:nvPr/>
          </p:nvCxnSpPr>
          <p:spPr>
            <a:xfrm>
              <a:off x="6314282" y="4226719"/>
              <a:ext cx="132080" cy="546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直接连接符 242">
              <a:extLst>
                <a:ext uri="{FF2B5EF4-FFF2-40B4-BE49-F238E27FC236}">
                  <a16:creationId xmlns:a16="http://schemas.microsoft.com/office/drawing/2014/main" id="{2EA69DCC-AE35-4D61-933F-78BBA1176BC9}"/>
                </a:ext>
              </a:extLst>
            </p:cNvPr>
            <p:cNvCxnSpPr>
              <a:cxnSpLocks/>
            </p:cNvCxnSpPr>
            <p:nvPr/>
          </p:nvCxnSpPr>
          <p:spPr>
            <a:xfrm>
              <a:off x="6715125" y="3986212"/>
              <a:ext cx="68580" cy="1371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9" name="文本框 248">
            <a:extLst>
              <a:ext uri="{FF2B5EF4-FFF2-40B4-BE49-F238E27FC236}">
                <a16:creationId xmlns:a16="http://schemas.microsoft.com/office/drawing/2014/main" id="{1F3866EE-5ABC-4FDC-BDA2-F28A2D90BF38}"/>
              </a:ext>
            </a:extLst>
          </p:cNvPr>
          <p:cNvSpPr txBox="1"/>
          <p:nvPr/>
        </p:nvSpPr>
        <p:spPr>
          <a:xfrm>
            <a:off x="6338957" y="6294230"/>
            <a:ext cx="1314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mac53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-I vs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-I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3" name="组合 292">
            <a:extLst>
              <a:ext uri="{FF2B5EF4-FFF2-40B4-BE49-F238E27FC236}">
                <a16:creationId xmlns:a16="http://schemas.microsoft.com/office/drawing/2014/main" id="{C303CAB3-F668-48FA-B9B3-913B91B60F68}"/>
              </a:ext>
            </a:extLst>
          </p:cNvPr>
          <p:cNvGrpSpPr/>
          <p:nvPr/>
        </p:nvGrpSpPr>
        <p:grpSpPr>
          <a:xfrm>
            <a:off x="277291" y="3439820"/>
            <a:ext cx="4124167" cy="2947487"/>
            <a:chOff x="320833" y="3439820"/>
            <a:chExt cx="4124167" cy="2947487"/>
          </a:xfrm>
        </p:grpSpPr>
        <p:graphicFrame>
          <p:nvGraphicFramePr>
            <p:cNvPr id="166" name="图表 165">
              <a:extLst>
                <a:ext uri="{FF2B5EF4-FFF2-40B4-BE49-F238E27FC236}">
                  <a16:creationId xmlns:a16="http://schemas.microsoft.com/office/drawing/2014/main" id="{AD1252CA-9C0C-4137-A35C-83D1B7A609C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351721" y="3936309"/>
            <a:ext cx="2160000" cy="21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69" name="矩形 168">
              <a:extLst>
                <a:ext uri="{FF2B5EF4-FFF2-40B4-BE49-F238E27FC236}">
                  <a16:creationId xmlns:a16="http://schemas.microsoft.com/office/drawing/2014/main" id="{B758840E-5833-480A-A4B7-07C3B657AB69}"/>
                </a:ext>
              </a:extLst>
            </p:cNvPr>
            <p:cNvSpPr/>
            <p:nvPr/>
          </p:nvSpPr>
          <p:spPr>
            <a:xfrm>
              <a:off x="2551162" y="3736739"/>
              <a:ext cx="157978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glutathione metabolic process</a:t>
              </a:r>
            </a:p>
          </p:txBody>
        </p:sp>
        <p:sp>
          <p:nvSpPr>
            <p:cNvPr id="170" name="矩形 169">
              <a:extLst>
                <a:ext uri="{FF2B5EF4-FFF2-40B4-BE49-F238E27FC236}">
                  <a16:creationId xmlns:a16="http://schemas.microsoft.com/office/drawing/2014/main" id="{07A3CE3D-F949-4425-A2DD-2436C5BD7990}"/>
                </a:ext>
              </a:extLst>
            </p:cNvPr>
            <p:cNvSpPr/>
            <p:nvPr/>
          </p:nvSpPr>
          <p:spPr>
            <a:xfrm>
              <a:off x="2809022" y="3878894"/>
              <a:ext cx="16033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defense response to bacterium</a:t>
              </a:r>
            </a:p>
          </p:txBody>
        </p:sp>
        <p:sp>
          <p:nvSpPr>
            <p:cNvPr id="172" name="矩形 171">
              <a:extLst>
                <a:ext uri="{FF2B5EF4-FFF2-40B4-BE49-F238E27FC236}">
                  <a16:creationId xmlns:a16="http://schemas.microsoft.com/office/drawing/2014/main" id="{BFE92890-C9FD-4E50-8CF1-E07B706A51D1}"/>
                </a:ext>
              </a:extLst>
            </p:cNvPr>
            <p:cNvSpPr/>
            <p:nvPr/>
          </p:nvSpPr>
          <p:spPr>
            <a:xfrm>
              <a:off x="420418" y="4976966"/>
              <a:ext cx="112766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sulfur compound metabolic process</a:t>
              </a:r>
            </a:p>
          </p:txBody>
        </p:sp>
        <p:sp>
          <p:nvSpPr>
            <p:cNvPr id="173" name="矩形 172">
              <a:extLst>
                <a:ext uri="{FF2B5EF4-FFF2-40B4-BE49-F238E27FC236}">
                  <a16:creationId xmlns:a16="http://schemas.microsoft.com/office/drawing/2014/main" id="{418F2634-ABF5-4F37-A806-DD6CE287376D}"/>
                </a:ext>
              </a:extLst>
            </p:cNvPr>
            <p:cNvSpPr/>
            <p:nvPr/>
          </p:nvSpPr>
          <p:spPr>
            <a:xfrm>
              <a:off x="937896" y="6017200"/>
              <a:ext cx="137933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modified amino acid metabolic process</a:t>
              </a:r>
            </a:p>
          </p:txBody>
        </p:sp>
        <p:sp>
          <p:nvSpPr>
            <p:cNvPr id="174" name="矩形 173">
              <a:extLst>
                <a:ext uri="{FF2B5EF4-FFF2-40B4-BE49-F238E27FC236}">
                  <a16:creationId xmlns:a16="http://schemas.microsoft.com/office/drawing/2014/main" id="{FCA87B59-B4F4-4E23-94D4-77254CBB7219}"/>
                </a:ext>
              </a:extLst>
            </p:cNvPr>
            <p:cNvSpPr/>
            <p:nvPr/>
          </p:nvSpPr>
          <p:spPr>
            <a:xfrm>
              <a:off x="405819" y="4584469"/>
              <a:ext cx="102784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stress</a:t>
              </a:r>
            </a:p>
          </p:txBody>
        </p:sp>
        <p:sp>
          <p:nvSpPr>
            <p:cNvPr id="175" name="矩形 174">
              <a:extLst>
                <a:ext uri="{FF2B5EF4-FFF2-40B4-BE49-F238E27FC236}">
                  <a16:creationId xmlns:a16="http://schemas.microsoft.com/office/drawing/2014/main" id="{8004060F-29D0-48D5-834F-D7D7839C7AA9}"/>
                </a:ext>
              </a:extLst>
            </p:cNvPr>
            <p:cNvSpPr/>
            <p:nvPr/>
          </p:nvSpPr>
          <p:spPr>
            <a:xfrm>
              <a:off x="2355835" y="3439820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amide acid metabolic process</a:t>
              </a:r>
            </a:p>
          </p:txBody>
        </p:sp>
        <p:sp>
          <p:nvSpPr>
            <p:cNvPr id="176" name="矩形 175">
              <a:extLst>
                <a:ext uri="{FF2B5EF4-FFF2-40B4-BE49-F238E27FC236}">
                  <a16:creationId xmlns:a16="http://schemas.microsoft.com/office/drawing/2014/main" id="{92D45D68-8AEA-49B9-A0BC-A9D695717CED}"/>
                </a:ext>
              </a:extLst>
            </p:cNvPr>
            <p:cNvSpPr/>
            <p:nvPr/>
          </p:nvSpPr>
          <p:spPr>
            <a:xfrm>
              <a:off x="3167362" y="4151436"/>
              <a:ext cx="12631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carboxylic acid metabolic process</a:t>
              </a:r>
            </a:p>
          </p:txBody>
        </p:sp>
        <p:sp>
          <p:nvSpPr>
            <p:cNvPr id="177" name="矩形 176">
              <a:extLst>
                <a:ext uri="{FF2B5EF4-FFF2-40B4-BE49-F238E27FC236}">
                  <a16:creationId xmlns:a16="http://schemas.microsoft.com/office/drawing/2014/main" id="{2F9A2A05-E950-4A5F-839D-76BA93CC9A8E}"/>
                </a:ext>
              </a:extLst>
            </p:cNvPr>
            <p:cNvSpPr/>
            <p:nvPr/>
          </p:nvSpPr>
          <p:spPr>
            <a:xfrm>
              <a:off x="3345173" y="5518188"/>
              <a:ext cx="10998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oxoacid metabolic process</a:t>
              </a:r>
            </a:p>
          </p:txBody>
        </p:sp>
        <p:sp>
          <p:nvSpPr>
            <p:cNvPr id="178" name="矩形 177">
              <a:extLst>
                <a:ext uri="{FF2B5EF4-FFF2-40B4-BE49-F238E27FC236}">
                  <a16:creationId xmlns:a16="http://schemas.microsoft.com/office/drawing/2014/main" id="{7899D2BC-56AB-4DFA-BEF4-7029B8F943C3}"/>
                </a:ext>
              </a:extLst>
            </p:cNvPr>
            <p:cNvSpPr/>
            <p:nvPr/>
          </p:nvSpPr>
          <p:spPr>
            <a:xfrm>
              <a:off x="2722894" y="5918269"/>
              <a:ext cx="165225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organic acid metabolic process</a:t>
              </a:r>
            </a:p>
          </p:txBody>
        </p:sp>
        <p:sp>
          <p:nvSpPr>
            <p:cNvPr id="182" name="矩形 181">
              <a:extLst>
                <a:ext uri="{FF2B5EF4-FFF2-40B4-BE49-F238E27FC236}">
                  <a16:creationId xmlns:a16="http://schemas.microsoft.com/office/drawing/2014/main" id="{7A4D80A3-A18E-4C30-BB7F-343203E4E1FB}"/>
                </a:ext>
              </a:extLst>
            </p:cNvPr>
            <p:cNvSpPr/>
            <p:nvPr/>
          </p:nvSpPr>
          <p:spPr>
            <a:xfrm>
              <a:off x="538320" y="3972739"/>
              <a:ext cx="126348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torso signaling pathway</a:t>
              </a:r>
            </a:p>
          </p:txBody>
        </p:sp>
        <p:cxnSp>
          <p:nvCxnSpPr>
            <p:cNvPr id="184" name="直接连接符 183">
              <a:extLst>
                <a:ext uri="{FF2B5EF4-FFF2-40B4-BE49-F238E27FC236}">
                  <a16:creationId xmlns:a16="http://schemas.microsoft.com/office/drawing/2014/main" id="{D3FBC8F5-3C36-4323-A930-B7914E478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3446" y="3916680"/>
              <a:ext cx="93074" cy="1667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直接连接符 184">
              <a:extLst>
                <a:ext uri="{FF2B5EF4-FFF2-40B4-BE49-F238E27FC236}">
                  <a16:creationId xmlns:a16="http://schemas.microsoft.com/office/drawing/2014/main" id="{50E49AA0-9D0C-4B05-83E4-635EC4FE1A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7134" y="4024169"/>
              <a:ext cx="72000" cy="14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直接连接符 185">
              <a:extLst>
                <a:ext uri="{FF2B5EF4-FFF2-40B4-BE49-F238E27FC236}">
                  <a16:creationId xmlns:a16="http://schemas.microsoft.com/office/drawing/2014/main" id="{C7ED7847-8F3B-4DAF-9402-B8488D372E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36220" y="4285789"/>
              <a:ext cx="108000" cy="108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直接连接符 186">
              <a:extLst>
                <a:ext uri="{FF2B5EF4-FFF2-40B4-BE49-F238E27FC236}">
                  <a16:creationId xmlns:a16="http://schemas.microsoft.com/office/drawing/2014/main" id="{87F88698-04EA-49D0-8926-7986C6DFBD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43075" y="5745496"/>
              <a:ext cx="99012" cy="957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直接连接符 187">
              <a:extLst>
                <a:ext uri="{FF2B5EF4-FFF2-40B4-BE49-F238E27FC236}">
                  <a16:creationId xmlns:a16="http://schemas.microsoft.com/office/drawing/2014/main" id="{4167EDD1-C78D-469C-B2B8-C8B98DD5C8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67521" y="4882213"/>
              <a:ext cx="108000" cy="10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直接连接符 189">
              <a:extLst>
                <a:ext uri="{FF2B5EF4-FFF2-40B4-BE49-F238E27FC236}">
                  <a16:creationId xmlns:a16="http://schemas.microsoft.com/office/drawing/2014/main" id="{6329BF1C-01AF-4F84-820A-0F887E84BF19}"/>
                </a:ext>
              </a:extLst>
            </p:cNvPr>
            <p:cNvCxnSpPr>
              <a:cxnSpLocks/>
            </p:cNvCxnSpPr>
            <p:nvPr/>
          </p:nvCxnSpPr>
          <p:spPr>
            <a:xfrm>
              <a:off x="3347932" y="5215906"/>
              <a:ext cx="103086" cy="2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直接连接符 190">
              <a:extLst>
                <a:ext uri="{FF2B5EF4-FFF2-40B4-BE49-F238E27FC236}">
                  <a16:creationId xmlns:a16="http://schemas.microsoft.com/office/drawing/2014/main" id="{CF056E88-2350-417A-BDAB-6C065B10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295738" y="5948218"/>
              <a:ext cx="0" cy="162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直接连接符 192">
              <a:extLst>
                <a:ext uri="{FF2B5EF4-FFF2-40B4-BE49-F238E27FC236}">
                  <a16:creationId xmlns:a16="http://schemas.microsoft.com/office/drawing/2014/main" id="{02C0442F-B445-4AAE-8919-564D9151AA43}"/>
                </a:ext>
              </a:extLst>
            </p:cNvPr>
            <p:cNvCxnSpPr>
              <a:cxnSpLocks/>
            </p:cNvCxnSpPr>
            <p:nvPr/>
          </p:nvCxnSpPr>
          <p:spPr>
            <a:xfrm>
              <a:off x="2734263" y="5902976"/>
              <a:ext cx="72231" cy="944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直接连接符 193">
              <a:extLst>
                <a:ext uri="{FF2B5EF4-FFF2-40B4-BE49-F238E27FC236}">
                  <a16:creationId xmlns:a16="http://schemas.microsoft.com/office/drawing/2014/main" id="{C6B311D6-0C6D-4DE5-BC90-DC1C0FF8A9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8350" y="5885675"/>
              <a:ext cx="39481" cy="200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直接连接符 194">
              <a:extLst>
                <a:ext uri="{FF2B5EF4-FFF2-40B4-BE49-F238E27FC236}">
                  <a16:creationId xmlns:a16="http://schemas.microsoft.com/office/drawing/2014/main" id="{DDA82146-C937-412E-9DB9-EFEC515048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5900" y="5567856"/>
              <a:ext cx="182844" cy="971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直接连接符 195">
              <a:extLst>
                <a:ext uri="{FF2B5EF4-FFF2-40B4-BE49-F238E27FC236}">
                  <a16:creationId xmlns:a16="http://schemas.microsoft.com/office/drawing/2014/main" id="{AF3B0BED-A5C7-4EB6-92AA-ED99E3AB84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9050" y="5078114"/>
              <a:ext cx="2042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8" name="直接连接符 197">
              <a:extLst>
                <a:ext uri="{FF2B5EF4-FFF2-40B4-BE49-F238E27FC236}">
                  <a16:creationId xmlns:a16="http://schemas.microsoft.com/office/drawing/2014/main" id="{92DA5230-85FB-41A2-B22E-ECB29341E8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56360" y="4622502"/>
              <a:ext cx="214880" cy="561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直接连接符 198">
              <a:extLst>
                <a:ext uri="{FF2B5EF4-FFF2-40B4-BE49-F238E27FC236}">
                  <a16:creationId xmlns:a16="http://schemas.microsoft.com/office/drawing/2014/main" id="{1F46D356-1E5D-48C8-9422-C827D559EF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38300" y="4210050"/>
              <a:ext cx="250441" cy="368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直接连接符 199">
              <a:extLst>
                <a:ext uri="{FF2B5EF4-FFF2-40B4-BE49-F238E27FC236}">
                  <a16:creationId xmlns:a16="http://schemas.microsoft.com/office/drawing/2014/main" id="{E9018411-EC88-4D89-A99C-A7FBC0E7E5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0213" y="4114800"/>
              <a:ext cx="248851" cy="925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直接连接符 200">
              <a:extLst>
                <a:ext uri="{FF2B5EF4-FFF2-40B4-BE49-F238E27FC236}">
                  <a16:creationId xmlns:a16="http://schemas.microsoft.com/office/drawing/2014/main" id="{D5AE6160-490C-42BE-8EBB-315D844970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57363" y="3914775"/>
              <a:ext cx="251794" cy="2653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3" name="矩形 202">
              <a:extLst>
                <a:ext uri="{FF2B5EF4-FFF2-40B4-BE49-F238E27FC236}">
                  <a16:creationId xmlns:a16="http://schemas.microsoft.com/office/drawing/2014/main" id="{427373EA-87E5-4424-82BC-7B00531E90C1}"/>
                </a:ext>
              </a:extLst>
            </p:cNvPr>
            <p:cNvSpPr/>
            <p:nvPr/>
          </p:nvSpPr>
          <p:spPr>
            <a:xfrm>
              <a:off x="577469" y="5474043"/>
              <a:ext cx="12225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cellular amide metabolic process</a:t>
              </a:r>
            </a:p>
          </p:txBody>
        </p:sp>
        <p:sp>
          <p:nvSpPr>
            <p:cNvPr id="204" name="矩形 203">
              <a:extLst>
                <a:ext uri="{FF2B5EF4-FFF2-40B4-BE49-F238E27FC236}">
                  <a16:creationId xmlns:a16="http://schemas.microsoft.com/office/drawing/2014/main" id="{4AF9C2D1-EB75-48E9-ACD1-DCE8F888DAF1}"/>
                </a:ext>
              </a:extLst>
            </p:cNvPr>
            <p:cNvSpPr/>
            <p:nvPr/>
          </p:nvSpPr>
          <p:spPr>
            <a:xfrm>
              <a:off x="489377" y="4107278"/>
              <a:ext cx="12330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amnioserosa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 formation</a:t>
              </a:r>
            </a:p>
          </p:txBody>
        </p:sp>
        <p:sp>
          <p:nvSpPr>
            <p:cNvPr id="205" name="矩形 204">
              <a:extLst>
                <a:ext uri="{FF2B5EF4-FFF2-40B4-BE49-F238E27FC236}">
                  <a16:creationId xmlns:a16="http://schemas.microsoft.com/office/drawing/2014/main" id="{63EC7F08-EAC0-4471-B65A-87306A1816A2}"/>
                </a:ext>
              </a:extLst>
            </p:cNvPr>
            <p:cNvSpPr/>
            <p:nvPr/>
          </p:nvSpPr>
          <p:spPr>
            <a:xfrm>
              <a:off x="361155" y="3450134"/>
              <a:ext cx="16818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peptidoglycan metabolic process</a:t>
              </a:r>
            </a:p>
          </p:txBody>
        </p:sp>
        <p:cxnSp>
          <p:nvCxnSpPr>
            <p:cNvPr id="206" name="直接连接符 205">
              <a:extLst>
                <a:ext uri="{FF2B5EF4-FFF2-40B4-BE49-F238E27FC236}">
                  <a16:creationId xmlns:a16="http://schemas.microsoft.com/office/drawing/2014/main" id="{4ED3DB35-B437-4E44-A7F6-464DCBFE41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27860" y="3619500"/>
              <a:ext cx="148924" cy="506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直接连接符 207">
              <a:extLst>
                <a:ext uri="{FF2B5EF4-FFF2-40B4-BE49-F238E27FC236}">
                  <a16:creationId xmlns:a16="http://schemas.microsoft.com/office/drawing/2014/main" id="{1E1BD028-93FC-4E9F-A965-53B1FFE5AB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66651" y="3573780"/>
              <a:ext cx="156509" cy="5186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5" name="矩形 214">
              <a:extLst>
                <a:ext uri="{FF2B5EF4-FFF2-40B4-BE49-F238E27FC236}">
                  <a16:creationId xmlns:a16="http://schemas.microsoft.com/office/drawing/2014/main" id="{3C903F5E-171D-4FC7-B6DB-75C708967C4F}"/>
                </a:ext>
              </a:extLst>
            </p:cNvPr>
            <p:cNvSpPr/>
            <p:nvPr/>
          </p:nvSpPr>
          <p:spPr>
            <a:xfrm>
              <a:off x="2187913" y="6048753"/>
              <a:ext cx="9978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peptide metabolic process</a:t>
              </a:r>
            </a:p>
          </p:txBody>
        </p:sp>
        <p:cxnSp>
          <p:nvCxnSpPr>
            <p:cNvPr id="216" name="直接连接符 215">
              <a:extLst>
                <a:ext uri="{FF2B5EF4-FFF2-40B4-BE49-F238E27FC236}">
                  <a16:creationId xmlns:a16="http://schemas.microsoft.com/office/drawing/2014/main" id="{E924CB93-F5A5-4C8D-91B8-7ED350BE2A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04327" y="5548292"/>
              <a:ext cx="205734" cy="686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1" name="矩形 250">
              <a:extLst>
                <a:ext uri="{FF2B5EF4-FFF2-40B4-BE49-F238E27FC236}">
                  <a16:creationId xmlns:a16="http://schemas.microsoft.com/office/drawing/2014/main" id="{C6ADE273-B830-44F8-91B6-472D2C4B4E19}"/>
                </a:ext>
              </a:extLst>
            </p:cNvPr>
            <p:cNvSpPr/>
            <p:nvPr/>
          </p:nvSpPr>
          <p:spPr>
            <a:xfrm>
              <a:off x="3399572" y="4761544"/>
              <a:ext cx="100700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defense response</a:t>
              </a:r>
            </a:p>
          </p:txBody>
        </p:sp>
        <p:sp>
          <p:nvSpPr>
            <p:cNvPr id="252" name="矩形 251">
              <a:extLst>
                <a:ext uri="{FF2B5EF4-FFF2-40B4-BE49-F238E27FC236}">
                  <a16:creationId xmlns:a16="http://schemas.microsoft.com/office/drawing/2014/main" id="{D2537A68-913F-4C54-B4B4-B0A25236C4EC}"/>
                </a:ext>
              </a:extLst>
            </p:cNvPr>
            <p:cNvSpPr/>
            <p:nvPr/>
          </p:nvSpPr>
          <p:spPr>
            <a:xfrm>
              <a:off x="3374966" y="5138648"/>
              <a:ext cx="57259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cytolysis</a:t>
              </a:r>
            </a:p>
          </p:txBody>
        </p:sp>
        <p:sp>
          <p:nvSpPr>
            <p:cNvPr id="255" name="矩形 254">
              <a:extLst>
                <a:ext uri="{FF2B5EF4-FFF2-40B4-BE49-F238E27FC236}">
                  <a16:creationId xmlns:a16="http://schemas.microsoft.com/office/drawing/2014/main" id="{9218AED0-D95A-44D6-9A3C-F695E372F56B}"/>
                </a:ext>
              </a:extLst>
            </p:cNvPr>
            <p:cNvSpPr/>
            <p:nvPr/>
          </p:nvSpPr>
          <p:spPr>
            <a:xfrm>
              <a:off x="839888" y="5760081"/>
              <a:ext cx="1092418" cy="3240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defense response to other organism</a:t>
              </a:r>
            </a:p>
          </p:txBody>
        </p:sp>
        <p:sp>
          <p:nvSpPr>
            <p:cNvPr id="260" name="矩形 259">
              <a:extLst>
                <a:ext uri="{FF2B5EF4-FFF2-40B4-BE49-F238E27FC236}">
                  <a16:creationId xmlns:a16="http://schemas.microsoft.com/office/drawing/2014/main" id="{8B0F7979-D1E0-44F4-B9F4-A66494A92E5E}"/>
                </a:ext>
              </a:extLst>
            </p:cNvPr>
            <p:cNvSpPr/>
            <p:nvPr/>
          </p:nvSpPr>
          <p:spPr>
            <a:xfrm>
              <a:off x="320833" y="5296178"/>
              <a:ext cx="120577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bacterium</a:t>
              </a:r>
              <a:endParaRPr lang="zh-CN" altLang="en-US" sz="800" dirty="0"/>
            </a:p>
          </p:txBody>
        </p:sp>
        <p:cxnSp>
          <p:nvCxnSpPr>
            <p:cNvPr id="262" name="直接连接符 261">
              <a:extLst>
                <a:ext uri="{FF2B5EF4-FFF2-40B4-BE49-F238E27FC236}">
                  <a16:creationId xmlns:a16="http://schemas.microsoft.com/office/drawing/2014/main" id="{8706F356-FD98-427A-AA26-016E8E18DA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28750" y="5339256"/>
              <a:ext cx="118550" cy="455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8" name="矩形 267">
              <a:extLst>
                <a:ext uri="{FF2B5EF4-FFF2-40B4-BE49-F238E27FC236}">
                  <a16:creationId xmlns:a16="http://schemas.microsoft.com/office/drawing/2014/main" id="{19E611CA-DF6E-4E8F-ABD8-61BD4528D1EB}"/>
                </a:ext>
              </a:extLst>
            </p:cNvPr>
            <p:cNvSpPr/>
            <p:nvPr/>
          </p:nvSpPr>
          <p:spPr>
            <a:xfrm>
              <a:off x="398106" y="4259490"/>
              <a:ext cx="12735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peptidoglycan catabolic process</a:t>
              </a:r>
            </a:p>
          </p:txBody>
        </p:sp>
        <p:cxnSp>
          <p:nvCxnSpPr>
            <p:cNvPr id="270" name="直接连接符 269">
              <a:extLst>
                <a:ext uri="{FF2B5EF4-FFF2-40B4-BE49-F238E27FC236}">
                  <a16:creationId xmlns:a16="http://schemas.microsoft.com/office/drawing/2014/main" id="{55E315D1-A972-48A2-8CEA-AB6A5A155C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9719" y="4300538"/>
              <a:ext cx="264321" cy="404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8" name="矩形 277">
              <a:extLst>
                <a:ext uri="{FF2B5EF4-FFF2-40B4-BE49-F238E27FC236}">
                  <a16:creationId xmlns:a16="http://schemas.microsoft.com/office/drawing/2014/main" id="{04490A37-FD86-4A48-9E77-CC6C8364872A}"/>
                </a:ext>
              </a:extLst>
            </p:cNvPr>
            <p:cNvSpPr/>
            <p:nvPr/>
          </p:nvSpPr>
          <p:spPr>
            <a:xfrm>
              <a:off x="503744" y="3594645"/>
              <a:ext cx="14231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maternal specification of dorsal/ventral axis, oocyte, soma encoded</a:t>
              </a:r>
            </a:p>
          </p:txBody>
        </p:sp>
      </p:grpSp>
      <p:sp>
        <p:nvSpPr>
          <p:cNvPr id="294" name="文本框 293">
            <a:extLst>
              <a:ext uri="{FF2B5EF4-FFF2-40B4-BE49-F238E27FC236}">
                <a16:creationId xmlns:a16="http://schemas.microsoft.com/office/drawing/2014/main" id="{DB53FAF1-BEB5-4C76-86EA-E3836F90068F}"/>
              </a:ext>
            </a:extLst>
          </p:cNvPr>
          <p:cNvSpPr txBox="1"/>
          <p:nvPr/>
        </p:nvSpPr>
        <p:spPr>
          <a:xfrm>
            <a:off x="1744732" y="6306931"/>
            <a:ext cx="1188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mac53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文本框 295">
            <a:extLst>
              <a:ext uri="{FF2B5EF4-FFF2-40B4-BE49-F238E27FC236}">
                <a16:creationId xmlns:a16="http://schemas.microsoft.com/office/drawing/2014/main" id="{22115211-E89A-4BB8-BD15-42939A4410E9}"/>
              </a:ext>
            </a:extLst>
          </p:cNvPr>
          <p:cNvSpPr txBox="1"/>
          <p:nvPr/>
        </p:nvSpPr>
        <p:spPr>
          <a:xfrm>
            <a:off x="0" y="32715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文本框 296">
            <a:extLst>
              <a:ext uri="{FF2B5EF4-FFF2-40B4-BE49-F238E27FC236}">
                <a16:creationId xmlns:a16="http://schemas.microsoft.com/office/drawing/2014/main" id="{5654EEFD-0751-48EF-BE95-E0BF878D5C5C}"/>
              </a:ext>
            </a:extLst>
          </p:cNvPr>
          <p:cNvSpPr txBox="1"/>
          <p:nvPr/>
        </p:nvSpPr>
        <p:spPr>
          <a:xfrm>
            <a:off x="4527986" y="327157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文本框 297">
            <a:extLst>
              <a:ext uri="{FF2B5EF4-FFF2-40B4-BE49-F238E27FC236}">
                <a16:creationId xmlns:a16="http://schemas.microsoft.com/office/drawing/2014/main" id="{F58C3714-0D47-4F95-B4A7-5C2C0A635125}"/>
              </a:ext>
            </a:extLst>
          </p:cNvPr>
          <p:cNvSpPr txBox="1"/>
          <p:nvPr/>
        </p:nvSpPr>
        <p:spPr>
          <a:xfrm>
            <a:off x="0" y="3196905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文本框 298">
            <a:extLst>
              <a:ext uri="{FF2B5EF4-FFF2-40B4-BE49-F238E27FC236}">
                <a16:creationId xmlns:a16="http://schemas.microsoft.com/office/drawing/2014/main" id="{1D729F8E-58F3-4949-BF1F-55E34B0EC97B}"/>
              </a:ext>
            </a:extLst>
          </p:cNvPr>
          <p:cNvSpPr txBox="1"/>
          <p:nvPr/>
        </p:nvSpPr>
        <p:spPr>
          <a:xfrm>
            <a:off x="4527986" y="3196905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矩形 162">
            <a:extLst>
              <a:ext uri="{FF2B5EF4-FFF2-40B4-BE49-F238E27FC236}">
                <a16:creationId xmlns:a16="http://schemas.microsoft.com/office/drawing/2014/main" id="{D3B980B8-DD4F-4277-BBCB-5948675F4809}"/>
              </a:ext>
            </a:extLst>
          </p:cNvPr>
          <p:cNvSpPr/>
          <p:nvPr/>
        </p:nvSpPr>
        <p:spPr>
          <a:xfrm>
            <a:off x="3930650" y="-50800"/>
            <a:ext cx="1282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994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>
            <a:extLst>
              <a:ext uri="{FF2B5EF4-FFF2-40B4-BE49-F238E27FC236}">
                <a16:creationId xmlns:a16="http://schemas.microsoft.com/office/drawing/2014/main" id="{19A0B127-B2EC-47DF-BDA2-9A2952D38F32}"/>
              </a:ext>
            </a:extLst>
          </p:cNvPr>
          <p:cNvGrpSpPr/>
          <p:nvPr/>
        </p:nvGrpSpPr>
        <p:grpSpPr>
          <a:xfrm>
            <a:off x="4151725" y="1228508"/>
            <a:ext cx="4992275" cy="4119296"/>
            <a:chOff x="4151725" y="1228508"/>
            <a:chExt cx="4992275" cy="4119296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72561E76-F5D8-4495-9062-AEE6C8E59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5674" y="1446098"/>
              <a:ext cx="914851" cy="2880000"/>
            </a:xfrm>
            <a:prstGeom prst="rect">
              <a:avLst/>
            </a:prstGeom>
          </p:spPr>
        </p:pic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F4036F0A-4F82-4EC9-881A-6558549CF3F0}"/>
                </a:ext>
              </a:extLst>
            </p:cNvPr>
            <p:cNvSpPr/>
            <p:nvPr/>
          </p:nvSpPr>
          <p:spPr>
            <a:xfrm>
              <a:off x="5349371" y="1400459"/>
              <a:ext cx="174278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glutathione transferase activity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7655C1AC-C920-46AF-959E-6D51C168C58C}"/>
                </a:ext>
              </a:extLst>
            </p:cNvPr>
            <p:cNvSpPr/>
            <p:nvPr/>
          </p:nvSpPr>
          <p:spPr>
            <a:xfrm>
              <a:off x="5349371" y="1551498"/>
              <a:ext cx="379462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transferase activity, transferring alkyl or aryl (other than methyl) groups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7456CA47-DF7C-4178-8467-4F52A5C63618}"/>
                </a:ext>
              </a:extLst>
            </p:cNvPr>
            <p:cNvSpPr/>
            <p:nvPr/>
          </p:nvSpPr>
          <p:spPr>
            <a:xfrm>
              <a:off x="5349371" y="1702537"/>
              <a:ext cx="98616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catalytic activity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D924901D-A615-4D61-BDED-407C640C363D}"/>
                </a:ext>
              </a:extLst>
            </p:cNvPr>
            <p:cNvSpPr/>
            <p:nvPr/>
          </p:nvSpPr>
          <p:spPr>
            <a:xfrm>
              <a:off x="5349371" y="1853576"/>
              <a:ext cx="105028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lysozyme activity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020845AA-6CBD-4E59-910C-BEA5277DB68A}"/>
                </a:ext>
              </a:extLst>
            </p:cNvPr>
            <p:cNvSpPr/>
            <p:nvPr/>
          </p:nvSpPr>
          <p:spPr>
            <a:xfrm>
              <a:off x="5349371" y="2004615"/>
              <a:ext cx="135165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oxidoreductase activity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1B83D0DB-D652-41F0-A0F5-EA8FDF79B605}"/>
                </a:ext>
              </a:extLst>
            </p:cNvPr>
            <p:cNvSpPr/>
            <p:nvPr/>
          </p:nvSpPr>
          <p:spPr>
            <a:xfrm>
              <a:off x="5349371" y="2306693"/>
              <a:ext cx="294503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hydrolase activity, hydrolyzing O−glycosyl compounds</a:t>
              </a: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E62ED5CB-1015-4C43-BB3C-A12F6A95386C}"/>
                </a:ext>
              </a:extLst>
            </p:cNvPr>
            <p:cNvSpPr/>
            <p:nvPr/>
          </p:nvSpPr>
          <p:spPr>
            <a:xfrm>
              <a:off x="5349371" y="2457732"/>
              <a:ext cx="112723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antioxidant activity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44C96995-9C5C-4AC7-A287-F342950C6ACE}"/>
                </a:ext>
              </a:extLst>
            </p:cNvPr>
            <p:cNvSpPr/>
            <p:nvPr/>
          </p:nvSpPr>
          <p:spPr>
            <a:xfrm>
              <a:off x="5349371" y="2608771"/>
              <a:ext cx="106311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mannose binding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419D38B4-FAC5-4BCE-A258-018F012F9E9B}"/>
                </a:ext>
              </a:extLst>
            </p:cNvPr>
            <p:cNvSpPr/>
            <p:nvPr/>
          </p:nvSpPr>
          <p:spPr>
            <a:xfrm>
              <a:off x="5349371" y="2759810"/>
              <a:ext cx="239039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hydrolase activity, acting on glycosyl bonds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B1C20CE9-95CF-4846-B31A-C283726D7D65}"/>
                </a:ext>
              </a:extLst>
            </p:cNvPr>
            <p:cNvSpPr/>
            <p:nvPr/>
          </p:nvSpPr>
          <p:spPr>
            <a:xfrm>
              <a:off x="5349371" y="2910849"/>
              <a:ext cx="83869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FMN binding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C162A404-54D4-46A7-AF95-5309380A5E79}"/>
                </a:ext>
              </a:extLst>
            </p:cNvPr>
            <p:cNvSpPr/>
            <p:nvPr/>
          </p:nvSpPr>
          <p:spPr>
            <a:xfrm>
              <a:off x="5349371" y="3061888"/>
              <a:ext cx="99899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cofactor binding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D0E249F4-A65E-4C08-AF2F-CA87D3B40823}"/>
                </a:ext>
              </a:extLst>
            </p:cNvPr>
            <p:cNvSpPr/>
            <p:nvPr/>
          </p:nvSpPr>
          <p:spPr>
            <a:xfrm>
              <a:off x="5349371" y="3212927"/>
              <a:ext cx="111440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coenzyme binding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2810E70E-AE33-4EC5-BCC9-B6B13CA8E89F}"/>
                </a:ext>
              </a:extLst>
            </p:cNvPr>
            <p:cNvSpPr/>
            <p:nvPr/>
          </p:nvSpPr>
          <p:spPr>
            <a:xfrm>
              <a:off x="5349371" y="3363966"/>
              <a:ext cx="179408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glucuronosyltransferase activity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37E1AE71-349E-46CA-90D7-3686002B143A}"/>
                </a:ext>
              </a:extLst>
            </p:cNvPr>
            <p:cNvSpPr/>
            <p:nvPr/>
          </p:nvSpPr>
          <p:spPr>
            <a:xfrm>
              <a:off x="5349371" y="3515005"/>
              <a:ext cx="189987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glutamate−cysteine ligase activity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471FC28C-2391-4EEC-89B0-12D412AF41C1}"/>
                </a:ext>
              </a:extLst>
            </p:cNvPr>
            <p:cNvSpPr/>
            <p:nvPr/>
          </p:nvSpPr>
          <p:spPr>
            <a:xfrm>
              <a:off x="5349371" y="3666044"/>
              <a:ext cx="90922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NADP binding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B7CA7CD8-4E58-43E8-8B8A-4145334ACAC2}"/>
                </a:ext>
              </a:extLst>
            </p:cNvPr>
            <p:cNvSpPr/>
            <p:nvPr/>
          </p:nvSpPr>
          <p:spPr>
            <a:xfrm>
              <a:off x="5349371" y="3817083"/>
              <a:ext cx="240322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glutathione disulfide oxidoreductase activity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8F59F521-0A1E-4245-A3A7-4E752A180290}"/>
                </a:ext>
              </a:extLst>
            </p:cNvPr>
            <p:cNvSpPr/>
            <p:nvPr/>
          </p:nvSpPr>
          <p:spPr>
            <a:xfrm>
              <a:off x="5349371" y="3968122"/>
              <a:ext cx="221727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peptide disulfide oxidoreductase activity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22DB8471-D9A4-489E-8C17-C2DCCD79A2AC}"/>
                </a:ext>
              </a:extLst>
            </p:cNvPr>
            <p:cNvSpPr/>
            <p:nvPr/>
          </p:nvSpPr>
          <p:spPr>
            <a:xfrm>
              <a:off x="5349371" y="4119161"/>
              <a:ext cx="114646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transferase activity</a:t>
              </a:r>
              <a:endParaRPr lang="zh-CN" altLang="en-US" sz="900" dirty="0"/>
            </a:p>
          </p:txBody>
        </p: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AB39574F-E960-4E47-BF0F-D80C5512B0F6}"/>
                </a:ext>
              </a:extLst>
            </p:cNvPr>
            <p:cNvSpPr/>
            <p:nvPr/>
          </p:nvSpPr>
          <p:spPr>
            <a:xfrm>
              <a:off x="5349371" y="2155654"/>
              <a:ext cx="260103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carbohydrate binding</a:t>
              </a:r>
            </a:p>
          </p:txBody>
        </p: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id="{8FF09EB7-1725-4F72-B844-97CA4CFD3212}"/>
                </a:ext>
              </a:extLst>
            </p:cNvPr>
            <p:cNvGrpSpPr/>
            <p:nvPr/>
          </p:nvGrpSpPr>
          <p:grpSpPr>
            <a:xfrm>
              <a:off x="4151725" y="1458526"/>
              <a:ext cx="395633" cy="1081163"/>
              <a:chOff x="414339" y="1990726"/>
              <a:chExt cx="419140" cy="1243068"/>
            </a:xfrm>
          </p:grpSpPr>
          <p:pic>
            <p:nvPicPr>
              <p:cNvPr id="64" name="图片 63">
                <a:extLst>
                  <a:ext uri="{FF2B5EF4-FFF2-40B4-BE49-F238E27FC236}">
                    <a16:creationId xmlns:a16="http://schemas.microsoft.com/office/drawing/2014/main" id="{CB92E580-5FD9-4913-8C7B-7867BD3D61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881" t="20108" r="5440" b="21477"/>
              <a:stretch/>
            </p:blipFill>
            <p:spPr>
              <a:xfrm>
                <a:off x="414339" y="2052638"/>
                <a:ext cx="107156" cy="1109662"/>
              </a:xfrm>
              <a:prstGeom prst="rect">
                <a:avLst/>
              </a:prstGeom>
            </p:spPr>
          </p:pic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9A9CD821-1500-43BF-B8C5-84A90EB7F780}"/>
                  </a:ext>
                </a:extLst>
              </p:cNvPr>
              <p:cNvSpPr txBox="1"/>
              <p:nvPr/>
            </p:nvSpPr>
            <p:spPr>
              <a:xfrm>
                <a:off x="423863" y="1990726"/>
                <a:ext cx="256775" cy="24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338727BD-CC70-4378-BF63-B01D49C1B93B}"/>
                  </a:ext>
                </a:extLst>
              </p:cNvPr>
              <p:cNvSpPr txBox="1"/>
              <p:nvPr/>
            </p:nvSpPr>
            <p:spPr>
              <a:xfrm>
                <a:off x="423863" y="2152651"/>
                <a:ext cx="409616" cy="24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0.05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0E4B3912-32AE-43DB-B27D-A77F90D8B468}"/>
                  </a:ext>
                </a:extLst>
              </p:cNvPr>
              <p:cNvSpPr txBox="1"/>
              <p:nvPr/>
            </p:nvSpPr>
            <p:spPr>
              <a:xfrm>
                <a:off x="423863" y="2986087"/>
                <a:ext cx="256775" cy="24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B604F7CC-C60D-439E-A23C-28257FD183D2}"/>
                </a:ext>
              </a:extLst>
            </p:cNvPr>
            <p:cNvSpPr txBox="1"/>
            <p:nvPr/>
          </p:nvSpPr>
          <p:spPr>
            <a:xfrm>
              <a:off x="4260616" y="1228508"/>
              <a:ext cx="1510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molecular functions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437A407C-C3CC-4327-A8BC-BC4635BA1303}"/>
                </a:ext>
              </a:extLst>
            </p:cNvPr>
            <p:cNvSpPr txBox="1"/>
            <p:nvPr/>
          </p:nvSpPr>
          <p:spPr>
            <a:xfrm rot="5400000">
              <a:off x="4197689" y="4537136"/>
              <a:ext cx="774070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mac35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7982B186-5DAB-4518-9384-D3C0328282C7}"/>
                </a:ext>
              </a:extLst>
            </p:cNvPr>
            <p:cNvSpPr txBox="1"/>
            <p:nvPr/>
          </p:nvSpPr>
          <p:spPr>
            <a:xfrm rot="5400000">
              <a:off x="4290235" y="4598481"/>
              <a:ext cx="896760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203BB306-151D-4EE6-B1DB-F72768D71F67}"/>
                </a:ext>
              </a:extLst>
            </p:cNvPr>
            <p:cNvSpPr txBox="1"/>
            <p:nvPr/>
          </p:nvSpPr>
          <p:spPr>
            <a:xfrm rot="5400000">
              <a:off x="4505471" y="4537136"/>
              <a:ext cx="774070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mac53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B496958C-F29B-473C-8B2C-7E7CE2D82327}"/>
                </a:ext>
              </a:extLst>
            </p:cNvPr>
            <p:cNvSpPr txBox="1"/>
            <p:nvPr/>
          </p:nvSpPr>
          <p:spPr>
            <a:xfrm rot="5400000">
              <a:off x="4598017" y="4598481"/>
              <a:ext cx="896760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E20DADFC-5EB3-4D31-87CC-AA2D02294E23}"/>
                </a:ext>
              </a:extLst>
            </p:cNvPr>
            <p:cNvSpPr txBox="1"/>
            <p:nvPr/>
          </p:nvSpPr>
          <p:spPr>
            <a:xfrm rot="5400000">
              <a:off x="4717204" y="4633185"/>
              <a:ext cx="96372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mac53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mac35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4EEB8358-A3C8-4E20-A17E-0FB7FD683434}"/>
                </a:ext>
              </a:extLst>
            </p:cNvPr>
            <p:cNvSpPr txBox="1"/>
            <p:nvPr/>
          </p:nvSpPr>
          <p:spPr>
            <a:xfrm rot="5400000">
              <a:off x="4806138" y="4695702"/>
              <a:ext cx="1088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mac35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B9497FC2-FB17-4E13-A386-3E83236430B1}"/>
              </a:ext>
            </a:extLst>
          </p:cNvPr>
          <p:cNvGrpSpPr/>
          <p:nvPr/>
        </p:nvGrpSpPr>
        <p:grpSpPr>
          <a:xfrm>
            <a:off x="372776" y="1233745"/>
            <a:ext cx="3609775" cy="4062155"/>
            <a:chOff x="1086050" y="369781"/>
            <a:chExt cx="3609775" cy="4378174"/>
          </a:xfrm>
        </p:grpSpPr>
        <p:pic>
          <p:nvPicPr>
            <p:cNvPr id="116" name="图片 115">
              <a:extLst>
                <a:ext uri="{FF2B5EF4-FFF2-40B4-BE49-F238E27FC236}">
                  <a16:creationId xmlns:a16="http://schemas.microsoft.com/office/drawing/2014/main" id="{A243FA58-5EC8-4788-8EAC-37690AACF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04320" y="1881221"/>
              <a:ext cx="3254376" cy="692083"/>
            </a:xfrm>
            <a:prstGeom prst="rect">
              <a:avLst/>
            </a:prstGeom>
          </p:spPr>
        </p:pic>
        <p:sp>
          <p:nvSpPr>
            <p:cNvPr id="117" name="矩形 116">
              <a:extLst>
                <a:ext uri="{FF2B5EF4-FFF2-40B4-BE49-F238E27FC236}">
                  <a16:creationId xmlns:a16="http://schemas.microsoft.com/office/drawing/2014/main" id="{CF2D2098-642B-4AD3-99DC-5C4E5C5EE002}"/>
                </a:ext>
              </a:extLst>
            </p:cNvPr>
            <p:cNvSpPr/>
            <p:nvPr/>
          </p:nvSpPr>
          <p:spPr>
            <a:xfrm>
              <a:off x="2094795" y="555109"/>
              <a:ext cx="171072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glutathione metabolic process</a:t>
              </a:r>
            </a:p>
          </p:txBody>
        </p:sp>
        <p:sp>
          <p:nvSpPr>
            <p:cNvPr id="118" name="矩形 117">
              <a:extLst>
                <a:ext uri="{FF2B5EF4-FFF2-40B4-BE49-F238E27FC236}">
                  <a16:creationId xmlns:a16="http://schemas.microsoft.com/office/drawing/2014/main" id="{41081B74-E13D-4FDB-9884-04E195359AE7}"/>
                </a:ext>
              </a:extLst>
            </p:cNvPr>
            <p:cNvSpPr/>
            <p:nvPr/>
          </p:nvSpPr>
          <p:spPr>
            <a:xfrm>
              <a:off x="2094795" y="728564"/>
              <a:ext cx="110158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defense response</a:t>
              </a:r>
            </a:p>
          </p:txBody>
        </p:sp>
        <p:sp>
          <p:nvSpPr>
            <p:cNvPr id="119" name="矩形 118">
              <a:extLst>
                <a:ext uri="{FF2B5EF4-FFF2-40B4-BE49-F238E27FC236}">
                  <a16:creationId xmlns:a16="http://schemas.microsoft.com/office/drawing/2014/main" id="{3058EC4E-5044-4EE6-9B65-C6E989BDAB62}"/>
                </a:ext>
              </a:extLst>
            </p:cNvPr>
            <p:cNvSpPr/>
            <p:nvPr/>
          </p:nvSpPr>
          <p:spPr>
            <a:xfrm>
              <a:off x="2094795" y="882969"/>
              <a:ext cx="152477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peptide metabolic process</a:t>
              </a:r>
            </a:p>
          </p:txBody>
        </p:sp>
        <p:sp>
          <p:nvSpPr>
            <p:cNvPr id="120" name="矩形 119">
              <a:extLst>
                <a:ext uri="{FF2B5EF4-FFF2-40B4-BE49-F238E27FC236}">
                  <a16:creationId xmlns:a16="http://schemas.microsoft.com/office/drawing/2014/main" id="{C12787EC-4CF0-4861-B373-C738BECE7A9A}"/>
                </a:ext>
              </a:extLst>
            </p:cNvPr>
            <p:cNvSpPr/>
            <p:nvPr/>
          </p:nvSpPr>
          <p:spPr>
            <a:xfrm>
              <a:off x="2094795" y="1046899"/>
              <a:ext cx="199926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sulfur compound metabolic process</a:t>
              </a:r>
            </a:p>
          </p:txBody>
        </p:sp>
        <p:sp>
          <p:nvSpPr>
            <p:cNvPr id="121" name="矩形 120">
              <a:extLst>
                <a:ext uri="{FF2B5EF4-FFF2-40B4-BE49-F238E27FC236}">
                  <a16:creationId xmlns:a16="http://schemas.microsoft.com/office/drawing/2014/main" id="{FECA5B7A-B41A-419B-BFF0-8939A71960AF}"/>
                </a:ext>
              </a:extLst>
            </p:cNvPr>
            <p:cNvSpPr/>
            <p:nvPr/>
          </p:nvSpPr>
          <p:spPr>
            <a:xfrm>
              <a:off x="2094795" y="1210829"/>
              <a:ext cx="62068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cytolysis</a:t>
              </a:r>
              <a:endParaRPr lang="zh-CN" altLang="en-US" sz="900" dirty="0"/>
            </a:p>
          </p:txBody>
        </p:sp>
        <p:sp>
          <p:nvSpPr>
            <p:cNvPr id="122" name="矩形 121">
              <a:extLst>
                <a:ext uri="{FF2B5EF4-FFF2-40B4-BE49-F238E27FC236}">
                  <a16:creationId xmlns:a16="http://schemas.microsoft.com/office/drawing/2014/main" id="{5DCABB51-DF78-4D81-B8A0-45516C58C3C9}"/>
                </a:ext>
              </a:extLst>
            </p:cNvPr>
            <p:cNvSpPr/>
            <p:nvPr/>
          </p:nvSpPr>
          <p:spPr>
            <a:xfrm>
              <a:off x="2094795" y="1538689"/>
              <a:ext cx="132600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response to bacterium</a:t>
              </a:r>
            </a:p>
          </p:txBody>
        </p:sp>
        <p:sp>
          <p:nvSpPr>
            <p:cNvPr id="123" name="矩形 122">
              <a:extLst>
                <a:ext uri="{FF2B5EF4-FFF2-40B4-BE49-F238E27FC236}">
                  <a16:creationId xmlns:a16="http://schemas.microsoft.com/office/drawing/2014/main" id="{8536F4F7-E54C-4C19-9957-32727B399D29}"/>
                </a:ext>
              </a:extLst>
            </p:cNvPr>
            <p:cNvSpPr/>
            <p:nvPr/>
          </p:nvSpPr>
          <p:spPr>
            <a:xfrm>
              <a:off x="2094795" y="1702619"/>
              <a:ext cx="185820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cellular amide metabolic process</a:t>
              </a:r>
            </a:p>
          </p:txBody>
        </p:sp>
        <p:sp>
          <p:nvSpPr>
            <p:cNvPr id="124" name="矩形 123">
              <a:extLst>
                <a:ext uri="{FF2B5EF4-FFF2-40B4-BE49-F238E27FC236}">
                  <a16:creationId xmlns:a16="http://schemas.microsoft.com/office/drawing/2014/main" id="{E87BE71D-51D1-4AF0-8E19-535FAE1F0BD8}"/>
                </a:ext>
              </a:extLst>
            </p:cNvPr>
            <p:cNvSpPr/>
            <p:nvPr/>
          </p:nvSpPr>
          <p:spPr>
            <a:xfrm>
              <a:off x="2094795" y="1866549"/>
              <a:ext cx="190308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carboxylic acid metabolic process</a:t>
              </a:r>
            </a:p>
          </p:txBody>
        </p:sp>
        <p:sp>
          <p:nvSpPr>
            <p:cNvPr id="125" name="矩形 124">
              <a:extLst>
                <a:ext uri="{FF2B5EF4-FFF2-40B4-BE49-F238E27FC236}">
                  <a16:creationId xmlns:a16="http://schemas.microsoft.com/office/drawing/2014/main" id="{29D0A906-0A43-4916-8CB5-9049AA3671F8}"/>
                </a:ext>
              </a:extLst>
            </p:cNvPr>
            <p:cNvSpPr/>
            <p:nvPr/>
          </p:nvSpPr>
          <p:spPr>
            <a:xfrm>
              <a:off x="2094795" y="2030479"/>
              <a:ext cx="181972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peptidoglycan catabolic process</a:t>
              </a:r>
            </a:p>
          </p:txBody>
        </p:sp>
        <p:sp>
          <p:nvSpPr>
            <p:cNvPr id="126" name="矩形 125">
              <a:extLst>
                <a:ext uri="{FF2B5EF4-FFF2-40B4-BE49-F238E27FC236}">
                  <a16:creationId xmlns:a16="http://schemas.microsoft.com/office/drawing/2014/main" id="{02CA3C9B-6678-47E0-B782-7400CEC78B89}"/>
                </a:ext>
              </a:extLst>
            </p:cNvPr>
            <p:cNvSpPr/>
            <p:nvPr/>
          </p:nvSpPr>
          <p:spPr>
            <a:xfrm>
              <a:off x="2094795" y="2194409"/>
              <a:ext cx="154401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oxoacid metabolic process</a:t>
              </a:r>
            </a:p>
          </p:txBody>
        </p:sp>
        <p:sp>
          <p:nvSpPr>
            <p:cNvPr id="127" name="矩形 126">
              <a:extLst>
                <a:ext uri="{FF2B5EF4-FFF2-40B4-BE49-F238E27FC236}">
                  <a16:creationId xmlns:a16="http://schemas.microsoft.com/office/drawing/2014/main" id="{E955ED25-D5AB-4E8E-8E0A-5B4A588C1223}"/>
                </a:ext>
              </a:extLst>
            </p:cNvPr>
            <p:cNvSpPr/>
            <p:nvPr/>
          </p:nvSpPr>
          <p:spPr>
            <a:xfrm>
              <a:off x="2094795" y="2358339"/>
              <a:ext cx="176843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organic acid metabolic process</a:t>
              </a:r>
            </a:p>
          </p:txBody>
        </p: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id="{C63650AA-948F-4046-891E-84DD35986203}"/>
                </a:ext>
              </a:extLst>
            </p:cNvPr>
            <p:cNvSpPr/>
            <p:nvPr/>
          </p:nvSpPr>
          <p:spPr>
            <a:xfrm>
              <a:off x="2094795" y="2522269"/>
              <a:ext cx="112723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response to stress</a:t>
              </a: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id="{8654063A-7130-4C5F-B079-69B121371FF3}"/>
                </a:ext>
              </a:extLst>
            </p:cNvPr>
            <p:cNvSpPr/>
            <p:nvPr/>
          </p:nvSpPr>
          <p:spPr>
            <a:xfrm>
              <a:off x="2094795" y="2686199"/>
              <a:ext cx="185820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peptidoglycan metabolic process</a:t>
              </a: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AE25FA09-DA82-48FB-8B72-612ED2C60509}"/>
                </a:ext>
              </a:extLst>
            </p:cNvPr>
            <p:cNvSpPr/>
            <p:nvPr/>
          </p:nvSpPr>
          <p:spPr>
            <a:xfrm>
              <a:off x="2094795" y="2850129"/>
              <a:ext cx="176843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defense response to bacterium</a:t>
              </a:r>
            </a:p>
          </p:txBody>
        </p:sp>
        <p:sp>
          <p:nvSpPr>
            <p:cNvPr id="131" name="矩形 130">
              <a:extLst>
                <a:ext uri="{FF2B5EF4-FFF2-40B4-BE49-F238E27FC236}">
                  <a16:creationId xmlns:a16="http://schemas.microsoft.com/office/drawing/2014/main" id="{BF2E61C4-38C1-4553-AAE8-F046773A1B70}"/>
                </a:ext>
              </a:extLst>
            </p:cNvPr>
            <p:cNvSpPr/>
            <p:nvPr/>
          </p:nvSpPr>
          <p:spPr>
            <a:xfrm>
              <a:off x="2094795" y="3014059"/>
              <a:ext cx="208262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glycosaminoglycan catabolic process</a:t>
              </a:r>
            </a:p>
          </p:txBody>
        </p:sp>
        <p:sp>
          <p:nvSpPr>
            <p:cNvPr id="132" name="矩形 131">
              <a:extLst>
                <a:ext uri="{FF2B5EF4-FFF2-40B4-BE49-F238E27FC236}">
                  <a16:creationId xmlns:a16="http://schemas.microsoft.com/office/drawing/2014/main" id="{76F53FF1-5619-494B-B16F-778809A919C9}"/>
                </a:ext>
              </a:extLst>
            </p:cNvPr>
            <p:cNvSpPr/>
            <p:nvPr/>
          </p:nvSpPr>
          <p:spPr>
            <a:xfrm>
              <a:off x="2094795" y="3177989"/>
              <a:ext cx="144783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innate immune response</a:t>
              </a:r>
            </a:p>
          </p:txBody>
        </p:sp>
        <p:sp>
          <p:nvSpPr>
            <p:cNvPr id="133" name="矩形 132">
              <a:extLst>
                <a:ext uri="{FF2B5EF4-FFF2-40B4-BE49-F238E27FC236}">
                  <a16:creationId xmlns:a16="http://schemas.microsoft.com/office/drawing/2014/main" id="{8AE1D376-8346-4345-A3CD-5C15D15F8DCC}"/>
                </a:ext>
              </a:extLst>
            </p:cNvPr>
            <p:cNvSpPr/>
            <p:nvPr/>
          </p:nvSpPr>
          <p:spPr>
            <a:xfrm>
              <a:off x="2094795" y="3341919"/>
              <a:ext cx="210185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altLang="zh-CN" sz="900" dirty="0">
                  <a:latin typeface="Arial" panose="020B0604020202020204" pitchFamily="34" charset="0"/>
                </a:rPr>
                <a:t>cellular amino acid metabolic process</a:t>
              </a:r>
            </a:p>
          </p:txBody>
        </p:sp>
        <p:sp>
          <p:nvSpPr>
            <p:cNvPr id="134" name="矩形 133">
              <a:extLst>
                <a:ext uri="{FF2B5EF4-FFF2-40B4-BE49-F238E27FC236}">
                  <a16:creationId xmlns:a16="http://schemas.microsoft.com/office/drawing/2014/main" id="{9154A0BF-498F-4FE3-8344-5BFE6BEA0E44}"/>
                </a:ext>
              </a:extLst>
            </p:cNvPr>
            <p:cNvSpPr/>
            <p:nvPr/>
          </p:nvSpPr>
          <p:spPr>
            <a:xfrm>
              <a:off x="2094795" y="3505849"/>
              <a:ext cx="15888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response to other organism</a:t>
              </a: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CF458139-FB2B-4168-BA69-842B6B4FE5CA}"/>
                </a:ext>
              </a:extLst>
            </p:cNvPr>
            <p:cNvSpPr/>
            <p:nvPr/>
          </p:nvSpPr>
          <p:spPr>
            <a:xfrm>
              <a:off x="2094795" y="3669784"/>
              <a:ext cx="154401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response to biotic stimulus</a:t>
              </a:r>
              <a:endParaRPr lang="zh-CN" altLang="en-US" sz="900" dirty="0"/>
            </a:p>
          </p:txBody>
        </p:sp>
        <p:sp>
          <p:nvSpPr>
            <p:cNvPr id="136" name="矩形 135">
              <a:extLst>
                <a:ext uri="{FF2B5EF4-FFF2-40B4-BE49-F238E27FC236}">
                  <a16:creationId xmlns:a16="http://schemas.microsoft.com/office/drawing/2014/main" id="{F13B26CD-D785-4AFC-9BA4-373B73EA1793}"/>
                </a:ext>
              </a:extLst>
            </p:cNvPr>
            <p:cNvSpPr/>
            <p:nvPr/>
          </p:nvSpPr>
          <p:spPr>
            <a:xfrm>
              <a:off x="2094795" y="1374759"/>
              <a:ext cx="260103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</a:rPr>
                <a:t>cellular modified amino acid metabolic process</a:t>
              </a:r>
            </a:p>
          </p:txBody>
        </p:sp>
        <p:grpSp>
          <p:nvGrpSpPr>
            <p:cNvPr id="137" name="组合 136">
              <a:extLst>
                <a:ext uri="{FF2B5EF4-FFF2-40B4-BE49-F238E27FC236}">
                  <a16:creationId xmlns:a16="http://schemas.microsoft.com/office/drawing/2014/main" id="{8F0A00F2-3E46-4A52-945C-B5BB7E67AF47}"/>
                </a:ext>
              </a:extLst>
            </p:cNvPr>
            <p:cNvGrpSpPr/>
            <p:nvPr/>
          </p:nvGrpSpPr>
          <p:grpSpPr>
            <a:xfrm>
              <a:off x="1137345" y="589127"/>
              <a:ext cx="395633" cy="1165273"/>
              <a:chOff x="414339" y="1990726"/>
              <a:chExt cx="419140" cy="1243068"/>
            </a:xfrm>
          </p:grpSpPr>
          <p:pic>
            <p:nvPicPr>
              <p:cNvPr id="143" name="图片 142">
                <a:extLst>
                  <a:ext uri="{FF2B5EF4-FFF2-40B4-BE49-F238E27FC236}">
                    <a16:creationId xmlns:a16="http://schemas.microsoft.com/office/drawing/2014/main" id="{49309E59-D53D-4588-BFC4-01B3646C66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881" t="20108" r="5440" b="21477"/>
              <a:stretch/>
            </p:blipFill>
            <p:spPr>
              <a:xfrm>
                <a:off x="414339" y="2052638"/>
                <a:ext cx="107156" cy="1109662"/>
              </a:xfrm>
              <a:prstGeom prst="rect">
                <a:avLst/>
              </a:prstGeom>
            </p:spPr>
          </p:pic>
          <p:sp>
            <p:nvSpPr>
              <p:cNvPr id="144" name="文本框 143">
                <a:extLst>
                  <a:ext uri="{FF2B5EF4-FFF2-40B4-BE49-F238E27FC236}">
                    <a16:creationId xmlns:a16="http://schemas.microsoft.com/office/drawing/2014/main" id="{1A37E127-CB92-417C-BE43-6BF709BEAAF7}"/>
                  </a:ext>
                </a:extLst>
              </p:cNvPr>
              <p:cNvSpPr txBox="1"/>
              <p:nvPr/>
            </p:nvSpPr>
            <p:spPr>
              <a:xfrm>
                <a:off x="423863" y="1990726"/>
                <a:ext cx="256775" cy="24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文本框 144">
                <a:extLst>
                  <a:ext uri="{FF2B5EF4-FFF2-40B4-BE49-F238E27FC236}">
                    <a16:creationId xmlns:a16="http://schemas.microsoft.com/office/drawing/2014/main" id="{C6873E21-AAD5-4BF2-BFFE-B24EAF4DD0DD}"/>
                  </a:ext>
                </a:extLst>
              </p:cNvPr>
              <p:cNvSpPr txBox="1"/>
              <p:nvPr/>
            </p:nvSpPr>
            <p:spPr>
              <a:xfrm>
                <a:off x="423863" y="2152651"/>
                <a:ext cx="409616" cy="24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0.05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文本框 145">
                <a:extLst>
                  <a:ext uri="{FF2B5EF4-FFF2-40B4-BE49-F238E27FC236}">
                    <a16:creationId xmlns:a16="http://schemas.microsoft.com/office/drawing/2014/main" id="{4719E9A7-B95A-4E93-B7DC-4D4DE163570D}"/>
                  </a:ext>
                </a:extLst>
              </p:cNvPr>
              <p:cNvSpPr txBox="1"/>
              <p:nvPr/>
            </p:nvSpPr>
            <p:spPr>
              <a:xfrm>
                <a:off x="423863" y="2986087"/>
                <a:ext cx="256775" cy="24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C5806525-91AF-436A-B1C9-C0B1A02EE17F}"/>
                </a:ext>
              </a:extLst>
            </p:cNvPr>
            <p:cNvSpPr txBox="1"/>
            <p:nvPr/>
          </p:nvSpPr>
          <p:spPr>
            <a:xfrm>
              <a:off x="1086050" y="369781"/>
              <a:ext cx="1570412" cy="298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biological processes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2286A266-BFC1-4939-BE06-A7E1518AA487}"/>
                </a:ext>
              </a:extLst>
            </p:cNvPr>
            <p:cNvSpPr txBox="1"/>
            <p:nvPr/>
          </p:nvSpPr>
          <p:spPr>
            <a:xfrm rot="5400000">
              <a:off x="1172249" y="4089632"/>
              <a:ext cx="834289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mac35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ACEBFB35-B66C-4D59-95DE-BB6A4A52DB6E}"/>
                </a:ext>
              </a:extLst>
            </p:cNvPr>
            <p:cNvSpPr txBox="1"/>
            <p:nvPr/>
          </p:nvSpPr>
          <p:spPr>
            <a:xfrm rot="5400000">
              <a:off x="1268793" y="4155750"/>
              <a:ext cx="966524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018CC746-0C46-4A0B-86EF-919C0EE883D9}"/>
                </a:ext>
              </a:extLst>
            </p:cNvPr>
            <p:cNvSpPr txBox="1"/>
            <p:nvPr/>
          </p:nvSpPr>
          <p:spPr>
            <a:xfrm rot="5400000">
              <a:off x="1497571" y="4089632"/>
              <a:ext cx="834289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mac53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69D6DAC5-B9E3-4DFD-A475-5551CF1D46A0}"/>
                </a:ext>
              </a:extLst>
            </p:cNvPr>
            <p:cNvSpPr txBox="1"/>
            <p:nvPr/>
          </p:nvSpPr>
          <p:spPr>
            <a:xfrm rot="5400000">
              <a:off x="1594114" y="4155750"/>
              <a:ext cx="966524" cy="21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vs</a:t>
              </a: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WT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7" name="文本框 146">
            <a:extLst>
              <a:ext uri="{FF2B5EF4-FFF2-40B4-BE49-F238E27FC236}">
                <a16:creationId xmlns:a16="http://schemas.microsoft.com/office/drawing/2014/main" id="{9ED42E9A-F199-47E0-A058-6A3A14E05928}"/>
              </a:ext>
            </a:extLst>
          </p:cNvPr>
          <p:cNvSpPr txBox="1"/>
          <p:nvPr/>
        </p:nvSpPr>
        <p:spPr>
          <a:xfrm>
            <a:off x="132520" y="107480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文本框 147">
            <a:extLst>
              <a:ext uri="{FF2B5EF4-FFF2-40B4-BE49-F238E27FC236}">
                <a16:creationId xmlns:a16="http://schemas.microsoft.com/office/drawing/2014/main" id="{46C1827B-13D6-4DAE-B637-A22E836C6DD0}"/>
              </a:ext>
            </a:extLst>
          </p:cNvPr>
          <p:cNvSpPr txBox="1"/>
          <p:nvPr/>
        </p:nvSpPr>
        <p:spPr>
          <a:xfrm>
            <a:off x="3903481" y="1074800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D3B980B8-DD4F-4277-BBCB-5948675F4809}"/>
              </a:ext>
            </a:extLst>
          </p:cNvPr>
          <p:cNvSpPr/>
          <p:nvPr/>
        </p:nvSpPr>
        <p:spPr>
          <a:xfrm>
            <a:off x="3511550" y="680135"/>
            <a:ext cx="1282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1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1597997B-E8D6-4187-8FB6-73E23157FB50}"/>
              </a:ext>
            </a:extLst>
          </p:cNvPr>
          <p:cNvSpPr txBox="1"/>
          <p:nvPr/>
        </p:nvSpPr>
        <p:spPr>
          <a:xfrm>
            <a:off x="2854369" y="2523167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mac35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C3C7055-32D5-44A4-AEBA-69BF4B02EF1C}"/>
              </a:ext>
            </a:extLst>
          </p:cNvPr>
          <p:cNvSpPr txBox="1"/>
          <p:nvPr/>
        </p:nvSpPr>
        <p:spPr>
          <a:xfrm>
            <a:off x="5322511" y="2523167"/>
            <a:ext cx="1124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mac35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-I vs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-I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8842B789-FC34-4175-8E5A-5545DEE86C9A}"/>
              </a:ext>
            </a:extLst>
          </p:cNvPr>
          <p:cNvSpPr txBox="1"/>
          <p:nvPr/>
        </p:nvSpPr>
        <p:spPr>
          <a:xfrm>
            <a:off x="2854369" y="4784495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mac53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1" name="组合 210">
            <a:extLst>
              <a:ext uri="{FF2B5EF4-FFF2-40B4-BE49-F238E27FC236}">
                <a16:creationId xmlns:a16="http://schemas.microsoft.com/office/drawing/2014/main" id="{0407BEF5-E95A-47AC-B6A1-F39BBBF55CCA}"/>
              </a:ext>
            </a:extLst>
          </p:cNvPr>
          <p:cNvGrpSpPr/>
          <p:nvPr/>
        </p:nvGrpSpPr>
        <p:grpSpPr>
          <a:xfrm>
            <a:off x="2251981" y="766213"/>
            <a:ext cx="2268100" cy="1834721"/>
            <a:chOff x="483084" y="633548"/>
            <a:chExt cx="2268100" cy="1834721"/>
          </a:xfrm>
        </p:grpSpPr>
        <p:graphicFrame>
          <p:nvGraphicFramePr>
            <p:cNvPr id="70" name="图表 69">
              <a:extLst>
                <a:ext uri="{FF2B5EF4-FFF2-40B4-BE49-F238E27FC236}">
                  <a16:creationId xmlns:a16="http://schemas.microsoft.com/office/drawing/2014/main" id="{D0F6FD25-3BBF-4C50-BB4C-AC084BF6F1F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723266" y="651390"/>
            <a:ext cx="1800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8609E52D-5BE4-440F-A709-50351DFDC4D3}"/>
                </a:ext>
              </a:extLst>
            </p:cNvPr>
            <p:cNvSpPr txBox="1"/>
            <p:nvPr/>
          </p:nvSpPr>
          <p:spPr>
            <a:xfrm>
              <a:off x="1991623" y="803548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21.53%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C04022F1-F380-4D92-A85C-986628F89256}"/>
                </a:ext>
              </a:extLst>
            </p:cNvPr>
            <p:cNvSpPr txBox="1"/>
            <p:nvPr/>
          </p:nvSpPr>
          <p:spPr>
            <a:xfrm>
              <a:off x="2215460" y="1781794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19.17%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82509698-0010-4153-BE0F-B6682B6C374A}"/>
                </a:ext>
              </a:extLst>
            </p:cNvPr>
            <p:cNvSpPr txBox="1"/>
            <p:nvPr/>
          </p:nvSpPr>
          <p:spPr>
            <a:xfrm>
              <a:off x="1435170" y="2252825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17.11%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ECAF8D59-5994-4C74-95B3-839E729D1445}"/>
                </a:ext>
              </a:extLst>
            </p:cNvPr>
            <p:cNvSpPr txBox="1"/>
            <p:nvPr/>
          </p:nvSpPr>
          <p:spPr>
            <a:xfrm>
              <a:off x="712856" y="2013914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9.44%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F477CCD-66C8-4DEF-A1F1-C7E59CAFD5F0}"/>
                </a:ext>
              </a:extLst>
            </p:cNvPr>
            <p:cNvSpPr txBox="1"/>
            <p:nvPr/>
          </p:nvSpPr>
          <p:spPr>
            <a:xfrm>
              <a:off x="522772" y="1679711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6.19%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18E9811-B018-4DFE-8FD3-7C82F0EC01A1}"/>
                </a:ext>
              </a:extLst>
            </p:cNvPr>
            <p:cNvSpPr txBox="1"/>
            <p:nvPr/>
          </p:nvSpPr>
          <p:spPr>
            <a:xfrm>
              <a:off x="554521" y="1109798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5.60%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2D69234B-D5BC-4AAD-AC81-8DCF7088B99A}"/>
                </a:ext>
              </a:extLst>
            </p:cNvPr>
            <p:cNvSpPr txBox="1"/>
            <p:nvPr/>
          </p:nvSpPr>
          <p:spPr>
            <a:xfrm>
              <a:off x="483084" y="1374911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5.60%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93374A2B-4206-4780-BAA1-E06DED61C515}"/>
                </a:ext>
              </a:extLst>
            </p:cNvPr>
            <p:cNvSpPr txBox="1"/>
            <p:nvPr/>
          </p:nvSpPr>
          <p:spPr>
            <a:xfrm>
              <a:off x="667234" y="920885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3.24%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4252B02B-FFA5-4705-A47E-BFA4979C407D}"/>
                </a:ext>
              </a:extLst>
            </p:cNvPr>
            <p:cNvSpPr txBox="1"/>
            <p:nvPr/>
          </p:nvSpPr>
          <p:spPr>
            <a:xfrm>
              <a:off x="805346" y="787536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4.42%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6C27ED35-F3C6-49F9-AF1D-ABC10EE733F2}"/>
                </a:ext>
              </a:extLst>
            </p:cNvPr>
            <p:cNvSpPr txBox="1"/>
            <p:nvPr/>
          </p:nvSpPr>
          <p:spPr>
            <a:xfrm>
              <a:off x="1254291" y="641485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5.90%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541C9E9-6947-4A89-99B3-FDF5DF6AEF5C}"/>
                </a:ext>
              </a:extLst>
            </p:cNvPr>
            <p:cNvSpPr txBox="1"/>
            <p:nvPr/>
          </p:nvSpPr>
          <p:spPr>
            <a:xfrm>
              <a:off x="837097" y="633548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1.17%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79A9B92A-E36F-415F-A139-87309EA62C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64444" y="767214"/>
              <a:ext cx="40174" cy="92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接连接符 101">
              <a:extLst>
                <a:ext uri="{FF2B5EF4-FFF2-40B4-BE49-F238E27FC236}">
                  <a16:creationId xmlns:a16="http://schemas.microsoft.com/office/drawing/2014/main" id="{96C7F609-940F-42BA-A21F-23226BF4D9F8}"/>
                </a:ext>
              </a:extLst>
            </p:cNvPr>
            <p:cNvCxnSpPr/>
            <p:nvPr/>
          </p:nvCxnSpPr>
          <p:spPr>
            <a:xfrm>
              <a:off x="1228724" y="769595"/>
              <a:ext cx="3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3" name="组合 212">
            <a:extLst>
              <a:ext uri="{FF2B5EF4-FFF2-40B4-BE49-F238E27FC236}">
                <a16:creationId xmlns:a16="http://schemas.microsoft.com/office/drawing/2014/main" id="{2245E56B-821F-4A16-851A-2470F6696EF7}"/>
              </a:ext>
            </a:extLst>
          </p:cNvPr>
          <p:cNvGrpSpPr/>
          <p:nvPr/>
        </p:nvGrpSpPr>
        <p:grpSpPr>
          <a:xfrm>
            <a:off x="2251981" y="3011496"/>
            <a:ext cx="2280801" cy="1840118"/>
            <a:chOff x="653173" y="3349000"/>
            <a:chExt cx="2280801" cy="1840118"/>
          </a:xfrm>
        </p:grpSpPr>
        <p:graphicFrame>
          <p:nvGraphicFramePr>
            <p:cNvPr id="75" name="图表 74">
              <a:extLst>
                <a:ext uri="{FF2B5EF4-FFF2-40B4-BE49-F238E27FC236}">
                  <a16:creationId xmlns:a16="http://schemas.microsoft.com/office/drawing/2014/main" id="{D5C869C8-A772-4D3A-8FD0-628C586AE9F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91469" y="3373068"/>
            <a:ext cx="1800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A000B0AD-DEBB-4737-8EB0-B1462F2E3403}"/>
                </a:ext>
              </a:extLst>
            </p:cNvPr>
            <p:cNvSpPr txBox="1"/>
            <p:nvPr/>
          </p:nvSpPr>
          <p:spPr>
            <a:xfrm>
              <a:off x="2122025" y="3481218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21.78%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EE08A8AC-E056-4348-AFE6-EC23378B3871}"/>
                </a:ext>
              </a:extLst>
            </p:cNvPr>
            <p:cNvSpPr txBox="1"/>
            <p:nvPr/>
          </p:nvSpPr>
          <p:spPr>
            <a:xfrm>
              <a:off x="2398250" y="4475338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19.31%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B4481C95-1CFC-451F-9C18-F7C7C7AF196C}"/>
                </a:ext>
              </a:extLst>
            </p:cNvPr>
            <p:cNvSpPr txBox="1"/>
            <p:nvPr/>
          </p:nvSpPr>
          <p:spPr>
            <a:xfrm>
              <a:off x="1514772" y="4973674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17.82%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CCAF06B7-A4F9-49B2-8BBB-079B101C506A}"/>
                </a:ext>
              </a:extLst>
            </p:cNvPr>
            <p:cNvSpPr txBox="1"/>
            <p:nvPr/>
          </p:nvSpPr>
          <p:spPr>
            <a:xfrm>
              <a:off x="848021" y="4683645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9.41%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931B38FD-CB12-4ED0-BCB3-CA32699C01B2}"/>
                </a:ext>
              </a:extLst>
            </p:cNvPr>
            <p:cNvSpPr txBox="1"/>
            <p:nvPr/>
          </p:nvSpPr>
          <p:spPr>
            <a:xfrm>
              <a:off x="683336" y="436849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4.95%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94BE7A3F-18F0-4289-A52B-977DE0327DD8}"/>
                </a:ext>
              </a:extLst>
            </p:cNvPr>
            <p:cNvSpPr txBox="1"/>
            <p:nvPr/>
          </p:nvSpPr>
          <p:spPr>
            <a:xfrm>
              <a:off x="707148" y="3855730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4.95%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6DBF4909-5621-428C-A8AE-DC098007E83E}"/>
                </a:ext>
              </a:extLst>
            </p:cNvPr>
            <p:cNvSpPr txBox="1"/>
            <p:nvPr/>
          </p:nvSpPr>
          <p:spPr>
            <a:xfrm>
              <a:off x="653173" y="410179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5.45%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4F50804D-4461-4D98-8AF5-BC4DCBD47141}"/>
                </a:ext>
              </a:extLst>
            </p:cNvPr>
            <p:cNvSpPr txBox="1"/>
            <p:nvPr/>
          </p:nvSpPr>
          <p:spPr>
            <a:xfrm>
              <a:off x="816686" y="3666817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3.96%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EF5396E6-378B-428D-8388-10FBA9BCDAD3}"/>
                </a:ext>
              </a:extLst>
            </p:cNvPr>
            <p:cNvSpPr txBox="1"/>
            <p:nvPr/>
          </p:nvSpPr>
          <p:spPr>
            <a:xfrm>
              <a:off x="961942" y="3518385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4.46%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75A33C4E-FD46-4D1E-B853-C92EDD4E2093}"/>
                </a:ext>
              </a:extLst>
            </p:cNvPr>
            <p:cNvSpPr txBox="1"/>
            <p:nvPr/>
          </p:nvSpPr>
          <p:spPr>
            <a:xfrm>
              <a:off x="1418031" y="3349000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5.94%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FFFA8A0F-66A0-4B7C-8AD9-E68CF883E0A2}"/>
                </a:ext>
              </a:extLst>
            </p:cNvPr>
            <p:cNvSpPr txBox="1"/>
            <p:nvPr/>
          </p:nvSpPr>
          <p:spPr>
            <a:xfrm>
              <a:off x="1004011" y="3362811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1.98%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A373F2EE-42E5-44EE-B9AE-48D27B52FD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30530" y="3489438"/>
              <a:ext cx="40174" cy="92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E830E31F-1DDF-40A1-8316-83CD43CA12ED}"/>
                </a:ext>
              </a:extLst>
            </p:cNvPr>
            <p:cNvCxnSpPr/>
            <p:nvPr/>
          </p:nvCxnSpPr>
          <p:spPr>
            <a:xfrm>
              <a:off x="1394810" y="3491819"/>
              <a:ext cx="3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2" name="组合 211">
            <a:extLst>
              <a:ext uri="{FF2B5EF4-FFF2-40B4-BE49-F238E27FC236}">
                <a16:creationId xmlns:a16="http://schemas.microsoft.com/office/drawing/2014/main" id="{F835CE43-632E-49DD-ABDE-23C9E136827C}"/>
              </a:ext>
            </a:extLst>
          </p:cNvPr>
          <p:cNvGrpSpPr/>
          <p:nvPr/>
        </p:nvGrpSpPr>
        <p:grpSpPr>
          <a:xfrm>
            <a:off x="4773228" y="731287"/>
            <a:ext cx="2258893" cy="1865201"/>
            <a:chOff x="3072820" y="614497"/>
            <a:chExt cx="2258893" cy="1865201"/>
          </a:xfrm>
        </p:grpSpPr>
        <p:graphicFrame>
          <p:nvGraphicFramePr>
            <p:cNvPr id="72" name="图表 71">
              <a:extLst>
                <a:ext uri="{FF2B5EF4-FFF2-40B4-BE49-F238E27FC236}">
                  <a16:creationId xmlns:a16="http://schemas.microsoft.com/office/drawing/2014/main" id="{677103ED-7C4A-4A60-9166-40769363B402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299585" y="664029"/>
            <a:ext cx="1800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F40D128F-FE61-4DED-9671-AD7843FEDC83}"/>
                </a:ext>
              </a:extLst>
            </p:cNvPr>
            <p:cNvSpPr txBox="1"/>
            <p:nvPr/>
          </p:nvSpPr>
          <p:spPr>
            <a:xfrm>
              <a:off x="4562626" y="805135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22.09%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560EA3B-063A-4B3A-A0A0-7D493356BD21}"/>
                </a:ext>
              </a:extLst>
            </p:cNvPr>
            <p:cNvSpPr txBox="1"/>
            <p:nvPr/>
          </p:nvSpPr>
          <p:spPr>
            <a:xfrm>
              <a:off x="4795989" y="1792905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19.48%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BFD56020-9A22-4460-9B7F-0EADD2436403}"/>
                </a:ext>
              </a:extLst>
            </p:cNvPr>
            <p:cNvSpPr txBox="1"/>
            <p:nvPr/>
          </p:nvSpPr>
          <p:spPr>
            <a:xfrm>
              <a:off x="3968073" y="2264254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16.86%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9B9C2976-14E5-4BCE-9944-F4E48DD2CD05}"/>
                </a:ext>
              </a:extLst>
            </p:cNvPr>
            <p:cNvSpPr txBox="1"/>
            <p:nvPr/>
          </p:nvSpPr>
          <p:spPr>
            <a:xfrm>
              <a:off x="3175910" y="1955175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11.34%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48E8889-5AE6-4A82-B0AE-882034C90341}"/>
                </a:ext>
              </a:extLst>
            </p:cNvPr>
            <p:cNvSpPr txBox="1"/>
            <p:nvPr/>
          </p:nvSpPr>
          <p:spPr>
            <a:xfrm>
              <a:off x="3074090" y="159557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4.94%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4D2E0D62-8D54-47DB-9E1E-5CB372664E7F}"/>
                </a:ext>
              </a:extLst>
            </p:cNvPr>
            <p:cNvSpPr txBox="1"/>
            <p:nvPr/>
          </p:nvSpPr>
          <p:spPr>
            <a:xfrm>
              <a:off x="3163625" y="1051060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4.65%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A82FBB42-D3FD-428D-AE43-56DDC88F4C4C}"/>
                </a:ext>
              </a:extLst>
            </p:cNvPr>
            <p:cNvSpPr txBox="1"/>
            <p:nvPr/>
          </p:nvSpPr>
          <p:spPr>
            <a:xfrm>
              <a:off x="3072820" y="130474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6.40%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6AAD64B8-D67E-45B0-B6CB-B33D3C615448}"/>
                </a:ext>
              </a:extLst>
            </p:cNvPr>
            <p:cNvSpPr txBox="1"/>
            <p:nvPr/>
          </p:nvSpPr>
          <p:spPr>
            <a:xfrm>
              <a:off x="3303325" y="873260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4.65%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7EAB26BF-A267-4A6E-A5CF-E9A585BEE67C}"/>
                </a:ext>
              </a:extLst>
            </p:cNvPr>
            <p:cNvSpPr txBox="1"/>
            <p:nvPr/>
          </p:nvSpPr>
          <p:spPr>
            <a:xfrm>
              <a:off x="3471600" y="75102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3.78%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5208DEEE-2787-4E53-8458-DBAE6C99541E}"/>
                </a:ext>
              </a:extLst>
            </p:cNvPr>
            <p:cNvSpPr txBox="1"/>
            <p:nvPr/>
          </p:nvSpPr>
          <p:spPr>
            <a:xfrm>
              <a:off x="3901018" y="647835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3.78%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5D40493A-1167-4B69-8AF3-FF985312D490}"/>
                </a:ext>
              </a:extLst>
            </p:cNvPr>
            <p:cNvSpPr txBox="1"/>
            <p:nvPr/>
          </p:nvSpPr>
          <p:spPr>
            <a:xfrm>
              <a:off x="3521606" y="614497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2.03%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FD381398-71C4-4AFB-B66A-A8DFFA831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43315" y="745784"/>
              <a:ext cx="30162" cy="92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0855DC04-988C-4780-8ECA-7E3A191C6D11}"/>
                </a:ext>
              </a:extLst>
            </p:cNvPr>
            <p:cNvCxnSpPr/>
            <p:nvPr/>
          </p:nvCxnSpPr>
          <p:spPr>
            <a:xfrm>
              <a:off x="3907595" y="748164"/>
              <a:ext cx="3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4" name="组合 213">
            <a:extLst>
              <a:ext uri="{FF2B5EF4-FFF2-40B4-BE49-F238E27FC236}">
                <a16:creationId xmlns:a16="http://schemas.microsoft.com/office/drawing/2014/main" id="{11EBEC28-3060-4FD0-A71C-681249B2C5B7}"/>
              </a:ext>
            </a:extLst>
          </p:cNvPr>
          <p:cNvGrpSpPr/>
          <p:nvPr/>
        </p:nvGrpSpPr>
        <p:grpSpPr>
          <a:xfrm>
            <a:off x="4773228" y="2985390"/>
            <a:ext cx="2288262" cy="1863930"/>
            <a:chOff x="3727450" y="3309562"/>
            <a:chExt cx="2288262" cy="1863930"/>
          </a:xfrm>
        </p:grpSpPr>
        <p:graphicFrame>
          <p:nvGraphicFramePr>
            <p:cNvPr id="79" name="图表 78">
              <a:extLst>
                <a:ext uri="{FF2B5EF4-FFF2-40B4-BE49-F238E27FC236}">
                  <a16:creationId xmlns:a16="http://schemas.microsoft.com/office/drawing/2014/main" id="{BB9006FA-B7AA-4978-A09A-C00767135162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962793" y="3362922"/>
            <a:ext cx="1800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23A5A961-B547-4F1B-889A-BD3C7B9129D6}"/>
                </a:ext>
              </a:extLst>
            </p:cNvPr>
            <p:cNvSpPr txBox="1"/>
            <p:nvPr/>
          </p:nvSpPr>
          <p:spPr>
            <a:xfrm>
              <a:off x="5175188" y="3469719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21.20%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A1748B27-3B31-4414-B73B-6A17476EA26F}"/>
                </a:ext>
              </a:extLst>
            </p:cNvPr>
            <p:cNvSpPr txBox="1"/>
            <p:nvPr/>
          </p:nvSpPr>
          <p:spPr>
            <a:xfrm>
              <a:off x="5479988" y="4450822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19.02%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B7C927F9-3CC4-4AB0-8986-D71837A37591}"/>
                </a:ext>
              </a:extLst>
            </p:cNvPr>
            <p:cNvSpPr txBox="1"/>
            <p:nvPr/>
          </p:nvSpPr>
          <p:spPr>
            <a:xfrm>
              <a:off x="4606352" y="4958048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20.11%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664AADD7-795F-4E75-988C-072B315CF803}"/>
                </a:ext>
              </a:extLst>
            </p:cNvPr>
            <p:cNvSpPr txBox="1"/>
            <p:nvPr/>
          </p:nvSpPr>
          <p:spPr>
            <a:xfrm>
              <a:off x="3884038" y="4640080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8.70%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BEF0307C-95BF-4ABB-A4B7-E17FF9BCE75D}"/>
                </a:ext>
              </a:extLst>
            </p:cNvPr>
            <p:cNvSpPr txBox="1"/>
            <p:nvPr/>
          </p:nvSpPr>
          <p:spPr>
            <a:xfrm>
              <a:off x="3741420" y="431778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5.43%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F90E3163-B16F-48DB-95BE-A69547DAABAE}"/>
                </a:ext>
              </a:extLst>
            </p:cNvPr>
            <p:cNvSpPr txBox="1"/>
            <p:nvPr/>
          </p:nvSpPr>
          <p:spPr>
            <a:xfrm>
              <a:off x="3806508" y="378581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5.43%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7841BE66-428E-4FF5-8DA0-A05A7B207630}"/>
                </a:ext>
              </a:extLst>
            </p:cNvPr>
            <p:cNvSpPr txBox="1"/>
            <p:nvPr/>
          </p:nvSpPr>
          <p:spPr>
            <a:xfrm>
              <a:off x="3727450" y="4042986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5.43%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578D23A2-AA78-4F44-9E80-B8179333B67A}"/>
                </a:ext>
              </a:extLst>
            </p:cNvPr>
            <p:cNvSpPr txBox="1"/>
            <p:nvPr/>
          </p:nvSpPr>
          <p:spPr>
            <a:xfrm>
              <a:off x="3944620" y="3592930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4.35%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C8340840-727E-4619-AA5B-1A964A39B4C8}"/>
                </a:ext>
              </a:extLst>
            </p:cNvPr>
            <p:cNvSpPr txBox="1"/>
            <p:nvPr/>
          </p:nvSpPr>
          <p:spPr>
            <a:xfrm>
              <a:off x="4120832" y="3457198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4.35%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86A969CB-5EED-4B90-9E7F-00E5E018FD55}"/>
                </a:ext>
              </a:extLst>
            </p:cNvPr>
            <p:cNvSpPr txBox="1"/>
            <p:nvPr/>
          </p:nvSpPr>
          <p:spPr>
            <a:xfrm>
              <a:off x="4588668" y="3334009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3.80%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99B528B9-ED7C-4F28-A1AC-25ACE9144E1A}"/>
                </a:ext>
              </a:extLst>
            </p:cNvPr>
            <p:cNvSpPr txBox="1"/>
            <p:nvPr/>
          </p:nvSpPr>
          <p:spPr>
            <a:xfrm>
              <a:off x="4162108" y="330956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2.17%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2" name="直接连接符 111">
              <a:extLst>
                <a:ext uri="{FF2B5EF4-FFF2-40B4-BE49-F238E27FC236}">
                  <a16:creationId xmlns:a16="http://schemas.microsoft.com/office/drawing/2014/main" id="{3840E4C8-B67F-42B4-9223-3CF629950F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89615" y="3444988"/>
              <a:ext cx="40174" cy="92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直接连接符 112">
              <a:extLst>
                <a:ext uri="{FF2B5EF4-FFF2-40B4-BE49-F238E27FC236}">
                  <a16:creationId xmlns:a16="http://schemas.microsoft.com/office/drawing/2014/main" id="{EECA3ADF-AAEE-4154-9113-BC248A23BEFB}"/>
                </a:ext>
              </a:extLst>
            </p:cNvPr>
            <p:cNvCxnSpPr/>
            <p:nvPr/>
          </p:nvCxnSpPr>
          <p:spPr>
            <a:xfrm>
              <a:off x="4553895" y="3447369"/>
              <a:ext cx="36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5" name="文本框 114">
            <a:extLst>
              <a:ext uri="{FF2B5EF4-FFF2-40B4-BE49-F238E27FC236}">
                <a16:creationId xmlns:a16="http://schemas.microsoft.com/office/drawing/2014/main" id="{E229B052-82E5-43D6-909A-EFEB36D61714}"/>
              </a:ext>
            </a:extLst>
          </p:cNvPr>
          <p:cNvSpPr txBox="1"/>
          <p:nvPr/>
        </p:nvSpPr>
        <p:spPr>
          <a:xfrm>
            <a:off x="5324325" y="4784495"/>
            <a:ext cx="1124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mac53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-I vs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-I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id="{79E6D3CE-D97C-4B00-9174-E479D9CF051E}"/>
              </a:ext>
            </a:extLst>
          </p:cNvPr>
          <p:cNvSpPr txBox="1"/>
          <p:nvPr/>
        </p:nvSpPr>
        <p:spPr>
          <a:xfrm>
            <a:off x="2065533" y="49474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0F365D3A-B269-4857-BEE0-AA4BF6F5D02B}"/>
              </a:ext>
            </a:extLst>
          </p:cNvPr>
          <p:cNvSpPr txBox="1"/>
          <p:nvPr/>
        </p:nvSpPr>
        <p:spPr>
          <a:xfrm>
            <a:off x="4564694" y="494747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920F1BCE-F8E8-4595-ABE7-88F6A4DEDD9A}"/>
              </a:ext>
            </a:extLst>
          </p:cNvPr>
          <p:cNvSpPr txBox="1"/>
          <p:nvPr/>
        </p:nvSpPr>
        <p:spPr>
          <a:xfrm>
            <a:off x="2080048" y="2751720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文本框 118">
            <a:extLst>
              <a:ext uri="{FF2B5EF4-FFF2-40B4-BE49-F238E27FC236}">
                <a16:creationId xmlns:a16="http://schemas.microsoft.com/office/drawing/2014/main" id="{0560536F-879A-4223-ADDD-93BC2D3FED96}"/>
              </a:ext>
            </a:extLst>
          </p:cNvPr>
          <p:cNvSpPr txBox="1"/>
          <p:nvPr/>
        </p:nvSpPr>
        <p:spPr>
          <a:xfrm>
            <a:off x="4564694" y="2751720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3A2C89F-48DC-49DC-85F5-E754FE796D4D}"/>
              </a:ext>
            </a:extLst>
          </p:cNvPr>
          <p:cNvGrpSpPr/>
          <p:nvPr/>
        </p:nvGrpSpPr>
        <p:grpSpPr>
          <a:xfrm>
            <a:off x="2306972" y="5030048"/>
            <a:ext cx="4641355" cy="753340"/>
            <a:chOff x="479564" y="4960883"/>
            <a:chExt cx="4641355" cy="753340"/>
          </a:xfrm>
        </p:grpSpPr>
        <p:pic>
          <p:nvPicPr>
            <p:cNvPr id="121" name="图片 120">
              <a:extLst>
                <a:ext uri="{FF2B5EF4-FFF2-40B4-BE49-F238E27FC236}">
                  <a16:creationId xmlns:a16="http://schemas.microsoft.com/office/drawing/2014/main" id="{8F6771C0-42FC-4E8E-BD05-2B933B17B9DF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9564" y="5053637"/>
              <a:ext cx="108000" cy="72000"/>
            </a:xfrm>
            <a:prstGeom prst="rect">
              <a:avLst/>
            </a:prstGeom>
          </p:spPr>
        </p:pic>
        <p:pic>
          <p:nvPicPr>
            <p:cNvPr id="122" name="图片 121">
              <a:extLst>
                <a:ext uri="{FF2B5EF4-FFF2-40B4-BE49-F238E27FC236}">
                  <a16:creationId xmlns:a16="http://schemas.microsoft.com/office/drawing/2014/main" id="{F7A7FB4B-916F-4304-ACFE-C357115A7888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71346" y="5053637"/>
              <a:ext cx="108000" cy="72000"/>
            </a:xfrm>
            <a:prstGeom prst="rect">
              <a:avLst/>
            </a:prstGeom>
          </p:spPr>
        </p:pic>
        <p:pic>
          <p:nvPicPr>
            <p:cNvPr id="123" name="图片 122">
              <a:extLst>
                <a:ext uri="{FF2B5EF4-FFF2-40B4-BE49-F238E27FC236}">
                  <a16:creationId xmlns:a16="http://schemas.microsoft.com/office/drawing/2014/main" id="{BD5345AC-8120-4CC5-BF17-0EBB4E71D652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99426" y="5053637"/>
              <a:ext cx="108000" cy="72000"/>
            </a:xfrm>
            <a:prstGeom prst="rect">
              <a:avLst/>
            </a:prstGeom>
          </p:spPr>
        </p:pic>
        <p:pic>
          <p:nvPicPr>
            <p:cNvPr id="124" name="图片 123">
              <a:extLst>
                <a:ext uri="{FF2B5EF4-FFF2-40B4-BE49-F238E27FC236}">
                  <a16:creationId xmlns:a16="http://schemas.microsoft.com/office/drawing/2014/main" id="{CD1995B0-7501-4416-97B8-FA3A1BC8526F}"/>
                </a:ext>
              </a:extLst>
            </p:cNvPr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9564" y="5221866"/>
              <a:ext cx="108000" cy="72000"/>
            </a:xfrm>
            <a:prstGeom prst="rect">
              <a:avLst/>
            </a:prstGeom>
          </p:spPr>
        </p:pic>
        <p:pic>
          <p:nvPicPr>
            <p:cNvPr id="125" name="图片 124">
              <a:extLst>
                <a:ext uri="{FF2B5EF4-FFF2-40B4-BE49-F238E27FC236}">
                  <a16:creationId xmlns:a16="http://schemas.microsoft.com/office/drawing/2014/main" id="{27657A13-404B-4E17-B944-E4B3178A6DFB}"/>
                </a:ext>
              </a:extLst>
            </p:cNvPr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48478" y="5221866"/>
              <a:ext cx="108000" cy="72000"/>
            </a:xfrm>
            <a:prstGeom prst="rect">
              <a:avLst/>
            </a:prstGeom>
          </p:spPr>
        </p:pic>
        <p:pic>
          <p:nvPicPr>
            <p:cNvPr id="126" name="图片 125">
              <a:extLst>
                <a:ext uri="{FF2B5EF4-FFF2-40B4-BE49-F238E27FC236}">
                  <a16:creationId xmlns:a16="http://schemas.microsoft.com/office/drawing/2014/main" id="{5D4D9EF0-77D3-4F6D-A475-FF897F50496A}"/>
                </a:ext>
              </a:extLst>
            </p:cNvPr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46184" y="5221866"/>
              <a:ext cx="108000" cy="72000"/>
            </a:xfrm>
            <a:prstGeom prst="rect">
              <a:avLst/>
            </a:prstGeom>
          </p:spPr>
        </p:pic>
        <p:pic>
          <p:nvPicPr>
            <p:cNvPr id="127" name="图片 126">
              <a:extLst>
                <a:ext uri="{FF2B5EF4-FFF2-40B4-BE49-F238E27FC236}">
                  <a16:creationId xmlns:a16="http://schemas.microsoft.com/office/drawing/2014/main" id="{C5B0FCAD-7B08-4EF1-8DD1-6E033B620FCF}"/>
                </a:ext>
              </a:extLst>
            </p:cNvPr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79564" y="5390095"/>
              <a:ext cx="108000" cy="72000"/>
            </a:xfrm>
            <a:prstGeom prst="rect">
              <a:avLst/>
            </a:prstGeom>
          </p:spPr>
        </p:pic>
        <p:pic>
          <p:nvPicPr>
            <p:cNvPr id="128" name="图片 127">
              <a:extLst>
                <a:ext uri="{FF2B5EF4-FFF2-40B4-BE49-F238E27FC236}">
                  <a16:creationId xmlns:a16="http://schemas.microsoft.com/office/drawing/2014/main" id="{00834B2A-BF9F-48A7-ACFC-1D03B87698E2}"/>
                </a:ext>
              </a:extLst>
            </p:cNvPr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87764" y="5390095"/>
              <a:ext cx="108000" cy="72000"/>
            </a:xfrm>
            <a:prstGeom prst="rect">
              <a:avLst/>
            </a:prstGeom>
          </p:spPr>
        </p:pic>
        <p:pic>
          <p:nvPicPr>
            <p:cNvPr id="129" name="图片 128">
              <a:extLst>
                <a:ext uri="{FF2B5EF4-FFF2-40B4-BE49-F238E27FC236}">
                  <a16:creationId xmlns:a16="http://schemas.microsoft.com/office/drawing/2014/main" id="{3BA670BB-891F-4D57-821D-996F75CEDFE8}"/>
                </a:ext>
              </a:extLst>
            </p:cNvPr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267022" y="5390095"/>
              <a:ext cx="108000" cy="72000"/>
            </a:xfrm>
            <a:prstGeom prst="rect">
              <a:avLst/>
            </a:prstGeom>
          </p:spPr>
        </p:pic>
        <p:pic>
          <p:nvPicPr>
            <p:cNvPr id="131" name="图片 130">
              <a:extLst>
                <a:ext uri="{FF2B5EF4-FFF2-40B4-BE49-F238E27FC236}">
                  <a16:creationId xmlns:a16="http://schemas.microsoft.com/office/drawing/2014/main" id="{28B96DBD-C7DC-4399-84D7-CC93E41D8409}"/>
                </a:ext>
              </a:extLst>
            </p:cNvPr>
            <p:cNvPicPr>
              <a:picLocks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79564" y="5558325"/>
              <a:ext cx="108000" cy="72000"/>
            </a:xfrm>
            <a:prstGeom prst="rect">
              <a:avLst/>
            </a:prstGeom>
          </p:spPr>
        </p:pic>
        <p:pic>
          <p:nvPicPr>
            <p:cNvPr id="132" name="图片 131">
              <a:extLst>
                <a:ext uri="{FF2B5EF4-FFF2-40B4-BE49-F238E27FC236}">
                  <a16:creationId xmlns:a16="http://schemas.microsoft.com/office/drawing/2014/main" id="{30B1C0E3-0915-4A58-982F-ED8ECB0B2C8A}"/>
                </a:ext>
              </a:extLst>
            </p:cNvPr>
            <p:cNvPicPr>
              <a:picLocks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355323" y="5558325"/>
              <a:ext cx="108000" cy="72000"/>
            </a:xfrm>
            <a:prstGeom prst="rect">
              <a:avLst/>
            </a:prstGeom>
          </p:spPr>
        </p:pic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BB4769F8-7DA9-4C97-99A2-5F47D115E666}"/>
                </a:ext>
              </a:extLst>
            </p:cNvPr>
            <p:cNvSpPr txBox="1"/>
            <p:nvPr/>
          </p:nvSpPr>
          <p:spPr>
            <a:xfrm>
              <a:off x="522976" y="4960883"/>
              <a:ext cx="1072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cellular process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D975B6B7-630F-4467-9951-A3EBF1BDB353}"/>
                </a:ext>
              </a:extLst>
            </p:cNvPr>
            <p:cNvSpPr/>
            <p:nvPr/>
          </p:nvSpPr>
          <p:spPr>
            <a:xfrm>
              <a:off x="1718441" y="4960883"/>
              <a:ext cx="121379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metabolic process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矩形 135">
              <a:extLst>
                <a:ext uri="{FF2B5EF4-FFF2-40B4-BE49-F238E27FC236}">
                  <a16:creationId xmlns:a16="http://schemas.microsoft.com/office/drawing/2014/main" id="{FB6EF03F-B179-4423-8909-6E15D090B96B}"/>
                </a:ext>
              </a:extLst>
            </p:cNvPr>
            <p:cNvSpPr/>
            <p:nvPr/>
          </p:nvSpPr>
          <p:spPr>
            <a:xfrm>
              <a:off x="3044615" y="4960883"/>
              <a:ext cx="156966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single-organism process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矩形 136">
              <a:extLst>
                <a:ext uri="{FF2B5EF4-FFF2-40B4-BE49-F238E27FC236}">
                  <a16:creationId xmlns:a16="http://schemas.microsoft.com/office/drawing/2014/main" id="{587F9096-7822-402D-9F3B-18FFADC8D81A}"/>
                </a:ext>
              </a:extLst>
            </p:cNvPr>
            <p:cNvSpPr/>
            <p:nvPr/>
          </p:nvSpPr>
          <p:spPr>
            <a:xfrm>
              <a:off x="522976" y="5132816"/>
              <a:ext cx="13548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response to stimulus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矩形 137">
              <a:extLst>
                <a:ext uri="{FF2B5EF4-FFF2-40B4-BE49-F238E27FC236}">
                  <a16:creationId xmlns:a16="http://schemas.microsoft.com/office/drawing/2014/main" id="{90A7CB4A-E3C3-41AF-865A-A559BA05E620}"/>
                </a:ext>
              </a:extLst>
            </p:cNvPr>
            <p:cNvSpPr/>
            <p:nvPr/>
          </p:nvSpPr>
          <p:spPr>
            <a:xfrm>
              <a:off x="1986126" y="5132816"/>
              <a:ext cx="149592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developmental process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矩形 138">
              <a:extLst>
                <a:ext uri="{FF2B5EF4-FFF2-40B4-BE49-F238E27FC236}">
                  <a16:creationId xmlns:a16="http://schemas.microsoft.com/office/drawing/2014/main" id="{CE33DDA4-5399-4788-9FAD-FF61D455746F}"/>
                </a:ext>
              </a:extLst>
            </p:cNvPr>
            <p:cNvSpPr/>
            <p:nvPr/>
          </p:nvSpPr>
          <p:spPr>
            <a:xfrm>
              <a:off x="3588517" y="5132816"/>
              <a:ext cx="131157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biological regulation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矩形 139">
              <a:extLst>
                <a:ext uri="{FF2B5EF4-FFF2-40B4-BE49-F238E27FC236}">
                  <a16:creationId xmlns:a16="http://schemas.microsoft.com/office/drawing/2014/main" id="{F477AD91-D757-43C8-9230-C73C35025E0B}"/>
                </a:ext>
              </a:extLst>
            </p:cNvPr>
            <p:cNvSpPr/>
            <p:nvPr/>
          </p:nvSpPr>
          <p:spPr>
            <a:xfrm>
              <a:off x="522976" y="5296069"/>
              <a:ext cx="20040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multicellular organismal process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矩形 140">
              <a:extLst>
                <a:ext uri="{FF2B5EF4-FFF2-40B4-BE49-F238E27FC236}">
                  <a16:creationId xmlns:a16="http://schemas.microsoft.com/office/drawing/2014/main" id="{2D31ED19-4DFF-4ED9-B726-AD59B8620B69}"/>
                </a:ext>
              </a:extLst>
            </p:cNvPr>
            <p:cNvSpPr/>
            <p:nvPr/>
          </p:nvSpPr>
          <p:spPr>
            <a:xfrm>
              <a:off x="2637526" y="5296069"/>
              <a:ext cx="15632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immune system process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矩形 141">
              <a:extLst>
                <a:ext uri="{FF2B5EF4-FFF2-40B4-BE49-F238E27FC236}">
                  <a16:creationId xmlns:a16="http://schemas.microsoft.com/office/drawing/2014/main" id="{5C18FB2C-3991-4D31-9773-09073B648FCB}"/>
                </a:ext>
              </a:extLst>
            </p:cNvPr>
            <p:cNvSpPr/>
            <p:nvPr/>
          </p:nvSpPr>
          <p:spPr>
            <a:xfrm>
              <a:off x="4304670" y="5296069"/>
              <a:ext cx="81624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localization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矩形 142">
              <a:extLst>
                <a:ext uri="{FF2B5EF4-FFF2-40B4-BE49-F238E27FC236}">
                  <a16:creationId xmlns:a16="http://schemas.microsoft.com/office/drawing/2014/main" id="{CACCAB7C-D7C5-4BA1-82F8-289B939D6F39}"/>
                </a:ext>
              </a:extLst>
            </p:cNvPr>
            <p:cNvSpPr/>
            <p:nvPr/>
          </p:nvSpPr>
          <p:spPr>
            <a:xfrm>
              <a:off x="522976" y="5468002"/>
              <a:ext cx="277832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cellular component organization or biogenesis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矩形 143">
              <a:extLst>
                <a:ext uri="{FF2B5EF4-FFF2-40B4-BE49-F238E27FC236}">
                  <a16:creationId xmlns:a16="http://schemas.microsoft.com/office/drawing/2014/main" id="{EA0755BA-C8BC-4946-BD67-9582ED7B3C4D}"/>
                </a:ext>
              </a:extLst>
            </p:cNvPr>
            <p:cNvSpPr/>
            <p:nvPr/>
          </p:nvSpPr>
          <p:spPr>
            <a:xfrm>
              <a:off x="3397937" y="5468002"/>
              <a:ext cx="142522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other </a:t>
              </a:r>
              <a:r>
                <a:rPr lang="en-US" altLang="zh-CN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subterms</a:t>
              </a:r>
              <a:endPara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5" name="矩形 144">
            <a:extLst>
              <a:ext uri="{FF2B5EF4-FFF2-40B4-BE49-F238E27FC236}">
                <a16:creationId xmlns:a16="http://schemas.microsoft.com/office/drawing/2014/main" id="{D3B980B8-DD4F-4277-BBCB-5948675F4809}"/>
              </a:ext>
            </a:extLst>
          </p:cNvPr>
          <p:cNvSpPr/>
          <p:nvPr/>
        </p:nvSpPr>
        <p:spPr>
          <a:xfrm>
            <a:off x="3930650" y="177800"/>
            <a:ext cx="1282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29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453C7DA9-C7D9-4C95-A1FC-1C2BF5846D7D}"/>
              </a:ext>
            </a:extLst>
          </p:cNvPr>
          <p:cNvGrpSpPr/>
          <p:nvPr/>
        </p:nvGrpSpPr>
        <p:grpSpPr>
          <a:xfrm>
            <a:off x="4692746" y="1183640"/>
            <a:ext cx="3235289" cy="3263900"/>
            <a:chOff x="781146" y="764540"/>
            <a:chExt cx="3235289" cy="3263900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B9F6B2E6-A545-4044-B0F1-A2532CA02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46" y="764540"/>
              <a:ext cx="3235289" cy="3263900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98250CF2-CDC9-41AA-9882-C40BB5BB5DCB}"/>
                </a:ext>
              </a:extLst>
            </p:cNvPr>
            <p:cNvSpPr txBox="1"/>
            <p:nvPr/>
          </p:nvSpPr>
          <p:spPr>
            <a:xfrm>
              <a:off x="1754494" y="1442392"/>
              <a:ext cx="285143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94034C20-0DBB-417D-B936-50C65AE5665C}"/>
                </a:ext>
              </a:extLst>
            </p:cNvPr>
            <p:cNvSpPr txBox="1"/>
            <p:nvPr/>
          </p:nvSpPr>
          <p:spPr>
            <a:xfrm>
              <a:off x="2274059" y="1744174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D241D66-BCA6-4127-9E8D-C168BB1EEE74}"/>
                </a:ext>
              </a:extLst>
            </p:cNvPr>
            <p:cNvSpPr txBox="1"/>
            <p:nvPr/>
          </p:nvSpPr>
          <p:spPr>
            <a:xfrm>
              <a:off x="1898257" y="2189111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C66DFC7F-6397-40BC-ADC5-944C91442FAC}"/>
                </a:ext>
              </a:extLst>
            </p:cNvPr>
            <p:cNvSpPr txBox="1"/>
            <p:nvPr/>
          </p:nvSpPr>
          <p:spPr>
            <a:xfrm>
              <a:off x="2680678" y="2189111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DC7336A1-7F9A-4017-ACA4-66035DEEA88D}"/>
                </a:ext>
              </a:extLst>
            </p:cNvPr>
            <p:cNvSpPr txBox="1"/>
            <p:nvPr/>
          </p:nvSpPr>
          <p:spPr>
            <a:xfrm>
              <a:off x="2794188" y="1442392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1DB6D9AC-F448-465B-92DF-D7CFC9B60B56}"/>
                </a:ext>
              </a:extLst>
            </p:cNvPr>
            <p:cNvSpPr txBox="1"/>
            <p:nvPr/>
          </p:nvSpPr>
          <p:spPr>
            <a:xfrm>
              <a:off x="2997066" y="1815364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F04EF57-1CC6-425B-957B-5627BC248116}"/>
                </a:ext>
              </a:extLst>
            </p:cNvPr>
            <p:cNvSpPr txBox="1"/>
            <p:nvPr/>
          </p:nvSpPr>
          <p:spPr>
            <a:xfrm>
              <a:off x="3342335" y="2046731"/>
              <a:ext cx="285143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7CBC6CA-BF57-4B56-83E4-035439035E72}"/>
                </a:ext>
              </a:extLst>
            </p:cNvPr>
            <p:cNvSpPr txBox="1"/>
            <p:nvPr/>
          </p:nvSpPr>
          <p:spPr>
            <a:xfrm>
              <a:off x="2898677" y="2678542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9BAFF8B-F38F-4F56-9B4C-76859022F08D}"/>
                </a:ext>
              </a:extLst>
            </p:cNvPr>
            <p:cNvSpPr txBox="1"/>
            <p:nvPr/>
          </p:nvSpPr>
          <p:spPr>
            <a:xfrm>
              <a:off x="2523148" y="2838718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CE7931A2-5143-4145-A0E2-FE3A2610D2AC}"/>
                </a:ext>
              </a:extLst>
            </p:cNvPr>
            <p:cNvSpPr txBox="1"/>
            <p:nvPr/>
          </p:nvSpPr>
          <p:spPr>
            <a:xfrm>
              <a:off x="2264945" y="3105680"/>
              <a:ext cx="285143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37E883FE-EDD6-4325-A1B7-E0DB16F1A1FC}"/>
                </a:ext>
              </a:extLst>
            </p:cNvPr>
            <p:cNvSpPr txBox="1"/>
            <p:nvPr/>
          </p:nvSpPr>
          <p:spPr>
            <a:xfrm>
              <a:off x="2299459" y="2589554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17A46E56-B176-4380-8494-18327E60534E}"/>
                </a:ext>
              </a:extLst>
            </p:cNvPr>
            <p:cNvSpPr txBox="1"/>
            <p:nvPr/>
          </p:nvSpPr>
          <p:spPr>
            <a:xfrm>
              <a:off x="2032789" y="2838718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0D171824-368E-44EB-A177-895565EA56CB}"/>
                </a:ext>
              </a:extLst>
            </p:cNvPr>
            <p:cNvSpPr txBox="1"/>
            <p:nvPr/>
          </p:nvSpPr>
          <p:spPr>
            <a:xfrm>
              <a:off x="1665135" y="2678542"/>
              <a:ext cx="219609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2786B738-A439-4E4F-BFF7-82BD56133478}"/>
                </a:ext>
              </a:extLst>
            </p:cNvPr>
            <p:cNvSpPr txBox="1"/>
            <p:nvPr/>
          </p:nvSpPr>
          <p:spPr>
            <a:xfrm>
              <a:off x="1179996" y="2046731"/>
              <a:ext cx="285143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33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24D1C912-8885-4B25-A580-86DEEA9A31FC}"/>
                </a:ext>
              </a:extLst>
            </p:cNvPr>
            <p:cNvSpPr txBox="1"/>
            <p:nvPr/>
          </p:nvSpPr>
          <p:spPr>
            <a:xfrm>
              <a:off x="1533976" y="1815364"/>
              <a:ext cx="285143" cy="204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24DB6E6E-2CBC-49D1-9A84-9F2C60E5A9DE}"/>
                </a:ext>
              </a:extLst>
            </p:cNvPr>
            <p:cNvSpPr txBox="1"/>
            <p:nvPr/>
          </p:nvSpPr>
          <p:spPr>
            <a:xfrm>
              <a:off x="882263" y="3199281"/>
              <a:ext cx="939154" cy="216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6C07CC5C-5202-4FAF-AB2E-5DCE54D4BA97}"/>
                </a:ext>
              </a:extLst>
            </p:cNvPr>
            <p:cNvSpPr txBox="1"/>
            <p:nvPr/>
          </p:nvSpPr>
          <p:spPr>
            <a:xfrm>
              <a:off x="1007033" y="1069840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E3235933-9312-4CB3-929F-13EF24586611}"/>
                </a:ext>
              </a:extLst>
            </p:cNvPr>
            <p:cNvSpPr txBox="1"/>
            <p:nvPr/>
          </p:nvSpPr>
          <p:spPr>
            <a:xfrm>
              <a:off x="2508975" y="1069840"/>
              <a:ext cx="1314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81CC1F9A-596D-4EC1-BF02-273375E60C8D}"/>
                </a:ext>
              </a:extLst>
            </p:cNvPr>
            <p:cNvSpPr txBox="1"/>
            <p:nvPr/>
          </p:nvSpPr>
          <p:spPr>
            <a:xfrm>
              <a:off x="2721648" y="3199281"/>
              <a:ext cx="939154" cy="216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DD88999-47EE-49F9-97C6-BC56877AE3D2}"/>
                </a:ext>
              </a:extLst>
            </p:cNvPr>
            <p:cNvSpPr txBox="1"/>
            <p:nvPr/>
          </p:nvSpPr>
          <p:spPr>
            <a:xfrm>
              <a:off x="1570219" y="3542055"/>
              <a:ext cx="16787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Down-regulation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F8A39A64-562E-4992-A3D7-5FB0F08B189A}"/>
              </a:ext>
            </a:extLst>
          </p:cNvPr>
          <p:cNvGrpSpPr/>
          <p:nvPr/>
        </p:nvGrpSpPr>
        <p:grpSpPr>
          <a:xfrm>
            <a:off x="1289146" y="1183640"/>
            <a:ext cx="3235289" cy="3263900"/>
            <a:chOff x="5124546" y="739140"/>
            <a:chExt cx="3235289" cy="3263900"/>
          </a:xfrm>
        </p:grpSpPr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ED3ED6B5-9A8E-4E02-A0D0-E4040FD75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4546" y="739140"/>
              <a:ext cx="3235289" cy="3263900"/>
            </a:xfrm>
            <a:prstGeom prst="rect">
              <a:avLst/>
            </a:prstGeom>
          </p:spPr>
        </p:pic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4414F262-9345-485E-AEB9-306DB939056C}"/>
                </a:ext>
              </a:extLst>
            </p:cNvPr>
            <p:cNvSpPr txBox="1"/>
            <p:nvPr/>
          </p:nvSpPr>
          <p:spPr>
            <a:xfrm>
              <a:off x="6097894" y="1416992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47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CD56AE4A-3CBF-4A93-ADB9-FD607014843E}"/>
                </a:ext>
              </a:extLst>
            </p:cNvPr>
            <p:cNvSpPr txBox="1"/>
            <p:nvPr/>
          </p:nvSpPr>
          <p:spPr>
            <a:xfrm>
              <a:off x="6617459" y="1718774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251D532C-F9D4-49C1-A2F5-C765E857FAE6}"/>
                </a:ext>
              </a:extLst>
            </p:cNvPr>
            <p:cNvSpPr txBox="1"/>
            <p:nvPr/>
          </p:nvSpPr>
          <p:spPr>
            <a:xfrm>
              <a:off x="6188317" y="2163711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A0F1CC99-A1BF-4371-AF57-D2952FEA654F}"/>
                </a:ext>
              </a:extLst>
            </p:cNvPr>
            <p:cNvSpPr txBox="1"/>
            <p:nvPr/>
          </p:nvSpPr>
          <p:spPr>
            <a:xfrm>
              <a:off x="7024078" y="2163711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82662F2F-0435-473A-9164-57129A926E83}"/>
                </a:ext>
              </a:extLst>
            </p:cNvPr>
            <p:cNvSpPr txBox="1"/>
            <p:nvPr/>
          </p:nvSpPr>
          <p:spPr>
            <a:xfrm>
              <a:off x="7137588" y="1416992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6766B613-4442-4222-A069-62D7F63D05EA}"/>
                </a:ext>
              </a:extLst>
            </p:cNvPr>
            <p:cNvSpPr txBox="1"/>
            <p:nvPr/>
          </p:nvSpPr>
          <p:spPr>
            <a:xfrm>
              <a:off x="7340466" y="1789964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FC3998A1-7F4E-4A29-9268-32ABD15EADFA}"/>
                </a:ext>
              </a:extLst>
            </p:cNvPr>
            <p:cNvSpPr txBox="1"/>
            <p:nvPr/>
          </p:nvSpPr>
          <p:spPr>
            <a:xfrm>
              <a:off x="7685735" y="2021331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4DCF62B7-EF65-4EF6-8BF3-75E328292DCF}"/>
                </a:ext>
              </a:extLst>
            </p:cNvPr>
            <p:cNvSpPr txBox="1"/>
            <p:nvPr/>
          </p:nvSpPr>
          <p:spPr>
            <a:xfrm>
              <a:off x="7254777" y="2653142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BA298AF5-1857-4EDD-A227-85B74FB463B7}"/>
                </a:ext>
              </a:extLst>
            </p:cNvPr>
            <p:cNvSpPr txBox="1"/>
            <p:nvPr/>
          </p:nvSpPr>
          <p:spPr>
            <a:xfrm>
              <a:off x="6805588" y="2813318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BEA988CA-2039-4BBB-8F6C-D413BC13CEAA}"/>
                </a:ext>
              </a:extLst>
            </p:cNvPr>
            <p:cNvSpPr txBox="1"/>
            <p:nvPr/>
          </p:nvSpPr>
          <p:spPr>
            <a:xfrm>
              <a:off x="6631205" y="3080280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192281B7-C733-42A7-B71B-B4F9E808A310}"/>
                </a:ext>
              </a:extLst>
            </p:cNvPr>
            <p:cNvSpPr txBox="1"/>
            <p:nvPr/>
          </p:nvSpPr>
          <p:spPr>
            <a:xfrm>
              <a:off x="6597139" y="2564154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65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29B5EE79-B364-464F-9002-A92DB14B7615}"/>
                </a:ext>
              </a:extLst>
            </p:cNvPr>
            <p:cNvSpPr txBox="1"/>
            <p:nvPr/>
          </p:nvSpPr>
          <p:spPr>
            <a:xfrm>
              <a:off x="6376189" y="2813318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99CC0091-F314-45F4-A09E-EBBF547BA8E7}"/>
                </a:ext>
              </a:extLst>
            </p:cNvPr>
            <p:cNvSpPr txBox="1"/>
            <p:nvPr/>
          </p:nvSpPr>
          <p:spPr>
            <a:xfrm>
              <a:off x="6008535" y="2653142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E453905A-78E5-4C19-8A21-4DB9B95141D4}"/>
                </a:ext>
              </a:extLst>
            </p:cNvPr>
            <p:cNvSpPr txBox="1"/>
            <p:nvPr/>
          </p:nvSpPr>
          <p:spPr>
            <a:xfrm>
              <a:off x="5523396" y="2021331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D721A5CB-1930-446C-9C9C-0838EDA9A8E3}"/>
                </a:ext>
              </a:extLst>
            </p:cNvPr>
            <p:cNvSpPr txBox="1"/>
            <p:nvPr/>
          </p:nvSpPr>
          <p:spPr>
            <a:xfrm>
              <a:off x="5877376" y="1789964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39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C869D695-ADD7-4F4B-91F5-17E27BE38636}"/>
                </a:ext>
              </a:extLst>
            </p:cNvPr>
            <p:cNvSpPr txBox="1"/>
            <p:nvPr/>
          </p:nvSpPr>
          <p:spPr>
            <a:xfrm>
              <a:off x="5212411" y="3173881"/>
              <a:ext cx="939154" cy="216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E3B60BBB-6DD6-4B9F-903A-607BD54EE6D3}"/>
                </a:ext>
              </a:extLst>
            </p:cNvPr>
            <p:cNvSpPr txBox="1"/>
            <p:nvPr/>
          </p:nvSpPr>
          <p:spPr>
            <a:xfrm>
              <a:off x="5350436" y="1044440"/>
              <a:ext cx="1314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35082607-E518-4D7A-92B9-6F334D82BAE3}"/>
                </a:ext>
              </a:extLst>
            </p:cNvPr>
            <p:cNvSpPr txBox="1"/>
            <p:nvPr/>
          </p:nvSpPr>
          <p:spPr>
            <a:xfrm>
              <a:off x="6905386" y="1044440"/>
              <a:ext cx="1314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-I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3B9B0209-FA9C-4832-9626-F7AA6E56F1C8}"/>
                </a:ext>
              </a:extLst>
            </p:cNvPr>
            <p:cNvSpPr txBox="1"/>
            <p:nvPr/>
          </p:nvSpPr>
          <p:spPr>
            <a:xfrm>
              <a:off x="7078303" y="3173881"/>
              <a:ext cx="939154" cy="216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mac53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vs </a:t>
              </a: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C29BE6C1-792E-4A26-AAE7-F97B1D005464}"/>
                </a:ext>
              </a:extLst>
            </p:cNvPr>
            <p:cNvSpPr txBox="1"/>
            <p:nvPr/>
          </p:nvSpPr>
          <p:spPr>
            <a:xfrm>
              <a:off x="6054975" y="3519416"/>
              <a:ext cx="1416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Up-regulation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D3B980B8-DD4F-4277-BBCB-5948675F4809}"/>
              </a:ext>
            </a:extLst>
          </p:cNvPr>
          <p:cNvSpPr/>
          <p:nvPr/>
        </p:nvSpPr>
        <p:spPr>
          <a:xfrm>
            <a:off x="3930650" y="743635"/>
            <a:ext cx="1282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79E6D3CE-D97C-4B00-9174-E479D9CF051E}"/>
              </a:ext>
            </a:extLst>
          </p:cNvPr>
          <p:cNvSpPr txBox="1"/>
          <p:nvPr/>
        </p:nvSpPr>
        <p:spPr>
          <a:xfrm>
            <a:off x="1278133" y="1183722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0F365D3A-B269-4857-BEE0-AA4BF6F5D02B}"/>
              </a:ext>
            </a:extLst>
          </p:cNvPr>
          <p:cNvSpPr txBox="1"/>
          <p:nvPr/>
        </p:nvSpPr>
        <p:spPr>
          <a:xfrm>
            <a:off x="4678994" y="1183722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08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 1"/>
          <p:cNvSpPr txBox="1">
            <a:spLocks/>
          </p:cNvSpPr>
          <p:nvPr/>
        </p:nvSpPr>
        <p:spPr>
          <a:xfrm>
            <a:off x="3914775" y="203200"/>
            <a:ext cx="1314450" cy="3429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BC8CC71-6A1F-4283-B0D6-D3984007BB3D}"/>
              </a:ext>
            </a:extLst>
          </p:cNvPr>
          <p:cNvGrpSpPr/>
          <p:nvPr/>
        </p:nvGrpSpPr>
        <p:grpSpPr>
          <a:xfrm>
            <a:off x="984694" y="624449"/>
            <a:ext cx="7174612" cy="2386839"/>
            <a:chOff x="710232" y="1247301"/>
            <a:chExt cx="7174612" cy="2386839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1374E20A-D894-4DC7-BF4C-7641725994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156"/>
            <a:stretch/>
          </p:blipFill>
          <p:spPr>
            <a:xfrm flipV="1">
              <a:off x="2677632" y="1360073"/>
              <a:ext cx="5179089" cy="354166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A3396131-FABD-4620-93B2-398C8C1465C3}"/>
                </a:ext>
              </a:extLst>
            </p:cNvPr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623"/>
            <a:stretch/>
          </p:blipFill>
          <p:spPr>
            <a:xfrm flipV="1">
              <a:off x="3290252" y="1716213"/>
              <a:ext cx="4549469" cy="356832"/>
            </a:xfrm>
            <a:prstGeom prst="rect">
              <a:avLst/>
            </a:prstGeom>
          </p:spPr>
        </p:pic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420A4372-74DB-4A02-991E-B78BAB46C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48"/>
            <a:stretch/>
          </p:blipFill>
          <p:spPr>
            <a:xfrm flipV="1">
              <a:off x="2677629" y="2076522"/>
              <a:ext cx="5179087" cy="346206"/>
            </a:xfrm>
            <a:prstGeom prst="rect">
              <a:avLst/>
            </a:prstGeom>
          </p:spPr>
        </p:pic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id="{C2A5E4FE-73CF-4117-802A-B47FB3E94EB1}"/>
                </a:ext>
              </a:extLst>
            </p:cNvPr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77"/>
            <a:stretch/>
          </p:blipFill>
          <p:spPr>
            <a:xfrm flipV="1">
              <a:off x="4397889" y="2445758"/>
              <a:ext cx="3415517" cy="357060"/>
            </a:xfrm>
            <a:prstGeom prst="rect">
              <a:avLst/>
            </a:prstGeom>
          </p:spPr>
        </p:pic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id="{2E238E25-B2FD-47D5-B715-15D1F5EC4EC1}"/>
                </a:ext>
              </a:extLst>
            </p:cNvPr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781"/>
            <a:stretch/>
          </p:blipFill>
          <p:spPr>
            <a:xfrm flipV="1">
              <a:off x="4393436" y="2806283"/>
              <a:ext cx="3423714" cy="356040"/>
            </a:xfrm>
            <a:prstGeom prst="rect">
              <a:avLst/>
            </a:prstGeom>
          </p:spPr>
        </p:pic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6EEC44F7-2BF3-4A6E-996A-FD33E955983D}"/>
                </a:ext>
              </a:extLst>
            </p:cNvPr>
            <p:cNvCxnSpPr/>
            <p:nvPr/>
          </p:nvCxnSpPr>
          <p:spPr>
            <a:xfrm>
              <a:off x="6950359" y="3528181"/>
              <a:ext cx="93448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900DD68D-14A7-4A86-89CB-79CFAA823C3A}"/>
                </a:ext>
              </a:extLst>
            </p:cNvPr>
            <p:cNvSpPr txBox="1"/>
            <p:nvPr/>
          </p:nvSpPr>
          <p:spPr>
            <a:xfrm>
              <a:off x="7161651" y="3272616"/>
              <a:ext cx="4755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 kb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C7842A55-A6AC-4D7B-96A5-2C2E1B5D63C7}"/>
                </a:ext>
              </a:extLst>
            </p:cNvPr>
            <p:cNvSpPr txBox="1"/>
            <p:nvPr/>
          </p:nvSpPr>
          <p:spPr>
            <a:xfrm>
              <a:off x="1952955" y="1459279"/>
              <a:ext cx="825867" cy="262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Isoform 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690C12C4-0770-423D-9576-46592878D2E5}"/>
                </a:ext>
              </a:extLst>
            </p:cNvPr>
            <p:cNvSpPr txBox="1"/>
            <p:nvPr/>
          </p:nvSpPr>
          <p:spPr>
            <a:xfrm>
              <a:off x="1952955" y="1821126"/>
              <a:ext cx="825867" cy="262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Isoform b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CE540F86-5977-4204-AFFD-DD0D7B9625FB}"/>
                </a:ext>
              </a:extLst>
            </p:cNvPr>
            <p:cNvSpPr txBox="1"/>
            <p:nvPr/>
          </p:nvSpPr>
          <p:spPr>
            <a:xfrm>
              <a:off x="1952955" y="2182972"/>
              <a:ext cx="817853" cy="262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Isoform 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67522C55-904C-4FD1-B83F-7ECFAD76F9A0}"/>
                </a:ext>
              </a:extLst>
            </p:cNvPr>
            <p:cNvSpPr txBox="1"/>
            <p:nvPr/>
          </p:nvSpPr>
          <p:spPr>
            <a:xfrm>
              <a:off x="1952955" y="2544818"/>
              <a:ext cx="825867" cy="262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Isoform d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A7584CA6-283B-458E-AE4E-B3635A0304D8}"/>
                </a:ext>
              </a:extLst>
            </p:cNvPr>
            <p:cNvSpPr txBox="1"/>
            <p:nvPr/>
          </p:nvSpPr>
          <p:spPr>
            <a:xfrm>
              <a:off x="1952955" y="2906664"/>
              <a:ext cx="825867" cy="262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Isoform e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id="{7BF35BAA-3490-40F1-ABF6-681B3A126FD3}"/>
                </a:ext>
              </a:extLst>
            </p:cNvPr>
            <p:cNvSpPr/>
            <p:nvPr/>
          </p:nvSpPr>
          <p:spPr>
            <a:xfrm>
              <a:off x="4445029" y="3132195"/>
              <a:ext cx="36000" cy="341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等腰三角形 14">
              <a:extLst>
                <a:ext uri="{FF2B5EF4-FFF2-40B4-BE49-F238E27FC236}">
                  <a16:creationId xmlns:a16="http://schemas.microsoft.com/office/drawing/2014/main" id="{8F568C8F-F490-45DB-9016-4035533A693C}"/>
                </a:ext>
              </a:extLst>
            </p:cNvPr>
            <p:cNvSpPr/>
            <p:nvPr/>
          </p:nvSpPr>
          <p:spPr>
            <a:xfrm>
              <a:off x="6376606" y="3132195"/>
              <a:ext cx="36000" cy="341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等腰三角形 19">
              <a:extLst>
                <a:ext uri="{FF2B5EF4-FFF2-40B4-BE49-F238E27FC236}">
                  <a16:creationId xmlns:a16="http://schemas.microsoft.com/office/drawing/2014/main" id="{AB3B5B24-589D-4E16-B3B7-167B8C8895E4}"/>
                </a:ext>
              </a:extLst>
            </p:cNvPr>
            <p:cNvSpPr/>
            <p:nvPr/>
          </p:nvSpPr>
          <p:spPr>
            <a:xfrm>
              <a:off x="4940240" y="3132195"/>
              <a:ext cx="36000" cy="341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等腰三角形 24">
              <a:extLst>
                <a:ext uri="{FF2B5EF4-FFF2-40B4-BE49-F238E27FC236}">
                  <a16:creationId xmlns:a16="http://schemas.microsoft.com/office/drawing/2014/main" id="{3417FA03-5CDF-45DB-B389-1498CEBEBA28}"/>
                </a:ext>
              </a:extLst>
            </p:cNvPr>
            <p:cNvSpPr/>
            <p:nvPr/>
          </p:nvSpPr>
          <p:spPr>
            <a:xfrm>
              <a:off x="5535558" y="3132195"/>
              <a:ext cx="36000" cy="341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等腰三角形 34">
              <a:extLst>
                <a:ext uri="{FF2B5EF4-FFF2-40B4-BE49-F238E27FC236}">
                  <a16:creationId xmlns:a16="http://schemas.microsoft.com/office/drawing/2014/main" id="{BC0CB5D7-724D-4831-80F5-B08ECFC8EE12}"/>
                </a:ext>
              </a:extLst>
            </p:cNvPr>
            <p:cNvSpPr/>
            <p:nvPr/>
          </p:nvSpPr>
          <p:spPr>
            <a:xfrm>
              <a:off x="6154685" y="3132195"/>
              <a:ext cx="36000" cy="341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E536CFDE-B144-491A-A247-D7CD3A0BAA8C}"/>
                </a:ext>
              </a:extLst>
            </p:cNvPr>
            <p:cNvSpPr txBox="1"/>
            <p:nvPr/>
          </p:nvSpPr>
          <p:spPr>
            <a:xfrm>
              <a:off x="4056024" y="3127477"/>
              <a:ext cx="643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mac51</a:t>
              </a:r>
              <a:endParaRPr lang="zh-CN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5B3BA25B-5B7E-4425-810D-E7E450CBE2E4}"/>
                </a:ext>
              </a:extLst>
            </p:cNvPr>
            <p:cNvSpPr txBox="1"/>
            <p:nvPr/>
          </p:nvSpPr>
          <p:spPr>
            <a:xfrm>
              <a:off x="4549572" y="3127477"/>
              <a:ext cx="643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mac36</a:t>
              </a:r>
              <a:endParaRPr lang="zh-CN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6EFC735F-22C7-463C-A344-6FA1D299AD08}"/>
                </a:ext>
              </a:extLst>
            </p:cNvPr>
            <p:cNvSpPr txBox="1"/>
            <p:nvPr/>
          </p:nvSpPr>
          <p:spPr>
            <a:xfrm>
              <a:off x="5042087" y="3127477"/>
              <a:ext cx="6434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mac35</a:t>
              </a:r>
            </a:p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mac32</a:t>
              </a:r>
              <a:endParaRPr lang="zh-CN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BE52BDBB-0DE4-42FB-9881-ED21D1B7C17E}"/>
                </a:ext>
              </a:extLst>
            </p:cNvPr>
            <p:cNvSpPr txBox="1"/>
            <p:nvPr/>
          </p:nvSpPr>
          <p:spPr>
            <a:xfrm>
              <a:off x="5499171" y="3372530"/>
              <a:ext cx="643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mac43</a:t>
              </a:r>
              <a:endParaRPr lang="zh-CN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C4A3F1C9-9920-4C24-80CC-FE4F26BCC6E8}"/>
                </a:ext>
              </a:extLst>
            </p:cNvPr>
            <p:cNvSpPr txBox="1"/>
            <p:nvPr/>
          </p:nvSpPr>
          <p:spPr>
            <a:xfrm>
              <a:off x="6275376" y="3127477"/>
              <a:ext cx="643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mac42</a:t>
              </a:r>
              <a:endParaRPr lang="zh-CN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EE59F1B5-3966-4BC1-98DD-5941FE46CF12}"/>
                </a:ext>
              </a:extLst>
            </p:cNvPr>
            <p:cNvSpPr txBox="1"/>
            <p:nvPr/>
          </p:nvSpPr>
          <p:spPr>
            <a:xfrm>
              <a:off x="5794828" y="3127477"/>
              <a:ext cx="643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mac44</a:t>
              </a:r>
              <a:endParaRPr lang="zh-CN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标题 1"/>
            <p:cNvSpPr txBox="1">
              <a:spLocks/>
            </p:cNvSpPr>
            <p:nvPr/>
          </p:nvSpPr>
          <p:spPr>
            <a:xfrm>
              <a:off x="723484" y="1247301"/>
              <a:ext cx="1363731" cy="342900"/>
            </a:xfrm>
            <a:prstGeom prst="rect">
              <a:avLst/>
            </a:prstGeom>
          </p:spPr>
          <p:txBody>
            <a:bodyPr>
              <a:normAutofit fontScale="9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defRPr/>
              </a:pP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wdr-23a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promoter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等腰三角形 29">
              <a:extLst>
                <a:ext uri="{FF2B5EF4-FFF2-40B4-BE49-F238E27FC236}">
                  <a16:creationId xmlns:a16="http://schemas.microsoft.com/office/drawing/2014/main" id="{0D89F641-0A28-4477-8AB4-79E3EB16F2BB}"/>
                </a:ext>
              </a:extLst>
            </p:cNvPr>
            <p:cNvSpPr/>
            <p:nvPr/>
          </p:nvSpPr>
          <p:spPr>
            <a:xfrm>
              <a:off x="5595089" y="3132195"/>
              <a:ext cx="36000" cy="341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78D7AD1D-D15F-49E0-94A0-9E923CB642B2}"/>
                </a:ext>
              </a:extLst>
            </p:cNvPr>
            <p:cNvCxnSpPr>
              <a:cxnSpLocks/>
            </p:cNvCxnSpPr>
            <p:nvPr/>
          </p:nvCxnSpPr>
          <p:spPr>
            <a:xfrm>
              <a:off x="5615470" y="3163983"/>
              <a:ext cx="0" cy="288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B9F71378-7703-4E8D-AAE7-72F5EE2E5513}"/>
                </a:ext>
              </a:extLst>
            </p:cNvPr>
            <p:cNvCxnSpPr/>
            <p:nvPr/>
          </p:nvCxnSpPr>
          <p:spPr>
            <a:xfrm>
              <a:off x="719421" y="1471203"/>
              <a:ext cx="2026800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B7FF0648-7A7E-495D-BD6F-2B7AF2B5A9F9}"/>
                </a:ext>
              </a:extLst>
            </p:cNvPr>
            <p:cNvCxnSpPr/>
            <p:nvPr/>
          </p:nvCxnSpPr>
          <p:spPr>
            <a:xfrm>
              <a:off x="719421" y="1827763"/>
              <a:ext cx="26316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标题 1">
              <a:extLst>
                <a:ext uri="{FF2B5EF4-FFF2-40B4-BE49-F238E27FC236}">
                  <a16:creationId xmlns:a16="http://schemas.microsoft.com/office/drawing/2014/main" id="{33606FE3-3F67-4060-951C-EA691ECD3E55}"/>
                </a:ext>
              </a:extLst>
            </p:cNvPr>
            <p:cNvSpPr txBox="1">
              <a:spLocks/>
            </p:cNvSpPr>
            <p:nvPr/>
          </p:nvSpPr>
          <p:spPr>
            <a:xfrm>
              <a:off x="710232" y="1614004"/>
              <a:ext cx="1363731" cy="342900"/>
            </a:xfrm>
            <a:prstGeom prst="rect">
              <a:avLst/>
            </a:prstGeom>
          </p:spPr>
          <p:txBody>
            <a:bodyPr>
              <a:normAutofit fontScale="9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defRPr/>
              </a:pPr>
              <a:r>
                <a:rPr lang="en-US" altLang="zh-CN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wdr-23b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promoter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8864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表格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82551"/>
              </p:ext>
            </p:extLst>
          </p:nvPr>
        </p:nvGraphicFramePr>
        <p:xfrm>
          <a:off x="1192696" y="984640"/>
          <a:ext cx="6758608" cy="2341659"/>
        </p:xfrm>
        <a:graphic>
          <a:graphicData uri="http://schemas.openxmlformats.org/drawingml/2006/table">
            <a:tbl>
              <a:tblPr/>
              <a:tblGrid>
                <a:gridCol w="675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5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3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3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099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Mutation group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Mutations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Chromosome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Gene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Screen 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mac33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tsp-15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F</a:t>
                      </a:r>
                      <a:r>
                        <a:rPr lang="en-US" altLang="zh-CN" sz="10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 screen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mac37, 38, 40, 41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bli-3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mac32, 35, 36, 42, 43, 44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wdr-23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mac39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IV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skn-1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Screen 2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mac48, 50, 52, 54, 57, 58, 59, 60, 61, 62, 63, 64, 65, 66, 68, 69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bli-3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F</a:t>
                      </a:r>
                      <a:r>
                        <a:rPr lang="en-US" altLang="zh-CN" sz="10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 screen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2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mac49, 51, 70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wdr-23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3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mac53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IV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skn-1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mac55, 56, 67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III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  <a:ea typeface="+mn-ea"/>
                          <a:cs typeface="+mn-cs"/>
                        </a:rPr>
                        <a:t>doxa-1</a:t>
                      </a:r>
                      <a:endParaRPr lang="zh-CN" altLang="en-US" sz="10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Screen</a:t>
                      </a:r>
                      <a:r>
                        <a:rPr lang="en-US" altLang="zh-CN" sz="10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 3</a:t>
                      </a:r>
                      <a:endParaRPr lang="en-US" altLang="zh-CN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mac411, 413, 415, 416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IV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skn-1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0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F</a:t>
                      </a:r>
                      <a:r>
                        <a:rPr lang="en-US" altLang="zh-CN" sz="10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1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 screen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Undefined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altLang="zh-CN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mac</a:t>
                      </a:r>
                      <a:r>
                        <a:rPr lang="en-US" altLang="zh-CN" sz="1000" b="0" i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396, 397, 401, 403, 412, 414</a:t>
                      </a:r>
                      <a:endParaRPr lang="en-US" altLang="zh-CN" sz="10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/>
                      </a:endParaRP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TBD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/>
                        </a:rPr>
                        <a:t>TBD</a:t>
                      </a:r>
                    </a:p>
                  </a:txBody>
                  <a:tcPr marL="12700" marR="1270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标题 1"/>
          <p:cNvSpPr txBox="1">
            <a:spLocks/>
          </p:cNvSpPr>
          <p:nvPr/>
        </p:nvSpPr>
        <p:spPr>
          <a:xfrm>
            <a:off x="4019550" y="647700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221857"/>
              </p:ext>
            </p:extLst>
          </p:nvPr>
        </p:nvGraphicFramePr>
        <p:xfrm>
          <a:off x="1007153" y="501927"/>
          <a:ext cx="7129694" cy="617383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63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9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99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1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909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3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6263">
                <a:tc>
                  <a:txBody>
                    <a:bodyPr/>
                    <a:lstStyle/>
                    <a:p>
                      <a:pPr marL="0" indent="0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Allele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AA change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Domain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Screen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bli-3</a:t>
                      </a:r>
                      <a:endParaRPr lang="zh-CN" altLang="en-US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mac41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G44S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mac50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D369N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mac52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R504C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mac38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to T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S694F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TM and EF-hand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mac54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A758T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TM and EF-hand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mac61, 62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to 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G1023E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Extracellular(between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3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TM)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6884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mac57, 69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P1121S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Extracellular(between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5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TM)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mac48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G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G1191D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TM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mac68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T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S1243L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NADPH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mac40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A1263T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NADPH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mac58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to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A1263V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NADPH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123333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mac37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to 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A1330V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NADPH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mac63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E1416K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NADPH 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mac66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P1467S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NADPH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oxidase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mac60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zh-CN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6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Intron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5’ 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mac64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a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zh-CN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Intron14 3’ SS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0598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mac59, 65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 unknown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889677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</a:t>
                      </a:r>
                      <a:endParaRPr lang="zh-CN" altLang="en-US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mac33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G249R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Cytoplasmic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</a:t>
                      </a:r>
                      <a:endParaRPr lang="zh-CN" altLang="en-US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mac67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to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S11F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Extracellular (before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TM)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mac55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 to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P19S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Extracellular (before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TM)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mac56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N172Y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Extracellular (between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3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TM)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21625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</a:t>
                      </a:r>
                      <a:endParaRPr lang="zh-CN" altLang="en-US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mac51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 to 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Q80STOP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mac36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R130STOP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mac35, 49, 70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D312N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mac32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D313N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mac43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G331R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mac44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G361R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mac42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TG</a:t>
                      </a:r>
                      <a:r>
                        <a:rPr lang="en-US" altLang="zh-CN" sz="10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W413STOP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5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</a:t>
                      </a:r>
                      <a:r>
                        <a:rPr lang="en-US" altLang="zh-CN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zh-CN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WD40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skn-1</a:t>
                      </a:r>
                      <a:endParaRPr lang="zh-CN" altLang="en-US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mac53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G39D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mac415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R41C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mac39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R43C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3331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mac411, 413, 416</a:t>
                      </a:r>
                      <a:endParaRPr lang="zh-CN" alt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 to </a:t>
                      </a:r>
                      <a:r>
                        <a:rPr lang="en-US" altLang="zh-CN" sz="1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E147K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altLang="zh-CN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zh-CN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  <p:sp>
        <p:nvSpPr>
          <p:cNvPr id="5" name="标题 1"/>
          <p:cNvSpPr txBox="1">
            <a:spLocks/>
          </p:cNvSpPr>
          <p:nvPr/>
        </p:nvSpPr>
        <p:spPr>
          <a:xfrm>
            <a:off x="4019550" y="187188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S2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987747"/>
              </p:ext>
            </p:extLst>
          </p:nvPr>
        </p:nvGraphicFramePr>
        <p:xfrm>
          <a:off x="1701626" y="53008"/>
          <a:ext cx="6067140" cy="671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63640251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4250289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96352146"/>
                    </a:ext>
                  </a:extLst>
                </a:gridCol>
              </a:tblGrid>
              <a:tr h="175019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Genotype</a:t>
                      </a:r>
                      <a:endParaRPr lang="zh-CN" altLang="en-US" sz="7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mM </a:t>
                      </a:r>
                      <a:r>
                        <a:rPr lang="en-US" altLang="zh-CN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NaI</a:t>
                      </a:r>
                      <a:endParaRPr lang="en-US" altLang="zh-CN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altLang="zh-CN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mM </a:t>
                      </a:r>
                      <a:r>
                        <a:rPr lang="en-US" altLang="zh-CN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NaI</a:t>
                      </a:r>
                      <a:endParaRPr lang="en-US" altLang="zh-CN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zh-CN" sz="10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042556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zh-CN" altLang="en-US" sz="10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zh-CN" sz="10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Adult/Larvae</a:t>
                      </a: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%Adult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Adult/Larvae</a:t>
                      </a: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%Adult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tsp-15(mac33); ctrl</a:t>
                      </a:r>
                      <a:r>
                        <a:rPr lang="en-US" altLang="zh-CN" sz="7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Tg</a:t>
                      </a: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456/459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99.35%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351/431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81.44%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524/526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99.62%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443/591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74.96%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tsp-15(mac33); ctrl</a:t>
                      </a:r>
                      <a:r>
                        <a:rPr lang="en-US" altLang="zh-CN" sz="7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Tg</a:t>
                      </a: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310/317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97.79%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242/275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88.00%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293/294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99.66%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267/316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84.49%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tsp-15(mac33); macEx[tsp-15p::tsp-15]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83/86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96.51%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0/71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59/66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89.39%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1/64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tsp-15(mac33); macEx[tsp-15p::tsp-15]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227/258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87.98%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5/229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2.18%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142/171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83.04%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3/126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2.38%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tsp-15(mac33); macEx[dpy-7p::tsp-15]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572/597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95.81%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5/447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1.12%</a:t>
                      </a:r>
                      <a:endParaRPr lang="zh-CN" altLang="en-US" sz="700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428/453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94.48%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9/583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1.54%</a:t>
                      </a:r>
                      <a:endParaRPr lang="zh-CN" altLang="en-US" sz="700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tsp-15(mac33); macEx[dpy-7p::tsp-15]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348/351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99.15%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1/343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0.29%</a:t>
                      </a:r>
                      <a:endParaRPr lang="zh-CN" altLang="en-US" sz="700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424/428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99.07%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5/213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2.35%</a:t>
                      </a:r>
                      <a:endParaRPr lang="zh-CN" altLang="en-US" sz="700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doxa-1(mac55); ctrl Tg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529/566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93.46%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436/524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83.21%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591/626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94.41%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502/578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86.85%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doxa-1(mac55); ctrl Tg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399/410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97.32%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334/385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86.75%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460/462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99.57%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348/401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61.85%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doxa-1(mac55); macEx[doxa-1p::doxa-1]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357/429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83.22%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121/407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29.73%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709628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316/412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76.70%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130/397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32.75%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143495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doxa-1(mac55); macEx[doxa-1p::doxa-1]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426/428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99.53%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126/485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25.98%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885195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453/453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116/411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28.22%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363624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wdr-23(mac32); ctrl Tg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222/225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98.67%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181/191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94.76%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79565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237/238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99.58%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164/166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98.80%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81036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wdr-23(mac32); ctrl Tg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345/352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98.01%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353/368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95.92%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9923620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322/327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98.47%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331/348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95.11%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770372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wdr-23(mac32); macEx[wdr-23ap::wdr-23a]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583/585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99.66%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19/461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4.12%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925464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609/623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97.77%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25/618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4.05%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9540773"/>
                  </a:ext>
                </a:extLst>
              </a:tr>
              <a:tr h="19760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wdr-23(mac32); macEx[wdr-23ap::wdr-23a]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975/989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98.58%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18/773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2.33%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9042398"/>
                  </a:ext>
                </a:extLst>
              </a:tr>
              <a:tr h="197603">
                <a:tc vMerge="1">
                  <a:txBody>
                    <a:bodyPr/>
                    <a:lstStyle/>
                    <a:p>
                      <a:endParaRPr lang="zh-CN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859/861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99.77%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19/889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2.14%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645967"/>
                  </a:ext>
                </a:extLst>
              </a:tr>
              <a:tr h="1976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wdr-23(mac32); macEx[wdr-23bp::wdr-23b] #1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369/386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95.60%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7/660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16986"/>
                  </a:ext>
                </a:extLst>
              </a:tr>
              <a:tr h="1976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847/855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99.06%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9/598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1.51%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37749"/>
                  </a:ext>
                </a:extLst>
              </a:tr>
              <a:tr h="1976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wdr-23(mac32); macEx[wdr-23bp::wdr-23b] #2</a:t>
                      </a: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652/668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97.60%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8/511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1.57%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7032603"/>
                  </a:ext>
                </a:extLst>
              </a:tr>
              <a:tr h="1976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7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en-US" altLang="zh-CN" sz="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7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671/677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99.11%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15/541</a:t>
                      </a:r>
                      <a:endParaRPr lang="zh-CN" alt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altLang="zh-CN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2.77%</a:t>
                      </a:r>
                      <a:endParaRPr lang="zh-CN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068034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0" y="0"/>
            <a:ext cx="1104900" cy="342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Table S3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7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7698</TotalTime>
  <Words>2742</Words>
  <Application>Microsoft Office PowerPoint</Application>
  <PresentationFormat>全屏显示(4:3)</PresentationFormat>
  <Paragraphs>993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等线</vt:lpstr>
      <vt:lpstr>等线 Light</vt:lpstr>
      <vt:lpstr>宋体</vt:lpstr>
      <vt:lpstr>Arial</vt:lpstr>
      <vt:lpstr>Calibri</vt:lpstr>
      <vt:lpstr>Calibri Light</vt:lpstr>
      <vt:lpstr>Office 主题​​</vt:lpstr>
      <vt:lpstr>Figure S1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Zhaofa Xu</dc:creator>
  <cp:lastModifiedBy>Xu Zhaofa</cp:lastModifiedBy>
  <cp:revision>491</cp:revision>
  <dcterms:created xsi:type="dcterms:W3CDTF">2018-01-05T13:02:00Z</dcterms:created>
  <dcterms:modified xsi:type="dcterms:W3CDTF">2018-08-20T02:40:10Z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