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56" d="100"/>
          <a:sy n="156" d="100"/>
        </p:scale>
        <p:origin x="-2312" y="1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7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8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9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9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7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5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9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3021-EC16-A84B-BB75-70DD4146357A}" type="datetimeFigureOut">
              <a:rPr lang="en-US" smtClean="0"/>
              <a:t>5/25/18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3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714500" y="5007935"/>
            <a:ext cx="357331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Figure S1. The 378604X strain is highly tolerant to [C</a:t>
            </a:r>
            <a:r>
              <a:rPr lang="en-US" sz="1200" b="1" baseline="-25000" dirty="0">
                <a:latin typeface="Times New Roman"/>
                <a:cs typeface="Times New Roman"/>
              </a:rPr>
              <a:t>2</a:t>
            </a:r>
            <a:r>
              <a:rPr lang="en-US" sz="1200" b="1" dirty="0">
                <a:latin typeface="Times New Roman"/>
                <a:cs typeface="Times New Roman"/>
              </a:rPr>
              <a:t>C</a:t>
            </a:r>
            <a:r>
              <a:rPr lang="en-US" sz="1200" b="1" baseline="-25000" dirty="0">
                <a:latin typeface="Times New Roman"/>
                <a:cs typeface="Times New Roman"/>
              </a:rPr>
              <a:t>1</a:t>
            </a:r>
            <a:r>
              <a:rPr lang="en-US" sz="1200" b="1" dirty="0">
                <a:latin typeface="Times New Roman"/>
                <a:cs typeface="Times New Roman"/>
              </a:rPr>
              <a:t>im][</a:t>
            </a:r>
            <a:r>
              <a:rPr lang="en-US" sz="1200" b="1" dirty="0" err="1">
                <a:latin typeface="Times New Roman"/>
                <a:cs typeface="Times New Roman"/>
              </a:rPr>
              <a:t>OAc</a:t>
            </a:r>
            <a:r>
              <a:rPr lang="en-US" sz="1200" b="1" dirty="0">
                <a:latin typeface="Times New Roman"/>
                <a:cs typeface="Times New Roman"/>
              </a:rPr>
              <a:t>].</a:t>
            </a:r>
            <a:r>
              <a:rPr lang="en-US" sz="1200" dirty="0">
                <a:latin typeface="Times New Roman"/>
                <a:cs typeface="Times New Roman"/>
              </a:rPr>
              <a:t> The bar graph displays the change in cell densities for 136 wild or domesticated </a:t>
            </a:r>
            <a:r>
              <a:rPr lang="en-US" sz="1200" i="1" dirty="0">
                <a:latin typeface="Times New Roman"/>
                <a:cs typeface="Times New Roman"/>
              </a:rPr>
              <a:t>S. </a:t>
            </a:r>
            <a:r>
              <a:rPr lang="en-US" sz="1200" i="1" dirty="0" err="1">
                <a:latin typeface="Times New Roman"/>
                <a:cs typeface="Times New Roman"/>
              </a:rPr>
              <a:t>cerevisiae</a:t>
            </a:r>
            <a:r>
              <a:rPr lang="en-US" sz="1200" dirty="0">
                <a:latin typeface="Times New Roman"/>
                <a:cs typeface="Times New Roman"/>
              </a:rPr>
              <a:t> strains cultured in 96-well plates containing YPD pH 5 + 250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im][</a:t>
            </a:r>
            <a:r>
              <a:rPr lang="en-US" sz="1200" dirty="0" err="1">
                <a:latin typeface="Times New Roman"/>
                <a:cs typeface="Times New Roman"/>
              </a:rPr>
              <a:t>OAc</a:t>
            </a:r>
            <a:r>
              <a:rPr lang="en-US" sz="1200" dirty="0">
                <a:latin typeface="Times New Roman"/>
                <a:cs typeface="Times New Roman"/>
              </a:rPr>
              <a:t>] medium relative to YPD pH 5 alone. Yeast strains were cultured aerobically for 24 h at 30 </a:t>
            </a:r>
            <a:r>
              <a:rPr lang="en-US" sz="1200" b="1" dirty="0">
                <a:latin typeface="Times New Roman"/>
                <a:cs typeface="Times New Roman"/>
              </a:rPr>
              <a:t>°</a:t>
            </a:r>
            <a:r>
              <a:rPr lang="en-US" sz="1200" dirty="0">
                <a:latin typeface="Times New Roman"/>
                <a:cs typeface="Times New Roman"/>
              </a:rPr>
              <a:t>C. Total cell growth in YPD pH 5 + 250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im][</a:t>
            </a:r>
            <a:r>
              <a:rPr lang="en-US" sz="1200" dirty="0" err="1">
                <a:latin typeface="Times New Roman"/>
                <a:cs typeface="Times New Roman"/>
              </a:rPr>
              <a:t>OAc</a:t>
            </a:r>
            <a:r>
              <a:rPr lang="en-US" sz="1200" dirty="0">
                <a:latin typeface="Times New Roman"/>
                <a:cs typeface="Times New Roman"/>
              </a:rPr>
              <a:t>] medium was normalized to cell growth in YPD pH 5 alone. Average values ± SEM were determined from independent biological triplicates. Strains along the x-axis are ordered identically as in </a:t>
            </a:r>
            <a:r>
              <a:rPr lang="en-US" sz="1200" b="1" dirty="0">
                <a:latin typeface="Times New Roman"/>
                <a:cs typeface="Times New Roman"/>
              </a:rPr>
              <a:t>Figure 1A</a:t>
            </a:r>
            <a:r>
              <a:rPr lang="en-US" sz="1200" dirty="0">
                <a:latin typeface="Times New Roman"/>
                <a:cs typeface="Times New Roman"/>
              </a:rPr>
              <a:t>.</a:t>
            </a:r>
            <a:r>
              <a:rPr lang="en-US" sz="1200" dirty="0" smtClean="0">
                <a:effectLst/>
                <a:latin typeface="Times New Roman"/>
                <a:cs typeface="Times New Roman"/>
              </a:rPr>
              <a:t> 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6" name="Picture 5" descr="fig-s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2298700"/>
            <a:ext cx="3429000" cy="240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77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128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Trey Sato</dc:creator>
  <cp:lastModifiedBy>Trey Sato</cp:lastModifiedBy>
  <cp:revision>2</cp:revision>
  <dcterms:created xsi:type="dcterms:W3CDTF">2018-03-28T18:07:29Z</dcterms:created>
  <dcterms:modified xsi:type="dcterms:W3CDTF">2018-05-25T20:46:19Z</dcterms:modified>
</cp:coreProperties>
</file>