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5" d="100"/>
          <a:sy n="125" d="100"/>
        </p:scale>
        <p:origin x="-1448" y="41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7/2/18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2000" y="7068315"/>
            <a:ext cx="55676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</a:t>
            </a:r>
            <a:r>
              <a:rPr lang="en-US" sz="1200" b="1" dirty="0" smtClean="0">
                <a:latin typeface="Times New Roman"/>
                <a:cs typeface="Times New Roman"/>
              </a:rPr>
              <a:t>S5. The 378 strain containing homozygous </a:t>
            </a:r>
            <a:r>
              <a:rPr lang="en-US" sz="1200" b="1" i="1" dirty="0" smtClean="0">
                <a:latin typeface="Times New Roman"/>
                <a:cs typeface="Times New Roman"/>
              </a:rPr>
              <a:t>sge1</a:t>
            </a:r>
            <a:r>
              <a:rPr lang="en-US" sz="1200" b="1" i="1" baseline="30000" dirty="0" smtClean="0">
                <a:latin typeface="Times New Roman"/>
                <a:cs typeface="Times New Roman"/>
              </a:rPr>
              <a:t>SLS</a:t>
            </a:r>
            <a:r>
              <a:rPr lang="en-US" sz="1200" b="1" dirty="0" smtClean="0">
                <a:latin typeface="Times New Roman"/>
                <a:cs typeface="Times New Roman"/>
              </a:rPr>
              <a:t> alleles is sensitive to cationic inhibitors.</a:t>
            </a:r>
            <a:r>
              <a:rPr lang="en-US" sz="1200" dirty="0" smtClean="0">
                <a:latin typeface="Times New Roman"/>
                <a:cs typeface="Times New Roman"/>
              </a:rPr>
              <a:t> 378 strain containing homozygous </a:t>
            </a:r>
            <a:r>
              <a:rPr lang="en-US" sz="1200" i="1" dirty="0" smtClean="0">
                <a:latin typeface="Times New Roman"/>
                <a:cs typeface="Times New Roman"/>
              </a:rPr>
              <a:t>ilt1Δ, sge1Δ, or sge1</a:t>
            </a:r>
            <a:r>
              <a:rPr lang="en-US" sz="1200" i="1" baseline="30000" dirty="0" smtClean="0">
                <a:latin typeface="Times New Roman"/>
                <a:cs typeface="Times New Roman"/>
              </a:rPr>
              <a:t>SLS</a:t>
            </a:r>
            <a:r>
              <a:rPr lang="en-US" sz="1200" dirty="0" smtClean="0">
                <a:latin typeface="Times New Roman"/>
                <a:cs typeface="Times New Roman"/>
              </a:rPr>
              <a:t> mutations were cultured </a:t>
            </a:r>
            <a:r>
              <a:rPr lang="en-US" sz="1200" dirty="0">
                <a:latin typeface="Times New Roman"/>
                <a:cs typeface="Times New Roman"/>
              </a:rPr>
              <a:t>aerobically in YPD pH 5 and the indicated concentrations of Crystal Violet (CV;</a:t>
            </a:r>
            <a:r>
              <a:rPr lang="en-US" sz="1200" b="1" dirty="0">
                <a:latin typeface="Times New Roman"/>
                <a:cs typeface="Times New Roman"/>
              </a:rPr>
              <a:t> A</a:t>
            </a:r>
            <a:r>
              <a:rPr lang="en-US" sz="1200" dirty="0" smtClean="0">
                <a:latin typeface="Times New Roman"/>
                <a:cs typeface="Times New Roman"/>
              </a:rPr>
              <a:t>-</a:t>
            </a:r>
            <a:r>
              <a:rPr lang="en-US" sz="1200" b="1" dirty="0" smtClean="0">
                <a:latin typeface="Times New Roman"/>
                <a:cs typeface="Times New Roman"/>
              </a:rPr>
              <a:t>C</a:t>
            </a:r>
            <a:r>
              <a:rPr lang="en-US" sz="1200" dirty="0" smtClean="0">
                <a:latin typeface="Times New Roman"/>
                <a:cs typeface="Times New Roman"/>
              </a:rPr>
              <a:t>)</a:t>
            </a:r>
            <a:r>
              <a:rPr lang="en-US" sz="1200" dirty="0">
                <a:latin typeface="Times New Roman"/>
                <a:cs typeface="Times New Roman"/>
              </a:rPr>
              <a:t>, </a:t>
            </a:r>
            <a:r>
              <a:rPr lang="en-US" sz="1200" dirty="0" smtClean="0">
                <a:latin typeface="Times New Roman"/>
                <a:cs typeface="Times New Roman"/>
              </a:rPr>
              <a:t>or </a:t>
            </a:r>
            <a:r>
              <a:rPr lang="en-US" sz="1200" dirty="0">
                <a:latin typeface="Times New Roman"/>
                <a:cs typeface="Times New Roman"/>
              </a:rPr>
              <a:t>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(</a:t>
            </a:r>
            <a:r>
              <a:rPr lang="en-US" sz="1200" b="1" dirty="0" smtClean="0">
                <a:latin typeface="Times New Roman"/>
                <a:cs typeface="Times New Roman"/>
              </a:rPr>
              <a:t>B-D</a:t>
            </a:r>
            <a:r>
              <a:rPr lang="en-US" sz="1200" dirty="0" smtClean="0">
                <a:latin typeface="Times New Roman"/>
                <a:cs typeface="Times New Roman"/>
              </a:rPr>
              <a:t>)</a:t>
            </a:r>
            <a:r>
              <a:rPr lang="en-US" sz="1200" dirty="0">
                <a:latin typeface="Times New Roman"/>
                <a:cs typeface="Times New Roman"/>
              </a:rPr>
              <a:t>. Relative growth was determined by measuring the total cell growth after 18 h of culturing in YPD pH 5 containing the cationic compound normalized to total growth in YPD pH 5 alone. Average relative total growth ± SD was plotted from three independent biological triplicates. Asterisks denote statistical significance by paired Student’s t-test (*; </a:t>
            </a:r>
            <a:r>
              <a:rPr lang="en-US" sz="1200" i="1" dirty="0">
                <a:latin typeface="Times New Roman"/>
                <a:cs typeface="Times New Roman"/>
              </a:rPr>
              <a:t>P</a:t>
            </a:r>
            <a:r>
              <a:rPr lang="en-US" sz="1200" dirty="0">
                <a:latin typeface="Times New Roman"/>
                <a:cs typeface="Times New Roman"/>
              </a:rPr>
              <a:t>&lt;0.05)</a:t>
            </a:r>
            <a:r>
              <a:rPr lang="en-US" sz="1200" dirty="0" smtClean="0">
                <a:latin typeface="Times New Roman"/>
                <a:cs typeface="Times New Roman"/>
              </a:rPr>
              <a:t>. </a:t>
            </a:r>
            <a:r>
              <a:rPr lang="en-US" sz="1200" dirty="0">
                <a:latin typeface="Times New Roman"/>
                <a:cs typeface="Times New Roman"/>
              </a:rPr>
              <a:t>T</a:t>
            </a:r>
            <a:r>
              <a:rPr lang="en-US" sz="1200" dirty="0" smtClean="0">
                <a:latin typeface="Times New Roman"/>
                <a:cs typeface="Times New Roman"/>
              </a:rPr>
              <a:t>he asterisk in (</a:t>
            </a:r>
            <a:r>
              <a:rPr lang="en-US" sz="1200" b="1" dirty="0" smtClean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) denotes a statistical difference between wild-type 378 and 378 </a:t>
            </a:r>
            <a:r>
              <a:rPr lang="en-US" sz="1200" i="1" dirty="0" smtClean="0">
                <a:latin typeface="Times New Roman"/>
                <a:cs typeface="Times New Roman"/>
              </a:rPr>
              <a:t>sge1</a:t>
            </a:r>
            <a:r>
              <a:rPr lang="en-US" sz="1200" i="1" baseline="30000" dirty="0" smtClean="0">
                <a:latin typeface="Times New Roman"/>
                <a:cs typeface="Times New Roman"/>
              </a:rPr>
              <a:t>SLS</a:t>
            </a:r>
            <a:r>
              <a:rPr lang="en-US" sz="1200" i="1" dirty="0" smtClean="0">
                <a:latin typeface="Times New Roman"/>
                <a:cs typeface="Times New Roman"/>
              </a:rPr>
              <a:t>/sge1</a:t>
            </a:r>
            <a:r>
              <a:rPr lang="en-US" sz="1200" i="1" baseline="30000" dirty="0" smtClean="0">
                <a:latin typeface="Times New Roman"/>
                <a:cs typeface="Times New Roman"/>
              </a:rPr>
              <a:t>SLS</a:t>
            </a:r>
            <a:r>
              <a:rPr lang="en-US" sz="1200" dirty="0" smtClean="0">
                <a:latin typeface="Times New Roman"/>
                <a:cs typeface="Times New Roman"/>
              </a:rPr>
              <a:t> in 20 </a:t>
            </a:r>
            <a:r>
              <a:rPr lang="en-US" sz="1200" dirty="0" err="1" smtClean="0">
                <a:latin typeface="Times New Roman"/>
                <a:cs typeface="Times New Roman"/>
              </a:rPr>
              <a:t>μM</a:t>
            </a:r>
            <a:r>
              <a:rPr lang="en-US" sz="1200" dirty="0" smtClean="0">
                <a:latin typeface="Times New Roman"/>
                <a:cs typeface="Times New Roman"/>
              </a:rPr>
              <a:t> CV.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3" name="Picture 2" descr="fig-s6-new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" y="2336800"/>
            <a:ext cx="6515100" cy="445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1718</TotalTime>
  <Words>150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22</cp:revision>
  <dcterms:created xsi:type="dcterms:W3CDTF">2018-03-28T18:07:29Z</dcterms:created>
  <dcterms:modified xsi:type="dcterms:W3CDTF">2018-07-02T20:12:07Z</dcterms:modified>
</cp:coreProperties>
</file>