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318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3912"/>
    <a:srgbClr val="3366CC"/>
    <a:srgbClr val="FF9900"/>
    <a:srgbClr val="0F9618"/>
    <a:srgbClr val="117733"/>
    <a:srgbClr val="999932"/>
    <a:srgbClr val="88CCEE"/>
    <a:srgbClr val="DDCC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87"/>
    <p:restoredTop sz="94406"/>
  </p:normalViewPr>
  <p:slideViewPr>
    <p:cSldViewPr snapToGrid="0" snapToObjects="1">
      <p:cViewPr varScale="1">
        <p:scale>
          <a:sx n="87" d="100"/>
          <a:sy n="87" d="100"/>
        </p:scale>
        <p:origin x="345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483888-7F19-E446-9FAB-B40AD70B3B8C}" type="datetimeFigureOut">
              <a:rPr lang="en-AU" smtClean="0"/>
              <a:t>30/4/18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C291B3-8207-BB46-B025-CE213DE511C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58436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790C5-A930-D543-A3CE-0511664A508D}" type="datetimeFigureOut">
              <a:rPr lang="en-AU" smtClean="0"/>
              <a:t>30/4/18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B7F9-6C7D-ED47-BD94-BF276A4C19B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790C5-A930-D543-A3CE-0511664A508D}" type="datetimeFigureOut">
              <a:rPr lang="en-AU" smtClean="0"/>
              <a:t>30/4/18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B7F9-6C7D-ED47-BD94-BF276A4C19B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790C5-A930-D543-A3CE-0511664A508D}" type="datetimeFigureOut">
              <a:rPr lang="en-AU" smtClean="0"/>
              <a:t>30/4/18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B7F9-6C7D-ED47-BD94-BF276A4C19B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790C5-A930-D543-A3CE-0511664A508D}" type="datetimeFigureOut">
              <a:rPr lang="en-AU" smtClean="0"/>
              <a:t>30/4/18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B7F9-6C7D-ED47-BD94-BF276A4C19B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790C5-A930-D543-A3CE-0511664A508D}" type="datetimeFigureOut">
              <a:rPr lang="en-AU" smtClean="0"/>
              <a:t>30/4/18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B7F9-6C7D-ED47-BD94-BF276A4C19B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790C5-A930-D543-A3CE-0511664A508D}" type="datetimeFigureOut">
              <a:rPr lang="en-AU" smtClean="0"/>
              <a:t>30/4/18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B7F9-6C7D-ED47-BD94-BF276A4C19B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790C5-A930-D543-A3CE-0511664A508D}" type="datetimeFigureOut">
              <a:rPr lang="en-AU" smtClean="0"/>
              <a:t>30/4/18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B7F9-6C7D-ED47-BD94-BF276A4C19B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790C5-A930-D543-A3CE-0511664A508D}" type="datetimeFigureOut">
              <a:rPr lang="en-AU" smtClean="0"/>
              <a:t>30/4/18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B7F9-6C7D-ED47-BD94-BF276A4C19B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790C5-A930-D543-A3CE-0511664A508D}" type="datetimeFigureOut">
              <a:rPr lang="en-AU" smtClean="0"/>
              <a:t>30/4/18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B7F9-6C7D-ED47-BD94-BF276A4C19B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790C5-A930-D543-A3CE-0511664A508D}" type="datetimeFigureOut">
              <a:rPr lang="en-AU" smtClean="0"/>
              <a:t>30/4/18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B7F9-6C7D-ED47-BD94-BF276A4C19B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790C5-A930-D543-A3CE-0511664A508D}" type="datetimeFigureOut">
              <a:rPr lang="en-AU" smtClean="0"/>
              <a:t>30/4/18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B7F9-6C7D-ED47-BD94-BF276A4C19B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3790C5-A930-D543-A3CE-0511664A508D}" type="datetimeFigureOut">
              <a:rPr lang="en-AU" smtClean="0"/>
              <a:t>30/4/18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EB7F9-6C7D-ED47-BD94-BF276A4C19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13350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7079" y="7843299"/>
            <a:ext cx="601976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b="1" dirty="0" smtClean="0">
                <a:latin typeface="Arial" charset="0"/>
                <a:ea typeface="Arial" charset="0"/>
                <a:cs typeface="Arial" charset="0"/>
              </a:rPr>
              <a:t>Figure S5 Associations between DMRs and gene expression</a:t>
            </a:r>
          </a:p>
          <a:p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(A) Expression of genes overlapping or nearby consistent CG and CHG DMRs. Using existing RNA-</a:t>
            </a:r>
            <a:r>
              <a:rPr lang="en-AU" sz="1000" dirty="0" err="1" smtClean="0">
                <a:latin typeface="Arial" charset="0"/>
                <a:ea typeface="Arial" charset="0"/>
                <a:cs typeface="Arial" charset="0"/>
              </a:rPr>
              <a:t>seq</a:t>
            </a:r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 data the relative mRNA expression of genes either overlapping or within 2 kb of DMRs characterised as ‘consistent’ was determined for 6 R</a:t>
            </a:r>
            <a:r>
              <a:rPr lang="en-AU" sz="1000" baseline="-25000" dirty="0" smtClean="0">
                <a:latin typeface="Arial" charset="0"/>
                <a:ea typeface="Arial" charset="0"/>
                <a:cs typeface="Arial" charset="0"/>
              </a:rPr>
              <a:t>1</a:t>
            </a:r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 plants regenerated from tissue culture. Log2FC refers to expression relative to the average of two non-cultured plants; each dot represent the relative expression value for a </a:t>
            </a:r>
            <a:r>
              <a:rPr lang="en-AU" sz="1000" dirty="0">
                <a:latin typeface="Arial" charset="0"/>
                <a:ea typeface="Arial" charset="0"/>
                <a:cs typeface="Arial" charset="0"/>
              </a:rPr>
              <a:t>single R</a:t>
            </a:r>
            <a:r>
              <a:rPr lang="en-AU" sz="1000" baseline="-25000" dirty="0">
                <a:latin typeface="Arial" charset="0"/>
                <a:ea typeface="Arial" charset="0"/>
                <a:cs typeface="Arial" charset="0"/>
              </a:rPr>
              <a:t>1 </a:t>
            </a:r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plant. DMRs were divided into loss of methylation (hypo) in regenerated plants and gain (hyper). (B) Expression of genes that have a consistent reduction in heterochromatic methylation following tissue culture. Of the 37 genes identified with reduced heterochromatic methylation, RNA-</a:t>
            </a:r>
            <a:r>
              <a:rPr lang="en-AU" sz="1000" dirty="0" err="1" smtClean="0">
                <a:latin typeface="Arial" charset="0"/>
                <a:ea typeface="Arial" charset="0"/>
                <a:cs typeface="Arial" charset="0"/>
              </a:rPr>
              <a:t>seq</a:t>
            </a:r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AU" sz="1000" dirty="0">
                <a:latin typeface="Arial" charset="0"/>
                <a:ea typeface="Arial" charset="0"/>
                <a:cs typeface="Arial" charset="0"/>
              </a:rPr>
              <a:t>was available for </a:t>
            </a:r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25. Expression </a:t>
            </a:r>
            <a:r>
              <a:rPr lang="en-AU" sz="1000" dirty="0">
                <a:latin typeface="Arial" charset="0"/>
                <a:ea typeface="Arial" charset="0"/>
                <a:cs typeface="Arial" charset="0"/>
              </a:rPr>
              <a:t>relative to the average of two non-cultured </a:t>
            </a:r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plants is plotted. Black horizontal lines indicate +/- 2-fold. The annotation of genes </a:t>
            </a:r>
            <a:r>
              <a:rPr lang="en-AU" sz="1000" dirty="0">
                <a:latin typeface="Arial" charset="0"/>
                <a:ea typeface="Arial" charset="0"/>
                <a:cs typeface="Arial" charset="0"/>
              </a:rPr>
              <a:t>with</a:t>
            </a:r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AU" sz="1000" dirty="0">
                <a:latin typeface="Arial" charset="0"/>
                <a:ea typeface="Arial" charset="0"/>
                <a:cs typeface="Arial" charset="0"/>
              </a:rPr>
              <a:t>evidence for replicable changes in expression (two or more samples &gt;2-fold change</a:t>
            </a:r>
            <a:r>
              <a:rPr lang="en-AU" sz="1000" dirty="0" smtClean="0">
                <a:latin typeface="Arial" charset="0"/>
                <a:ea typeface="Arial" charset="0"/>
                <a:cs typeface="Arial" charset="0"/>
              </a:rPr>
              <a:t>) is provided.</a:t>
            </a:r>
            <a:endParaRPr lang="en-AU" sz="10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746" b="24131"/>
          <a:stretch/>
        </p:blipFill>
        <p:spPr>
          <a:xfrm>
            <a:off x="791721" y="440349"/>
            <a:ext cx="2087601" cy="288204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73632" y="440349"/>
            <a:ext cx="3337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1200" b="1" dirty="0" smtClean="0">
                <a:latin typeface="Times" charset="0"/>
                <a:ea typeface="Times" charset="0"/>
                <a:cs typeface="Times" charset="0"/>
              </a:rPr>
              <a:t>A.</a:t>
            </a:r>
          </a:p>
        </p:txBody>
      </p:sp>
      <p:sp>
        <p:nvSpPr>
          <p:cNvPr id="7" name="Rectangle 6"/>
          <p:cNvSpPr/>
          <p:nvPr/>
        </p:nvSpPr>
        <p:spPr>
          <a:xfrm>
            <a:off x="373632" y="4102283"/>
            <a:ext cx="3257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1200" b="1" smtClean="0">
                <a:latin typeface="Times" charset="0"/>
                <a:ea typeface="Times" charset="0"/>
                <a:cs typeface="Times" charset="0"/>
              </a:rPr>
              <a:t>B.</a:t>
            </a:r>
            <a:endParaRPr lang="en-AU" sz="1200" b="1" dirty="0" smtClean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83328" y="924676"/>
            <a:ext cx="11320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i="1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AU" i="0" smtClean="0"/>
              <a:t>Gain </a:t>
            </a:r>
          </a:p>
          <a:p>
            <a:r>
              <a:rPr lang="en-AU" i="0" dirty="0" smtClean="0"/>
              <a:t>(consistent </a:t>
            </a:r>
          </a:p>
          <a:p>
            <a:r>
              <a:rPr lang="en-AU" i="0" dirty="0" smtClean="0"/>
              <a:t>hyper DMRs)</a:t>
            </a:r>
            <a:endParaRPr lang="en-AU" i="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78" y="4044663"/>
            <a:ext cx="5486400" cy="36576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187259" y="6444018"/>
            <a:ext cx="5036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AU" i="1" dirty="0"/>
              <a:t>meg4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42849" y="6444017"/>
            <a:ext cx="5036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AU" i="1" dirty="0" smtClean="0"/>
              <a:t>H2A</a:t>
            </a:r>
            <a:endParaRPr lang="en-AU" i="1" dirty="0"/>
          </a:p>
        </p:txBody>
      </p:sp>
      <p:sp>
        <p:nvSpPr>
          <p:cNvPr id="18" name="Oval 17"/>
          <p:cNvSpPr/>
          <p:nvPr/>
        </p:nvSpPr>
        <p:spPr>
          <a:xfrm>
            <a:off x="2894501" y="5979692"/>
            <a:ext cx="344014" cy="765357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Oval 18"/>
          <p:cNvSpPr/>
          <p:nvPr/>
        </p:nvSpPr>
        <p:spPr>
          <a:xfrm>
            <a:off x="2524859" y="6407341"/>
            <a:ext cx="344014" cy="420246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Oval 19"/>
          <p:cNvSpPr/>
          <p:nvPr/>
        </p:nvSpPr>
        <p:spPr>
          <a:xfrm>
            <a:off x="2468535" y="4102283"/>
            <a:ext cx="344014" cy="765357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TextBox 20"/>
          <p:cNvSpPr txBox="1"/>
          <p:nvPr/>
        </p:nvSpPr>
        <p:spPr>
          <a:xfrm>
            <a:off x="2078502" y="4334416"/>
            <a:ext cx="5036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AU" i="1" dirty="0" smtClean="0"/>
              <a:t>H2A</a:t>
            </a:r>
            <a:endParaRPr lang="en-AU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4139232" y="4226694"/>
            <a:ext cx="1244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AU" i="1" dirty="0" smtClean="0"/>
              <a:t>Unknown gene with </a:t>
            </a:r>
            <a:r>
              <a:rPr lang="en-AU" i="1" smtClean="0"/>
              <a:t>probable transposase </a:t>
            </a:r>
            <a:r>
              <a:rPr lang="en-AU" i="1" dirty="0" smtClean="0"/>
              <a:t>domain</a:t>
            </a:r>
            <a:endParaRPr lang="en-AU" i="1" dirty="0"/>
          </a:p>
        </p:txBody>
      </p:sp>
      <p:sp>
        <p:nvSpPr>
          <p:cNvPr id="23" name="Oval 22"/>
          <p:cNvSpPr/>
          <p:nvPr/>
        </p:nvSpPr>
        <p:spPr>
          <a:xfrm>
            <a:off x="5040162" y="4226694"/>
            <a:ext cx="344014" cy="1019074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Oval 23"/>
          <p:cNvSpPr/>
          <p:nvPr/>
        </p:nvSpPr>
        <p:spPr>
          <a:xfrm>
            <a:off x="5296018" y="5213113"/>
            <a:ext cx="139566" cy="288584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" name="TextBox 24"/>
          <p:cNvSpPr txBox="1"/>
          <p:nvPr/>
        </p:nvSpPr>
        <p:spPr>
          <a:xfrm>
            <a:off x="4825941" y="5278080"/>
            <a:ext cx="6002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AU" i="1" dirty="0" smtClean="0"/>
              <a:t>REN1</a:t>
            </a:r>
            <a:endParaRPr lang="en-AU" i="1" dirty="0"/>
          </a:p>
        </p:txBody>
      </p:sp>
      <p:sp>
        <p:nvSpPr>
          <p:cNvPr id="26" name="Oval 25"/>
          <p:cNvSpPr/>
          <p:nvPr/>
        </p:nvSpPr>
        <p:spPr>
          <a:xfrm>
            <a:off x="5485241" y="4901924"/>
            <a:ext cx="277611" cy="542020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7" name="TextBox 26"/>
          <p:cNvSpPr txBox="1"/>
          <p:nvPr/>
        </p:nvSpPr>
        <p:spPr>
          <a:xfrm>
            <a:off x="5671370" y="4353671"/>
            <a:ext cx="100301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AU" i="1"/>
              <a:t>Calmodulin-binding transcription activator 2</a:t>
            </a:r>
          </a:p>
          <a:p>
            <a:endParaRPr lang="en-AU" i="1" dirty="0"/>
          </a:p>
        </p:txBody>
      </p:sp>
      <p:sp>
        <p:nvSpPr>
          <p:cNvPr id="28" name="Oval 27"/>
          <p:cNvSpPr/>
          <p:nvPr/>
        </p:nvSpPr>
        <p:spPr>
          <a:xfrm>
            <a:off x="1189927" y="5232706"/>
            <a:ext cx="139566" cy="288584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9" name="Oval 28"/>
          <p:cNvSpPr/>
          <p:nvPr/>
        </p:nvSpPr>
        <p:spPr>
          <a:xfrm>
            <a:off x="1762324" y="5960099"/>
            <a:ext cx="229349" cy="797558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0" name="TextBox 29"/>
          <p:cNvSpPr txBox="1"/>
          <p:nvPr/>
        </p:nvSpPr>
        <p:spPr>
          <a:xfrm>
            <a:off x="489711" y="6372986"/>
            <a:ext cx="13865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AU" i="1" dirty="0"/>
              <a:t>O-</a:t>
            </a:r>
            <a:r>
              <a:rPr lang="en-AU" i="1" dirty="0" err="1"/>
              <a:t>fucosyltransferase</a:t>
            </a:r>
            <a:endParaRPr lang="en-AU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1205640" y="4851612"/>
            <a:ext cx="9065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AU" i="1"/>
              <a:t>F-box only protein 7</a:t>
            </a:r>
          </a:p>
          <a:p>
            <a:endParaRPr lang="en-AU" i="1" dirty="0"/>
          </a:p>
        </p:txBody>
      </p:sp>
      <p:sp>
        <p:nvSpPr>
          <p:cNvPr id="32" name="TextBox 31"/>
          <p:cNvSpPr txBox="1"/>
          <p:nvPr/>
        </p:nvSpPr>
        <p:spPr>
          <a:xfrm>
            <a:off x="3093754" y="2326624"/>
            <a:ext cx="11320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i="1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AU" i="0" dirty="0" smtClean="0"/>
              <a:t>Loss </a:t>
            </a:r>
          </a:p>
          <a:p>
            <a:r>
              <a:rPr lang="en-AU" i="0" dirty="0" smtClean="0"/>
              <a:t>(consistent</a:t>
            </a:r>
          </a:p>
          <a:p>
            <a:r>
              <a:rPr lang="en-AU" i="0" dirty="0" smtClean="0"/>
              <a:t>hypo DMRs)</a:t>
            </a:r>
            <a:endParaRPr lang="en-AU" i="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01" r="24594"/>
          <a:stretch/>
        </p:blipFill>
        <p:spPr>
          <a:xfrm>
            <a:off x="2924798" y="449089"/>
            <a:ext cx="255534" cy="3798708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17" t="25939" r="18973" b="59343"/>
          <a:stretch/>
        </p:blipFill>
        <p:spPr>
          <a:xfrm>
            <a:off x="3238516" y="1619710"/>
            <a:ext cx="309017" cy="559076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3450578" y="1593358"/>
            <a:ext cx="1132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i="1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AU" i="0" smtClean="0"/>
              <a:t>CG-only</a:t>
            </a:r>
            <a:endParaRPr lang="en-AU" i="0" dirty="0"/>
          </a:p>
        </p:txBody>
      </p:sp>
      <p:sp>
        <p:nvSpPr>
          <p:cNvPr id="37" name="TextBox 36"/>
          <p:cNvSpPr txBox="1"/>
          <p:nvPr/>
        </p:nvSpPr>
        <p:spPr>
          <a:xfrm>
            <a:off x="3450578" y="1768454"/>
            <a:ext cx="1132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i="1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AU" i="0" dirty="0" smtClean="0"/>
              <a:t>CG-CHG</a:t>
            </a:r>
            <a:endParaRPr lang="en-AU" i="0" dirty="0"/>
          </a:p>
        </p:txBody>
      </p:sp>
      <p:sp>
        <p:nvSpPr>
          <p:cNvPr id="38" name="TextBox 37"/>
          <p:cNvSpPr txBox="1"/>
          <p:nvPr/>
        </p:nvSpPr>
        <p:spPr>
          <a:xfrm>
            <a:off x="3450578" y="1946175"/>
            <a:ext cx="1132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i="1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AU" i="0" smtClean="0"/>
              <a:t>CHG-only</a:t>
            </a:r>
            <a:endParaRPr lang="en-AU" i="0" dirty="0"/>
          </a:p>
        </p:txBody>
      </p:sp>
      <p:sp>
        <p:nvSpPr>
          <p:cNvPr id="39" name="TextBox 38"/>
          <p:cNvSpPr txBox="1"/>
          <p:nvPr/>
        </p:nvSpPr>
        <p:spPr>
          <a:xfrm rot="-2700000">
            <a:off x="925520" y="3462276"/>
            <a:ext cx="780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i="1">
                <a:latin typeface="Arial" charset="0"/>
                <a:ea typeface="Arial" charset="0"/>
                <a:cs typeface="Arial" charset="0"/>
              </a:defRPr>
            </a:lvl1pPr>
          </a:lstStyle>
          <a:p>
            <a:pPr algn="r"/>
            <a:r>
              <a:rPr lang="en-AU" i="0" smtClean="0"/>
              <a:t>CG-only</a:t>
            </a:r>
            <a:endParaRPr lang="en-AU" i="0" dirty="0"/>
          </a:p>
        </p:txBody>
      </p:sp>
      <p:sp>
        <p:nvSpPr>
          <p:cNvPr id="40" name="TextBox 39"/>
          <p:cNvSpPr txBox="1"/>
          <p:nvPr/>
        </p:nvSpPr>
        <p:spPr>
          <a:xfrm rot="-2700000">
            <a:off x="1484407" y="3459731"/>
            <a:ext cx="780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i="1">
                <a:latin typeface="Arial" charset="0"/>
                <a:ea typeface="Arial" charset="0"/>
                <a:cs typeface="Arial" charset="0"/>
              </a:defRPr>
            </a:lvl1pPr>
          </a:lstStyle>
          <a:p>
            <a:pPr algn="r"/>
            <a:r>
              <a:rPr lang="en-AU" i="0" dirty="0" smtClean="0"/>
              <a:t>CG-CHG</a:t>
            </a:r>
            <a:endParaRPr lang="en-AU" i="0" dirty="0"/>
          </a:p>
        </p:txBody>
      </p:sp>
      <p:sp>
        <p:nvSpPr>
          <p:cNvPr id="41" name="TextBox 40"/>
          <p:cNvSpPr txBox="1"/>
          <p:nvPr/>
        </p:nvSpPr>
        <p:spPr>
          <a:xfrm rot="-2700000">
            <a:off x="2022296" y="3457186"/>
            <a:ext cx="780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i="1">
                <a:latin typeface="Arial" charset="0"/>
                <a:ea typeface="Arial" charset="0"/>
                <a:cs typeface="Arial" charset="0"/>
              </a:defRPr>
            </a:lvl1pPr>
          </a:lstStyle>
          <a:p>
            <a:pPr algn="r"/>
            <a:r>
              <a:rPr lang="en-AU" i="0" dirty="0" smtClean="0"/>
              <a:t>CHG-only</a:t>
            </a:r>
            <a:endParaRPr lang="en-AU" i="0" dirty="0"/>
          </a:p>
        </p:txBody>
      </p:sp>
      <p:sp>
        <p:nvSpPr>
          <p:cNvPr id="42" name="TextBox 41"/>
          <p:cNvSpPr txBox="1"/>
          <p:nvPr/>
        </p:nvSpPr>
        <p:spPr>
          <a:xfrm rot="16200000">
            <a:off x="156258" y="5560386"/>
            <a:ext cx="119818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i="1">
                <a:latin typeface="Arial" charset="0"/>
                <a:ea typeface="Arial" charset="0"/>
                <a:cs typeface="Arial" charset="0"/>
              </a:defRPr>
            </a:lvl1pPr>
          </a:lstStyle>
          <a:p>
            <a:pPr algn="ctr"/>
            <a:r>
              <a:rPr lang="en-AU" i="0" smtClean="0"/>
              <a:t>Log2-fold change</a:t>
            </a:r>
          </a:p>
          <a:p>
            <a:pPr algn="ctr"/>
            <a:r>
              <a:rPr lang="en-AU" i="0" dirty="0" smtClean="0"/>
              <a:t> (sample/control)</a:t>
            </a:r>
            <a:endParaRPr lang="en-AU" i="0" dirty="0"/>
          </a:p>
        </p:txBody>
      </p:sp>
      <p:sp>
        <p:nvSpPr>
          <p:cNvPr id="43" name="TextBox 42"/>
          <p:cNvSpPr txBox="1"/>
          <p:nvPr/>
        </p:nvSpPr>
        <p:spPr>
          <a:xfrm rot="16200000">
            <a:off x="169891" y="1678535"/>
            <a:ext cx="119818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i="1">
                <a:latin typeface="Arial" charset="0"/>
                <a:ea typeface="Arial" charset="0"/>
                <a:cs typeface="Arial" charset="0"/>
              </a:defRPr>
            </a:lvl1pPr>
          </a:lstStyle>
          <a:p>
            <a:pPr algn="ctr"/>
            <a:r>
              <a:rPr lang="en-AU" i="0" smtClean="0"/>
              <a:t>Log2-fold change</a:t>
            </a:r>
          </a:p>
          <a:p>
            <a:pPr algn="ctr"/>
            <a:r>
              <a:rPr lang="en-AU" i="0" dirty="0" smtClean="0"/>
              <a:t> (sample/control)</a:t>
            </a:r>
            <a:endParaRPr lang="en-AU" i="0" dirty="0"/>
          </a:p>
        </p:txBody>
      </p:sp>
    </p:spTree>
    <p:extLst>
      <p:ext uri="{BB962C8B-B14F-4D97-AF65-F5344CB8AC3E}">
        <p14:creationId xmlns:p14="http://schemas.microsoft.com/office/powerpoint/2010/main" val="394933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98649</TotalTime>
  <Words>230</Words>
  <Application>Microsoft Macintosh PowerPoint</Application>
  <PresentationFormat>A4 Paper (210x297 mm)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Times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Crisp</dc:creator>
  <cp:lastModifiedBy>Peter Crisp</cp:lastModifiedBy>
  <cp:revision>446</cp:revision>
  <cp:lastPrinted>2018-04-27T17:01:49Z</cp:lastPrinted>
  <dcterms:created xsi:type="dcterms:W3CDTF">2017-07-11T18:42:12Z</dcterms:created>
  <dcterms:modified xsi:type="dcterms:W3CDTF">2018-04-30T19:01:04Z</dcterms:modified>
</cp:coreProperties>
</file>