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322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3912"/>
    <a:srgbClr val="3366CC"/>
    <a:srgbClr val="FF9900"/>
    <a:srgbClr val="0F9618"/>
    <a:srgbClr val="117733"/>
    <a:srgbClr val="999932"/>
    <a:srgbClr val="88CCEE"/>
    <a:srgbClr val="DDCC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87"/>
    <p:restoredTop sz="94406"/>
  </p:normalViewPr>
  <p:slideViewPr>
    <p:cSldViewPr snapToGrid="0" snapToObjects="1">
      <p:cViewPr varScale="1">
        <p:scale>
          <a:sx n="87" d="100"/>
          <a:sy n="87" d="100"/>
        </p:scale>
        <p:origin x="345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83888-7F19-E446-9FAB-B40AD70B3B8C}" type="datetimeFigureOut">
              <a:rPr lang="en-AU" smtClean="0"/>
              <a:t>30/4/18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C291B3-8207-BB46-B025-CE213DE511C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8436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291B3-8207-BB46-B025-CE213DE511CD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360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3350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7" Type="http://schemas.openxmlformats.org/officeDocument/2006/relationships/image" Target="../media/image5.emf"/><Relationship Id="rId8" Type="http://schemas.openxmlformats.org/officeDocument/2006/relationships/image" Target="../media/image6.emf"/><Relationship Id="rId9" Type="http://schemas.openxmlformats.org/officeDocument/2006/relationships/image" Target="../media/image7.emf"/><Relationship Id="rId10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379" b="20618"/>
          <a:stretch/>
        </p:blipFill>
        <p:spPr>
          <a:xfrm>
            <a:off x="4795352" y="2497360"/>
            <a:ext cx="1018524" cy="264739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246" y="883484"/>
            <a:ext cx="1299264" cy="129926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178" y="885594"/>
            <a:ext cx="1356026" cy="1356026"/>
          </a:xfrm>
          <a:prstGeom prst="rect">
            <a:avLst/>
          </a:prstGeom>
        </p:spPr>
      </p:pic>
      <p:sp>
        <p:nvSpPr>
          <p:cNvPr id="140" name="Rectangle 139"/>
          <p:cNvSpPr/>
          <p:nvPr/>
        </p:nvSpPr>
        <p:spPr>
          <a:xfrm>
            <a:off x="3226668" y="2448078"/>
            <a:ext cx="3433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200" b="1" dirty="0" smtClean="0">
                <a:latin typeface="Times" charset="0"/>
                <a:ea typeface="Times" charset="0"/>
                <a:cs typeface="Times" charset="0"/>
              </a:rPr>
              <a:t>G.</a:t>
            </a:r>
          </a:p>
        </p:txBody>
      </p:sp>
      <p:sp>
        <p:nvSpPr>
          <p:cNvPr id="141" name="Rectangle 140"/>
          <p:cNvSpPr/>
          <p:nvPr/>
        </p:nvSpPr>
        <p:spPr>
          <a:xfrm>
            <a:off x="4765102" y="2444861"/>
            <a:ext cx="3433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200" b="1" dirty="0">
                <a:latin typeface="Times" charset="0"/>
                <a:ea typeface="Times" charset="0"/>
                <a:cs typeface="Times" charset="0"/>
              </a:rPr>
              <a:t>H</a:t>
            </a:r>
            <a:r>
              <a:rPr lang="en-AU" sz="1200" b="1" dirty="0" smtClean="0">
                <a:latin typeface="Times" charset="0"/>
                <a:ea typeface="Times" charset="0"/>
                <a:cs typeface="Times" charset="0"/>
              </a:rPr>
              <a:t>.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3978424" y="968149"/>
            <a:ext cx="7938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H4 lineage</a:t>
            </a:r>
          </a:p>
          <a:p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CG DMRs</a:t>
            </a:r>
            <a:endParaRPr lang="en-AU" sz="1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5407810" y="1032283"/>
            <a:ext cx="7857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>
                <a:latin typeface="Arial" charset="0"/>
                <a:ea typeface="Arial" charset="0"/>
                <a:cs typeface="Arial" charset="0"/>
              </a:rPr>
              <a:t>B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4 lineage</a:t>
            </a:r>
          </a:p>
          <a:p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CG DMRs</a:t>
            </a:r>
            <a:endParaRPr lang="en-AU" sz="1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618160" y="5306841"/>
            <a:ext cx="1156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H4 R</a:t>
            </a:r>
            <a:r>
              <a:rPr lang="en-AU" sz="1000" baseline="-25000" dirty="0" smtClean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 individuals</a:t>
            </a:r>
            <a:endParaRPr lang="en-AU" sz="10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9" name="Picture 14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62" t="9206" r="4636" b="49486"/>
          <a:stretch/>
        </p:blipFill>
        <p:spPr>
          <a:xfrm>
            <a:off x="5943638" y="2890962"/>
            <a:ext cx="321578" cy="872937"/>
          </a:xfrm>
          <a:prstGeom prst="rect">
            <a:avLst/>
          </a:prstGeom>
        </p:spPr>
      </p:pic>
      <p:sp>
        <p:nvSpPr>
          <p:cNvPr id="150" name="TextBox 149"/>
          <p:cNvSpPr txBox="1"/>
          <p:nvPr/>
        </p:nvSpPr>
        <p:spPr>
          <a:xfrm>
            <a:off x="5139943" y="5094765"/>
            <a:ext cx="7617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spc="200" dirty="0" smtClean="0">
                <a:latin typeface="Arial" charset="0"/>
                <a:ea typeface="Arial" charset="0"/>
                <a:cs typeface="Arial" charset="0"/>
              </a:rPr>
              <a:t>135642</a:t>
            </a:r>
            <a:endParaRPr lang="en-AU" sz="1000" spc="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857059" y="5089651"/>
            <a:ext cx="7617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spc="200" smtClean="0">
                <a:latin typeface="Arial" charset="0"/>
                <a:ea typeface="Arial" charset="0"/>
                <a:cs typeface="Arial" charset="0"/>
              </a:rPr>
              <a:t>146523</a:t>
            </a:r>
            <a:endParaRPr lang="en-AU" sz="1000" spc="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4955094" y="5306841"/>
            <a:ext cx="11480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>
                <a:latin typeface="Arial" charset="0"/>
                <a:ea typeface="Arial" charset="0"/>
                <a:cs typeface="Arial" charset="0"/>
              </a:rPr>
              <a:t>B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4 </a:t>
            </a:r>
            <a:r>
              <a:rPr lang="en-AU" sz="1000" smtClean="0">
                <a:latin typeface="Arial" charset="0"/>
                <a:ea typeface="Arial" charset="0"/>
                <a:cs typeface="Arial" charset="0"/>
              </a:rPr>
              <a:t>R</a:t>
            </a:r>
            <a:r>
              <a:rPr lang="en-AU" sz="1000" baseline="-25000" smtClean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AU" sz="1000" smtClean="0">
                <a:latin typeface="Arial" charset="0"/>
                <a:ea typeface="Arial" charset="0"/>
                <a:cs typeface="Arial" charset="0"/>
              </a:rPr>
              <a:t> individuals</a:t>
            </a:r>
            <a:endParaRPr lang="en-AU" sz="10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54" name="Straight Connector 153"/>
          <p:cNvCxnSpPr/>
          <p:nvPr/>
        </p:nvCxnSpPr>
        <p:spPr>
          <a:xfrm>
            <a:off x="3936986" y="5297772"/>
            <a:ext cx="58227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5239677" y="5307457"/>
            <a:ext cx="58227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5844126" y="3735463"/>
            <a:ext cx="1010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% </a:t>
            </a:r>
            <a:r>
              <a:rPr lang="en-AU" sz="1000" dirty="0" err="1" smtClean="0">
                <a:latin typeface="Arial" charset="0"/>
                <a:ea typeface="Arial" charset="0"/>
                <a:cs typeface="Arial" charset="0"/>
              </a:rPr>
              <a:t>mC</a:t>
            </a:r>
            <a:endParaRPr lang="en-AU" sz="10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difference</a:t>
            </a:r>
          </a:p>
          <a:p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(sample </a:t>
            </a:r>
            <a:r>
              <a:rPr lang="mr-IN" sz="1000" dirty="0" smtClean="0">
                <a:latin typeface="Arial" charset="0"/>
                <a:ea typeface="Arial" charset="0"/>
                <a:cs typeface="Arial" charset="0"/>
              </a:rPr>
              <a:t>–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 control)</a:t>
            </a:r>
            <a:endParaRPr lang="en-AU" sz="10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7138" b="20638"/>
          <a:stretch/>
        </p:blipFill>
        <p:spPr>
          <a:xfrm>
            <a:off x="3486339" y="2497360"/>
            <a:ext cx="1036576" cy="2660896"/>
          </a:xfrm>
          <a:prstGeom prst="rect">
            <a:avLst/>
          </a:prstGeom>
        </p:spPr>
      </p:pic>
      <p:sp>
        <p:nvSpPr>
          <p:cNvPr id="192" name="TextBox 191"/>
          <p:cNvSpPr txBox="1"/>
          <p:nvPr/>
        </p:nvSpPr>
        <p:spPr>
          <a:xfrm rot="16200000">
            <a:off x="2368484" y="3446434"/>
            <a:ext cx="19348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H4 lineage CG DMRs</a:t>
            </a:r>
            <a:endParaRPr lang="en-AU" sz="1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 rot="16200000">
            <a:off x="3719886" y="3441475"/>
            <a:ext cx="19348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>
                <a:latin typeface="Arial" charset="0"/>
                <a:ea typeface="Arial" charset="0"/>
                <a:cs typeface="Arial" charset="0"/>
              </a:rPr>
              <a:t>B</a:t>
            </a:r>
            <a:r>
              <a:rPr lang="en-AU" sz="1000" smtClean="0">
                <a:latin typeface="Arial" charset="0"/>
                <a:ea typeface="Arial" charset="0"/>
                <a:cs typeface="Arial" charset="0"/>
              </a:rPr>
              <a:t>4 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lineage CG DMRs</a:t>
            </a:r>
            <a:endParaRPr lang="en-AU" sz="1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22612" y="5847232"/>
            <a:ext cx="595147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b="1" dirty="0" smtClean="0">
                <a:latin typeface="Arial" charset="0"/>
                <a:ea typeface="Arial" charset="0"/>
                <a:cs typeface="Arial" charset="0"/>
              </a:rPr>
              <a:t>Figure </a:t>
            </a:r>
            <a:r>
              <a:rPr lang="en-AU" sz="1000" b="1" dirty="0">
                <a:latin typeface="Arial" charset="0"/>
                <a:ea typeface="Arial" charset="0"/>
                <a:cs typeface="Arial" charset="0"/>
              </a:rPr>
              <a:t>S7 correspondence of DMRs </a:t>
            </a:r>
            <a:r>
              <a:rPr lang="en-AU" sz="1000" b="1" dirty="0" smtClean="0">
                <a:latin typeface="Arial" charset="0"/>
                <a:ea typeface="Arial" charset="0"/>
                <a:cs typeface="Arial" charset="0"/>
              </a:rPr>
              <a:t>among </a:t>
            </a:r>
            <a:r>
              <a:rPr lang="en-AU" sz="1000" b="1" dirty="0">
                <a:latin typeface="Arial" charset="0"/>
                <a:ea typeface="Arial" charset="0"/>
                <a:cs typeface="Arial" charset="0"/>
              </a:rPr>
              <a:t>individual</a:t>
            </a:r>
            <a:r>
              <a:rPr lang="en-AU" sz="1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AU" sz="1000" b="1" dirty="0">
                <a:latin typeface="Arial" charset="0"/>
                <a:ea typeface="Arial" charset="0"/>
                <a:cs typeface="Arial" charset="0"/>
              </a:rPr>
              <a:t>R1 </a:t>
            </a:r>
            <a:r>
              <a:rPr lang="en-AU" sz="1000" b="1" dirty="0" smtClean="0">
                <a:latin typeface="Arial" charset="0"/>
                <a:ea typeface="Arial" charset="0"/>
                <a:cs typeface="Arial" charset="0"/>
              </a:rPr>
              <a:t>siblings</a:t>
            </a:r>
          </a:p>
          <a:p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The correspondence between DMRs within the H4 and B4 lineages was examined for CG and CHG DMRs. (A)-(D) For each CHG (A)-(B) and CG (C)-(D) DMR the number of individuals exhibiting the DMR was determined and displayed as </a:t>
            </a:r>
            <a:r>
              <a:rPr lang="en-AU" sz="1000" dirty="0">
                <a:latin typeface="Arial" charset="0"/>
                <a:ea typeface="Arial" charset="0"/>
                <a:cs typeface="Arial" charset="0"/>
              </a:rPr>
              <a:t>a percentage 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of the total number of distinct DMRs. (E)-(H) Visualization </a:t>
            </a:r>
            <a:r>
              <a:rPr lang="en-AU" sz="1000" dirty="0">
                <a:latin typeface="Arial" charset="0"/>
                <a:ea typeface="Arial" charset="0"/>
                <a:cs typeface="Arial" charset="0"/>
              </a:rPr>
              <a:t>of the consistency of DMRs 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within each </a:t>
            </a:r>
            <a:r>
              <a:rPr lang="en-AU" sz="1000" dirty="0">
                <a:latin typeface="Arial" charset="0"/>
                <a:ea typeface="Arial" charset="0"/>
                <a:cs typeface="Arial" charset="0"/>
              </a:rPr>
              <a:t>lineage using hierarchical clustering of the change in methylation levels (sample - control) for all DMRs in the CHG context 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((E)-(F) and CG context (G)-(H). For </a:t>
            </a:r>
            <a:r>
              <a:rPr lang="en-AU" sz="1000" dirty="0">
                <a:latin typeface="Arial" charset="0"/>
                <a:ea typeface="Arial" charset="0"/>
                <a:cs typeface="Arial" charset="0"/>
              </a:rPr>
              <a:t>each lineage 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only </a:t>
            </a:r>
            <a:r>
              <a:rPr lang="en-AU" sz="1000" dirty="0">
                <a:latin typeface="Arial" charset="0"/>
                <a:ea typeface="Arial" charset="0"/>
                <a:cs typeface="Arial" charset="0"/>
              </a:rPr>
              <a:t>DMRs for which there was data in all samples were 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analysed. </a:t>
            </a:r>
            <a:endParaRPr lang="en-AU" sz="10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r="30261" b="23701"/>
          <a:stretch/>
        </p:blipFill>
        <p:spPr>
          <a:xfrm>
            <a:off x="2186346" y="2497360"/>
            <a:ext cx="982735" cy="2647395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678" y="883484"/>
            <a:ext cx="1356026" cy="1356026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55" y="871416"/>
            <a:ext cx="1343986" cy="1343986"/>
          </a:xfrm>
          <a:prstGeom prst="rect">
            <a:avLst/>
          </a:prstGeom>
        </p:spPr>
      </p:pic>
      <p:sp>
        <p:nvSpPr>
          <p:cNvPr id="72" name="Rectangle 71"/>
          <p:cNvSpPr/>
          <p:nvPr/>
        </p:nvSpPr>
        <p:spPr>
          <a:xfrm>
            <a:off x="577955" y="555931"/>
            <a:ext cx="3337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200" b="1" dirty="0">
                <a:latin typeface="Times" charset="0"/>
                <a:ea typeface="Times" charset="0"/>
                <a:cs typeface="Times" charset="0"/>
              </a:rPr>
              <a:t>A</a:t>
            </a:r>
            <a:r>
              <a:rPr lang="en-AU" sz="1200" b="1" dirty="0" smtClean="0">
                <a:latin typeface="Times" charset="0"/>
                <a:ea typeface="Times" charset="0"/>
                <a:cs typeface="Times" charset="0"/>
              </a:rPr>
              <a:t>.</a:t>
            </a:r>
          </a:p>
        </p:txBody>
      </p:sp>
      <p:sp>
        <p:nvSpPr>
          <p:cNvPr id="73" name="Rectangle 72"/>
          <p:cNvSpPr/>
          <p:nvPr/>
        </p:nvSpPr>
        <p:spPr>
          <a:xfrm>
            <a:off x="1986678" y="582004"/>
            <a:ext cx="3257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200" b="1" dirty="0" smtClean="0">
                <a:latin typeface="Times" charset="0"/>
                <a:ea typeface="Times" charset="0"/>
                <a:cs typeface="Times" charset="0"/>
              </a:rPr>
              <a:t>B.</a:t>
            </a:r>
          </a:p>
        </p:txBody>
      </p:sp>
      <p:sp>
        <p:nvSpPr>
          <p:cNvPr id="74" name="Rectangle 73"/>
          <p:cNvSpPr/>
          <p:nvPr/>
        </p:nvSpPr>
        <p:spPr>
          <a:xfrm>
            <a:off x="510907" y="2448078"/>
            <a:ext cx="3257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200" b="1" dirty="0">
                <a:latin typeface="Times" charset="0"/>
                <a:ea typeface="Times" charset="0"/>
                <a:cs typeface="Times" charset="0"/>
              </a:rPr>
              <a:t>E</a:t>
            </a:r>
            <a:r>
              <a:rPr lang="en-AU" sz="1200" b="1" dirty="0" smtClean="0">
                <a:latin typeface="Times" charset="0"/>
                <a:ea typeface="Times" charset="0"/>
                <a:cs typeface="Times" charset="0"/>
              </a:rPr>
              <a:t>.</a:t>
            </a:r>
          </a:p>
        </p:txBody>
      </p:sp>
      <p:sp>
        <p:nvSpPr>
          <p:cNvPr id="75" name="Rectangle 74"/>
          <p:cNvSpPr/>
          <p:nvPr/>
        </p:nvSpPr>
        <p:spPr>
          <a:xfrm>
            <a:off x="2120019" y="2444861"/>
            <a:ext cx="3037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200" b="1" dirty="0">
                <a:latin typeface="Times" charset="0"/>
                <a:ea typeface="Times" charset="0"/>
                <a:cs typeface="Times" charset="0"/>
              </a:rPr>
              <a:t>F</a:t>
            </a:r>
            <a:r>
              <a:rPr lang="en-AU" sz="1200" b="1" dirty="0" smtClean="0">
                <a:latin typeface="Times" charset="0"/>
                <a:ea typeface="Times" charset="0"/>
                <a:cs typeface="Times" charset="0"/>
              </a:rPr>
              <a:t>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062063" y="926268"/>
            <a:ext cx="862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H4 lineage</a:t>
            </a:r>
          </a:p>
          <a:p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CHG DMRs</a:t>
            </a:r>
            <a:endParaRPr lang="en-AU" sz="1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494139" y="965529"/>
            <a:ext cx="862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>
                <a:latin typeface="Arial" charset="0"/>
                <a:ea typeface="Arial" charset="0"/>
                <a:cs typeface="Arial" charset="0"/>
              </a:rPr>
              <a:t>B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4 lineage</a:t>
            </a:r>
          </a:p>
          <a:p>
            <a:r>
              <a:rPr lang="en-AU" sz="1000" dirty="0">
                <a:latin typeface="Arial" charset="0"/>
                <a:ea typeface="Arial" charset="0"/>
                <a:cs typeface="Arial" charset="0"/>
              </a:rPr>
              <a:t>CHG 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DMRs</a:t>
            </a:r>
            <a:endParaRPr lang="en-AU" sz="1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902399" y="5306841"/>
            <a:ext cx="1156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H4 R</a:t>
            </a:r>
            <a:r>
              <a:rPr lang="en-AU" sz="1000" baseline="-25000" dirty="0" smtClean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 individuals</a:t>
            </a:r>
            <a:endParaRPr lang="en-AU" sz="10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25" b="24152"/>
          <a:stretch/>
        </p:blipFill>
        <p:spPr>
          <a:xfrm>
            <a:off x="804007" y="2468710"/>
            <a:ext cx="998595" cy="2689546"/>
          </a:xfrm>
          <a:prstGeom prst="rect">
            <a:avLst/>
          </a:prstGeom>
        </p:spPr>
      </p:pic>
      <p:sp>
        <p:nvSpPr>
          <p:cNvPr id="81" name="TextBox 80"/>
          <p:cNvSpPr txBox="1"/>
          <p:nvPr/>
        </p:nvSpPr>
        <p:spPr>
          <a:xfrm>
            <a:off x="2494860" y="5094765"/>
            <a:ext cx="7617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spc="200" dirty="0" smtClean="0">
                <a:latin typeface="Arial" charset="0"/>
                <a:ea typeface="Arial" charset="0"/>
                <a:cs typeface="Arial" charset="0"/>
              </a:rPr>
              <a:t>156324</a:t>
            </a:r>
            <a:endParaRPr lang="en-AU" sz="1000" spc="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141298" y="5089651"/>
            <a:ext cx="7617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spc="200" smtClean="0">
                <a:latin typeface="Arial" charset="0"/>
                <a:ea typeface="Arial" charset="0"/>
                <a:cs typeface="Arial" charset="0"/>
              </a:rPr>
              <a:t>142356</a:t>
            </a:r>
            <a:endParaRPr lang="en-AU" sz="1000" spc="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310011" y="5306841"/>
            <a:ext cx="11480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>
                <a:latin typeface="Arial" charset="0"/>
                <a:ea typeface="Arial" charset="0"/>
                <a:cs typeface="Arial" charset="0"/>
              </a:rPr>
              <a:t>B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4 </a:t>
            </a:r>
            <a:r>
              <a:rPr lang="en-AU" sz="1000" smtClean="0">
                <a:latin typeface="Arial" charset="0"/>
                <a:ea typeface="Arial" charset="0"/>
                <a:cs typeface="Arial" charset="0"/>
              </a:rPr>
              <a:t>R</a:t>
            </a:r>
            <a:r>
              <a:rPr lang="en-AU" sz="1000" baseline="-25000" smtClean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AU" sz="1000" smtClean="0">
                <a:latin typeface="Arial" charset="0"/>
                <a:ea typeface="Arial" charset="0"/>
                <a:cs typeface="Arial" charset="0"/>
              </a:rPr>
              <a:t> individuals</a:t>
            </a:r>
            <a:endParaRPr lang="en-AU" sz="10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1221225" y="5297772"/>
            <a:ext cx="58227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594594" y="5307457"/>
            <a:ext cx="58227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 rot="16200000">
            <a:off x="-428879" y="3619455"/>
            <a:ext cx="22337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>
                <a:latin typeface="Arial" charset="0"/>
                <a:ea typeface="Arial" charset="0"/>
                <a:cs typeface="Arial" charset="0"/>
              </a:rPr>
              <a:t>H4 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 specific  CHG DMRs</a:t>
            </a:r>
            <a:endParaRPr lang="en-AU" sz="1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 rot="16200000">
            <a:off x="881600" y="3610825"/>
            <a:ext cx="22337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B4  specific  CHG DMRs</a:t>
            </a:r>
            <a:endParaRPr lang="en-AU" sz="1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3389422" y="591261"/>
            <a:ext cx="3337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200" b="1" dirty="0" smtClean="0">
                <a:latin typeface="Times" charset="0"/>
                <a:ea typeface="Times" charset="0"/>
                <a:cs typeface="Times" charset="0"/>
              </a:rPr>
              <a:t>C.</a:t>
            </a:r>
          </a:p>
        </p:txBody>
      </p:sp>
      <p:sp>
        <p:nvSpPr>
          <p:cNvPr id="90" name="Rectangle 89"/>
          <p:cNvSpPr/>
          <p:nvPr/>
        </p:nvSpPr>
        <p:spPr>
          <a:xfrm>
            <a:off x="4926317" y="593737"/>
            <a:ext cx="3337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200" b="1" dirty="0" smtClean="0">
                <a:latin typeface="Times" charset="0"/>
                <a:ea typeface="Times" charset="0"/>
                <a:cs typeface="Times" charset="0"/>
              </a:rPr>
              <a:t>D.</a:t>
            </a:r>
          </a:p>
        </p:txBody>
      </p:sp>
    </p:spTree>
    <p:extLst>
      <p:ext uri="{BB962C8B-B14F-4D97-AF65-F5344CB8AC3E}">
        <p14:creationId xmlns:p14="http://schemas.microsoft.com/office/powerpoint/2010/main" val="1006997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98649</TotalTime>
  <Words>207</Words>
  <Application>Microsoft Macintosh PowerPoint</Application>
  <PresentationFormat>A4 Paper (210x297 mm)</PresentationFormat>
  <Paragraphs>34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Crisp</dc:creator>
  <cp:lastModifiedBy>Peter Crisp</cp:lastModifiedBy>
  <cp:revision>446</cp:revision>
  <cp:lastPrinted>2018-04-27T17:01:49Z</cp:lastPrinted>
  <dcterms:created xsi:type="dcterms:W3CDTF">2017-07-11T18:42:12Z</dcterms:created>
  <dcterms:modified xsi:type="dcterms:W3CDTF">2018-04-30T19:02:22Z</dcterms:modified>
</cp:coreProperties>
</file>