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
  </p:notesMasterIdLst>
  <p:sldIdLst>
    <p:sldId id="288" r:id="rId2"/>
    <p:sldId id="313" r:id="rId3"/>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3912"/>
    <a:srgbClr val="3366CC"/>
    <a:srgbClr val="FF9900"/>
    <a:srgbClr val="0F9618"/>
    <a:srgbClr val="117733"/>
    <a:srgbClr val="999932"/>
    <a:srgbClr val="88CCEE"/>
    <a:srgbClr val="DDCC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387"/>
    <p:restoredTop sz="94406"/>
  </p:normalViewPr>
  <p:slideViewPr>
    <p:cSldViewPr snapToGrid="0" snapToObjects="1">
      <p:cViewPr varScale="1">
        <p:scale>
          <a:sx n="87" d="100"/>
          <a:sy n="87" d="100"/>
        </p:scale>
        <p:origin x="3456"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notesMaster" Target="notesMasters/notesMaster1.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483888-7F19-E446-9FAB-B40AD70B3B8C}" type="datetimeFigureOut">
              <a:rPr lang="en-AU" smtClean="0"/>
              <a:t>30/4/18</a:t>
            </a:fld>
            <a:endParaRPr lang="en-AU"/>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C291B3-8207-BB46-B025-CE213DE511CD}" type="slidenum">
              <a:rPr lang="en-AU" smtClean="0"/>
              <a:t>‹#›</a:t>
            </a:fld>
            <a:endParaRPr lang="en-AU"/>
          </a:p>
        </p:txBody>
      </p:sp>
    </p:spTree>
    <p:extLst>
      <p:ext uri="{BB962C8B-B14F-4D97-AF65-F5344CB8AC3E}">
        <p14:creationId xmlns:p14="http://schemas.microsoft.com/office/powerpoint/2010/main" val="758436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57C291B3-8207-BB46-B025-CE213DE511CD}" type="slidenum">
              <a:rPr lang="en-AU" smtClean="0"/>
              <a:t>1</a:t>
            </a:fld>
            <a:endParaRPr lang="en-AU"/>
          </a:p>
        </p:txBody>
      </p:sp>
    </p:spTree>
    <p:extLst>
      <p:ext uri="{BB962C8B-B14F-4D97-AF65-F5344CB8AC3E}">
        <p14:creationId xmlns:p14="http://schemas.microsoft.com/office/powerpoint/2010/main" val="1373361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57C291B3-8207-BB46-B025-CE213DE511CD}" type="slidenum">
              <a:rPr lang="en-AU" smtClean="0"/>
              <a:t>2</a:t>
            </a:fld>
            <a:endParaRPr lang="en-AU"/>
          </a:p>
        </p:txBody>
      </p:sp>
    </p:spTree>
    <p:extLst>
      <p:ext uri="{BB962C8B-B14F-4D97-AF65-F5344CB8AC3E}">
        <p14:creationId xmlns:p14="http://schemas.microsoft.com/office/powerpoint/2010/main" val="2098868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E3790C5-A930-D543-A3CE-0511664A508D}" type="datetimeFigureOut">
              <a:rPr lang="en-AU" smtClean="0"/>
              <a:t>30/4/18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E3790C5-A930-D543-A3CE-0511664A508D}" type="datetimeFigureOut">
              <a:rPr lang="en-AU" smtClean="0"/>
              <a:t>30/4/18</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E3790C5-A930-D543-A3CE-0511664A508D}" type="datetimeFigureOut">
              <a:rPr lang="en-AU" smtClean="0"/>
              <a:t>30/4/18</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3790C5-A930-D543-A3CE-0511664A508D}" type="datetimeFigureOut">
              <a:rPr lang="en-AU" smtClean="0"/>
              <a:t>30/4/18</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3790C5-A930-D543-A3CE-0511664A508D}" type="datetimeFigureOut">
              <a:rPr lang="en-AU" smtClean="0"/>
              <a:t>30/4/18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3790C5-A930-D543-A3CE-0511664A508D}" type="datetimeFigureOut">
              <a:rPr lang="en-AU" smtClean="0"/>
              <a:t>30/4/18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DE3790C5-A930-D543-A3CE-0511664A508D}" type="datetimeFigureOut">
              <a:rPr lang="en-AU" smtClean="0"/>
              <a:t>30/4/18</a:t>
            </a:fld>
            <a:endParaRPr lang="en-AU"/>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D53EB7F9-6C7D-ED47-BD94-BF276A4C19BB}" type="slidenum">
              <a:rPr lang="en-AU" smtClean="0"/>
              <a:t>‹#›</a:t>
            </a:fld>
            <a:endParaRPr lang="en-AU"/>
          </a:p>
        </p:txBody>
      </p:sp>
    </p:spTree>
    <p:extLst>
      <p:ext uri="{BB962C8B-B14F-4D97-AF65-F5344CB8AC3E}">
        <p14:creationId xmlns:p14="http://schemas.microsoft.com/office/powerpoint/2010/main" val="14133507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emf"/><Relationship Id="rId5" Type="http://schemas.openxmlformats.org/officeDocument/2006/relationships/image" Target="../media/image3.png"/><Relationship Id="rId6" Type="http://schemas.openxmlformats.org/officeDocument/2006/relationships/image" Target="../media/image4.emf"/><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240635" y="801024"/>
            <a:ext cx="333746" cy="276999"/>
          </a:xfrm>
          <a:prstGeom prst="rect">
            <a:avLst/>
          </a:prstGeom>
        </p:spPr>
        <p:txBody>
          <a:bodyPr wrap="none">
            <a:spAutoFit/>
          </a:bodyPr>
          <a:lstStyle/>
          <a:p>
            <a:r>
              <a:rPr lang="en-AU" sz="1200" b="1" dirty="0" smtClean="0">
                <a:latin typeface="Times" charset="0"/>
                <a:ea typeface="Times" charset="0"/>
                <a:cs typeface="Times" charset="0"/>
              </a:rPr>
              <a:t>A.</a:t>
            </a:r>
          </a:p>
        </p:txBody>
      </p:sp>
      <p:sp>
        <p:nvSpPr>
          <p:cNvPr id="18" name="Rectangle 17"/>
          <p:cNvSpPr/>
          <p:nvPr/>
        </p:nvSpPr>
        <p:spPr>
          <a:xfrm>
            <a:off x="240635" y="6052441"/>
            <a:ext cx="333746" cy="276999"/>
          </a:xfrm>
          <a:prstGeom prst="rect">
            <a:avLst/>
          </a:prstGeom>
        </p:spPr>
        <p:txBody>
          <a:bodyPr wrap="none">
            <a:spAutoFit/>
          </a:bodyPr>
          <a:lstStyle/>
          <a:p>
            <a:r>
              <a:rPr lang="en-AU" sz="1200" b="1" dirty="0" smtClean="0">
                <a:latin typeface="Times" charset="0"/>
                <a:ea typeface="Times" charset="0"/>
                <a:cs typeface="Times" charset="0"/>
              </a:rPr>
              <a:t>C.</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4976" y="1086887"/>
            <a:ext cx="3135459" cy="2351594"/>
          </a:xfrm>
          <a:prstGeom prst="rect">
            <a:avLst/>
          </a:prstGeom>
        </p:spPr>
      </p:pic>
      <p:sp>
        <p:nvSpPr>
          <p:cNvPr id="12" name="Rectangle 11"/>
          <p:cNvSpPr/>
          <p:nvPr/>
        </p:nvSpPr>
        <p:spPr>
          <a:xfrm>
            <a:off x="244643" y="3593782"/>
            <a:ext cx="325730" cy="276999"/>
          </a:xfrm>
          <a:prstGeom prst="rect">
            <a:avLst/>
          </a:prstGeom>
        </p:spPr>
        <p:txBody>
          <a:bodyPr wrap="none">
            <a:spAutoFit/>
          </a:bodyPr>
          <a:lstStyle/>
          <a:p>
            <a:r>
              <a:rPr lang="en-AU" sz="1200" b="1" smtClean="0">
                <a:latin typeface="Times" charset="0"/>
                <a:ea typeface="Times" charset="0"/>
                <a:cs typeface="Times" charset="0"/>
              </a:rPr>
              <a:t>B.</a:t>
            </a:r>
            <a:endParaRPr lang="en-AU" sz="1200" b="1" dirty="0" smtClean="0">
              <a:latin typeface="Times" charset="0"/>
              <a:ea typeface="Times" charset="0"/>
              <a:cs typeface="Times"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6561" y="3729237"/>
            <a:ext cx="2198811" cy="2198811"/>
          </a:xfrm>
          <a:prstGeom prst="rect">
            <a:avLst/>
          </a:prstGeom>
        </p:spPr>
      </p:pic>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l="54482" t="31800" r="41463" b="1399"/>
          <a:stretch/>
        </p:blipFill>
        <p:spPr>
          <a:xfrm>
            <a:off x="5768440" y="2462199"/>
            <a:ext cx="622799" cy="5543982"/>
          </a:xfrm>
          <a:prstGeom prst="rect">
            <a:avLst/>
          </a:prstGeom>
          <a:ln>
            <a:solidFill>
              <a:schemeClr val="tx1"/>
            </a:solidFill>
          </a:ln>
        </p:spPr>
      </p:pic>
      <p:cxnSp>
        <p:nvCxnSpPr>
          <p:cNvPr id="13" name="Straight Connector 12"/>
          <p:cNvCxnSpPr/>
          <p:nvPr/>
        </p:nvCxnSpPr>
        <p:spPr>
          <a:xfrm>
            <a:off x="5768440" y="2462199"/>
            <a:ext cx="622799" cy="0"/>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768440" y="3649139"/>
            <a:ext cx="622799" cy="0"/>
          </a:xfrm>
          <a:prstGeom prst="line">
            <a:avLst/>
          </a:prstGeom>
          <a:ln w="12700">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768440" y="4061842"/>
            <a:ext cx="622799" cy="0"/>
          </a:xfrm>
          <a:prstGeom prst="line">
            <a:avLst/>
          </a:prstGeom>
          <a:ln w="12700">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768440" y="4662544"/>
            <a:ext cx="622799" cy="0"/>
          </a:xfrm>
          <a:prstGeom prst="line">
            <a:avLst/>
          </a:prstGeom>
          <a:ln w="12700">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768440" y="5523548"/>
            <a:ext cx="622799" cy="0"/>
          </a:xfrm>
          <a:prstGeom prst="line">
            <a:avLst/>
          </a:prstGeom>
          <a:ln w="12700">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768440" y="6382913"/>
            <a:ext cx="622799" cy="0"/>
          </a:xfrm>
          <a:prstGeom prst="line">
            <a:avLst/>
          </a:prstGeom>
          <a:ln w="12700">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768440" y="6838415"/>
            <a:ext cx="622799" cy="0"/>
          </a:xfrm>
          <a:prstGeom prst="line">
            <a:avLst/>
          </a:prstGeom>
          <a:ln w="12700">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768440" y="7265580"/>
            <a:ext cx="622799" cy="0"/>
          </a:xfrm>
          <a:prstGeom prst="line">
            <a:avLst/>
          </a:prstGeom>
          <a:ln w="12700">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768440" y="7846258"/>
            <a:ext cx="622799" cy="0"/>
          </a:xfrm>
          <a:prstGeom prst="line">
            <a:avLst/>
          </a:prstGeom>
          <a:ln w="12700">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4388208" y="863663"/>
            <a:ext cx="333746" cy="276999"/>
          </a:xfrm>
          <a:prstGeom prst="rect">
            <a:avLst/>
          </a:prstGeom>
        </p:spPr>
        <p:txBody>
          <a:bodyPr wrap="none">
            <a:spAutoFit/>
          </a:bodyPr>
          <a:lstStyle/>
          <a:p>
            <a:r>
              <a:rPr lang="en-AU" sz="1200" b="1" dirty="0">
                <a:latin typeface="Times" charset="0"/>
                <a:ea typeface="Times" charset="0"/>
                <a:cs typeface="Times" charset="0"/>
              </a:rPr>
              <a:t>D</a:t>
            </a:r>
            <a:r>
              <a:rPr lang="en-AU" sz="1200" b="1" dirty="0" smtClean="0">
                <a:latin typeface="Times" charset="0"/>
                <a:ea typeface="Times" charset="0"/>
                <a:cs typeface="Times" charset="0"/>
              </a:rPr>
              <a:t>.</a:t>
            </a:r>
          </a:p>
        </p:txBody>
      </p:sp>
      <p:sp>
        <p:nvSpPr>
          <p:cNvPr id="26" name="Rectangle 25"/>
          <p:cNvSpPr/>
          <p:nvPr/>
        </p:nvSpPr>
        <p:spPr>
          <a:xfrm>
            <a:off x="6128694" y="2296871"/>
            <a:ext cx="45719" cy="68514"/>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7" name="Rectangle 26"/>
          <p:cNvSpPr/>
          <p:nvPr/>
        </p:nvSpPr>
        <p:spPr>
          <a:xfrm>
            <a:off x="6087595" y="2123910"/>
            <a:ext cx="109243" cy="4944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8" name="Rectangle 27"/>
          <p:cNvSpPr/>
          <p:nvPr/>
        </p:nvSpPr>
        <p:spPr>
          <a:xfrm>
            <a:off x="5430939" y="1766674"/>
            <a:ext cx="878767" cy="69502"/>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9" name="TextBox 28"/>
          <p:cNvSpPr txBox="1"/>
          <p:nvPr/>
        </p:nvSpPr>
        <p:spPr>
          <a:xfrm>
            <a:off x="4574645" y="1676577"/>
            <a:ext cx="878767" cy="246221"/>
          </a:xfrm>
          <a:prstGeom prst="rect">
            <a:avLst/>
          </a:prstGeom>
          <a:noFill/>
        </p:spPr>
        <p:txBody>
          <a:bodyPr wrap="none" rtlCol="0">
            <a:spAutoFit/>
          </a:bodyPr>
          <a:lstStyle/>
          <a:p>
            <a:r>
              <a:rPr lang="en-AU" sz="1000" i="1" smtClean="0">
                <a:latin typeface="Arial" charset="0"/>
                <a:ea typeface="Arial" charset="0"/>
                <a:cs typeface="Arial" charset="0"/>
              </a:rPr>
              <a:t>Gene model</a:t>
            </a:r>
            <a:endParaRPr lang="en-AU" sz="1000" i="1" dirty="0">
              <a:latin typeface="Arial" charset="0"/>
              <a:ea typeface="Arial" charset="0"/>
              <a:cs typeface="Arial" charset="0"/>
            </a:endParaRPr>
          </a:p>
        </p:txBody>
      </p:sp>
      <p:sp>
        <p:nvSpPr>
          <p:cNvPr id="30" name="TextBox 29"/>
          <p:cNvSpPr txBox="1"/>
          <p:nvPr/>
        </p:nvSpPr>
        <p:spPr>
          <a:xfrm>
            <a:off x="5105240" y="1858666"/>
            <a:ext cx="348172" cy="246221"/>
          </a:xfrm>
          <a:prstGeom prst="rect">
            <a:avLst/>
          </a:prstGeom>
          <a:noFill/>
        </p:spPr>
        <p:txBody>
          <a:bodyPr wrap="none" rtlCol="0">
            <a:spAutoFit/>
          </a:bodyPr>
          <a:lstStyle/>
          <a:p>
            <a:r>
              <a:rPr lang="en-AU" sz="1000" i="1" smtClean="0">
                <a:latin typeface="Arial" charset="0"/>
                <a:ea typeface="Arial" charset="0"/>
                <a:cs typeface="Arial" charset="0"/>
              </a:rPr>
              <a:t>TE</a:t>
            </a:r>
            <a:endParaRPr lang="en-AU" sz="1000" i="1" dirty="0">
              <a:latin typeface="Arial" charset="0"/>
              <a:ea typeface="Arial" charset="0"/>
              <a:cs typeface="Arial" charset="0"/>
            </a:endParaRPr>
          </a:p>
        </p:txBody>
      </p:sp>
      <p:sp>
        <p:nvSpPr>
          <p:cNvPr id="31" name="TextBox 30"/>
          <p:cNvSpPr txBox="1"/>
          <p:nvPr/>
        </p:nvSpPr>
        <p:spPr>
          <a:xfrm>
            <a:off x="4864789" y="2035887"/>
            <a:ext cx="588623" cy="246221"/>
          </a:xfrm>
          <a:prstGeom prst="rect">
            <a:avLst/>
          </a:prstGeom>
          <a:noFill/>
        </p:spPr>
        <p:txBody>
          <a:bodyPr wrap="none" rtlCol="0">
            <a:spAutoFit/>
          </a:bodyPr>
          <a:lstStyle/>
          <a:p>
            <a:r>
              <a:rPr lang="en-AU" sz="1000" i="1" dirty="0" smtClean="0">
                <a:latin typeface="Arial" charset="0"/>
                <a:ea typeface="Arial" charset="0"/>
                <a:cs typeface="Arial" charset="0"/>
              </a:rPr>
              <a:t>Probes</a:t>
            </a:r>
            <a:endParaRPr lang="en-AU" sz="1000" i="1" dirty="0">
              <a:latin typeface="Arial" charset="0"/>
              <a:ea typeface="Arial" charset="0"/>
              <a:cs typeface="Arial" charset="0"/>
            </a:endParaRPr>
          </a:p>
        </p:txBody>
      </p:sp>
      <p:sp>
        <p:nvSpPr>
          <p:cNvPr id="32" name="TextBox 31"/>
          <p:cNvSpPr txBox="1"/>
          <p:nvPr/>
        </p:nvSpPr>
        <p:spPr>
          <a:xfrm>
            <a:off x="4672429" y="2223207"/>
            <a:ext cx="780983" cy="246221"/>
          </a:xfrm>
          <a:prstGeom prst="rect">
            <a:avLst/>
          </a:prstGeom>
          <a:noFill/>
        </p:spPr>
        <p:txBody>
          <a:bodyPr wrap="none" rtlCol="0">
            <a:spAutoFit/>
          </a:bodyPr>
          <a:lstStyle/>
          <a:p>
            <a:r>
              <a:rPr lang="en-AU" sz="1000" i="1" dirty="0" smtClean="0">
                <a:latin typeface="Arial" charset="0"/>
                <a:ea typeface="Arial" charset="0"/>
                <a:cs typeface="Arial" charset="0"/>
              </a:rPr>
              <a:t>Target loci</a:t>
            </a:r>
            <a:endParaRPr lang="en-AU" sz="1000" i="1" dirty="0">
              <a:latin typeface="Arial" charset="0"/>
              <a:ea typeface="Arial" charset="0"/>
              <a:cs typeface="Arial" charset="0"/>
            </a:endParaRPr>
          </a:p>
        </p:txBody>
      </p:sp>
      <p:cxnSp>
        <p:nvCxnSpPr>
          <p:cNvPr id="33" name="Straight Connector 32"/>
          <p:cNvCxnSpPr/>
          <p:nvPr/>
        </p:nvCxnSpPr>
        <p:spPr>
          <a:xfrm flipH="1">
            <a:off x="5782040" y="2180152"/>
            <a:ext cx="298726" cy="28298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261822" y="1546487"/>
            <a:ext cx="1217000" cy="246221"/>
          </a:xfrm>
          <a:prstGeom prst="rect">
            <a:avLst/>
          </a:prstGeom>
          <a:noFill/>
        </p:spPr>
        <p:txBody>
          <a:bodyPr wrap="none" rtlCol="0">
            <a:spAutoFit/>
          </a:bodyPr>
          <a:lstStyle/>
          <a:p>
            <a:r>
              <a:rPr lang="en-AU" sz="1000" dirty="0" smtClean="0">
                <a:latin typeface="Arial" charset="0"/>
                <a:ea typeface="Arial" charset="0"/>
                <a:cs typeface="Arial" charset="0"/>
              </a:rPr>
              <a:t>Zm00001d053783</a:t>
            </a:r>
            <a:endParaRPr lang="en-AU" sz="1000" dirty="0">
              <a:latin typeface="Arial" charset="0"/>
              <a:ea typeface="Arial" charset="0"/>
              <a:cs typeface="Arial" charset="0"/>
            </a:endParaRPr>
          </a:p>
        </p:txBody>
      </p:sp>
      <p:cxnSp>
        <p:nvCxnSpPr>
          <p:cNvPr id="35" name="Straight Connector 34"/>
          <p:cNvCxnSpPr/>
          <p:nvPr/>
        </p:nvCxnSpPr>
        <p:spPr>
          <a:xfrm>
            <a:off x="5340089" y="1537459"/>
            <a:ext cx="1046906" cy="0"/>
          </a:xfrm>
          <a:prstGeom prst="line">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5231763" y="1249222"/>
            <a:ext cx="1292023" cy="246221"/>
          </a:xfrm>
          <a:prstGeom prst="rect">
            <a:avLst/>
          </a:prstGeom>
          <a:noFill/>
        </p:spPr>
        <p:txBody>
          <a:bodyPr wrap="square" rtlCol="0">
            <a:spAutoFit/>
          </a:bodyPr>
          <a:lstStyle/>
          <a:p>
            <a:r>
              <a:rPr lang="en-AU" sz="1000" dirty="0" smtClean="0">
                <a:latin typeface="Arial" charset="0"/>
                <a:ea typeface="Arial" charset="0"/>
                <a:cs typeface="Arial" charset="0"/>
              </a:rPr>
              <a:t>4</a:t>
            </a:r>
            <a:r>
              <a:rPr lang="en-AU" sz="1000" smtClean="0">
                <a:latin typeface="Arial" charset="0"/>
                <a:ea typeface="Arial" charset="0"/>
                <a:cs typeface="Arial" charset="0"/>
              </a:rPr>
              <a:t>: 240,990-240,995</a:t>
            </a:r>
            <a:endParaRPr lang="en-AU" sz="1000" dirty="0">
              <a:latin typeface="Arial" charset="0"/>
              <a:ea typeface="Arial" charset="0"/>
              <a:cs typeface="Arial" charset="0"/>
            </a:endParaRPr>
          </a:p>
        </p:txBody>
      </p:sp>
      <p:cxnSp>
        <p:nvCxnSpPr>
          <p:cNvPr id="37" name="Straight Connector 36"/>
          <p:cNvCxnSpPr/>
          <p:nvPr/>
        </p:nvCxnSpPr>
        <p:spPr>
          <a:xfrm>
            <a:off x="6196838" y="2180152"/>
            <a:ext cx="180256" cy="289276"/>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6166425" y="2032716"/>
            <a:ext cx="530915" cy="246221"/>
          </a:xfrm>
          <a:prstGeom prst="rect">
            <a:avLst/>
          </a:prstGeom>
          <a:noFill/>
        </p:spPr>
        <p:txBody>
          <a:bodyPr wrap="none" rtlCol="0">
            <a:spAutoFit/>
          </a:bodyPr>
          <a:lstStyle/>
          <a:p>
            <a:r>
              <a:rPr lang="en-AU" sz="1000" dirty="0" smtClean="0">
                <a:latin typeface="Arial" charset="0"/>
                <a:ea typeface="Arial" charset="0"/>
                <a:cs typeface="Arial" charset="0"/>
              </a:rPr>
              <a:t>0.8 </a:t>
            </a:r>
            <a:r>
              <a:rPr lang="en-AU" sz="1000" dirty="0">
                <a:latin typeface="Arial" charset="0"/>
                <a:ea typeface="Arial" charset="0"/>
                <a:cs typeface="Arial" charset="0"/>
              </a:rPr>
              <a:t>k</a:t>
            </a:r>
            <a:r>
              <a:rPr lang="en-AU" sz="1000" dirty="0" smtClean="0">
                <a:latin typeface="Arial" charset="0"/>
                <a:ea typeface="Arial" charset="0"/>
                <a:cs typeface="Arial" charset="0"/>
              </a:rPr>
              <a:t>b</a:t>
            </a:r>
            <a:endParaRPr lang="en-AU" sz="1000" dirty="0">
              <a:latin typeface="Arial" charset="0"/>
              <a:ea typeface="Arial" charset="0"/>
              <a:cs typeface="Arial" charset="0"/>
            </a:endParaRPr>
          </a:p>
        </p:txBody>
      </p:sp>
      <p:cxnSp>
        <p:nvCxnSpPr>
          <p:cNvPr id="39" name="Straight Connector 38"/>
          <p:cNvCxnSpPr/>
          <p:nvPr/>
        </p:nvCxnSpPr>
        <p:spPr>
          <a:xfrm>
            <a:off x="5232804" y="3669840"/>
            <a:ext cx="0" cy="35061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4289851" y="3717485"/>
            <a:ext cx="963725" cy="246221"/>
          </a:xfrm>
          <a:prstGeom prst="rect">
            <a:avLst/>
          </a:prstGeom>
          <a:noFill/>
        </p:spPr>
        <p:txBody>
          <a:bodyPr wrap="none" rtlCol="0">
            <a:spAutoFit/>
          </a:bodyPr>
          <a:lstStyle/>
          <a:p>
            <a:r>
              <a:rPr lang="en-AU" sz="1000" dirty="0" smtClean="0">
                <a:latin typeface="Arial" charset="0"/>
                <a:ea typeface="Arial" charset="0"/>
                <a:cs typeface="Arial" charset="0"/>
              </a:rPr>
              <a:t>A188 controls</a:t>
            </a:r>
            <a:endParaRPr lang="en-AU" sz="1000" dirty="0">
              <a:latin typeface="Arial" charset="0"/>
              <a:ea typeface="Arial" charset="0"/>
              <a:cs typeface="Arial" charset="0"/>
            </a:endParaRPr>
          </a:p>
        </p:txBody>
      </p:sp>
      <p:sp>
        <p:nvSpPr>
          <p:cNvPr id="41" name="TextBox 40"/>
          <p:cNvSpPr txBox="1"/>
          <p:nvPr/>
        </p:nvSpPr>
        <p:spPr>
          <a:xfrm>
            <a:off x="5428830" y="3579313"/>
            <a:ext cx="391454" cy="246221"/>
          </a:xfrm>
          <a:prstGeom prst="rect">
            <a:avLst/>
          </a:prstGeom>
          <a:noFill/>
        </p:spPr>
        <p:txBody>
          <a:bodyPr wrap="none" rtlCol="0">
            <a:spAutoFit/>
          </a:bodyPr>
          <a:lstStyle/>
          <a:p>
            <a:r>
              <a:rPr lang="en-AU" sz="1000" dirty="0" smtClean="0">
                <a:latin typeface="Arial" charset="0"/>
                <a:ea typeface="Arial" charset="0"/>
                <a:cs typeface="Arial" charset="0"/>
              </a:rPr>
              <a:t>C-1</a:t>
            </a:r>
            <a:endParaRPr lang="en-AU" sz="1000" dirty="0">
              <a:latin typeface="Arial" charset="0"/>
              <a:ea typeface="Arial" charset="0"/>
              <a:cs typeface="Arial" charset="0"/>
            </a:endParaRPr>
          </a:p>
        </p:txBody>
      </p:sp>
      <p:sp>
        <p:nvSpPr>
          <p:cNvPr id="42" name="TextBox 41"/>
          <p:cNvSpPr txBox="1"/>
          <p:nvPr/>
        </p:nvSpPr>
        <p:spPr>
          <a:xfrm>
            <a:off x="5428830" y="3724804"/>
            <a:ext cx="391454" cy="246221"/>
          </a:xfrm>
          <a:prstGeom prst="rect">
            <a:avLst/>
          </a:prstGeom>
          <a:noFill/>
        </p:spPr>
        <p:txBody>
          <a:bodyPr wrap="none" rtlCol="0">
            <a:spAutoFit/>
          </a:bodyPr>
          <a:lstStyle/>
          <a:p>
            <a:r>
              <a:rPr lang="en-AU" sz="1000" smtClean="0">
                <a:latin typeface="Arial" charset="0"/>
                <a:ea typeface="Arial" charset="0"/>
                <a:cs typeface="Arial" charset="0"/>
              </a:rPr>
              <a:t>C-2</a:t>
            </a:r>
            <a:endParaRPr lang="en-AU" sz="1000">
              <a:latin typeface="Arial" charset="0"/>
              <a:ea typeface="Arial" charset="0"/>
              <a:cs typeface="Arial" charset="0"/>
            </a:endParaRPr>
          </a:p>
        </p:txBody>
      </p:sp>
      <p:sp>
        <p:nvSpPr>
          <p:cNvPr id="43" name="TextBox 42"/>
          <p:cNvSpPr txBox="1"/>
          <p:nvPr/>
        </p:nvSpPr>
        <p:spPr>
          <a:xfrm>
            <a:off x="5428830" y="3870295"/>
            <a:ext cx="391454" cy="246221"/>
          </a:xfrm>
          <a:prstGeom prst="rect">
            <a:avLst/>
          </a:prstGeom>
          <a:noFill/>
        </p:spPr>
        <p:txBody>
          <a:bodyPr wrap="none" rtlCol="0">
            <a:spAutoFit/>
          </a:bodyPr>
          <a:lstStyle/>
          <a:p>
            <a:r>
              <a:rPr lang="en-AU" sz="1000" smtClean="0">
                <a:latin typeface="Arial" charset="0"/>
                <a:ea typeface="Arial" charset="0"/>
                <a:cs typeface="Arial" charset="0"/>
              </a:rPr>
              <a:t>C-3</a:t>
            </a:r>
            <a:endParaRPr lang="en-AU" sz="1000" dirty="0">
              <a:latin typeface="Arial" charset="0"/>
              <a:ea typeface="Arial" charset="0"/>
              <a:cs typeface="Arial" charset="0"/>
            </a:endParaRPr>
          </a:p>
        </p:txBody>
      </p:sp>
      <p:cxnSp>
        <p:nvCxnSpPr>
          <p:cNvPr id="44" name="Straight Connector 43"/>
          <p:cNvCxnSpPr/>
          <p:nvPr/>
        </p:nvCxnSpPr>
        <p:spPr>
          <a:xfrm>
            <a:off x="5232804" y="4116516"/>
            <a:ext cx="0" cy="47252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4389237" y="4216055"/>
            <a:ext cx="864339" cy="246221"/>
          </a:xfrm>
          <a:prstGeom prst="rect">
            <a:avLst/>
          </a:prstGeom>
          <a:noFill/>
        </p:spPr>
        <p:txBody>
          <a:bodyPr wrap="none" rtlCol="0">
            <a:spAutoFit/>
          </a:bodyPr>
          <a:lstStyle/>
          <a:p>
            <a:r>
              <a:rPr lang="en-AU" sz="1000" smtClean="0">
                <a:latin typeface="Arial" charset="0"/>
                <a:ea typeface="Arial" charset="0"/>
                <a:cs typeface="Arial" charset="0"/>
              </a:rPr>
              <a:t>CL3 lineage</a:t>
            </a:r>
            <a:endParaRPr lang="en-AU" sz="1000" dirty="0">
              <a:latin typeface="Arial" charset="0"/>
              <a:ea typeface="Arial" charset="0"/>
              <a:cs typeface="Arial" charset="0"/>
            </a:endParaRPr>
          </a:p>
        </p:txBody>
      </p:sp>
      <p:sp>
        <p:nvSpPr>
          <p:cNvPr id="46" name="TextBox 45"/>
          <p:cNvSpPr txBox="1"/>
          <p:nvPr/>
        </p:nvSpPr>
        <p:spPr>
          <a:xfrm>
            <a:off x="5472112" y="4015786"/>
            <a:ext cx="348172" cy="246221"/>
          </a:xfrm>
          <a:prstGeom prst="rect">
            <a:avLst/>
          </a:prstGeom>
          <a:noFill/>
        </p:spPr>
        <p:txBody>
          <a:bodyPr wrap="none" rtlCol="0">
            <a:spAutoFit/>
          </a:bodyPr>
          <a:lstStyle/>
          <a:p>
            <a:r>
              <a:rPr lang="en-AU" sz="1000" dirty="0" smtClean="0">
                <a:latin typeface="Arial" charset="0"/>
                <a:ea typeface="Arial" charset="0"/>
                <a:cs typeface="Arial" charset="0"/>
              </a:rPr>
              <a:t>CL</a:t>
            </a:r>
            <a:endParaRPr lang="en-AU" sz="1000" dirty="0">
              <a:latin typeface="Arial" charset="0"/>
              <a:ea typeface="Arial" charset="0"/>
              <a:cs typeface="Arial" charset="0"/>
            </a:endParaRPr>
          </a:p>
        </p:txBody>
      </p:sp>
      <p:sp>
        <p:nvSpPr>
          <p:cNvPr id="47" name="TextBox 46"/>
          <p:cNvSpPr txBox="1"/>
          <p:nvPr/>
        </p:nvSpPr>
        <p:spPr>
          <a:xfrm>
            <a:off x="5401580" y="4161277"/>
            <a:ext cx="418704" cy="246221"/>
          </a:xfrm>
          <a:prstGeom prst="rect">
            <a:avLst/>
          </a:prstGeom>
          <a:noFill/>
        </p:spPr>
        <p:txBody>
          <a:bodyPr wrap="none" rtlCol="0">
            <a:spAutoFit/>
          </a:bodyPr>
          <a:lstStyle/>
          <a:p>
            <a:r>
              <a:rPr lang="en-AU" sz="1000" dirty="0" smtClean="0">
                <a:latin typeface="Arial" charset="0"/>
                <a:ea typeface="Arial" charset="0"/>
                <a:cs typeface="Arial" charset="0"/>
              </a:rPr>
              <a:t>CL3</a:t>
            </a:r>
            <a:endParaRPr lang="en-AU" sz="1000" dirty="0">
              <a:latin typeface="Arial" charset="0"/>
              <a:ea typeface="Arial" charset="0"/>
              <a:cs typeface="Arial" charset="0"/>
            </a:endParaRPr>
          </a:p>
        </p:txBody>
      </p:sp>
      <p:sp>
        <p:nvSpPr>
          <p:cNvPr id="48" name="TextBox 47"/>
          <p:cNvSpPr txBox="1"/>
          <p:nvPr/>
        </p:nvSpPr>
        <p:spPr>
          <a:xfrm>
            <a:off x="5287766" y="4306768"/>
            <a:ext cx="532518" cy="246221"/>
          </a:xfrm>
          <a:prstGeom prst="rect">
            <a:avLst/>
          </a:prstGeom>
          <a:noFill/>
        </p:spPr>
        <p:txBody>
          <a:bodyPr wrap="none" rtlCol="0">
            <a:spAutoFit/>
          </a:bodyPr>
          <a:lstStyle/>
          <a:p>
            <a:r>
              <a:rPr lang="en-AU" sz="1000" dirty="0" smtClean="0">
                <a:latin typeface="Arial" charset="0"/>
                <a:ea typeface="Arial" charset="0"/>
                <a:cs typeface="Arial" charset="0"/>
              </a:rPr>
              <a:t>CL3-1</a:t>
            </a:r>
            <a:endParaRPr lang="en-AU" sz="1000" dirty="0">
              <a:latin typeface="Arial" charset="0"/>
              <a:ea typeface="Arial" charset="0"/>
              <a:cs typeface="Arial" charset="0"/>
            </a:endParaRPr>
          </a:p>
        </p:txBody>
      </p:sp>
      <p:sp>
        <p:nvSpPr>
          <p:cNvPr id="49" name="TextBox 48"/>
          <p:cNvSpPr txBox="1"/>
          <p:nvPr/>
        </p:nvSpPr>
        <p:spPr>
          <a:xfrm>
            <a:off x="5287766" y="4452259"/>
            <a:ext cx="532518" cy="246221"/>
          </a:xfrm>
          <a:prstGeom prst="rect">
            <a:avLst/>
          </a:prstGeom>
          <a:noFill/>
        </p:spPr>
        <p:txBody>
          <a:bodyPr wrap="none" rtlCol="0">
            <a:spAutoFit/>
          </a:bodyPr>
          <a:lstStyle/>
          <a:p>
            <a:r>
              <a:rPr lang="en-AU" sz="1000" dirty="0" smtClean="0">
                <a:latin typeface="Arial" charset="0"/>
                <a:ea typeface="Arial" charset="0"/>
                <a:cs typeface="Arial" charset="0"/>
              </a:rPr>
              <a:t>CL3-2</a:t>
            </a:r>
            <a:endParaRPr lang="en-AU" sz="1000" dirty="0">
              <a:latin typeface="Arial" charset="0"/>
              <a:ea typeface="Arial" charset="0"/>
              <a:cs typeface="Arial" charset="0"/>
            </a:endParaRPr>
          </a:p>
        </p:txBody>
      </p:sp>
      <p:sp>
        <p:nvSpPr>
          <p:cNvPr id="50" name="TextBox 49"/>
          <p:cNvSpPr txBox="1"/>
          <p:nvPr/>
        </p:nvSpPr>
        <p:spPr>
          <a:xfrm>
            <a:off x="5581771" y="8022887"/>
            <a:ext cx="1011815" cy="246221"/>
          </a:xfrm>
          <a:prstGeom prst="rect">
            <a:avLst/>
          </a:prstGeom>
          <a:noFill/>
        </p:spPr>
        <p:txBody>
          <a:bodyPr wrap="none" rtlCol="0">
            <a:spAutoFit/>
          </a:bodyPr>
          <a:lstStyle/>
          <a:p>
            <a:r>
              <a:rPr lang="en-AU" sz="1000" dirty="0" smtClean="0">
                <a:latin typeface="Arial" charset="0"/>
                <a:ea typeface="Arial" charset="0"/>
                <a:cs typeface="Arial" charset="0"/>
              </a:rPr>
              <a:t>CG/CHG/CHH</a:t>
            </a:r>
            <a:endParaRPr lang="en-AU" sz="1000" dirty="0">
              <a:latin typeface="Arial" charset="0"/>
              <a:ea typeface="Arial" charset="0"/>
              <a:cs typeface="Arial" charset="0"/>
            </a:endParaRPr>
          </a:p>
        </p:txBody>
      </p:sp>
      <p:cxnSp>
        <p:nvCxnSpPr>
          <p:cNvPr id="51" name="Straight Connector 50"/>
          <p:cNvCxnSpPr/>
          <p:nvPr/>
        </p:nvCxnSpPr>
        <p:spPr>
          <a:xfrm>
            <a:off x="5232804" y="4698480"/>
            <a:ext cx="0" cy="7722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4467783" y="4992617"/>
            <a:ext cx="785793" cy="246221"/>
          </a:xfrm>
          <a:prstGeom prst="rect">
            <a:avLst/>
          </a:prstGeom>
          <a:noFill/>
        </p:spPr>
        <p:txBody>
          <a:bodyPr wrap="none" rtlCol="0">
            <a:spAutoFit/>
          </a:bodyPr>
          <a:lstStyle/>
          <a:p>
            <a:pPr algn="r"/>
            <a:r>
              <a:rPr lang="en-AU" sz="1000" dirty="0" smtClean="0">
                <a:latin typeface="Arial" charset="0"/>
                <a:ea typeface="Arial" charset="0"/>
                <a:cs typeface="Arial" charset="0"/>
              </a:rPr>
              <a:t>B4 lineage</a:t>
            </a:r>
            <a:endParaRPr lang="en-AU" sz="1000" dirty="0">
              <a:latin typeface="Arial" charset="0"/>
              <a:ea typeface="Arial" charset="0"/>
              <a:cs typeface="Arial" charset="0"/>
            </a:endParaRPr>
          </a:p>
        </p:txBody>
      </p:sp>
      <p:sp>
        <p:nvSpPr>
          <p:cNvPr id="53" name="TextBox 52"/>
          <p:cNvSpPr txBox="1"/>
          <p:nvPr/>
        </p:nvSpPr>
        <p:spPr>
          <a:xfrm>
            <a:off x="5366314" y="4597750"/>
            <a:ext cx="453970" cy="246221"/>
          </a:xfrm>
          <a:prstGeom prst="rect">
            <a:avLst/>
          </a:prstGeom>
          <a:noFill/>
        </p:spPr>
        <p:txBody>
          <a:bodyPr wrap="none" rtlCol="0">
            <a:spAutoFit/>
          </a:bodyPr>
          <a:lstStyle/>
          <a:p>
            <a:r>
              <a:rPr lang="en-AU" sz="1000" dirty="0" smtClean="0">
                <a:latin typeface="Arial" charset="0"/>
                <a:ea typeface="Arial" charset="0"/>
                <a:cs typeface="Arial" charset="0"/>
              </a:rPr>
              <a:t>B4-1</a:t>
            </a:r>
            <a:endParaRPr lang="en-AU" sz="1000" dirty="0">
              <a:latin typeface="Arial" charset="0"/>
              <a:ea typeface="Arial" charset="0"/>
              <a:cs typeface="Arial" charset="0"/>
            </a:endParaRPr>
          </a:p>
        </p:txBody>
      </p:sp>
      <p:sp>
        <p:nvSpPr>
          <p:cNvPr id="54" name="TextBox 53"/>
          <p:cNvSpPr txBox="1"/>
          <p:nvPr/>
        </p:nvSpPr>
        <p:spPr>
          <a:xfrm>
            <a:off x="5366314" y="4743241"/>
            <a:ext cx="453970" cy="246221"/>
          </a:xfrm>
          <a:prstGeom prst="rect">
            <a:avLst/>
          </a:prstGeom>
          <a:noFill/>
        </p:spPr>
        <p:txBody>
          <a:bodyPr wrap="none" rtlCol="0">
            <a:spAutoFit/>
          </a:bodyPr>
          <a:lstStyle/>
          <a:p>
            <a:r>
              <a:rPr lang="en-AU" sz="1000" smtClean="0">
                <a:latin typeface="Arial" charset="0"/>
                <a:ea typeface="Arial" charset="0"/>
                <a:cs typeface="Arial" charset="0"/>
              </a:rPr>
              <a:t>B4-2</a:t>
            </a:r>
            <a:endParaRPr lang="en-AU" sz="1000" dirty="0">
              <a:latin typeface="Arial" charset="0"/>
              <a:ea typeface="Arial" charset="0"/>
              <a:cs typeface="Arial" charset="0"/>
            </a:endParaRPr>
          </a:p>
        </p:txBody>
      </p:sp>
      <p:sp>
        <p:nvSpPr>
          <p:cNvPr id="55" name="TextBox 54"/>
          <p:cNvSpPr txBox="1"/>
          <p:nvPr/>
        </p:nvSpPr>
        <p:spPr>
          <a:xfrm>
            <a:off x="5366314" y="4888732"/>
            <a:ext cx="453970" cy="246221"/>
          </a:xfrm>
          <a:prstGeom prst="rect">
            <a:avLst/>
          </a:prstGeom>
          <a:noFill/>
        </p:spPr>
        <p:txBody>
          <a:bodyPr wrap="none" rtlCol="0">
            <a:spAutoFit/>
          </a:bodyPr>
          <a:lstStyle/>
          <a:p>
            <a:r>
              <a:rPr lang="en-AU" sz="1000" dirty="0" smtClean="0">
                <a:latin typeface="Arial" charset="0"/>
                <a:ea typeface="Arial" charset="0"/>
                <a:cs typeface="Arial" charset="0"/>
              </a:rPr>
              <a:t>B4-3</a:t>
            </a:r>
            <a:endParaRPr lang="en-AU" sz="1000" dirty="0">
              <a:latin typeface="Arial" charset="0"/>
              <a:ea typeface="Arial" charset="0"/>
              <a:cs typeface="Arial" charset="0"/>
            </a:endParaRPr>
          </a:p>
        </p:txBody>
      </p:sp>
      <p:sp>
        <p:nvSpPr>
          <p:cNvPr id="56" name="TextBox 55"/>
          <p:cNvSpPr txBox="1"/>
          <p:nvPr/>
        </p:nvSpPr>
        <p:spPr>
          <a:xfrm>
            <a:off x="5366314" y="5034223"/>
            <a:ext cx="453970" cy="246221"/>
          </a:xfrm>
          <a:prstGeom prst="rect">
            <a:avLst/>
          </a:prstGeom>
          <a:noFill/>
        </p:spPr>
        <p:txBody>
          <a:bodyPr wrap="none" rtlCol="0">
            <a:spAutoFit/>
          </a:bodyPr>
          <a:lstStyle/>
          <a:p>
            <a:r>
              <a:rPr lang="en-AU" sz="1000" dirty="0" smtClean="0">
                <a:latin typeface="Arial" charset="0"/>
                <a:ea typeface="Arial" charset="0"/>
                <a:cs typeface="Arial" charset="0"/>
              </a:rPr>
              <a:t>B4-4</a:t>
            </a:r>
            <a:endParaRPr lang="en-AU" sz="1000" dirty="0">
              <a:latin typeface="Arial" charset="0"/>
              <a:ea typeface="Arial" charset="0"/>
              <a:cs typeface="Arial" charset="0"/>
            </a:endParaRPr>
          </a:p>
        </p:txBody>
      </p:sp>
      <p:sp>
        <p:nvSpPr>
          <p:cNvPr id="57" name="TextBox 56"/>
          <p:cNvSpPr txBox="1"/>
          <p:nvPr/>
        </p:nvSpPr>
        <p:spPr>
          <a:xfrm>
            <a:off x="5366314" y="5179714"/>
            <a:ext cx="453970" cy="246221"/>
          </a:xfrm>
          <a:prstGeom prst="rect">
            <a:avLst/>
          </a:prstGeom>
          <a:noFill/>
        </p:spPr>
        <p:txBody>
          <a:bodyPr wrap="none" rtlCol="0">
            <a:spAutoFit/>
          </a:bodyPr>
          <a:lstStyle/>
          <a:p>
            <a:r>
              <a:rPr lang="en-AU" sz="1000" dirty="0" smtClean="0">
                <a:latin typeface="Arial" charset="0"/>
                <a:ea typeface="Arial" charset="0"/>
                <a:cs typeface="Arial" charset="0"/>
              </a:rPr>
              <a:t>B4-5</a:t>
            </a:r>
            <a:endParaRPr lang="en-AU" sz="1000" dirty="0">
              <a:latin typeface="Arial" charset="0"/>
              <a:ea typeface="Arial" charset="0"/>
              <a:cs typeface="Arial" charset="0"/>
            </a:endParaRPr>
          </a:p>
        </p:txBody>
      </p:sp>
      <p:sp>
        <p:nvSpPr>
          <p:cNvPr id="58" name="TextBox 57"/>
          <p:cNvSpPr txBox="1"/>
          <p:nvPr/>
        </p:nvSpPr>
        <p:spPr>
          <a:xfrm>
            <a:off x="5366314" y="5325205"/>
            <a:ext cx="453970" cy="246221"/>
          </a:xfrm>
          <a:prstGeom prst="rect">
            <a:avLst/>
          </a:prstGeom>
          <a:noFill/>
        </p:spPr>
        <p:txBody>
          <a:bodyPr wrap="none" rtlCol="0">
            <a:spAutoFit/>
          </a:bodyPr>
          <a:lstStyle/>
          <a:p>
            <a:r>
              <a:rPr lang="en-AU" sz="1000" dirty="0" smtClean="0">
                <a:latin typeface="Arial" charset="0"/>
                <a:ea typeface="Arial" charset="0"/>
                <a:cs typeface="Arial" charset="0"/>
              </a:rPr>
              <a:t>B4-6</a:t>
            </a:r>
            <a:endParaRPr lang="en-AU" sz="1000" dirty="0">
              <a:latin typeface="Arial" charset="0"/>
              <a:ea typeface="Arial" charset="0"/>
              <a:cs typeface="Arial" charset="0"/>
            </a:endParaRPr>
          </a:p>
        </p:txBody>
      </p:sp>
      <p:sp>
        <p:nvSpPr>
          <p:cNvPr id="59" name="TextBox 58"/>
          <p:cNvSpPr txBox="1"/>
          <p:nvPr/>
        </p:nvSpPr>
        <p:spPr>
          <a:xfrm>
            <a:off x="4459768" y="5831610"/>
            <a:ext cx="793808" cy="246221"/>
          </a:xfrm>
          <a:prstGeom prst="rect">
            <a:avLst/>
          </a:prstGeom>
          <a:noFill/>
        </p:spPr>
        <p:txBody>
          <a:bodyPr wrap="none" rtlCol="0">
            <a:spAutoFit/>
          </a:bodyPr>
          <a:lstStyle/>
          <a:p>
            <a:pPr algn="r"/>
            <a:r>
              <a:rPr lang="en-AU" sz="1000" dirty="0">
                <a:latin typeface="Arial" charset="0"/>
                <a:ea typeface="Arial" charset="0"/>
                <a:cs typeface="Arial" charset="0"/>
              </a:rPr>
              <a:t>H4 lineage</a:t>
            </a:r>
          </a:p>
        </p:txBody>
      </p:sp>
      <p:cxnSp>
        <p:nvCxnSpPr>
          <p:cNvPr id="60" name="Straight Connector 59"/>
          <p:cNvCxnSpPr/>
          <p:nvPr/>
        </p:nvCxnSpPr>
        <p:spPr>
          <a:xfrm>
            <a:off x="5232804" y="5571426"/>
            <a:ext cx="0" cy="7722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5358298" y="5470696"/>
            <a:ext cx="461986" cy="246221"/>
          </a:xfrm>
          <a:prstGeom prst="rect">
            <a:avLst/>
          </a:prstGeom>
          <a:noFill/>
        </p:spPr>
        <p:txBody>
          <a:bodyPr wrap="none" rtlCol="0">
            <a:spAutoFit/>
          </a:bodyPr>
          <a:lstStyle/>
          <a:p>
            <a:r>
              <a:rPr lang="en-AU" sz="1000" dirty="0">
                <a:latin typeface="Arial" charset="0"/>
                <a:ea typeface="Arial" charset="0"/>
                <a:cs typeface="Arial" charset="0"/>
              </a:rPr>
              <a:t>H</a:t>
            </a:r>
            <a:r>
              <a:rPr lang="en-AU" sz="1000" smtClean="0">
                <a:latin typeface="Arial" charset="0"/>
                <a:ea typeface="Arial" charset="0"/>
                <a:cs typeface="Arial" charset="0"/>
              </a:rPr>
              <a:t>4-1</a:t>
            </a:r>
            <a:endParaRPr lang="en-AU" sz="1000" dirty="0">
              <a:latin typeface="Arial" charset="0"/>
              <a:ea typeface="Arial" charset="0"/>
              <a:cs typeface="Arial" charset="0"/>
            </a:endParaRPr>
          </a:p>
        </p:txBody>
      </p:sp>
      <p:sp>
        <p:nvSpPr>
          <p:cNvPr id="62" name="TextBox 61"/>
          <p:cNvSpPr txBox="1"/>
          <p:nvPr/>
        </p:nvSpPr>
        <p:spPr>
          <a:xfrm>
            <a:off x="5358298" y="5616187"/>
            <a:ext cx="461986" cy="246221"/>
          </a:xfrm>
          <a:prstGeom prst="rect">
            <a:avLst/>
          </a:prstGeom>
          <a:noFill/>
        </p:spPr>
        <p:txBody>
          <a:bodyPr wrap="none" rtlCol="0">
            <a:spAutoFit/>
          </a:bodyPr>
          <a:lstStyle/>
          <a:p>
            <a:r>
              <a:rPr lang="en-AU" sz="1000" dirty="0" smtClean="0">
                <a:latin typeface="Arial" charset="0"/>
                <a:ea typeface="Arial" charset="0"/>
                <a:cs typeface="Arial" charset="0"/>
              </a:rPr>
              <a:t>H4-2</a:t>
            </a:r>
            <a:endParaRPr lang="en-AU" sz="1000" dirty="0">
              <a:latin typeface="Arial" charset="0"/>
              <a:ea typeface="Arial" charset="0"/>
              <a:cs typeface="Arial" charset="0"/>
            </a:endParaRPr>
          </a:p>
        </p:txBody>
      </p:sp>
      <p:sp>
        <p:nvSpPr>
          <p:cNvPr id="63" name="TextBox 62"/>
          <p:cNvSpPr txBox="1"/>
          <p:nvPr/>
        </p:nvSpPr>
        <p:spPr>
          <a:xfrm>
            <a:off x="5358298" y="5761678"/>
            <a:ext cx="461986" cy="246221"/>
          </a:xfrm>
          <a:prstGeom prst="rect">
            <a:avLst/>
          </a:prstGeom>
          <a:noFill/>
        </p:spPr>
        <p:txBody>
          <a:bodyPr wrap="none" rtlCol="0">
            <a:spAutoFit/>
          </a:bodyPr>
          <a:lstStyle/>
          <a:p>
            <a:r>
              <a:rPr lang="en-AU" sz="1000" dirty="0">
                <a:latin typeface="Arial" charset="0"/>
                <a:ea typeface="Arial" charset="0"/>
                <a:cs typeface="Arial" charset="0"/>
              </a:rPr>
              <a:t>H</a:t>
            </a:r>
            <a:r>
              <a:rPr lang="en-AU" sz="1000" dirty="0" smtClean="0">
                <a:latin typeface="Arial" charset="0"/>
                <a:ea typeface="Arial" charset="0"/>
                <a:cs typeface="Arial" charset="0"/>
              </a:rPr>
              <a:t>4-3</a:t>
            </a:r>
            <a:endParaRPr lang="en-AU" sz="1000" dirty="0">
              <a:latin typeface="Arial" charset="0"/>
              <a:ea typeface="Arial" charset="0"/>
              <a:cs typeface="Arial" charset="0"/>
            </a:endParaRPr>
          </a:p>
        </p:txBody>
      </p:sp>
      <p:sp>
        <p:nvSpPr>
          <p:cNvPr id="64" name="TextBox 63"/>
          <p:cNvSpPr txBox="1"/>
          <p:nvPr/>
        </p:nvSpPr>
        <p:spPr>
          <a:xfrm>
            <a:off x="5358298" y="5907169"/>
            <a:ext cx="461986" cy="246221"/>
          </a:xfrm>
          <a:prstGeom prst="rect">
            <a:avLst/>
          </a:prstGeom>
          <a:noFill/>
        </p:spPr>
        <p:txBody>
          <a:bodyPr wrap="none" rtlCol="0">
            <a:spAutoFit/>
          </a:bodyPr>
          <a:lstStyle/>
          <a:p>
            <a:r>
              <a:rPr lang="en-AU" sz="1000" dirty="0">
                <a:latin typeface="Arial" charset="0"/>
                <a:ea typeface="Arial" charset="0"/>
                <a:cs typeface="Arial" charset="0"/>
              </a:rPr>
              <a:t>H</a:t>
            </a:r>
            <a:r>
              <a:rPr lang="en-AU" sz="1000" dirty="0" smtClean="0">
                <a:latin typeface="Arial" charset="0"/>
                <a:ea typeface="Arial" charset="0"/>
                <a:cs typeface="Arial" charset="0"/>
              </a:rPr>
              <a:t>4-4</a:t>
            </a:r>
            <a:endParaRPr lang="en-AU" sz="1000" dirty="0">
              <a:latin typeface="Arial" charset="0"/>
              <a:ea typeface="Arial" charset="0"/>
              <a:cs typeface="Arial" charset="0"/>
            </a:endParaRPr>
          </a:p>
        </p:txBody>
      </p:sp>
      <p:sp>
        <p:nvSpPr>
          <p:cNvPr id="65" name="TextBox 64"/>
          <p:cNvSpPr txBox="1"/>
          <p:nvPr/>
        </p:nvSpPr>
        <p:spPr>
          <a:xfrm>
            <a:off x="5358298" y="6052660"/>
            <a:ext cx="461986" cy="246221"/>
          </a:xfrm>
          <a:prstGeom prst="rect">
            <a:avLst/>
          </a:prstGeom>
          <a:noFill/>
        </p:spPr>
        <p:txBody>
          <a:bodyPr wrap="none" rtlCol="0">
            <a:spAutoFit/>
          </a:bodyPr>
          <a:lstStyle/>
          <a:p>
            <a:r>
              <a:rPr lang="en-AU" sz="1000" dirty="0">
                <a:latin typeface="Arial" charset="0"/>
                <a:ea typeface="Arial" charset="0"/>
                <a:cs typeface="Arial" charset="0"/>
              </a:rPr>
              <a:t>H</a:t>
            </a:r>
            <a:r>
              <a:rPr lang="en-AU" sz="1000" dirty="0" smtClean="0">
                <a:latin typeface="Arial" charset="0"/>
                <a:ea typeface="Arial" charset="0"/>
                <a:cs typeface="Arial" charset="0"/>
              </a:rPr>
              <a:t>4-5</a:t>
            </a:r>
            <a:endParaRPr lang="en-AU" sz="1000" dirty="0">
              <a:latin typeface="Arial" charset="0"/>
              <a:ea typeface="Arial" charset="0"/>
              <a:cs typeface="Arial" charset="0"/>
            </a:endParaRPr>
          </a:p>
        </p:txBody>
      </p:sp>
      <p:sp>
        <p:nvSpPr>
          <p:cNvPr id="66" name="TextBox 65"/>
          <p:cNvSpPr txBox="1"/>
          <p:nvPr/>
        </p:nvSpPr>
        <p:spPr>
          <a:xfrm>
            <a:off x="5358298" y="6198151"/>
            <a:ext cx="461986" cy="246221"/>
          </a:xfrm>
          <a:prstGeom prst="rect">
            <a:avLst/>
          </a:prstGeom>
          <a:noFill/>
        </p:spPr>
        <p:txBody>
          <a:bodyPr wrap="none" rtlCol="0">
            <a:spAutoFit/>
          </a:bodyPr>
          <a:lstStyle/>
          <a:p>
            <a:r>
              <a:rPr lang="en-AU" sz="1000" dirty="0">
                <a:latin typeface="Arial" charset="0"/>
                <a:ea typeface="Arial" charset="0"/>
                <a:cs typeface="Arial" charset="0"/>
              </a:rPr>
              <a:t>H</a:t>
            </a:r>
            <a:r>
              <a:rPr lang="en-AU" sz="1000" dirty="0" smtClean="0">
                <a:latin typeface="Arial" charset="0"/>
                <a:ea typeface="Arial" charset="0"/>
                <a:cs typeface="Arial" charset="0"/>
              </a:rPr>
              <a:t>4-6</a:t>
            </a:r>
            <a:endParaRPr lang="en-AU" sz="1000" dirty="0">
              <a:latin typeface="Arial" charset="0"/>
              <a:ea typeface="Arial" charset="0"/>
              <a:cs typeface="Arial" charset="0"/>
            </a:endParaRPr>
          </a:p>
        </p:txBody>
      </p:sp>
      <p:cxnSp>
        <p:nvCxnSpPr>
          <p:cNvPr id="67" name="Straight Connector 66"/>
          <p:cNvCxnSpPr/>
          <p:nvPr/>
        </p:nvCxnSpPr>
        <p:spPr>
          <a:xfrm>
            <a:off x="5231763" y="2532084"/>
            <a:ext cx="1041" cy="103162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5295781" y="2415385"/>
            <a:ext cx="524503" cy="246221"/>
          </a:xfrm>
          <a:prstGeom prst="rect">
            <a:avLst/>
          </a:prstGeom>
          <a:noFill/>
        </p:spPr>
        <p:txBody>
          <a:bodyPr wrap="none" rtlCol="0">
            <a:spAutoFit/>
          </a:bodyPr>
          <a:lstStyle/>
          <a:p>
            <a:r>
              <a:rPr lang="en-AU" sz="1000" dirty="0" smtClean="0">
                <a:latin typeface="Arial" charset="0"/>
                <a:ea typeface="Arial" charset="0"/>
                <a:cs typeface="Arial" charset="0"/>
              </a:rPr>
              <a:t>B73-1</a:t>
            </a:r>
            <a:endParaRPr lang="en-AU" sz="1000" dirty="0">
              <a:latin typeface="Arial" charset="0"/>
              <a:ea typeface="Arial" charset="0"/>
              <a:cs typeface="Arial" charset="0"/>
            </a:endParaRPr>
          </a:p>
        </p:txBody>
      </p:sp>
      <p:sp>
        <p:nvSpPr>
          <p:cNvPr id="69" name="TextBox 68"/>
          <p:cNvSpPr txBox="1"/>
          <p:nvPr/>
        </p:nvSpPr>
        <p:spPr>
          <a:xfrm>
            <a:off x="5295781" y="2560876"/>
            <a:ext cx="524503" cy="246221"/>
          </a:xfrm>
          <a:prstGeom prst="rect">
            <a:avLst/>
          </a:prstGeom>
          <a:noFill/>
        </p:spPr>
        <p:txBody>
          <a:bodyPr wrap="none" rtlCol="0">
            <a:spAutoFit/>
          </a:bodyPr>
          <a:lstStyle/>
          <a:p>
            <a:r>
              <a:rPr lang="en-AU" sz="1000" dirty="0" smtClean="0">
                <a:latin typeface="Arial" charset="0"/>
                <a:ea typeface="Arial" charset="0"/>
                <a:cs typeface="Arial" charset="0"/>
              </a:rPr>
              <a:t>B73-2</a:t>
            </a:r>
            <a:endParaRPr lang="en-AU" sz="1000" dirty="0">
              <a:latin typeface="Arial" charset="0"/>
              <a:ea typeface="Arial" charset="0"/>
              <a:cs typeface="Arial" charset="0"/>
            </a:endParaRPr>
          </a:p>
        </p:txBody>
      </p:sp>
      <p:sp>
        <p:nvSpPr>
          <p:cNvPr id="70" name="TextBox 69"/>
          <p:cNvSpPr txBox="1"/>
          <p:nvPr/>
        </p:nvSpPr>
        <p:spPr>
          <a:xfrm>
            <a:off x="5295781" y="2706367"/>
            <a:ext cx="524503" cy="246221"/>
          </a:xfrm>
          <a:prstGeom prst="rect">
            <a:avLst/>
          </a:prstGeom>
          <a:noFill/>
        </p:spPr>
        <p:txBody>
          <a:bodyPr wrap="none" rtlCol="0">
            <a:spAutoFit/>
          </a:bodyPr>
          <a:lstStyle/>
          <a:p>
            <a:r>
              <a:rPr lang="en-AU" sz="1000" dirty="0" smtClean="0">
                <a:latin typeface="Arial" charset="0"/>
                <a:ea typeface="Arial" charset="0"/>
                <a:cs typeface="Arial" charset="0"/>
              </a:rPr>
              <a:t>B73-3</a:t>
            </a:r>
            <a:endParaRPr lang="en-AU" sz="1000" dirty="0">
              <a:latin typeface="Arial" charset="0"/>
              <a:ea typeface="Arial" charset="0"/>
              <a:cs typeface="Arial" charset="0"/>
            </a:endParaRPr>
          </a:p>
        </p:txBody>
      </p:sp>
      <p:sp>
        <p:nvSpPr>
          <p:cNvPr id="71" name="TextBox 70"/>
          <p:cNvSpPr txBox="1"/>
          <p:nvPr/>
        </p:nvSpPr>
        <p:spPr>
          <a:xfrm>
            <a:off x="5202807" y="2851858"/>
            <a:ext cx="617477" cy="246221"/>
          </a:xfrm>
          <a:prstGeom prst="rect">
            <a:avLst/>
          </a:prstGeom>
          <a:noFill/>
        </p:spPr>
        <p:txBody>
          <a:bodyPr wrap="none" rtlCol="0">
            <a:spAutoFit/>
          </a:bodyPr>
          <a:lstStyle/>
          <a:p>
            <a:r>
              <a:rPr lang="en-AU" sz="1000" dirty="0" smtClean="0">
                <a:latin typeface="Arial" charset="0"/>
                <a:ea typeface="Arial" charset="0"/>
                <a:cs typeface="Arial" charset="0"/>
              </a:rPr>
              <a:t>Mo17-1</a:t>
            </a:r>
            <a:endParaRPr lang="en-AU" sz="1000" dirty="0">
              <a:latin typeface="Arial" charset="0"/>
              <a:ea typeface="Arial" charset="0"/>
              <a:cs typeface="Arial" charset="0"/>
            </a:endParaRPr>
          </a:p>
        </p:txBody>
      </p:sp>
      <p:sp>
        <p:nvSpPr>
          <p:cNvPr id="72" name="TextBox 71"/>
          <p:cNvSpPr txBox="1"/>
          <p:nvPr/>
        </p:nvSpPr>
        <p:spPr>
          <a:xfrm>
            <a:off x="5202807" y="2997349"/>
            <a:ext cx="617477" cy="246221"/>
          </a:xfrm>
          <a:prstGeom prst="rect">
            <a:avLst/>
          </a:prstGeom>
          <a:noFill/>
        </p:spPr>
        <p:txBody>
          <a:bodyPr wrap="none" rtlCol="0">
            <a:spAutoFit/>
          </a:bodyPr>
          <a:lstStyle/>
          <a:p>
            <a:r>
              <a:rPr lang="en-AU" sz="1000" dirty="0" smtClean="0">
                <a:latin typeface="Arial" charset="0"/>
                <a:ea typeface="Arial" charset="0"/>
                <a:cs typeface="Arial" charset="0"/>
              </a:rPr>
              <a:t>Mo17-2</a:t>
            </a:r>
            <a:endParaRPr lang="en-AU" sz="1000" dirty="0">
              <a:latin typeface="Arial" charset="0"/>
              <a:ea typeface="Arial" charset="0"/>
              <a:cs typeface="Arial" charset="0"/>
            </a:endParaRPr>
          </a:p>
        </p:txBody>
      </p:sp>
      <p:sp>
        <p:nvSpPr>
          <p:cNvPr id="73" name="TextBox 72"/>
          <p:cNvSpPr txBox="1"/>
          <p:nvPr/>
        </p:nvSpPr>
        <p:spPr>
          <a:xfrm>
            <a:off x="5372726" y="3142840"/>
            <a:ext cx="447558" cy="246221"/>
          </a:xfrm>
          <a:prstGeom prst="rect">
            <a:avLst/>
          </a:prstGeom>
          <a:noFill/>
        </p:spPr>
        <p:txBody>
          <a:bodyPr wrap="none" rtlCol="0">
            <a:spAutoFit/>
          </a:bodyPr>
          <a:lstStyle/>
          <a:p>
            <a:r>
              <a:rPr lang="en-AU" sz="1000" dirty="0" smtClean="0">
                <a:latin typeface="Arial" charset="0"/>
                <a:ea typeface="Arial" charset="0"/>
                <a:cs typeface="Arial" charset="0"/>
              </a:rPr>
              <a:t>W22</a:t>
            </a:r>
            <a:endParaRPr lang="en-AU" sz="1000" dirty="0">
              <a:latin typeface="Arial" charset="0"/>
              <a:ea typeface="Arial" charset="0"/>
              <a:cs typeface="Arial" charset="0"/>
            </a:endParaRPr>
          </a:p>
        </p:txBody>
      </p:sp>
      <p:sp>
        <p:nvSpPr>
          <p:cNvPr id="74" name="TextBox 73"/>
          <p:cNvSpPr txBox="1"/>
          <p:nvPr/>
        </p:nvSpPr>
        <p:spPr>
          <a:xfrm>
            <a:off x="5358298" y="3288331"/>
            <a:ext cx="461986" cy="246221"/>
          </a:xfrm>
          <a:prstGeom prst="rect">
            <a:avLst/>
          </a:prstGeom>
          <a:noFill/>
        </p:spPr>
        <p:txBody>
          <a:bodyPr wrap="none" rtlCol="0">
            <a:spAutoFit/>
          </a:bodyPr>
          <a:lstStyle/>
          <a:p>
            <a:r>
              <a:rPr lang="en-AU" sz="1000" dirty="0" err="1" smtClean="0">
                <a:latin typeface="Arial" charset="0"/>
                <a:ea typeface="Arial" charset="0"/>
                <a:cs typeface="Arial" charset="0"/>
              </a:rPr>
              <a:t>MoG</a:t>
            </a:r>
            <a:endParaRPr lang="en-AU" sz="1000" dirty="0">
              <a:latin typeface="Arial" charset="0"/>
              <a:ea typeface="Arial" charset="0"/>
              <a:cs typeface="Arial" charset="0"/>
            </a:endParaRPr>
          </a:p>
        </p:txBody>
      </p:sp>
      <p:sp>
        <p:nvSpPr>
          <p:cNvPr id="75" name="TextBox 74"/>
          <p:cNvSpPr txBox="1"/>
          <p:nvPr/>
        </p:nvSpPr>
        <p:spPr>
          <a:xfrm>
            <a:off x="5380740" y="3433822"/>
            <a:ext cx="439544" cy="246221"/>
          </a:xfrm>
          <a:prstGeom prst="rect">
            <a:avLst/>
          </a:prstGeom>
          <a:noFill/>
        </p:spPr>
        <p:txBody>
          <a:bodyPr wrap="none" rtlCol="0">
            <a:spAutoFit/>
          </a:bodyPr>
          <a:lstStyle/>
          <a:p>
            <a:r>
              <a:rPr lang="en-AU" sz="1000" smtClean="0">
                <a:latin typeface="Arial" charset="0"/>
                <a:ea typeface="Arial" charset="0"/>
                <a:cs typeface="Arial" charset="0"/>
              </a:rPr>
              <a:t>Ki11</a:t>
            </a:r>
            <a:endParaRPr lang="en-AU" sz="1000" dirty="0">
              <a:latin typeface="Arial" charset="0"/>
              <a:ea typeface="Arial" charset="0"/>
              <a:cs typeface="Arial" charset="0"/>
            </a:endParaRPr>
          </a:p>
        </p:txBody>
      </p:sp>
      <p:sp>
        <p:nvSpPr>
          <p:cNvPr id="76" name="TextBox 75"/>
          <p:cNvSpPr txBox="1"/>
          <p:nvPr/>
        </p:nvSpPr>
        <p:spPr>
          <a:xfrm>
            <a:off x="4644114" y="2867817"/>
            <a:ext cx="609462" cy="246221"/>
          </a:xfrm>
          <a:prstGeom prst="rect">
            <a:avLst/>
          </a:prstGeom>
          <a:noFill/>
        </p:spPr>
        <p:txBody>
          <a:bodyPr wrap="none" rtlCol="0">
            <a:spAutoFit/>
          </a:bodyPr>
          <a:lstStyle/>
          <a:p>
            <a:r>
              <a:rPr lang="en-AU" sz="1000" smtClean="0">
                <a:latin typeface="Arial" charset="0"/>
                <a:ea typeface="Arial" charset="0"/>
                <a:cs typeface="Arial" charset="0"/>
              </a:rPr>
              <a:t>Inbreds</a:t>
            </a:r>
            <a:endParaRPr lang="en-AU" sz="1000" dirty="0">
              <a:latin typeface="Arial" charset="0"/>
              <a:ea typeface="Arial" charset="0"/>
              <a:cs typeface="Arial" charset="0"/>
            </a:endParaRPr>
          </a:p>
        </p:txBody>
      </p:sp>
      <p:cxnSp>
        <p:nvCxnSpPr>
          <p:cNvPr id="77" name="Straight Connector 76"/>
          <p:cNvCxnSpPr/>
          <p:nvPr/>
        </p:nvCxnSpPr>
        <p:spPr>
          <a:xfrm>
            <a:off x="5232804" y="6444372"/>
            <a:ext cx="0" cy="33574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4432517" y="6475094"/>
            <a:ext cx="821059" cy="246221"/>
          </a:xfrm>
          <a:prstGeom prst="rect">
            <a:avLst/>
          </a:prstGeom>
          <a:noFill/>
        </p:spPr>
        <p:txBody>
          <a:bodyPr wrap="none" rtlCol="0">
            <a:spAutoFit/>
          </a:bodyPr>
          <a:lstStyle/>
          <a:p>
            <a:r>
              <a:rPr lang="en-AU" sz="1000" dirty="0" smtClean="0">
                <a:latin typeface="Arial" charset="0"/>
                <a:ea typeface="Arial" charset="0"/>
                <a:cs typeface="Arial" charset="0"/>
              </a:rPr>
              <a:t>E6  lineage</a:t>
            </a:r>
            <a:endParaRPr lang="en-AU" sz="1000" dirty="0">
              <a:latin typeface="Arial" charset="0"/>
              <a:ea typeface="Arial" charset="0"/>
              <a:cs typeface="Arial" charset="0"/>
            </a:endParaRPr>
          </a:p>
        </p:txBody>
      </p:sp>
      <p:sp>
        <p:nvSpPr>
          <p:cNvPr id="79" name="TextBox 78"/>
          <p:cNvSpPr txBox="1"/>
          <p:nvPr/>
        </p:nvSpPr>
        <p:spPr>
          <a:xfrm>
            <a:off x="5366314" y="6343642"/>
            <a:ext cx="453970" cy="246221"/>
          </a:xfrm>
          <a:prstGeom prst="rect">
            <a:avLst/>
          </a:prstGeom>
          <a:noFill/>
        </p:spPr>
        <p:txBody>
          <a:bodyPr wrap="none" rtlCol="0">
            <a:spAutoFit/>
          </a:bodyPr>
          <a:lstStyle/>
          <a:p>
            <a:r>
              <a:rPr lang="en-AU" sz="1000" dirty="0" smtClean="0">
                <a:latin typeface="Arial" charset="0"/>
                <a:ea typeface="Arial" charset="0"/>
                <a:cs typeface="Arial" charset="0"/>
              </a:rPr>
              <a:t>E6-1</a:t>
            </a:r>
            <a:endParaRPr lang="en-AU" sz="1000" dirty="0">
              <a:latin typeface="Arial" charset="0"/>
              <a:ea typeface="Arial" charset="0"/>
              <a:cs typeface="Arial" charset="0"/>
            </a:endParaRPr>
          </a:p>
        </p:txBody>
      </p:sp>
      <p:sp>
        <p:nvSpPr>
          <p:cNvPr id="80" name="TextBox 79"/>
          <p:cNvSpPr txBox="1"/>
          <p:nvPr/>
        </p:nvSpPr>
        <p:spPr>
          <a:xfrm>
            <a:off x="5366314" y="6489133"/>
            <a:ext cx="453970" cy="246221"/>
          </a:xfrm>
          <a:prstGeom prst="rect">
            <a:avLst/>
          </a:prstGeom>
          <a:noFill/>
        </p:spPr>
        <p:txBody>
          <a:bodyPr wrap="none" rtlCol="0">
            <a:spAutoFit/>
          </a:bodyPr>
          <a:lstStyle/>
          <a:p>
            <a:r>
              <a:rPr lang="en-AU" sz="1000" dirty="0" smtClean="0">
                <a:latin typeface="Arial" charset="0"/>
                <a:ea typeface="Arial" charset="0"/>
                <a:cs typeface="Arial" charset="0"/>
              </a:rPr>
              <a:t>E6-2</a:t>
            </a:r>
            <a:endParaRPr lang="en-AU" sz="1000" dirty="0">
              <a:latin typeface="Arial" charset="0"/>
              <a:ea typeface="Arial" charset="0"/>
              <a:cs typeface="Arial" charset="0"/>
            </a:endParaRPr>
          </a:p>
        </p:txBody>
      </p:sp>
      <p:sp>
        <p:nvSpPr>
          <p:cNvPr id="81" name="TextBox 80"/>
          <p:cNvSpPr txBox="1"/>
          <p:nvPr/>
        </p:nvSpPr>
        <p:spPr>
          <a:xfrm>
            <a:off x="5366314" y="6634624"/>
            <a:ext cx="453970" cy="246221"/>
          </a:xfrm>
          <a:prstGeom prst="rect">
            <a:avLst/>
          </a:prstGeom>
          <a:noFill/>
        </p:spPr>
        <p:txBody>
          <a:bodyPr wrap="none" rtlCol="0">
            <a:spAutoFit/>
          </a:bodyPr>
          <a:lstStyle/>
          <a:p>
            <a:r>
              <a:rPr lang="en-AU" sz="1000" dirty="0" smtClean="0">
                <a:latin typeface="Arial" charset="0"/>
                <a:ea typeface="Arial" charset="0"/>
                <a:cs typeface="Arial" charset="0"/>
              </a:rPr>
              <a:t>E6-3</a:t>
            </a:r>
            <a:endParaRPr lang="en-AU" sz="1000" dirty="0">
              <a:latin typeface="Arial" charset="0"/>
              <a:ea typeface="Arial" charset="0"/>
              <a:cs typeface="Arial" charset="0"/>
            </a:endParaRPr>
          </a:p>
        </p:txBody>
      </p:sp>
      <p:cxnSp>
        <p:nvCxnSpPr>
          <p:cNvPr id="82" name="Straight Connector 81"/>
          <p:cNvCxnSpPr/>
          <p:nvPr/>
        </p:nvCxnSpPr>
        <p:spPr>
          <a:xfrm>
            <a:off x="5232804" y="6880845"/>
            <a:ext cx="0" cy="3341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4418091" y="6918933"/>
            <a:ext cx="835485" cy="246221"/>
          </a:xfrm>
          <a:prstGeom prst="rect">
            <a:avLst/>
          </a:prstGeom>
          <a:noFill/>
        </p:spPr>
        <p:txBody>
          <a:bodyPr wrap="none" rtlCol="0">
            <a:spAutoFit/>
          </a:bodyPr>
          <a:lstStyle/>
          <a:p>
            <a:r>
              <a:rPr lang="en-AU" sz="1000" dirty="0" smtClean="0">
                <a:latin typeface="Arial" charset="0"/>
                <a:ea typeface="Arial" charset="0"/>
                <a:cs typeface="Arial" charset="0"/>
              </a:rPr>
              <a:t>G7  lineage</a:t>
            </a:r>
            <a:endParaRPr lang="en-AU" sz="1000" dirty="0">
              <a:latin typeface="Arial" charset="0"/>
              <a:ea typeface="Arial" charset="0"/>
              <a:cs typeface="Arial" charset="0"/>
            </a:endParaRPr>
          </a:p>
        </p:txBody>
      </p:sp>
      <p:sp>
        <p:nvSpPr>
          <p:cNvPr id="84" name="TextBox 83"/>
          <p:cNvSpPr txBox="1"/>
          <p:nvPr/>
        </p:nvSpPr>
        <p:spPr>
          <a:xfrm>
            <a:off x="5351886" y="6780115"/>
            <a:ext cx="468398" cy="246221"/>
          </a:xfrm>
          <a:prstGeom prst="rect">
            <a:avLst/>
          </a:prstGeom>
          <a:noFill/>
        </p:spPr>
        <p:txBody>
          <a:bodyPr wrap="none" rtlCol="0">
            <a:spAutoFit/>
          </a:bodyPr>
          <a:lstStyle/>
          <a:p>
            <a:r>
              <a:rPr lang="en-AU" sz="1000" dirty="0" smtClean="0">
                <a:latin typeface="Arial" charset="0"/>
                <a:ea typeface="Arial" charset="0"/>
                <a:cs typeface="Arial" charset="0"/>
              </a:rPr>
              <a:t>G7-4</a:t>
            </a:r>
            <a:endParaRPr lang="en-AU" sz="1000" dirty="0">
              <a:latin typeface="Arial" charset="0"/>
              <a:ea typeface="Arial" charset="0"/>
              <a:cs typeface="Arial" charset="0"/>
            </a:endParaRPr>
          </a:p>
        </p:txBody>
      </p:sp>
      <p:sp>
        <p:nvSpPr>
          <p:cNvPr id="85" name="TextBox 84"/>
          <p:cNvSpPr txBox="1"/>
          <p:nvPr/>
        </p:nvSpPr>
        <p:spPr>
          <a:xfrm>
            <a:off x="5351886" y="6925606"/>
            <a:ext cx="468398" cy="246221"/>
          </a:xfrm>
          <a:prstGeom prst="rect">
            <a:avLst/>
          </a:prstGeom>
          <a:noFill/>
        </p:spPr>
        <p:txBody>
          <a:bodyPr wrap="none" rtlCol="0">
            <a:spAutoFit/>
          </a:bodyPr>
          <a:lstStyle/>
          <a:p>
            <a:r>
              <a:rPr lang="en-AU" sz="1000" dirty="0" smtClean="0">
                <a:latin typeface="Arial" charset="0"/>
                <a:ea typeface="Arial" charset="0"/>
                <a:cs typeface="Arial" charset="0"/>
              </a:rPr>
              <a:t>G7-6</a:t>
            </a:r>
            <a:endParaRPr lang="en-AU" sz="1000" dirty="0">
              <a:latin typeface="Arial" charset="0"/>
              <a:ea typeface="Arial" charset="0"/>
              <a:cs typeface="Arial" charset="0"/>
            </a:endParaRPr>
          </a:p>
        </p:txBody>
      </p:sp>
      <p:sp>
        <p:nvSpPr>
          <p:cNvPr id="86" name="TextBox 85"/>
          <p:cNvSpPr txBox="1"/>
          <p:nvPr/>
        </p:nvSpPr>
        <p:spPr>
          <a:xfrm>
            <a:off x="5351886" y="7071097"/>
            <a:ext cx="468398" cy="246221"/>
          </a:xfrm>
          <a:prstGeom prst="rect">
            <a:avLst/>
          </a:prstGeom>
          <a:noFill/>
        </p:spPr>
        <p:txBody>
          <a:bodyPr wrap="none" rtlCol="0">
            <a:spAutoFit/>
          </a:bodyPr>
          <a:lstStyle/>
          <a:p>
            <a:r>
              <a:rPr lang="en-AU" sz="1000" dirty="0" smtClean="0">
                <a:latin typeface="Arial" charset="0"/>
                <a:ea typeface="Arial" charset="0"/>
                <a:cs typeface="Arial" charset="0"/>
              </a:rPr>
              <a:t>G7-7</a:t>
            </a:r>
            <a:endParaRPr lang="en-AU" sz="1000" dirty="0">
              <a:latin typeface="Arial" charset="0"/>
              <a:ea typeface="Arial" charset="0"/>
              <a:cs typeface="Arial" charset="0"/>
            </a:endParaRPr>
          </a:p>
        </p:txBody>
      </p:sp>
      <p:cxnSp>
        <p:nvCxnSpPr>
          <p:cNvPr id="87" name="Straight Connector 86"/>
          <p:cNvCxnSpPr/>
          <p:nvPr/>
        </p:nvCxnSpPr>
        <p:spPr>
          <a:xfrm>
            <a:off x="5768440" y="7559505"/>
            <a:ext cx="622799" cy="0"/>
          </a:xfrm>
          <a:prstGeom prst="line">
            <a:avLst/>
          </a:prstGeom>
          <a:ln w="12700">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5232804" y="7317318"/>
            <a:ext cx="0" cy="19025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4459769" y="7278755"/>
            <a:ext cx="793807" cy="246221"/>
          </a:xfrm>
          <a:prstGeom prst="rect">
            <a:avLst/>
          </a:prstGeom>
          <a:noFill/>
        </p:spPr>
        <p:txBody>
          <a:bodyPr wrap="none" rtlCol="0">
            <a:spAutoFit/>
          </a:bodyPr>
          <a:lstStyle/>
          <a:p>
            <a:r>
              <a:rPr lang="en-AU" sz="1000" dirty="0" smtClean="0">
                <a:latin typeface="Arial" charset="0"/>
                <a:ea typeface="Arial" charset="0"/>
                <a:cs typeface="Arial" charset="0"/>
              </a:rPr>
              <a:t>D1 lineage</a:t>
            </a:r>
            <a:endParaRPr lang="en-AU" sz="1000" dirty="0">
              <a:latin typeface="Arial" charset="0"/>
              <a:ea typeface="Arial" charset="0"/>
              <a:cs typeface="Arial" charset="0"/>
            </a:endParaRPr>
          </a:p>
        </p:txBody>
      </p:sp>
      <p:sp>
        <p:nvSpPr>
          <p:cNvPr id="90" name="TextBox 89"/>
          <p:cNvSpPr txBox="1"/>
          <p:nvPr/>
        </p:nvSpPr>
        <p:spPr>
          <a:xfrm>
            <a:off x="5358298" y="7216588"/>
            <a:ext cx="461986" cy="246221"/>
          </a:xfrm>
          <a:prstGeom prst="rect">
            <a:avLst/>
          </a:prstGeom>
          <a:noFill/>
        </p:spPr>
        <p:txBody>
          <a:bodyPr wrap="none" rtlCol="0">
            <a:spAutoFit/>
          </a:bodyPr>
          <a:lstStyle/>
          <a:p>
            <a:r>
              <a:rPr lang="en-AU" sz="1000" dirty="0" smtClean="0">
                <a:latin typeface="Arial" charset="0"/>
                <a:ea typeface="Arial" charset="0"/>
                <a:cs typeface="Arial" charset="0"/>
              </a:rPr>
              <a:t>D1-4</a:t>
            </a:r>
            <a:endParaRPr lang="en-AU" sz="1000" dirty="0">
              <a:latin typeface="Arial" charset="0"/>
              <a:ea typeface="Arial" charset="0"/>
              <a:cs typeface="Arial" charset="0"/>
            </a:endParaRPr>
          </a:p>
        </p:txBody>
      </p:sp>
      <p:sp>
        <p:nvSpPr>
          <p:cNvPr id="91" name="TextBox 90"/>
          <p:cNvSpPr txBox="1"/>
          <p:nvPr/>
        </p:nvSpPr>
        <p:spPr>
          <a:xfrm>
            <a:off x="5358298" y="7362079"/>
            <a:ext cx="461986" cy="246221"/>
          </a:xfrm>
          <a:prstGeom prst="rect">
            <a:avLst/>
          </a:prstGeom>
          <a:noFill/>
        </p:spPr>
        <p:txBody>
          <a:bodyPr wrap="none" rtlCol="0">
            <a:spAutoFit/>
          </a:bodyPr>
          <a:lstStyle/>
          <a:p>
            <a:r>
              <a:rPr lang="en-AU" sz="1000" dirty="0" smtClean="0">
                <a:latin typeface="Arial" charset="0"/>
                <a:ea typeface="Arial" charset="0"/>
                <a:cs typeface="Arial" charset="0"/>
              </a:rPr>
              <a:t>D1-6</a:t>
            </a:r>
            <a:endParaRPr lang="en-AU" sz="1000" dirty="0">
              <a:latin typeface="Arial" charset="0"/>
              <a:ea typeface="Arial" charset="0"/>
              <a:cs typeface="Arial" charset="0"/>
            </a:endParaRPr>
          </a:p>
        </p:txBody>
      </p:sp>
      <p:cxnSp>
        <p:nvCxnSpPr>
          <p:cNvPr id="92" name="Straight Connector 91"/>
          <p:cNvCxnSpPr/>
          <p:nvPr/>
        </p:nvCxnSpPr>
        <p:spPr>
          <a:xfrm>
            <a:off x="5232804" y="7608300"/>
            <a:ext cx="0" cy="19023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4459769" y="7561594"/>
            <a:ext cx="793807" cy="246221"/>
          </a:xfrm>
          <a:prstGeom prst="rect">
            <a:avLst/>
          </a:prstGeom>
          <a:noFill/>
        </p:spPr>
        <p:txBody>
          <a:bodyPr wrap="none" rtlCol="0">
            <a:spAutoFit/>
          </a:bodyPr>
          <a:lstStyle/>
          <a:p>
            <a:r>
              <a:rPr lang="en-AU" sz="1000" dirty="0" smtClean="0">
                <a:latin typeface="Arial" charset="0"/>
                <a:ea typeface="Arial" charset="0"/>
                <a:cs typeface="Arial" charset="0"/>
              </a:rPr>
              <a:t>D2 lineage</a:t>
            </a:r>
            <a:endParaRPr lang="en-AU" sz="1000" dirty="0">
              <a:latin typeface="Arial" charset="0"/>
              <a:ea typeface="Arial" charset="0"/>
              <a:cs typeface="Arial" charset="0"/>
            </a:endParaRPr>
          </a:p>
        </p:txBody>
      </p:sp>
      <p:sp>
        <p:nvSpPr>
          <p:cNvPr id="94" name="TextBox 93"/>
          <p:cNvSpPr txBox="1"/>
          <p:nvPr/>
        </p:nvSpPr>
        <p:spPr>
          <a:xfrm>
            <a:off x="5358298" y="7507570"/>
            <a:ext cx="461986" cy="246221"/>
          </a:xfrm>
          <a:prstGeom prst="rect">
            <a:avLst/>
          </a:prstGeom>
          <a:noFill/>
        </p:spPr>
        <p:txBody>
          <a:bodyPr wrap="none" rtlCol="0">
            <a:spAutoFit/>
          </a:bodyPr>
          <a:lstStyle/>
          <a:p>
            <a:r>
              <a:rPr lang="en-AU" sz="1000" dirty="0" smtClean="0">
                <a:latin typeface="Arial" charset="0"/>
                <a:ea typeface="Arial" charset="0"/>
                <a:cs typeface="Arial" charset="0"/>
              </a:rPr>
              <a:t>D2-1</a:t>
            </a:r>
            <a:endParaRPr lang="en-AU" sz="1000" dirty="0">
              <a:latin typeface="Arial" charset="0"/>
              <a:ea typeface="Arial" charset="0"/>
              <a:cs typeface="Arial" charset="0"/>
            </a:endParaRPr>
          </a:p>
        </p:txBody>
      </p:sp>
      <p:sp>
        <p:nvSpPr>
          <p:cNvPr id="95" name="TextBox 94"/>
          <p:cNvSpPr txBox="1"/>
          <p:nvPr/>
        </p:nvSpPr>
        <p:spPr>
          <a:xfrm>
            <a:off x="5358298" y="7653061"/>
            <a:ext cx="461986" cy="246221"/>
          </a:xfrm>
          <a:prstGeom prst="rect">
            <a:avLst/>
          </a:prstGeom>
          <a:noFill/>
        </p:spPr>
        <p:txBody>
          <a:bodyPr wrap="none" rtlCol="0">
            <a:spAutoFit/>
          </a:bodyPr>
          <a:lstStyle/>
          <a:p>
            <a:r>
              <a:rPr lang="en-AU" sz="1000" dirty="0" smtClean="0">
                <a:latin typeface="Arial" charset="0"/>
                <a:ea typeface="Arial" charset="0"/>
                <a:cs typeface="Arial" charset="0"/>
              </a:rPr>
              <a:t>D2-7</a:t>
            </a:r>
            <a:endParaRPr lang="en-AU" sz="1000" dirty="0">
              <a:latin typeface="Arial" charset="0"/>
              <a:ea typeface="Arial" charset="0"/>
              <a:cs typeface="Arial" charset="0"/>
            </a:endParaRPr>
          </a:p>
        </p:txBody>
      </p:sp>
      <p:cxnSp>
        <p:nvCxnSpPr>
          <p:cNvPr id="96" name="Straight Connector 95"/>
          <p:cNvCxnSpPr/>
          <p:nvPr/>
        </p:nvCxnSpPr>
        <p:spPr>
          <a:xfrm>
            <a:off x="5232804" y="7878931"/>
            <a:ext cx="0" cy="9733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a:off x="4459769" y="7797786"/>
            <a:ext cx="793807" cy="246221"/>
          </a:xfrm>
          <a:prstGeom prst="rect">
            <a:avLst/>
          </a:prstGeom>
          <a:noFill/>
        </p:spPr>
        <p:txBody>
          <a:bodyPr wrap="none" rtlCol="0">
            <a:spAutoFit/>
          </a:bodyPr>
          <a:lstStyle/>
          <a:p>
            <a:r>
              <a:rPr lang="en-AU" sz="1000" dirty="0" smtClean="0">
                <a:latin typeface="Arial" charset="0"/>
                <a:ea typeface="Arial" charset="0"/>
                <a:cs typeface="Arial" charset="0"/>
              </a:rPr>
              <a:t>H3 lineage</a:t>
            </a:r>
            <a:endParaRPr lang="en-AU" sz="1000" dirty="0">
              <a:latin typeface="Arial" charset="0"/>
              <a:ea typeface="Arial" charset="0"/>
              <a:cs typeface="Arial" charset="0"/>
            </a:endParaRPr>
          </a:p>
        </p:txBody>
      </p:sp>
      <p:sp>
        <p:nvSpPr>
          <p:cNvPr id="98" name="TextBox 97"/>
          <p:cNvSpPr txBox="1"/>
          <p:nvPr/>
        </p:nvSpPr>
        <p:spPr>
          <a:xfrm>
            <a:off x="5358298" y="7798537"/>
            <a:ext cx="461986" cy="246221"/>
          </a:xfrm>
          <a:prstGeom prst="rect">
            <a:avLst/>
          </a:prstGeom>
          <a:noFill/>
        </p:spPr>
        <p:txBody>
          <a:bodyPr wrap="none" rtlCol="0">
            <a:spAutoFit/>
          </a:bodyPr>
          <a:lstStyle/>
          <a:p>
            <a:r>
              <a:rPr lang="en-AU" sz="1000" dirty="0" smtClean="0">
                <a:latin typeface="Arial" charset="0"/>
                <a:ea typeface="Arial" charset="0"/>
                <a:cs typeface="Arial" charset="0"/>
              </a:rPr>
              <a:t>H3-2</a:t>
            </a:r>
            <a:endParaRPr lang="en-AU" sz="1000" dirty="0">
              <a:latin typeface="Arial" charset="0"/>
              <a:ea typeface="Arial" charset="0"/>
              <a:cs typeface="Arial" charset="0"/>
            </a:endParaRPr>
          </a:p>
        </p:txBody>
      </p:sp>
      <p:cxnSp>
        <p:nvCxnSpPr>
          <p:cNvPr id="99" name="Straight Connector 98"/>
          <p:cNvCxnSpPr/>
          <p:nvPr/>
        </p:nvCxnSpPr>
        <p:spPr>
          <a:xfrm flipH="1">
            <a:off x="5898874" y="2370262"/>
            <a:ext cx="204317" cy="91937"/>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H="1">
            <a:off x="6155512" y="2371632"/>
            <a:ext cx="27181" cy="96814"/>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107" name="Picture 106"/>
          <p:cNvPicPr>
            <a:picLocks noChangeAspect="1"/>
          </p:cNvPicPr>
          <p:nvPr/>
        </p:nvPicPr>
        <p:blipFill rotWithShape="1">
          <a:blip r:embed="rId6">
            <a:extLst>
              <a:ext uri="{28A0092B-C50C-407E-A947-70E740481C1C}">
                <a14:useLocalDpi xmlns:a14="http://schemas.microsoft.com/office/drawing/2010/main" val="0"/>
              </a:ext>
            </a:extLst>
          </a:blip>
          <a:srcRect t="6007" r="17279" b="11326"/>
          <a:stretch/>
        </p:blipFill>
        <p:spPr>
          <a:xfrm>
            <a:off x="514000" y="6382913"/>
            <a:ext cx="3615939" cy="2258470"/>
          </a:xfrm>
          <a:prstGeom prst="rect">
            <a:avLst/>
          </a:prstGeom>
        </p:spPr>
      </p:pic>
      <p:pic>
        <p:nvPicPr>
          <p:cNvPr id="108" name="Picture 107"/>
          <p:cNvPicPr>
            <a:picLocks noChangeAspect="1"/>
          </p:cNvPicPr>
          <p:nvPr/>
        </p:nvPicPr>
        <p:blipFill rotWithShape="1">
          <a:blip r:embed="rId6">
            <a:extLst>
              <a:ext uri="{28A0092B-C50C-407E-A947-70E740481C1C}">
                <a14:useLocalDpi xmlns:a14="http://schemas.microsoft.com/office/drawing/2010/main" val="0"/>
              </a:ext>
            </a:extLst>
          </a:blip>
          <a:srcRect l="83574" t="39340" r="519" b="49190"/>
          <a:stretch/>
        </p:blipFill>
        <p:spPr>
          <a:xfrm>
            <a:off x="908420" y="6441497"/>
            <a:ext cx="811379" cy="365670"/>
          </a:xfrm>
          <a:prstGeom prst="rect">
            <a:avLst/>
          </a:prstGeom>
        </p:spPr>
      </p:pic>
    </p:spTree>
    <p:extLst>
      <p:ext uri="{BB962C8B-B14F-4D97-AF65-F5344CB8AC3E}">
        <p14:creationId xmlns:p14="http://schemas.microsoft.com/office/powerpoint/2010/main" val="1371261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0635" y="828855"/>
            <a:ext cx="6248400" cy="2862322"/>
          </a:xfrm>
          <a:prstGeom prst="rect">
            <a:avLst/>
          </a:prstGeom>
          <a:noFill/>
        </p:spPr>
        <p:txBody>
          <a:bodyPr wrap="square" rtlCol="0">
            <a:spAutoFit/>
          </a:bodyPr>
          <a:lstStyle/>
          <a:p>
            <a:r>
              <a:rPr lang="en-AU" sz="1000" b="1" dirty="0" smtClean="0">
                <a:latin typeface="Arial" charset="0"/>
                <a:ea typeface="Arial" charset="0"/>
                <a:cs typeface="Arial" charset="0"/>
              </a:rPr>
              <a:t>Figure S4  Methylation </a:t>
            </a:r>
            <a:r>
              <a:rPr lang="en-AU" sz="1000" b="1" dirty="0">
                <a:latin typeface="Arial" charset="0"/>
                <a:ea typeface="Arial" charset="0"/>
                <a:cs typeface="Arial" charset="0"/>
              </a:rPr>
              <a:t>changes induced by tissue culture are common to many independent </a:t>
            </a:r>
            <a:r>
              <a:rPr lang="en-AU" sz="1000" b="1" dirty="0" smtClean="0">
                <a:latin typeface="Arial" charset="0"/>
                <a:ea typeface="Arial" charset="0"/>
                <a:cs typeface="Arial" charset="0"/>
              </a:rPr>
              <a:t>samples</a:t>
            </a:r>
            <a:r>
              <a:rPr lang="en-AU" sz="1000" dirty="0">
                <a:latin typeface="Arial" charset="0"/>
                <a:ea typeface="Arial" charset="0"/>
                <a:cs typeface="Arial" charset="0"/>
              </a:rPr>
              <a:t> (A) A simulation was performed to document the expected frequency of DMRs occurring in multiple samples (red line).  In contrast, the observed DMRs are enriched for occurrence in multiple samples (blue line). To simulate the expected overlap of DMRs between different plants by random chance, regions were randomly </a:t>
            </a:r>
            <a:r>
              <a:rPr lang="en-AU" sz="1000" dirty="0" smtClean="0">
                <a:latin typeface="Arial" charset="0"/>
                <a:ea typeface="Arial" charset="0"/>
                <a:cs typeface="Arial" charset="0"/>
              </a:rPr>
              <a:t>selected, </a:t>
            </a:r>
            <a:r>
              <a:rPr lang="en-AU" sz="1000" dirty="0">
                <a:latin typeface="Arial" charset="0"/>
                <a:ea typeface="Arial" charset="0"/>
                <a:cs typeface="Arial" charset="0"/>
              </a:rPr>
              <a:t>per sample </a:t>
            </a:r>
            <a:r>
              <a:rPr lang="en-AU" sz="1000" dirty="0" smtClean="0">
                <a:latin typeface="Arial" charset="0"/>
                <a:ea typeface="Arial" charset="0"/>
                <a:cs typeface="Arial" charset="0"/>
              </a:rPr>
              <a:t>(to reflect the total number of DMRs and regions profiled per sample), and the random overlap of DMRs is plotted in the red line above. The </a:t>
            </a:r>
            <a:r>
              <a:rPr lang="en-AU" sz="1000" dirty="0">
                <a:latin typeface="Arial" charset="0"/>
                <a:ea typeface="Arial" charset="0"/>
                <a:cs typeface="Arial" charset="0"/>
              </a:rPr>
              <a:t>s</a:t>
            </a:r>
            <a:r>
              <a:rPr lang="en-AU" sz="1000" dirty="0" smtClean="0">
                <a:latin typeface="Arial" charset="0"/>
                <a:ea typeface="Arial" charset="0"/>
                <a:cs typeface="Arial" charset="0"/>
              </a:rPr>
              <a:t>imulation was replicated 100 times and averaged. The blue line represents the actual observed number of recurring DMRs between the tissue culture samples.</a:t>
            </a:r>
            <a:r>
              <a:rPr lang="en-AU" sz="1000" b="1" dirty="0">
                <a:latin typeface="Arial" charset="0"/>
                <a:ea typeface="Arial" charset="0"/>
                <a:cs typeface="Arial" charset="0"/>
              </a:rPr>
              <a:t> </a:t>
            </a:r>
            <a:r>
              <a:rPr lang="en-AU" sz="1000" b="1" dirty="0" smtClean="0">
                <a:latin typeface="Arial" charset="0"/>
                <a:ea typeface="Arial" charset="0"/>
                <a:cs typeface="Arial" charset="0"/>
              </a:rPr>
              <a:t>(</a:t>
            </a:r>
            <a:r>
              <a:rPr lang="en-AU" sz="1000" dirty="0" smtClean="0">
                <a:latin typeface="Arial" charset="0"/>
                <a:ea typeface="Arial" charset="0"/>
                <a:cs typeface="Arial" charset="0"/>
              </a:rPr>
              <a:t>B) </a:t>
            </a:r>
            <a:r>
              <a:rPr lang="en-AU" sz="1000" dirty="0">
                <a:latin typeface="Arial" charset="0"/>
                <a:ea typeface="Arial" charset="0"/>
                <a:cs typeface="Arial" charset="0"/>
              </a:rPr>
              <a:t>The percent of samples (with data) supporting each DMR was determined.  We divided the DMRs as consistent (occurring in &gt;50% of samples) or rare (occurring in &lt;50% of samples). The majority of rare DMRs are only observed in one or two samples while there are a set of the consistent DMRs found in nearly all </a:t>
            </a:r>
            <a:r>
              <a:rPr lang="en-AU" sz="1000" dirty="0" smtClean="0">
                <a:latin typeface="Arial" charset="0"/>
                <a:ea typeface="Arial" charset="0"/>
                <a:cs typeface="Arial" charset="0"/>
              </a:rPr>
              <a:t>samples. </a:t>
            </a:r>
            <a:r>
              <a:rPr lang="en-AU" sz="1000" dirty="0">
                <a:latin typeface="Arial" charset="0"/>
                <a:ea typeface="Arial" charset="0"/>
                <a:cs typeface="Arial" charset="0"/>
              </a:rPr>
              <a:t>(</a:t>
            </a:r>
            <a:r>
              <a:rPr lang="en-AU" sz="1000" dirty="0" smtClean="0">
                <a:latin typeface="Arial" charset="0"/>
                <a:ea typeface="Arial" charset="0"/>
                <a:cs typeface="Arial" charset="0"/>
              </a:rPr>
              <a:t>C) Total number of rare (grey bars) and consistent (red bars) DMRs observed per sample. (D) Example of a consistent CG DMR observed in all tissue culture </a:t>
            </a:r>
            <a:r>
              <a:rPr lang="en-AU" sz="1000" dirty="0">
                <a:latin typeface="Arial" charset="0"/>
                <a:ea typeface="Arial" charset="0"/>
                <a:cs typeface="Arial" charset="0"/>
              </a:rPr>
              <a:t>samples in the gene body of Zm00001d053783. This DMR has a low methylation level in A188 and B73 but is higher in other </a:t>
            </a:r>
            <a:r>
              <a:rPr lang="en-AU" sz="1000" dirty="0" err="1">
                <a:latin typeface="Arial" charset="0"/>
                <a:ea typeface="Arial" charset="0"/>
                <a:cs typeface="Arial" charset="0"/>
              </a:rPr>
              <a:t>inbreds</a:t>
            </a:r>
            <a:r>
              <a:rPr lang="en-AU" sz="1000" dirty="0">
                <a:latin typeface="Arial" charset="0"/>
                <a:ea typeface="Arial" charset="0"/>
                <a:cs typeface="Arial" charset="0"/>
              </a:rPr>
              <a:t> and in all samples that have experienced tissue culture. The blue and grey boxes represent the relative positions of gene and  TE models (v4 genome annotation); the red and yellow boxes indicate the SeqCap-Epi_v2 capture probes locations and target loci respectively. For each sample track, bar height represents % methylation (0-100%), purple = CG, green = CHG and yellow = CHH. Grey shading indicates missing data not captured. </a:t>
            </a:r>
          </a:p>
        </p:txBody>
      </p:sp>
    </p:spTree>
    <p:extLst>
      <p:ext uri="{BB962C8B-B14F-4D97-AF65-F5344CB8AC3E}">
        <p14:creationId xmlns:p14="http://schemas.microsoft.com/office/powerpoint/2010/main" val="174882846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98649</TotalTime>
  <Words>418</Words>
  <Application>Microsoft Macintosh PowerPoint</Application>
  <PresentationFormat>A4 Paper (210x297 mm)</PresentationFormat>
  <Paragraphs>63</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Calibri</vt:lpstr>
      <vt:lpstr>Calibri Light</vt:lpstr>
      <vt:lpstr>Times</vt:lpstr>
      <vt:lpstr>Arial</vt:lpstr>
      <vt:lpstr>Office Theme</vt:lpstr>
      <vt:lpstr>PowerPoint Presentation</vt:lpstr>
      <vt:lpstr>PowerPoint Presentation</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Crisp</dc:creator>
  <cp:lastModifiedBy>Peter Crisp</cp:lastModifiedBy>
  <cp:revision>446</cp:revision>
  <cp:lastPrinted>2018-04-27T17:01:49Z</cp:lastPrinted>
  <dcterms:created xsi:type="dcterms:W3CDTF">2017-07-11T18:42:12Z</dcterms:created>
  <dcterms:modified xsi:type="dcterms:W3CDTF">2018-04-30T19:00:22Z</dcterms:modified>
</cp:coreProperties>
</file>