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319" r:id="rId2"/>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3912"/>
    <a:srgbClr val="3366CC"/>
    <a:srgbClr val="FF9900"/>
    <a:srgbClr val="0F9618"/>
    <a:srgbClr val="117733"/>
    <a:srgbClr val="999932"/>
    <a:srgbClr val="88CCEE"/>
    <a:srgbClr val="DDCC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87"/>
    <p:restoredTop sz="94406"/>
  </p:normalViewPr>
  <p:slideViewPr>
    <p:cSldViewPr snapToGrid="0" snapToObjects="1">
      <p:cViewPr varScale="1">
        <p:scale>
          <a:sx n="87" d="100"/>
          <a:sy n="87" d="100"/>
        </p:scale>
        <p:origin x="345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483888-7F19-E446-9FAB-B40AD70B3B8C}" type="datetimeFigureOut">
              <a:rPr lang="en-AU" smtClean="0"/>
              <a:t>30/4/18</a:t>
            </a:fld>
            <a:endParaRPr lang="en-AU"/>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C291B3-8207-BB46-B025-CE213DE511CD}" type="slidenum">
              <a:rPr lang="en-AU" smtClean="0"/>
              <a:t>‹#›</a:t>
            </a:fld>
            <a:endParaRPr lang="en-AU"/>
          </a:p>
        </p:txBody>
      </p:sp>
    </p:spTree>
    <p:extLst>
      <p:ext uri="{BB962C8B-B14F-4D97-AF65-F5344CB8AC3E}">
        <p14:creationId xmlns:p14="http://schemas.microsoft.com/office/powerpoint/2010/main" val="758436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E3790C5-A930-D543-A3CE-0511664A508D}" type="datetimeFigureOut">
              <a:rPr lang="en-AU" smtClean="0"/>
              <a:t>30/4/18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E3790C5-A930-D543-A3CE-0511664A508D}" type="datetimeFigureOut">
              <a:rPr lang="en-AU" smtClean="0"/>
              <a:t>30/4/18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3790C5-A930-D543-A3CE-0511664A508D}" type="datetimeFigureOut">
              <a:rPr lang="en-AU" smtClean="0"/>
              <a:t>30/4/18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E3790C5-A930-D543-A3CE-0511664A508D}" type="datetimeFigureOut">
              <a:rPr lang="en-AU" smtClean="0"/>
              <a:t>30/4/18</a:t>
            </a:fld>
            <a:endParaRPr lang="en-AU"/>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D53EB7F9-6C7D-ED47-BD94-BF276A4C19BB}" type="slidenum">
              <a:rPr lang="en-AU" smtClean="0"/>
              <a:t>‹#›</a:t>
            </a:fld>
            <a:endParaRPr lang="en-AU"/>
          </a:p>
        </p:txBody>
      </p:sp>
    </p:spTree>
    <p:extLst>
      <p:ext uri="{BB962C8B-B14F-4D97-AF65-F5344CB8AC3E}">
        <p14:creationId xmlns:p14="http://schemas.microsoft.com/office/powerpoint/2010/main" val="14133507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08212" y="2964311"/>
            <a:ext cx="986167" cy="246221"/>
          </a:xfrm>
          <a:prstGeom prst="rect">
            <a:avLst/>
          </a:prstGeom>
          <a:noFill/>
        </p:spPr>
        <p:txBody>
          <a:bodyPr wrap="none" rtlCol="0">
            <a:spAutoFit/>
          </a:bodyPr>
          <a:lstStyle/>
          <a:p>
            <a:r>
              <a:rPr lang="en-AU" sz="1000" dirty="0" smtClean="0">
                <a:latin typeface="Arial" charset="0"/>
                <a:ea typeface="Arial" charset="0"/>
                <a:cs typeface="Arial" charset="0"/>
              </a:rPr>
              <a:t>% methylation</a:t>
            </a:r>
            <a:endParaRPr lang="en-AU" sz="1000" dirty="0">
              <a:latin typeface="Arial" charset="0"/>
              <a:ea typeface="Arial" charset="0"/>
              <a:cs typeface="Arial" charset="0"/>
            </a:endParaRPr>
          </a:p>
        </p:txBody>
      </p:sp>
      <p:sp>
        <p:nvSpPr>
          <p:cNvPr id="6" name="Rectangle 5"/>
          <p:cNvSpPr/>
          <p:nvPr/>
        </p:nvSpPr>
        <p:spPr>
          <a:xfrm>
            <a:off x="749430" y="572350"/>
            <a:ext cx="333746" cy="276999"/>
          </a:xfrm>
          <a:prstGeom prst="rect">
            <a:avLst/>
          </a:prstGeom>
        </p:spPr>
        <p:txBody>
          <a:bodyPr wrap="none">
            <a:spAutoFit/>
          </a:bodyPr>
          <a:lstStyle/>
          <a:p>
            <a:r>
              <a:rPr lang="en-AU" sz="1200" b="1" dirty="0" smtClean="0">
                <a:latin typeface="Times" charset="0"/>
                <a:ea typeface="Times" charset="0"/>
                <a:cs typeface="Times" charset="0"/>
              </a:rPr>
              <a:t>A.</a:t>
            </a:r>
          </a:p>
        </p:txBody>
      </p:sp>
      <p:sp>
        <p:nvSpPr>
          <p:cNvPr id="9" name="TextBox 8"/>
          <p:cNvSpPr txBox="1"/>
          <p:nvPr/>
        </p:nvSpPr>
        <p:spPr>
          <a:xfrm>
            <a:off x="536020" y="862591"/>
            <a:ext cx="534121" cy="215444"/>
          </a:xfrm>
          <a:prstGeom prst="rect">
            <a:avLst/>
          </a:prstGeom>
          <a:noFill/>
        </p:spPr>
        <p:txBody>
          <a:bodyPr wrap="none" rtlCol="0">
            <a:spAutoFit/>
          </a:bodyPr>
          <a:lstStyle/>
          <a:p>
            <a:pPr algn="r">
              <a:spcAft>
                <a:spcPts val="100"/>
              </a:spcAft>
            </a:pPr>
            <a:r>
              <a:rPr lang="en-AU" sz="800" dirty="0" smtClean="0">
                <a:latin typeface="Arial" charset="0"/>
                <a:ea typeface="Arial" charset="0"/>
                <a:cs typeface="Arial" charset="0"/>
              </a:rPr>
              <a:t>Sample</a:t>
            </a:r>
          </a:p>
        </p:txBody>
      </p:sp>
      <p:sp>
        <p:nvSpPr>
          <p:cNvPr id="10" name="TextBox 9"/>
          <p:cNvSpPr txBox="1"/>
          <p:nvPr/>
        </p:nvSpPr>
        <p:spPr>
          <a:xfrm>
            <a:off x="553653" y="1005580"/>
            <a:ext cx="516488" cy="215444"/>
          </a:xfrm>
          <a:prstGeom prst="rect">
            <a:avLst/>
          </a:prstGeom>
          <a:noFill/>
        </p:spPr>
        <p:txBody>
          <a:bodyPr wrap="none" rtlCol="0">
            <a:spAutoFit/>
          </a:bodyPr>
          <a:lstStyle/>
          <a:p>
            <a:pPr algn="r">
              <a:spcAft>
                <a:spcPts val="100"/>
              </a:spcAft>
            </a:pPr>
            <a:r>
              <a:rPr lang="en-AU" sz="800" dirty="0" smtClean="0">
                <a:latin typeface="Arial" charset="0"/>
                <a:ea typeface="Arial" charset="0"/>
                <a:cs typeface="Arial" charset="0"/>
              </a:rPr>
              <a:t>Control</a:t>
            </a:r>
          </a:p>
        </p:txBody>
      </p:sp>
      <p:sp>
        <p:nvSpPr>
          <p:cNvPr id="11" name="TextBox 10"/>
          <p:cNvSpPr txBox="1"/>
          <p:nvPr/>
        </p:nvSpPr>
        <p:spPr>
          <a:xfrm>
            <a:off x="536020" y="1148569"/>
            <a:ext cx="534121" cy="215444"/>
          </a:xfrm>
          <a:prstGeom prst="rect">
            <a:avLst/>
          </a:prstGeom>
          <a:noFill/>
        </p:spPr>
        <p:txBody>
          <a:bodyPr wrap="none" rtlCol="0">
            <a:spAutoFit/>
          </a:bodyPr>
          <a:lstStyle/>
          <a:p>
            <a:pPr algn="r">
              <a:spcAft>
                <a:spcPts val="100"/>
              </a:spcAft>
            </a:pPr>
            <a:r>
              <a:rPr lang="en-AU" sz="800" smtClean="0">
                <a:latin typeface="Arial" charset="0"/>
                <a:ea typeface="Arial" charset="0"/>
                <a:cs typeface="Arial" charset="0"/>
              </a:rPr>
              <a:t>Sample</a:t>
            </a:r>
            <a:endParaRPr lang="en-AU" sz="800" dirty="0" smtClean="0">
              <a:latin typeface="Arial" charset="0"/>
              <a:ea typeface="Arial" charset="0"/>
              <a:cs typeface="Arial" charset="0"/>
            </a:endParaRPr>
          </a:p>
        </p:txBody>
      </p:sp>
      <p:sp>
        <p:nvSpPr>
          <p:cNvPr id="12" name="TextBox 11"/>
          <p:cNvSpPr txBox="1"/>
          <p:nvPr/>
        </p:nvSpPr>
        <p:spPr>
          <a:xfrm>
            <a:off x="553653" y="1291558"/>
            <a:ext cx="516488" cy="215444"/>
          </a:xfrm>
          <a:prstGeom prst="rect">
            <a:avLst/>
          </a:prstGeom>
          <a:noFill/>
        </p:spPr>
        <p:txBody>
          <a:bodyPr wrap="none" rtlCol="0">
            <a:spAutoFit/>
          </a:bodyPr>
          <a:lstStyle/>
          <a:p>
            <a:pPr algn="r">
              <a:spcAft>
                <a:spcPts val="100"/>
              </a:spcAft>
            </a:pPr>
            <a:r>
              <a:rPr lang="en-AU" sz="800" dirty="0" smtClean="0">
                <a:latin typeface="Arial" charset="0"/>
                <a:ea typeface="Arial" charset="0"/>
                <a:cs typeface="Arial" charset="0"/>
              </a:rPr>
              <a:t>Control</a:t>
            </a:r>
          </a:p>
        </p:txBody>
      </p:sp>
      <p:sp>
        <p:nvSpPr>
          <p:cNvPr id="13" name="TextBox 12"/>
          <p:cNvSpPr txBox="1"/>
          <p:nvPr/>
        </p:nvSpPr>
        <p:spPr>
          <a:xfrm>
            <a:off x="536020" y="1434547"/>
            <a:ext cx="534121" cy="215444"/>
          </a:xfrm>
          <a:prstGeom prst="rect">
            <a:avLst/>
          </a:prstGeom>
          <a:noFill/>
        </p:spPr>
        <p:txBody>
          <a:bodyPr wrap="none" rtlCol="0">
            <a:spAutoFit/>
          </a:bodyPr>
          <a:lstStyle/>
          <a:p>
            <a:pPr algn="r">
              <a:spcAft>
                <a:spcPts val="100"/>
              </a:spcAft>
            </a:pPr>
            <a:r>
              <a:rPr lang="en-AU" sz="800" smtClean="0">
                <a:latin typeface="Arial" charset="0"/>
                <a:ea typeface="Arial" charset="0"/>
                <a:cs typeface="Arial" charset="0"/>
              </a:rPr>
              <a:t>Sample</a:t>
            </a:r>
            <a:endParaRPr lang="en-AU" sz="800" dirty="0" smtClean="0">
              <a:latin typeface="Arial" charset="0"/>
              <a:ea typeface="Arial" charset="0"/>
              <a:cs typeface="Arial" charset="0"/>
            </a:endParaRPr>
          </a:p>
        </p:txBody>
      </p:sp>
      <p:sp>
        <p:nvSpPr>
          <p:cNvPr id="14" name="TextBox 13"/>
          <p:cNvSpPr txBox="1"/>
          <p:nvPr/>
        </p:nvSpPr>
        <p:spPr>
          <a:xfrm>
            <a:off x="553653" y="1577538"/>
            <a:ext cx="516488" cy="215444"/>
          </a:xfrm>
          <a:prstGeom prst="rect">
            <a:avLst/>
          </a:prstGeom>
          <a:noFill/>
        </p:spPr>
        <p:txBody>
          <a:bodyPr wrap="none" rtlCol="0">
            <a:spAutoFit/>
          </a:bodyPr>
          <a:lstStyle/>
          <a:p>
            <a:pPr algn="r">
              <a:spcAft>
                <a:spcPts val="100"/>
              </a:spcAft>
            </a:pPr>
            <a:r>
              <a:rPr lang="en-AU" sz="800" dirty="0" smtClean="0">
                <a:latin typeface="Arial" charset="0"/>
                <a:ea typeface="Arial" charset="0"/>
                <a:cs typeface="Arial" charset="0"/>
              </a:rPr>
              <a:t>Control</a:t>
            </a:r>
          </a:p>
        </p:txBody>
      </p:sp>
      <p:cxnSp>
        <p:nvCxnSpPr>
          <p:cNvPr id="15" name="Straight Connector 14"/>
          <p:cNvCxnSpPr/>
          <p:nvPr/>
        </p:nvCxnSpPr>
        <p:spPr>
          <a:xfrm>
            <a:off x="995310" y="992305"/>
            <a:ext cx="92464" cy="1853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91365" y="1126298"/>
            <a:ext cx="96409" cy="15257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995310" y="1277463"/>
            <a:ext cx="84157" cy="945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987447" y="1413576"/>
            <a:ext cx="82694" cy="4462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990878" y="1552424"/>
            <a:ext cx="55207" cy="924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991802" y="1663266"/>
            <a:ext cx="63238" cy="254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40196" y="2028368"/>
            <a:ext cx="534121" cy="215444"/>
          </a:xfrm>
          <a:prstGeom prst="rect">
            <a:avLst/>
          </a:prstGeom>
          <a:noFill/>
        </p:spPr>
        <p:txBody>
          <a:bodyPr wrap="none" rtlCol="0">
            <a:spAutoFit/>
          </a:bodyPr>
          <a:lstStyle/>
          <a:p>
            <a:pPr algn="r">
              <a:spcAft>
                <a:spcPts val="100"/>
              </a:spcAft>
            </a:pPr>
            <a:r>
              <a:rPr lang="en-AU" sz="800" dirty="0" smtClean="0">
                <a:latin typeface="Arial" charset="0"/>
                <a:ea typeface="Arial" charset="0"/>
                <a:cs typeface="Arial" charset="0"/>
              </a:rPr>
              <a:t>Sample</a:t>
            </a:r>
          </a:p>
        </p:txBody>
      </p:sp>
      <p:sp>
        <p:nvSpPr>
          <p:cNvPr id="22" name="TextBox 21"/>
          <p:cNvSpPr txBox="1"/>
          <p:nvPr/>
        </p:nvSpPr>
        <p:spPr>
          <a:xfrm>
            <a:off x="557829" y="2171357"/>
            <a:ext cx="516488" cy="215444"/>
          </a:xfrm>
          <a:prstGeom prst="rect">
            <a:avLst/>
          </a:prstGeom>
          <a:noFill/>
        </p:spPr>
        <p:txBody>
          <a:bodyPr wrap="none" rtlCol="0">
            <a:spAutoFit/>
          </a:bodyPr>
          <a:lstStyle/>
          <a:p>
            <a:pPr algn="r">
              <a:spcAft>
                <a:spcPts val="100"/>
              </a:spcAft>
            </a:pPr>
            <a:r>
              <a:rPr lang="en-AU" sz="800" dirty="0" smtClean="0">
                <a:latin typeface="Arial" charset="0"/>
                <a:ea typeface="Arial" charset="0"/>
                <a:cs typeface="Arial" charset="0"/>
              </a:rPr>
              <a:t>Control</a:t>
            </a:r>
          </a:p>
        </p:txBody>
      </p:sp>
      <p:sp>
        <p:nvSpPr>
          <p:cNvPr id="23" name="TextBox 22"/>
          <p:cNvSpPr txBox="1"/>
          <p:nvPr/>
        </p:nvSpPr>
        <p:spPr>
          <a:xfrm>
            <a:off x="540196" y="2314346"/>
            <a:ext cx="534121" cy="215444"/>
          </a:xfrm>
          <a:prstGeom prst="rect">
            <a:avLst/>
          </a:prstGeom>
          <a:noFill/>
        </p:spPr>
        <p:txBody>
          <a:bodyPr wrap="none" rtlCol="0">
            <a:spAutoFit/>
          </a:bodyPr>
          <a:lstStyle/>
          <a:p>
            <a:pPr algn="r">
              <a:spcAft>
                <a:spcPts val="100"/>
              </a:spcAft>
            </a:pPr>
            <a:r>
              <a:rPr lang="en-AU" sz="800" smtClean="0">
                <a:latin typeface="Arial" charset="0"/>
                <a:ea typeface="Arial" charset="0"/>
                <a:cs typeface="Arial" charset="0"/>
              </a:rPr>
              <a:t>Sample</a:t>
            </a:r>
            <a:endParaRPr lang="en-AU" sz="800" dirty="0" smtClean="0">
              <a:latin typeface="Arial" charset="0"/>
              <a:ea typeface="Arial" charset="0"/>
              <a:cs typeface="Arial" charset="0"/>
            </a:endParaRPr>
          </a:p>
        </p:txBody>
      </p:sp>
      <p:sp>
        <p:nvSpPr>
          <p:cNvPr id="24" name="TextBox 23"/>
          <p:cNvSpPr txBox="1"/>
          <p:nvPr/>
        </p:nvSpPr>
        <p:spPr>
          <a:xfrm>
            <a:off x="557829" y="2457335"/>
            <a:ext cx="516488" cy="215444"/>
          </a:xfrm>
          <a:prstGeom prst="rect">
            <a:avLst/>
          </a:prstGeom>
          <a:noFill/>
        </p:spPr>
        <p:txBody>
          <a:bodyPr wrap="none" rtlCol="0">
            <a:spAutoFit/>
          </a:bodyPr>
          <a:lstStyle/>
          <a:p>
            <a:pPr algn="r">
              <a:spcAft>
                <a:spcPts val="100"/>
              </a:spcAft>
            </a:pPr>
            <a:r>
              <a:rPr lang="en-AU" sz="800" dirty="0" smtClean="0">
                <a:latin typeface="Arial" charset="0"/>
                <a:ea typeface="Arial" charset="0"/>
                <a:cs typeface="Arial" charset="0"/>
              </a:rPr>
              <a:t>Control</a:t>
            </a:r>
          </a:p>
        </p:txBody>
      </p:sp>
      <p:sp>
        <p:nvSpPr>
          <p:cNvPr id="25" name="TextBox 24"/>
          <p:cNvSpPr txBox="1"/>
          <p:nvPr/>
        </p:nvSpPr>
        <p:spPr>
          <a:xfrm>
            <a:off x="540196" y="2600324"/>
            <a:ext cx="534121" cy="215444"/>
          </a:xfrm>
          <a:prstGeom prst="rect">
            <a:avLst/>
          </a:prstGeom>
          <a:noFill/>
        </p:spPr>
        <p:txBody>
          <a:bodyPr wrap="none" rtlCol="0">
            <a:spAutoFit/>
          </a:bodyPr>
          <a:lstStyle/>
          <a:p>
            <a:pPr algn="r">
              <a:spcAft>
                <a:spcPts val="100"/>
              </a:spcAft>
            </a:pPr>
            <a:r>
              <a:rPr lang="en-AU" sz="800" smtClean="0">
                <a:latin typeface="Arial" charset="0"/>
                <a:ea typeface="Arial" charset="0"/>
                <a:cs typeface="Arial" charset="0"/>
              </a:rPr>
              <a:t>Sample</a:t>
            </a:r>
            <a:endParaRPr lang="en-AU" sz="800" dirty="0" smtClean="0">
              <a:latin typeface="Arial" charset="0"/>
              <a:ea typeface="Arial" charset="0"/>
              <a:cs typeface="Arial" charset="0"/>
            </a:endParaRPr>
          </a:p>
        </p:txBody>
      </p:sp>
      <p:sp>
        <p:nvSpPr>
          <p:cNvPr id="26" name="TextBox 25"/>
          <p:cNvSpPr txBox="1"/>
          <p:nvPr/>
        </p:nvSpPr>
        <p:spPr>
          <a:xfrm>
            <a:off x="557829" y="2743315"/>
            <a:ext cx="516488" cy="215444"/>
          </a:xfrm>
          <a:prstGeom prst="rect">
            <a:avLst/>
          </a:prstGeom>
          <a:noFill/>
        </p:spPr>
        <p:txBody>
          <a:bodyPr wrap="none" rtlCol="0">
            <a:spAutoFit/>
          </a:bodyPr>
          <a:lstStyle/>
          <a:p>
            <a:pPr algn="r">
              <a:spcAft>
                <a:spcPts val="100"/>
              </a:spcAft>
            </a:pPr>
            <a:r>
              <a:rPr lang="en-AU" sz="800" dirty="0" smtClean="0">
                <a:latin typeface="Arial" charset="0"/>
                <a:ea typeface="Arial" charset="0"/>
                <a:cs typeface="Arial" charset="0"/>
              </a:rPr>
              <a:t>Control</a:t>
            </a:r>
          </a:p>
        </p:txBody>
      </p:sp>
      <p:cxnSp>
        <p:nvCxnSpPr>
          <p:cNvPr id="27" name="Straight Connector 26"/>
          <p:cNvCxnSpPr/>
          <p:nvPr/>
        </p:nvCxnSpPr>
        <p:spPr>
          <a:xfrm>
            <a:off x="999486" y="2158082"/>
            <a:ext cx="92464" cy="1853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995541" y="2292075"/>
            <a:ext cx="96409" cy="15257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999486" y="2443240"/>
            <a:ext cx="84157" cy="945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98603" y="2579353"/>
            <a:ext cx="82694" cy="4462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995054" y="2718201"/>
            <a:ext cx="55207" cy="924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995978" y="2829043"/>
            <a:ext cx="63238" cy="254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744411" y="1777012"/>
            <a:ext cx="325730" cy="276999"/>
          </a:xfrm>
          <a:prstGeom prst="rect">
            <a:avLst/>
          </a:prstGeom>
        </p:spPr>
        <p:txBody>
          <a:bodyPr wrap="none">
            <a:spAutoFit/>
          </a:bodyPr>
          <a:lstStyle/>
          <a:p>
            <a:r>
              <a:rPr lang="en-AU" sz="1200" b="1" dirty="0">
                <a:latin typeface="Times" charset="0"/>
                <a:ea typeface="Times" charset="0"/>
                <a:cs typeface="Times" charset="0"/>
              </a:rPr>
              <a:t>B</a:t>
            </a:r>
            <a:r>
              <a:rPr lang="en-AU" sz="1200" b="1" dirty="0" smtClean="0">
                <a:latin typeface="Times" charset="0"/>
                <a:ea typeface="Times" charset="0"/>
                <a:cs typeface="Times" charset="0"/>
              </a:rPr>
              <a:t>.</a:t>
            </a:r>
          </a:p>
        </p:txBody>
      </p:sp>
      <p:pic>
        <p:nvPicPr>
          <p:cNvPr id="38" name="Picture 37"/>
          <p:cNvPicPr>
            <a:picLocks noChangeAspect="1"/>
          </p:cNvPicPr>
          <p:nvPr/>
        </p:nvPicPr>
        <p:blipFill rotWithShape="1">
          <a:blip r:embed="rId2">
            <a:extLst>
              <a:ext uri="{28A0092B-C50C-407E-A947-70E740481C1C}">
                <a14:useLocalDpi xmlns:a14="http://schemas.microsoft.com/office/drawing/2010/main" val="0"/>
              </a:ext>
            </a:extLst>
          </a:blip>
          <a:srcRect l="25143" t="47636" r="24462" b="7218"/>
          <a:stretch/>
        </p:blipFill>
        <p:spPr>
          <a:xfrm>
            <a:off x="1078157" y="1971441"/>
            <a:ext cx="2012074" cy="1013933"/>
          </a:xfrm>
          <a:prstGeom prst="rect">
            <a:avLst/>
          </a:prstGeom>
        </p:spPr>
      </p:pic>
      <p:pic>
        <p:nvPicPr>
          <p:cNvPr id="39" name="Picture 38"/>
          <p:cNvPicPr>
            <a:picLocks noChangeAspect="1"/>
          </p:cNvPicPr>
          <p:nvPr/>
        </p:nvPicPr>
        <p:blipFill rotWithShape="1">
          <a:blip r:embed="rId2">
            <a:extLst>
              <a:ext uri="{28A0092B-C50C-407E-A947-70E740481C1C}">
                <a14:useLocalDpi xmlns:a14="http://schemas.microsoft.com/office/drawing/2010/main" val="0"/>
              </a:ext>
            </a:extLst>
          </a:blip>
          <a:srcRect l="25770" r="23898" b="51158"/>
          <a:stretch/>
        </p:blipFill>
        <p:spPr>
          <a:xfrm>
            <a:off x="1087774" y="628641"/>
            <a:ext cx="2002457" cy="1093074"/>
          </a:xfrm>
          <a:prstGeom prst="rect">
            <a:avLst/>
          </a:prstGeom>
        </p:spPr>
      </p:pic>
      <p:pic>
        <p:nvPicPr>
          <p:cNvPr id="40" name="Picture 39"/>
          <p:cNvPicPr>
            <a:picLocks noChangeAspect="1"/>
          </p:cNvPicPr>
          <p:nvPr/>
        </p:nvPicPr>
        <p:blipFill rotWithShape="1">
          <a:blip r:embed="rId2">
            <a:extLst>
              <a:ext uri="{28A0092B-C50C-407E-A947-70E740481C1C}">
                <a14:useLocalDpi xmlns:a14="http://schemas.microsoft.com/office/drawing/2010/main" val="0"/>
              </a:ext>
            </a:extLst>
          </a:blip>
          <a:srcRect l="82272" t="43328" r="9499" b="42325"/>
          <a:stretch/>
        </p:blipFill>
        <p:spPr>
          <a:xfrm>
            <a:off x="2670822" y="860236"/>
            <a:ext cx="371475" cy="364296"/>
          </a:xfrm>
          <a:prstGeom prst="rect">
            <a:avLst/>
          </a:prstGeom>
        </p:spPr>
      </p:pic>
      <p:sp>
        <p:nvSpPr>
          <p:cNvPr id="41" name="TextBox 40"/>
          <p:cNvSpPr txBox="1"/>
          <p:nvPr/>
        </p:nvSpPr>
        <p:spPr>
          <a:xfrm>
            <a:off x="256551" y="3772515"/>
            <a:ext cx="6285045" cy="1631216"/>
          </a:xfrm>
          <a:prstGeom prst="rect">
            <a:avLst/>
          </a:prstGeom>
          <a:noFill/>
        </p:spPr>
        <p:txBody>
          <a:bodyPr wrap="square" rtlCol="0">
            <a:spAutoFit/>
          </a:bodyPr>
          <a:lstStyle/>
          <a:p>
            <a:r>
              <a:rPr lang="en-AU" sz="1000" b="1" dirty="0" smtClean="0">
                <a:latin typeface="Arial" charset="0"/>
                <a:ea typeface="Arial" charset="0"/>
                <a:cs typeface="Arial" charset="0"/>
              </a:rPr>
              <a:t>Figure </a:t>
            </a:r>
            <a:r>
              <a:rPr lang="en-AU" sz="1000" b="1" dirty="0">
                <a:latin typeface="Arial" charset="0"/>
                <a:ea typeface="Arial" charset="0"/>
                <a:cs typeface="Arial" charset="0"/>
              </a:rPr>
              <a:t>S3. Comparisons of DNA methylation in multiple contexts for CG and CHG only DMRs.</a:t>
            </a:r>
            <a:r>
              <a:rPr lang="en-AU" sz="1000" dirty="0">
                <a:latin typeface="Arial" charset="0"/>
                <a:ea typeface="Arial" charset="0"/>
                <a:cs typeface="Arial" charset="0"/>
              </a:rPr>
              <a:t> </a:t>
            </a:r>
            <a:endParaRPr lang="en-AU" sz="1000" dirty="0" smtClean="0">
              <a:latin typeface="Arial" charset="0"/>
              <a:ea typeface="Arial" charset="0"/>
              <a:cs typeface="Arial" charset="0"/>
            </a:endParaRPr>
          </a:p>
          <a:p>
            <a:r>
              <a:rPr lang="en-AU" sz="1000" dirty="0" smtClean="0">
                <a:latin typeface="Arial" charset="0"/>
                <a:ea typeface="Arial" charset="0"/>
                <a:cs typeface="Arial" charset="0"/>
              </a:rPr>
              <a:t>We </a:t>
            </a:r>
            <a:r>
              <a:rPr lang="en-AU" sz="1000" dirty="0" smtClean="0">
                <a:latin typeface="Arial" charset="0"/>
                <a:ea typeface="Arial" charset="0"/>
                <a:cs typeface="Arial" charset="0"/>
              </a:rPr>
              <a:t>assessed </a:t>
            </a:r>
            <a:r>
              <a:rPr lang="en-AU" sz="1000" dirty="0">
                <a:latin typeface="Arial" charset="0"/>
                <a:ea typeface="Arial" charset="0"/>
                <a:cs typeface="Arial" charset="0"/>
              </a:rPr>
              <a:t>the relative levels of CG and CHG methylation in control and tissue cultured plants for the CG-only (A) and CHG-only (B) DMRs. Overlayed density plots (ribbon plots) are used to summarize the distribution of methylation levels in each context. For the CG-only DMRs (A) the control and tissue cultured plants have uniformly low levels of CG and CHG methylation in </a:t>
            </a:r>
            <a:r>
              <a:rPr lang="en-AU" sz="1000" dirty="0" smtClean="0">
                <a:latin typeface="Arial" charset="0"/>
                <a:ea typeface="Arial" charset="0"/>
                <a:cs typeface="Arial" charset="0"/>
              </a:rPr>
              <a:t>DMRs </a:t>
            </a:r>
            <a:r>
              <a:rPr lang="en-AU" sz="1000" dirty="0">
                <a:latin typeface="Arial" charset="0"/>
                <a:ea typeface="Arial" charset="0"/>
                <a:cs typeface="Arial" charset="0"/>
              </a:rPr>
              <a:t>with gain (left plots) or loss (right plots) of methylation. The CG methylation levels are quite high in one sample and near zero in the other reflecting the fact that these regions were identified as CG DMRs. For the CHG-only DMRs (B) the levels of CHH methylation are low in both tissue cultured and control plants. However, the CG methylation levels tend to be quite high both in the controls and the plants that are regenerated from tissue </a:t>
            </a:r>
            <a:r>
              <a:rPr lang="en-AU" sz="1000" dirty="0" smtClean="0">
                <a:latin typeface="Arial" charset="0"/>
                <a:ea typeface="Arial" charset="0"/>
                <a:cs typeface="Arial" charset="0"/>
              </a:rPr>
              <a:t>culture </a:t>
            </a:r>
            <a:r>
              <a:rPr lang="en-AU" sz="1000" dirty="0">
                <a:latin typeface="Arial" charset="0"/>
                <a:ea typeface="Arial" charset="0"/>
                <a:cs typeface="Arial" charset="0"/>
              </a:rPr>
              <a:t>for regions that exhibit either gains or losses of DNA methylation.</a:t>
            </a:r>
            <a:endParaRPr lang="en-AU" sz="1000" dirty="0" smtClean="0">
              <a:latin typeface="Arial" charset="0"/>
              <a:ea typeface="Arial" charset="0"/>
              <a:cs typeface="Arial" charset="0"/>
            </a:endParaRPr>
          </a:p>
        </p:txBody>
      </p:sp>
      <p:sp>
        <p:nvSpPr>
          <p:cNvPr id="33" name="TextBox 32"/>
          <p:cNvSpPr txBox="1"/>
          <p:nvPr/>
        </p:nvSpPr>
        <p:spPr>
          <a:xfrm>
            <a:off x="1547297" y="434569"/>
            <a:ext cx="1047082" cy="246221"/>
          </a:xfrm>
          <a:prstGeom prst="rect">
            <a:avLst/>
          </a:prstGeom>
          <a:noFill/>
        </p:spPr>
        <p:txBody>
          <a:bodyPr wrap="none" rtlCol="0">
            <a:spAutoFit/>
          </a:bodyPr>
          <a:lstStyle/>
          <a:p>
            <a:r>
              <a:rPr lang="en-AU" sz="1000" smtClean="0">
                <a:latin typeface="Arial" charset="0"/>
                <a:ea typeface="Arial" charset="0"/>
                <a:cs typeface="Arial" charset="0"/>
              </a:rPr>
              <a:t>CG-only DMRs</a:t>
            </a:r>
            <a:endParaRPr lang="en-AU" sz="1000" dirty="0">
              <a:latin typeface="Arial" charset="0"/>
              <a:ea typeface="Arial" charset="0"/>
              <a:cs typeface="Arial" charset="0"/>
            </a:endParaRPr>
          </a:p>
        </p:txBody>
      </p:sp>
      <p:sp>
        <p:nvSpPr>
          <p:cNvPr id="35" name="TextBox 34"/>
          <p:cNvSpPr txBox="1"/>
          <p:nvPr/>
        </p:nvSpPr>
        <p:spPr>
          <a:xfrm>
            <a:off x="1533690" y="1749426"/>
            <a:ext cx="1140056" cy="246221"/>
          </a:xfrm>
          <a:prstGeom prst="rect">
            <a:avLst/>
          </a:prstGeom>
          <a:noFill/>
        </p:spPr>
        <p:txBody>
          <a:bodyPr wrap="none" rtlCol="0">
            <a:spAutoFit/>
          </a:bodyPr>
          <a:lstStyle/>
          <a:p>
            <a:r>
              <a:rPr lang="en-AU" sz="1000" dirty="0" smtClean="0">
                <a:latin typeface="Arial" charset="0"/>
                <a:ea typeface="Arial" charset="0"/>
                <a:cs typeface="Arial" charset="0"/>
              </a:rPr>
              <a:t>CHG-only DMRs</a:t>
            </a:r>
            <a:endParaRPr lang="en-AU" sz="1000" dirty="0">
              <a:latin typeface="Arial" charset="0"/>
              <a:ea typeface="Arial" charset="0"/>
              <a:cs typeface="Arial" charset="0"/>
            </a:endParaRPr>
          </a:p>
        </p:txBody>
      </p:sp>
      <p:sp>
        <p:nvSpPr>
          <p:cNvPr id="36" name="TextBox 35"/>
          <p:cNvSpPr txBox="1"/>
          <p:nvPr/>
        </p:nvSpPr>
        <p:spPr>
          <a:xfrm>
            <a:off x="3141002" y="1283683"/>
            <a:ext cx="1821332" cy="246221"/>
          </a:xfrm>
          <a:prstGeom prst="rect">
            <a:avLst/>
          </a:prstGeom>
          <a:noFill/>
        </p:spPr>
        <p:txBody>
          <a:bodyPr wrap="none" rtlCol="0">
            <a:spAutoFit/>
          </a:bodyPr>
          <a:lstStyle/>
          <a:p>
            <a:r>
              <a:rPr lang="en-AU" sz="1000" dirty="0" smtClean="0">
                <a:latin typeface="Arial" charset="0"/>
                <a:ea typeface="Arial" charset="0"/>
                <a:cs typeface="Arial" charset="0"/>
              </a:rPr>
              <a:t>CHG levels low at CG DMRs</a:t>
            </a:r>
            <a:endParaRPr lang="en-AU" sz="1000" dirty="0">
              <a:latin typeface="Arial" charset="0"/>
              <a:ea typeface="Arial" charset="0"/>
              <a:cs typeface="Arial" charset="0"/>
            </a:endParaRPr>
          </a:p>
        </p:txBody>
      </p:sp>
      <p:sp>
        <p:nvSpPr>
          <p:cNvPr id="37" name="TextBox 36"/>
          <p:cNvSpPr txBox="1"/>
          <p:nvPr/>
        </p:nvSpPr>
        <p:spPr>
          <a:xfrm>
            <a:off x="3181654" y="2649518"/>
            <a:ext cx="1869423" cy="246221"/>
          </a:xfrm>
          <a:prstGeom prst="rect">
            <a:avLst/>
          </a:prstGeom>
          <a:noFill/>
        </p:spPr>
        <p:txBody>
          <a:bodyPr wrap="none" rtlCol="0">
            <a:spAutoFit/>
          </a:bodyPr>
          <a:lstStyle/>
          <a:p>
            <a:r>
              <a:rPr lang="en-AU" sz="1000" dirty="0" smtClean="0">
                <a:latin typeface="Arial" charset="0"/>
                <a:ea typeface="Arial" charset="0"/>
                <a:cs typeface="Arial" charset="0"/>
              </a:rPr>
              <a:t>CG levels high at CHG DMRs</a:t>
            </a:r>
            <a:endParaRPr lang="en-AU" sz="1000" dirty="0">
              <a:latin typeface="Arial" charset="0"/>
              <a:ea typeface="Arial" charset="0"/>
              <a:cs typeface="Arial" charset="0"/>
            </a:endParaRPr>
          </a:p>
        </p:txBody>
      </p:sp>
      <p:sp>
        <p:nvSpPr>
          <p:cNvPr id="3" name="Right Brace 2"/>
          <p:cNvSpPr/>
          <p:nvPr/>
        </p:nvSpPr>
        <p:spPr>
          <a:xfrm>
            <a:off x="3098538" y="1323517"/>
            <a:ext cx="84929" cy="166554"/>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42" name="Right Brace 41"/>
          <p:cNvSpPr/>
          <p:nvPr/>
        </p:nvSpPr>
        <p:spPr>
          <a:xfrm>
            <a:off x="3131787" y="2689352"/>
            <a:ext cx="84929" cy="166554"/>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Tree>
    <p:extLst>
      <p:ext uri="{BB962C8B-B14F-4D97-AF65-F5344CB8AC3E}">
        <p14:creationId xmlns:p14="http://schemas.microsoft.com/office/powerpoint/2010/main" val="123766827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98649</TotalTime>
  <Words>225</Words>
  <Application>Microsoft Macintosh PowerPoint</Application>
  <PresentationFormat>A4 Paper (210x297 mm)</PresentationFormat>
  <Paragraphs>21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Calibri Light</vt:lpstr>
      <vt:lpstr>Times</vt:lpstr>
      <vt:lpstr>Arial</vt:lpstr>
      <vt:lpstr>Office Theme</vt:lpstr>
      <vt:lpstr>PowerPoint Presentation</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Crisp</dc:creator>
  <cp:lastModifiedBy>Peter Crisp</cp:lastModifiedBy>
  <cp:revision>446</cp:revision>
  <cp:lastPrinted>2018-04-27T17:01:49Z</cp:lastPrinted>
  <dcterms:created xsi:type="dcterms:W3CDTF">2017-07-11T18:42:12Z</dcterms:created>
  <dcterms:modified xsi:type="dcterms:W3CDTF">2018-04-30T18:59:39Z</dcterms:modified>
</cp:coreProperties>
</file>