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323" r:id="rId2"/>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3912"/>
    <a:srgbClr val="3366CC"/>
    <a:srgbClr val="FF9900"/>
    <a:srgbClr val="0F9618"/>
    <a:srgbClr val="117733"/>
    <a:srgbClr val="999932"/>
    <a:srgbClr val="88CCEE"/>
    <a:srgbClr val="DDCC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87"/>
    <p:restoredTop sz="94406"/>
  </p:normalViewPr>
  <p:slideViewPr>
    <p:cSldViewPr snapToGrid="0" snapToObjects="1">
      <p:cViewPr varScale="1">
        <p:scale>
          <a:sx n="87" d="100"/>
          <a:sy n="87" d="100"/>
        </p:scale>
        <p:origin x="345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483888-7F19-E446-9FAB-B40AD70B3B8C}" type="datetimeFigureOut">
              <a:rPr lang="en-AU" smtClean="0"/>
              <a:t>30/4/18</a:t>
            </a:fld>
            <a:endParaRPr lang="en-AU"/>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C291B3-8207-BB46-B025-CE213DE511CD}" type="slidenum">
              <a:rPr lang="en-AU" smtClean="0"/>
              <a:t>‹#›</a:t>
            </a:fld>
            <a:endParaRPr lang="en-AU"/>
          </a:p>
        </p:txBody>
      </p:sp>
    </p:spTree>
    <p:extLst>
      <p:ext uri="{BB962C8B-B14F-4D97-AF65-F5344CB8AC3E}">
        <p14:creationId xmlns:p14="http://schemas.microsoft.com/office/powerpoint/2010/main" val="758436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7C291B3-8207-BB46-B025-CE213DE511CD}" type="slidenum">
              <a:rPr lang="en-AU" smtClean="0"/>
              <a:t>1</a:t>
            </a:fld>
            <a:endParaRPr lang="en-AU"/>
          </a:p>
        </p:txBody>
      </p:sp>
    </p:spTree>
    <p:extLst>
      <p:ext uri="{BB962C8B-B14F-4D97-AF65-F5344CB8AC3E}">
        <p14:creationId xmlns:p14="http://schemas.microsoft.com/office/powerpoint/2010/main" val="1323152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3790C5-A930-D543-A3CE-0511664A508D}" type="datetimeFigureOut">
              <a:rPr lang="en-AU" smtClean="0"/>
              <a:t>30/4/18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3790C5-A930-D543-A3CE-0511664A508D}" type="datetimeFigureOut">
              <a:rPr lang="en-AU" smtClean="0"/>
              <a:t>30/4/18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3790C5-A930-D543-A3CE-0511664A508D}" type="datetimeFigureOut">
              <a:rPr lang="en-AU" smtClean="0"/>
              <a:t>30/4/18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E3790C5-A930-D543-A3CE-0511664A508D}" type="datetimeFigureOut">
              <a:rPr lang="en-AU" smtClean="0"/>
              <a:t>30/4/18</a:t>
            </a:fld>
            <a:endParaRPr lang="en-AU"/>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53EB7F9-6C7D-ED47-BD94-BF276A4C19BB}" type="slidenum">
              <a:rPr lang="en-AU" smtClean="0"/>
              <a:t>‹#›</a:t>
            </a:fld>
            <a:endParaRPr lang="en-AU"/>
          </a:p>
        </p:txBody>
      </p:sp>
    </p:spTree>
    <p:extLst>
      <p:ext uri="{BB962C8B-B14F-4D97-AF65-F5344CB8AC3E}">
        <p14:creationId xmlns:p14="http://schemas.microsoft.com/office/powerpoint/2010/main" val="1413350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emf"/><Relationship Id="rId5" Type="http://schemas.openxmlformats.org/officeDocument/2006/relationships/image" Target="../media/image3.emf"/><Relationship Id="rId6" Type="http://schemas.openxmlformats.org/officeDocument/2006/relationships/image" Target="../media/image4.emf"/><Relationship Id="rId7" Type="http://schemas.openxmlformats.org/officeDocument/2006/relationships/image" Target="../media/image5.emf"/><Relationship Id="rId8" Type="http://schemas.openxmlformats.org/officeDocument/2006/relationships/image" Target="../media/image6.emf"/><Relationship Id="rId9"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46"/>
          <p:cNvSpPr txBox="1"/>
          <p:nvPr/>
        </p:nvSpPr>
        <p:spPr>
          <a:xfrm>
            <a:off x="1574509" y="729525"/>
            <a:ext cx="1074333" cy="246221"/>
          </a:xfrm>
          <a:prstGeom prst="rect">
            <a:avLst/>
          </a:prstGeom>
          <a:noFill/>
        </p:spPr>
        <p:txBody>
          <a:bodyPr wrap="none" rtlCol="0">
            <a:spAutoFit/>
          </a:bodyPr>
          <a:lstStyle/>
          <a:p>
            <a:r>
              <a:rPr lang="en-AU" sz="1000" b="1" dirty="0" smtClean="0">
                <a:latin typeface="Arial" charset="0"/>
                <a:ea typeface="Arial" charset="0"/>
                <a:cs typeface="Arial" charset="0"/>
              </a:rPr>
              <a:t>CG-loss DMRs</a:t>
            </a:r>
            <a:endParaRPr lang="en-AU" sz="1000" b="1" dirty="0">
              <a:latin typeface="Arial" charset="0"/>
              <a:ea typeface="Arial" charset="0"/>
              <a:cs typeface="Arial" charset="0"/>
            </a:endParaRPr>
          </a:p>
        </p:txBody>
      </p:sp>
      <p:sp>
        <p:nvSpPr>
          <p:cNvPr id="66" name="Rectangle 65"/>
          <p:cNvSpPr/>
          <p:nvPr/>
        </p:nvSpPr>
        <p:spPr>
          <a:xfrm>
            <a:off x="988779" y="427671"/>
            <a:ext cx="333746" cy="276999"/>
          </a:xfrm>
          <a:prstGeom prst="rect">
            <a:avLst/>
          </a:prstGeom>
        </p:spPr>
        <p:txBody>
          <a:bodyPr wrap="none">
            <a:spAutoFit/>
          </a:bodyPr>
          <a:lstStyle/>
          <a:p>
            <a:r>
              <a:rPr lang="en-AU" sz="1200" b="1" dirty="0" smtClean="0">
                <a:latin typeface="Times" charset="0"/>
                <a:ea typeface="Times" charset="0"/>
                <a:cs typeface="Times" charset="0"/>
              </a:rPr>
              <a:t>A.</a:t>
            </a:r>
          </a:p>
        </p:txBody>
      </p:sp>
      <p:sp>
        <p:nvSpPr>
          <p:cNvPr id="28" name="TextBox 27"/>
          <p:cNvSpPr txBox="1"/>
          <p:nvPr/>
        </p:nvSpPr>
        <p:spPr>
          <a:xfrm>
            <a:off x="4895511" y="2105323"/>
            <a:ext cx="612668" cy="246221"/>
          </a:xfrm>
          <a:prstGeom prst="rect">
            <a:avLst/>
          </a:prstGeom>
          <a:noFill/>
        </p:spPr>
        <p:txBody>
          <a:bodyPr wrap="none" rtlCol="0">
            <a:spAutoFit/>
          </a:bodyPr>
          <a:lstStyle/>
          <a:p>
            <a:r>
              <a:rPr lang="en-AU" sz="1000" dirty="0">
                <a:latin typeface="Arial" charset="0"/>
                <a:ea typeface="Arial" charset="0"/>
                <a:cs typeface="Arial" charset="0"/>
              </a:rPr>
              <a:t>n</a:t>
            </a:r>
            <a:r>
              <a:rPr lang="en-AU" sz="1000" dirty="0" smtClean="0">
                <a:latin typeface="Arial" charset="0"/>
                <a:ea typeface="Arial" charset="0"/>
                <a:cs typeface="Arial" charset="0"/>
              </a:rPr>
              <a:t> = 154</a:t>
            </a:r>
            <a:endParaRPr lang="en-AU" sz="1000" dirty="0">
              <a:latin typeface="Arial" charset="0"/>
              <a:ea typeface="Arial" charset="0"/>
              <a:cs typeface="Arial" charset="0"/>
            </a:endParaRPr>
          </a:p>
        </p:txBody>
      </p:sp>
      <p:sp>
        <p:nvSpPr>
          <p:cNvPr id="29" name="TextBox 28"/>
          <p:cNvSpPr txBox="1"/>
          <p:nvPr/>
        </p:nvSpPr>
        <p:spPr>
          <a:xfrm>
            <a:off x="5000546" y="4024214"/>
            <a:ext cx="542136" cy="246221"/>
          </a:xfrm>
          <a:prstGeom prst="rect">
            <a:avLst/>
          </a:prstGeom>
          <a:noFill/>
        </p:spPr>
        <p:txBody>
          <a:bodyPr wrap="none" rtlCol="0">
            <a:spAutoFit/>
          </a:bodyPr>
          <a:lstStyle/>
          <a:p>
            <a:r>
              <a:rPr lang="en-AU" sz="1000" dirty="0">
                <a:latin typeface="Arial" charset="0"/>
                <a:ea typeface="Arial" charset="0"/>
                <a:cs typeface="Arial" charset="0"/>
              </a:rPr>
              <a:t>n</a:t>
            </a:r>
            <a:r>
              <a:rPr lang="en-AU" sz="1000" dirty="0" smtClean="0">
                <a:latin typeface="Arial" charset="0"/>
                <a:ea typeface="Arial" charset="0"/>
                <a:cs typeface="Arial" charset="0"/>
              </a:rPr>
              <a:t> = 67</a:t>
            </a:r>
            <a:endParaRPr lang="en-AU" sz="1000" dirty="0">
              <a:latin typeface="Arial" charset="0"/>
              <a:ea typeface="Arial" charset="0"/>
              <a:cs typeface="Arial" charset="0"/>
            </a:endParaRPr>
          </a:p>
        </p:txBody>
      </p:sp>
      <p:sp>
        <p:nvSpPr>
          <p:cNvPr id="30" name="TextBox 29"/>
          <p:cNvSpPr txBox="1"/>
          <p:nvPr/>
        </p:nvSpPr>
        <p:spPr>
          <a:xfrm>
            <a:off x="2366201" y="2138721"/>
            <a:ext cx="612668" cy="246221"/>
          </a:xfrm>
          <a:prstGeom prst="rect">
            <a:avLst/>
          </a:prstGeom>
          <a:noFill/>
        </p:spPr>
        <p:txBody>
          <a:bodyPr wrap="none" rtlCol="0">
            <a:spAutoFit/>
          </a:bodyPr>
          <a:lstStyle/>
          <a:p>
            <a:r>
              <a:rPr lang="en-AU" sz="1000" dirty="0">
                <a:latin typeface="Arial" charset="0"/>
                <a:ea typeface="Arial" charset="0"/>
                <a:cs typeface="Arial" charset="0"/>
              </a:rPr>
              <a:t>n</a:t>
            </a:r>
            <a:r>
              <a:rPr lang="en-AU" sz="1000" dirty="0" smtClean="0">
                <a:latin typeface="Arial" charset="0"/>
                <a:ea typeface="Arial" charset="0"/>
                <a:cs typeface="Arial" charset="0"/>
              </a:rPr>
              <a:t> = 228</a:t>
            </a:r>
            <a:endParaRPr lang="en-AU" sz="1000" dirty="0">
              <a:latin typeface="Arial" charset="0"/>
              <a:ea typeface="Arial" charset="0"/>
              <a:cs typeface="Arial" charset="0"/>
            </a:endParaRPr>
          </a:p>
        </p:txBody>
      </p:sp>
      <p:sp>
        <p:nvSpPr>
          <p:cNvPr id="31" name="TextBox 30"/>
          <p:cNvSpPr txBox="1"/>
          <p:nvPr/>
        </p:nvSpPr>
        <p:spPr>
          <a:xfrm>
            <a:off x="2437876" y="4013734"/>
            <a:ext cx="542136" cy="246221"/>
          </a:xfrm>
          <a:prstGeom prst="rect">
            <a:avLst/>
          </a:prstGeom>
          <a:noFill/>
        </p:spPr>
        <p:txBody>
          <a:bodyPr wrap="none" rtlCol="0">
            <a:spAutoFit/>
          </a:bodyPr>
          <a:lstStyle/>
          <a:p>
            <a:r>
              <a:rPr lang="en-AU" sz="1000" dirty="0">
                <a:latin typeface="Arial" charset="0"/>
                <a:ea typeface="Arial" charset="0"/>
                <a:cs typeface="Arial" charset="0"/>
              </a:rPr>
              <a:t>n</a:t>
            </a:r>
            <a:r>
              <a:rPr lang="en-AU" sz="1000" dirty="0" smtClean="0">
                <a:latin typeface="Arial" charset="0"/>
                <a:ea typeface="Arial" charset="0"/>
                <a:cs typeface="Arial" charset="0"/>
              </a:rPr>
              <a:t> = 54</a:t>
            </a:r>
            <a:endParaRPr lang="en-AU" sz="1000" dirty="0">
              <a:latin typeface="Arial" charset="0"/>
              <a:ea typeface="Arial" charset="0"/>
              <a:cs typeface="Arial" charset="0"/>
            </a:endParaRPr>
          </a:p>
        </p:txBody>
      </p:sp>
      <p:pic>
        <p:nvPicPr>
          <p:cNvPr id="59" name="Picture 58"/>
          <p:cNvPicPr>
            <a:picLocks noChangeAspect="1"/>
          </p:cNvPicPr>
          <p:nvPr/>
        </p:nvPicPr>
        <p:blipFill rotWithShape="1">
          <a:blip r:embed="rId3">
            <a:extLst>
              <a:ext uri="{28A0092B-C50C-407E-A947-70E740481C1C}">
                <a14:useLocalDpi xmlns:a14="http://schemas.microsoft.com/office/drawing/2010/main" val="0"/>
              </a:ext>
            </a:extLst>
          </a:blip>
          <a:srcRect r="29539" b="40064"/>
          <a:stretch/>
        </p:blipFill>
        <p:spPr>
          <a:xfrm>
            <a:off x="3817196" y="4473569"/>
            <a:ext cx="1361940" cy="2855050"/>
          </a:xfrm>
          <a:prstGeom prst="rect">
            <a:avLst/>
          </a:prstGeom>
        </p:spPr>
      </p:pic>
      <p:pic>
        <p:nvPicPr>
          <p:cNvPr id="73" name="Picture 72"/>
          <p:cNvPicPr>
            <a:picLocks noChangeAspect="1"/>
          </p:cNvPicPr>
          <p:nvPr/>
        </p:nvPicPr>
        <p:blipFill rotWithShape="1">
          <a:blip r:embed="rId4">
            <a:extLst>
              <a:ext uri="{28A0092B-C50C-407E-A947-70E740481C1C}">
                <a14:useLocalDpi xmlns:a14="http://schemas.microsoft.com/office/drawing/2010/main" val="0"/>
              </a:ext>
            </a:extLst>
          </a:blip>
          <a:srcRect r="29637" b="36977"/>
          <a:stretch/>
        </p:blipFill>
        <p:spPr>
          <a:xfrm>
            <a:off x="1311324" y="4476787"/>
            <a:ext cx="1283717" cy="2830413"/>
          </a:xfrm>
          <a:prstGeom prst="rect">
            <a:avLst/>
          </a:prstGeom>
        </p:spPr>
      </p:pic>
      <p:sp>
        <p:nvSpPr>
          <p:cNvPr id="81" name="TextBox 80"/>
          <p:cNvSpPr txBox="1"/>
          <p:nvPr/>
        </p:nvSpPr>
        <p:spPr>
          <a:xfrm rot="16200000">
            <a:off x="265679" y="5666124"/>
            <a:ext cx="1934823" cy="246221"/>
          </a:xfrm>
          <a:prstGeom prst="rect">
            <a:avLst/>
          </a:prstGeom>
          <a:noFill/>
        </p:spPr>
        <p:txBody>
          <a:bodyPr wrap="square" rtlCol="0">
            <a:spAutoFit/>
          </a:bodyPr>
          <a:lstStyle/>
          <a:p>
            <a:r>
              <a:rPr lang="en-AU" sz="1000" b="1" smtClean="0">
                <a:latin typeface="Arial" charset="0"/>
                <a:ea typeface="Arial" charset="0"/>
                <a:cs typeface="Arial" charset="0"/>
              </a:rPr>
              <a:t>CL3 lineage CG </a:t>
            </a:r>
            <a:r>
              <a:rPr lang="en-AU" sz="1000" b="1" dirty="0" smtClean="0">
                <a:latin typeface="Arial" charset="0"/>
                <a:ea typeface="Arial" charset="0"/>
                <a:cs typeface="Arial" charset="0"/>
              </a:rPr>
              <a:t>DMRs</a:t>
            </a:r>
            <a:endParaRPr lang="en-AU" sz="1000" b="1" dirty="0">
              <a:latin typeface="Arial" charset="0"/>
              <a:ea typeface="Arial" charset="0"/>
              <a:cs typeface="Arial" charset="0"/>
            </a:endParaRPr>
          </a:p>
        </p:txBody>
      </p:sp>
      <p:pic>
        <p:nvPicPr>
          <p:cNvPr id="82" name="Picture 81"/>
          <p:cNvPicPr>
            <a:picLocks noChangeAspect="1"/>
          </p:cNvPicPr>
          <p:nvPr/>
        </p:nvPicPr>
        <p:blipFill rotWithShape="1">
          <a:blip r:embed="rId5">
            <a:extLst>
              <a:ext uri="{28A0092B-C50C-407E-A947-70E740481C1C}">
                <a14:useLocalDpi xmlns:a14="http://schemas.microsoft.com/office/drawing/2010/main" val="0"/>
              </a:ext>
            </a:extLst>
          </a:blip>
          <a:srcRect l="62162" t="9206" r="4636" b="49486"/>
          <a:stretch/>
        </p:blipFill>
        <p:spPr>
          <a:xfrm>
            <a:off x="5251808" y="5008873"/>
            <a:ext cx="321578" cy="872937"/>
          </a:xfrm>
          <a:prstGeom prst="rect">
            <a:avLst/>
          </a:prstGeom>
        </p:spPr>
      </p:pic>
      <p:sp>
        <p:nvSpPr>
          <p:cNvPr id="83" name="TextBox 82"/>
          <p:cNvSpPr txBox="1"/>
          <p:nvPr/>
        </p:nvSpPr>
        <p:spPr>
          <a:xfrm>
            <a:off x="5179136" y="5851847"/>
            <a:ext cx="1376625" cy="553998"/>
          </a:xfrm>
          <a:prstGeom prst="rect">
            <a:avLst/>
          </a:prstGeom>
          <a:noFill/>
        </p:spPr>
        <p:txBody>
          <a:bodyPr wrap="square" rtlCol="0">
            <a:spAutoFit/>
          </a:bodyPr>
          <a:lstStyle/>
          <a:p>
            <a:r>
              <a:rPr lang="en-AU" sz="1000" dirty="0" smtClean="0">
                <a:latin typeface="Arial" charset="0"/>
                <a:ea typeface="Arial" charset="0"/>
                <a:cs typeface="Arial" charset="0"/>
              </a:rPr>
              <a:t>% methylation difference</a:t>
            </a:r>
          </a:p>
          <a:p>
            <a:r>
              <a:rPr lang="en-AU" sz="1000" dirty="0" smtClean="0">
                <a:latin typeface="Arial" charset="0"/>
                <a:ea typeface="Arial" charset="0"/>
                <a:cs typeface="Arial" charset="0"/>
              </a:rPr>
              <a:t>(sample </a:t>
            </a:r>
            <a:r>
              <a:rPr lang="mr-IN" sz="1000" dirty="0" smtClean="0">
                <a:latin typeface="Arial" charset="0"/>
                <a:ea typeface="Arial" charset="0"/>
                <a:cs typeface="Arial" charset="0"/>
              </a:rPr>
              <a:t>–</a:t>
            </a:r>
            <a:r>
              <a:rPr lang="en-AU" sz="1000" dirty="0" smtClean="0">
                <a:latin typeface="Arial" charset="0"/>
                <a:ea typeface="Arial" charset="0"/>
                <a:cs typeface="Arial" charset="0"/>
              </a:rPr>
              <a:t> control)</a:t>
            </a:r>
            <a:endParaRPr lang="en-AU" sz="1000" dirty="0">
              <a:latin typeface="Arial" charset="0"/>
              <a:ea typeface="Arial" charset="0"/>
              <a:cs typeface="Arial" charset="0"/>
            </a:endParaRPr>
          </a:p>
        </p:txBody>
      </p:sp>
      <p:sp>
        <p:nvSpPr>
          <p:cNvPr id="84" name="Rectangle 83"/>
          <p:cNvSpPr/>
          <p:nvPr/>
        </p:nvSpPr>
        <p:spPr>
          <a:xfrm>
            <a:off x="983970" y="4522874"/>
            <a:ext cx="325730" cy="276999"/>
          </a:xfrm>
          <a:prstGeom prst="rect">
            <a:avLst/>
          </a:prstGeom>
        </p:spPr>
        <p:txBody>
          <a:bodyPr wrap="none">
            <a:spAutoFit/>
          </a:bodyPr>
          <a:lstStyle/>
          <a:p>
            <a:r>
              <a:rPr lang="en-AU" sz="1200" b="1" dirty="0" smtClean="0">
                <a:latin typeface="Times" charset="0"/>
                <a:ea typeface="Times" charset="0"/>
                <a:cs typeface="Times" charset="0"/>
              </a:rPr>
              <a:t>E.</a:t>
            </a:r>
          </a:p>
        </p:txBody>
      </p:sp>
      <p:sp>
        <p:nvSpPr>
          <p:cNvPr id="85" name="Rectangle 84"/>
          <p:cNvSpPr/>
          <p:nvPr/>
        </p:nvSpPr>
        <p:spPr>
          <a:xfrm>
            <a:off x="3634711" y="4519657"/>
            <a:ext cx="303738" cy="276999"/>
          </a:xfrm>
          <a:prstGeom prst="rect">
            <a:avLst/>
          </a:prstGeom>
        </p:spPr>
        <p:txBody>
          <a:bodyPr wrap="none">
            <a:spAutoFit/>
          </a:bodyPr>
          <a:lstStyle/>
          <a:p>
            <a:r>
              <a:rPr lang="en-AU" sz="1200" b="1" dirty="0" smtClean="0">
                <a:latin typeface="Times" charset="0"/>
                <a:ea typeface="Times" charset="0"/>
                <a:cs typeface="Times" charset="0"/>
              </a:rPr>
              <a:t>F.</a:t>
            </a:r>
          </a:p>
        </p:txBody>
      </p:sp>
      <p:sp>
        <p:nvSpPr>
          <p:cNvPr id="86" name="TextBox 85"/>
          <p:cNvSpPr txBox="1"/>
          <p:nvPr/>
        </p:nvSpPr>
        <p:spPr>
          <a:xfrm rot="18525416">
            <a:off x="1614845" y="7378434"/>
            <a:ext cx="697627"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smtClean="0">
                <a:latin typeface="Arial" charset="0"/>
                <a:ea typeface="Arial" charset="0"/>
                <a:cs typeface="Arial" charset="0"/>
              </a:rPr>
              <a:t>1 </a:t>
            </a:r>
            <a:r>
              <a:rPr lang="en-AU" sz="1000" dirty="0" smtClean="0">
                <a:latin typeface="Arial" charset="0"/>
                <a:ea typeface="Arial" charset="0"/>
                <a:cs typeface="Arial" charset="0"/>
              </a:rPr>
              <a:t>CL3-2</a:t>
            </a:r>
            <a:endParaRPr lang="en-AU" sz="1000" dirty="0">
              <a:latin typeface="Arial" charset="0"/>
              <a:ea typeface="Arial" charset="0"/>
              <a:cs typeface="Arial" charset="0"/>
            </a:endParaRPr>
          </a:p>
        </p:txBody>
      </p:sp>
      <p:sp>
        <p:nvSpPr>
          <p:cNvPr id="87" name="TextBox 86"/>
          <p:cNvSpPr txBox="1"/>
          <p:nvPr/>
        </p:nvSpPr>
        <p:spPr>
          <a:xfrm rot="18525416">
            <a:off x="1819562" y="7378434"/>
            <a:ext cx="697627"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smtClean="0">
                <a:latin typeface="Arial" charset="0"/>
                <a:ea typeface="Arial" charset="0"/>
                <a:cs typeface="Arial" charset="0"/>
              </a:rPr>
              <a:t>1 </a:t>
            </a:r>
            <a:r>
              <a:rPr lang="en-AU" sz="1000" dirty="0" smtClean="0">
                <a:latin typeface="Arial" charset="0"/>
                <a:ea typeface="Arial" charset="0"/>
                <a:cs typeface="Arial" charset="0"/>
              </a:rPr>
              <a:t>CL3-1</a:t>
            </a:r>
            <a:endParaRPr lang="en-AU" sz="1000" dirty="0">
              <a:latin typeface="Arial" charset="0"/>
              <a:ea typeface="Arial" charset="0"/>
              <a:cs typeface="Arial" charset="0"/>
            </a:endParaRPr>
          </a:p>
        </p:txBody>
      </p:sp>
      <p:sp>
        <p:nvSpPr>
          <p:cNvPr id="88" name="TextBox 87"/>
          <p:cNvSpPr txBox="1"/>
          <p:nvPr/>
        </p:nvSpPr>
        <p:spPr>
          <a:xfrm rot="18525416">
            <a:off x="2081185" y="7334058"/>
            <a:ext cx="583814"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a:latin typeface="Arial" charset="0"/>
                <a:ea typeface="Arial" charset="0"/>
                <a:cs typeface="Arial" charset="0"/>
              </a:rPr>
              <a:t>0</a:t>
            </a:r>
            <a:r>
              <a:rPr lang="en-AU" sz="1000" baseline="-25000" dirty="0" smtClean="0">
                <a:latin typeface="Arial" charset="0"/>
                <a:ea typeface="Arial" charset="0"/>
                <a:cs typeface="Arial" charset="0"/>
              </a:rPr>
              <a:t> </a:t>
            </a:r>
            <a:r>
              <a:rPr lang="en-AU" sz="1000" dirty="0" smtClean="0">
                <a:latin typeface="Arial" charset="0"/>
                <a:ea typeface="Arial" charset="0"/>
                <a:cs typeface="Arial" charset="0"/>
              </a:rPr>
              <a:t>CL3</a:t>
            </a:r>
            <a:endParaRPr lang="en-AU" sz="1000" dirty="0">
              <a:latin typeface="Arial" charset="0"/>
              <a:ea typeface="Arial" charset="0"/>
              <a:cs typeface="Arial" charset="0"/>
            </a:endParaRPr>
          </a:p>
        </p:txBody>
      </p:sp>
      <p:sp>
        <p:nvSpPr>
          <p:cNvPr id="89" name="TextBox 88"/>
          <p:cNvSpPr txBox="1"/>
          <p:nvPr/>
        </p:nvSpPr>
        <p:spPr>
          <a:xfrm rot="18525416">
            <a:off x="1394900" y="7390310"/>
            <a:ext cx="728084" cy="246221"/>
          </a:xfrm>
          <a:prstGeom prst="rect">
            <a:avLst/>
          </a:prstGeom>
          <a:noFill/>
        </p:spPr>
        <p:txBody>
          <a:bodyPr wrap="none" rtlCol="0">
            <a:spAutoFit/>
          </a:bodyPr>
          <a:lstStyle/>
          <a:p>
            <a:r>
              <a:rPr lang="en-AU" sz="1000" dirty="0" smtClean="0">
                <a:latin typeface="Arial" charset="0"/>
                <a:ea typeface="Arial" charset="0"/>
                <a:cs typeface="Arial" charset="0"/>
              </a:rPr>
              <a:t>Callus</a:t>
            </a:r>
            <a:r>
              <a:rPr lang="en-AU" sz="1000" baseline="-25000" dirty="0" smtClean="0">
                <a:latin typeface="Arial" charset="0"/>
                <a:ea typeface="Arial" charset="0"/>
                <a:cs typeface="Arial" charset="0"/>
              </a:rPr>
              <a:t> </a:t>
            </a:r>
            <a:r>
              <a:rPr lang="en-AU" sz="1000" dirty="0" smtClean="0">
                <a:latin typeface="Arial" charset="0"/>
                <a:ea typeface="Arial" charset="0"/>
                <a:cs typeface="Arial" charset="0"/>
              </a:rPr>
              <a:t>CL</a:t>
            </a:r>
            <a:endParaRPr lang="en-AU" sz="1000" dirty="0">
              <a:latin typeface="Arial" charset="0"/>
              <a:ea typeface="Arial" charset="0"/>
              <a:cs typeface="Arial" charset="0"/>
            </a:endParaRPr>
          </a:p>
        </p:txBody>
      </p:sp>
      <p:sp>
        <p:nvSpPr>
          <p:cNvPr id="90" name="TextBox 89"/>
          <p:cNvSpPr txBox="1"/>
          <p:nvPr/>
        </p:nvSpPr>
        <p:spPr>
          <a:xfrm rot="18525416">
            <a:off x="3970680" y="7411342"/>
            <a:ext cx="697627"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smtClean="0">
                <a:latin typeface="Arial" charset="0"/>
                <a:ea typeface="Arial" charset="0"/>
                <a:cs typeface="Arial" charset="0"/>
              </a:rPr>
              <a:t>1 </a:t>
            </a:r>
            <a:r>
              <a:rPr lang="en-AU" sz="1000" dirty="0" smtClean="0">
                <a:latin typeface="Arial" charset="0"/>
                <a:ea typeface="Arial" charset="0"/>
                <a:cs typeface="Arial" charset="0"/>
              </a:rPr>
              <a:t>CL3-2</a:t>
            </a:r>
            <a:endParaRPr lang="en-AU" sz="1000" dirty="0">
              <a:latin typeface="Arial" charset="0"/>
              <a:ea typeface="Arial" charset="0"/>
              <a:cs typeface="Arial" charset="0"/>
            </a:endParaRPr>
          </a:p>
        </p:txBody>
      </p:sp>
      <p:sp>
        <p:nvSpPr>
          <p:cNvPr id="91" name="TextBox 90"/>
          <p:cNvSpPr txBox="1"/>
          <p:nvPr/>
        </p:nvSpPr>
        <p:spPr>
          <a:xfrm rot="18525416">
            <a:off x="4397587" y="7411341"/>
            <a:ext cx="697627"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smtClean="0">
                <a:latin typeface="Arial" charset="0"/>
                <a:ea typeface="Arial" charset="0"/>
                <a:cs typeface="Arial" charset="0"/>
              </a:rPr>
              <a:t>1 </a:t>
            </a:r>
            <a:r>
              <a:rPr lang="en-AU" sz="1000" dirty="0" smtClean="0">
                <a:latin typeface="Arial" charset="0"/>
                <a:ea typeface="Arial" charset="0"/>
                <a:cs typeface="Arial" charset="0"/>
              </a:rPr>
              <a:t>CL3-1</a:t>
            </a:r>
            <a:endParaRPr lang="en-AU" sz="1000" dirty="0">
              <a:latin typeface="Arial" charset="0"/>
              <a:ea typeface="Arial" charset="0"/>
              <a:cs typeface="Arial" charset="0"/>
            </a:endParaRPr>
          </a:p>
        </p:txBody>
      </p:sp>
      <p:sp>
        <p:nvSpPr>
          <p:cNvPr id="92" name="TextBox 91"/>
          <p:cNvSpPr txBox="1"/>
          <p:nvPr/>
        </p:nvSpPr>
        <p:spPr>
          <a:xfrm rot="18525416">
            <a:off x="4659210" y="7366965"/>
            <a:ext cx="583814"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a:latin typeface="Arial" charset="0"/>
                <a:ea typeface="Arial" charset="0"/>
                <a:cs typeface="Arial" charset="0"/>
              </a:rPr>
              <a:t>0</a:t>
            </a:r>
            <a:r>
              <a:rPr lang="en-AU" sz="1000" baseline="-25000" dirty="0" smtClean="0">
                <a:latin typeface="Arial" charset="0"/>
                <a:ea typeface="Arial" charset="0"/>
                <a:cs typeface="Arial" charset="0"/>
              </a:rPr>
              <a:t> </a:t>
            </a:r>
            <a:r>
              <a:rPr lang="en-AU" sz="1000" dirty="0" smtClean="0">
                <a:latin typeface="Arial" charset="0"/>
                <a:ea typeface="Arial" charset="0"/>
                <a:cs typeface="Arial" charset="0"/>
              </a:rPr>
              <a:t>CL3</a:t>
            </a:r>
            <a:endParaRPr lang="en-AU" sz="1000" dirty="0">
              <a:latin typeface="Arial" charset="0"/>
              <a:ea typeface="Arial" charset="0"/>
              <a:cs typeface="Arial" charset="0"/>
            </a:endParaRPr>
          </a:p>
        </p:txBody>
      </p:sp>
      <p:sp>
        <p:nvSpPr>
          <p:cNvPr id="93" name="TextBox 92"/>
          <p:cNvSpPr txBox="1"/>
          <p:nvPr/>
        </p:nvSpPr>
        <p:spPr>
          <a:xfrm rot="16200000">
            <a:off x="2780763" y="5666123"/>
            <a:ext cx="1934823" cy="246221"/>
          </a:xfrm>
          <a:prstGeom prst="rect">
            <a:avLst/>
          </a:prstGeom>
          <a:noFill/>
        </p:spPr>
        <p:txBody>
          <a:bodyPr wrap="square" rtlCol="0">
            <a:spAutoFit/>
          </a:bodyPr>
          <a:lstStyle/>
          <a:p>
            <a:r>
              <a:rPr lang="en-AU" sz="1000" b="1" dirty="0" smtClean="0">
                <a:latin typeface="Arial" charset="0"/>
                <a:ea typeface="Arial" charset="0"/>
                <a:cs typeface="Arial" charset="0"/>
              </a:rPr>
              <a:t>CL3 lineage CHG DMRs</a:t>
            </a:r>
            <a:endParaRPr lang="en-AU" sz="1000" b="1" dirty="0">
              <a:latin typeface="Arial" charset="0"/>
              <a:ea typeface="Arial" charset="0"/>
              <a:cs typeface="Arial" charset="0"/>
            </a:endParaRPr>
          </a:p>
        </p:txBody>
      </p:sp>
      <p:sp>
        <p:nvSpPr>
          <p:cNvPr id="94" name="TextBox 93"/>
          <p:cNvSpPr txBox="1"/>
          <p:nvPr/>
        </p:nvSpPr>
        <p:spPr>
          <a:xfrm>
            <a:off x="2087653" y="2952264"/>
            <a:ext cx="595035"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smtClean="0">
                <a:latin typeface="Arial" charset="0"/>
                <a:ea typeface="Arial" charset="0"/>
                <a:cs typeface="Arial" charset="0"/>
              </a:rPr>
              <a:t>0</a:t>
            </a:r>
            <a:r>
              <a:rPr lang="en-AU" sz="1000" dirty="0" smtClean="0">
                <a:latin typeface="Arial" charset="0"/>
                <a:ea typeface="Arial" charset="0"/>
                <a:cs typeface="Arial" charset="0"/>
              </a:rPr>
              <a:t> CL3</a:t>
            </a:r>
            <a:endParaRPr lang="en-AU" sz="1000" dirty="0">
              <a:latin typeface="Arial" charset="0"/>
              <a:ea typeface="Arial" charset="0"/>
              <a:cs typeface="Arial" charset="0"/>
            </a:endParaRPr>
          </a:p>
        </p:txBody>
      </p:sp>
      <p:sp>
        <p:nvSpPr>
          <p:cNvPr id="53" name="TextBox 52"/>
          <p:cNvSpPr txBox="1"/>
          <p:nvPr/>
        </p:nvSpPr>
        <p:spPr>
          <a:xfrm>
            <a:off x="2567079" y="3131231"/>
            <a:ext cx="825867" cy="246221"/>
          </a:xfrm>
          <a:prstGeom prst="rect">
            <a:avLst/>
          </a:prstGeom>
          <a:noFill/>
        </p:spPr>
        <p:txBody>
          <a:bodyPr wrap="none" rtlCol="0">
            <a:spAutoFit/>
          </a:bodyPr>
          <a:lstStyle/>
          <a:p>
            <a:r>
              <a:rPr lang="en-AU" sz="1000" smtClean="0">
                <a:latin typeface="Arial" charset="0"/>
                <a:ea typeface="Arial" charset="0"/>
                <a:cs typeface="Arial" charset="0"/>
              </a:rPr>
              <a:t>Callus (CL)</a:t>
            </a:r>
            <a:endParaRPr lang="en-AU" sz="1000" dirty="0">
              <a:latin typeface="Arial" charset="0"/>
              <a:ea typeface="Arial" charset="0"/>
              <a:cs typeface="Arial" charset="0"/>
            </a:endParaRPr>
          </a:p>
        </p:txBody>
      </p:sp>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l="10085" t="23761" r="10889" b="18773"/>
          <a:stretch/>
        </p:blipFill>
        <p:spPr>
          <a:xfrm>
            <a:off x="1324313" y="3157781"/>
            <a:ext cx="1493812" cy="1086279"/>
          </a:xfrm>
          <a:prstGeom prst="rect">
            <a:avLst/>
          </a:prstGeom>
        </p:spPr>
      </p:pic>
      <p:sp>
        <p:nvSpPr>
          <p:cNvPr id="97" name="TextBox 96"/>
          <p:cNvSpPr txBox="1"/>
          <p:nvPr/>
        </p:nvSpPr>
        <p:spPr>
          <a:xfrm>
            <a:off x="1556080" y="2659134"/>
            <a:ext cx="1082348" cy="246221"/>
          </a:xfrm>
          <a:prstGeom prst="rect">
            <a:avLst/>
          </a:prstGeom>
          <a:noFill/>
        </p:spPr>
        <p:txBody>
          <a:bodyPr wrap="none" rtlCol="0">
            <a:spAutoFit/>
          </a:bodyPr>
          <a:lstStyle/>
          <a:p>
            <a:r>
              <a:rPr lang="en-AU" sz="1000" b="1" dirty="0" smtClean="0">
                <a:latin typeface="Arial" charset="0"/>
                <a:ea typeface="Arial" charset="0"/>
                <a:cs typeface="Arial" charset="0"/>
              </a:rPr>
              <a:t>CG-gain DMRs</a:t>
            </a:r>
            <a:endParaRPr lang="en-AU" sz="1000" b="1" dirty="0">
              <a:latin typeface="Arial" charset="0"/>
              <a:ea typeface="Arial" charset="0"/>
              <a:cs typeface="Arial" charset="0"/>
            </a:endParaRPr>
          </a:p>
        </p:txBody>
      </p:sp>
      <p:sp>
        <p:nvSpPr>
          <p:cNvPr id="98" name="Rectangle 97"/>
          <p:cNvSpPr/>
          <p:nvPr/>
        </p:nvSpPr>
        <p:spPr>
          <a:xfrm>
            <a:off x="988779" y="2370594"/>
            <a:ext cx="333746" cy="276999"/>
          </a:xfrm>
          <a:prstGeom prst="rect">
            <a:avLst/>
          </a:prstGeom>
        </p:spPr>
        <p:txBody>
          <a:bodyPr wrap="none">
            <a:spAutoFit/>
          </a:bodyPr>
          <a:lstStyle/>
          <a:p>
            <a:r>
              <a:rPr lang="en-AU" sz="1200" b="1" dirty="0" smtClean="0">
                <a:latin typeface="Times" charset="0"/>
                <a:ea typeface="Times" charset="0"/>
                <a:cs typeface="Times" charset="0"/>
              </a:rPr>
              <a:t>C.</a:t>
            </a:r>
          </a:p>
        </p:txBody>
      </p:sp>
      <p:sp>
        <p:nvSpPr>
          <p:cNvPr id="99" name="TextBox 98"/>
          <p:cNvSpPr txBox="1"/>
          <p:nvPr/>
        </p:nvSpPr>
        <p:spPr>
          <a:xfrm>
            <a:off x="828170" y="3145810"/>
            <a:ext cx="708848" cy="246221"/>
          </a:xfrm>
          <a:prstGeom prst="rect">
            <a:avLst/>
          </a:prstGeom>
          <a:noFill/>
        </p:spPr>
        <p:txBody>
          <a:bodyPr wrap="none" rtlCol="0">
            <a:spAutoFit/>
          </a:bodyPr>
          <a:lstStyle/>
          <a:p>
            <a:r>
              <a:rPr lang="en-AU" sz="1000" smtClean="0">
                <a:latin typeface="Arial" charset="0"/>
                <a:ea typeface="Arial" charset="0"/>
                <a:cs typeface="Arial" charset="0"/>
              </a:rPr>
              <a:t>R</a:t>
            </a:r>
            <a:r>
              <a:rPr lang="en-AU" sz="1000" baseline="-25000">
                <a:latin typeface="Arial" charset="0"/>
                <a:ea typeface="Arial" charset="0"/>
                <a:cs typeface="Arial" charset="0"/>
              </a:rPr>
              <a:t>1</a:t>
            </a:r>
            <a:r>
              <a:rPr lang="en-AU" sz="1000" smtClean="0">
                <a:latin typeface="Arial" charset="0"/>
                <a:ea typeface="Arial" charset="0"/>
                <a:cs typeface="Arial" charset="0"/>
              </a:rPr>
              <a:t> CL3-1</a:t>
            </a:r>
            <a:endParaRPr lang="en-AU" sz="1000" dirty="0">
              <a:latin typeface="Arial" charset="0"/>
              <a:ea typeface="Arial" charset="0"/>
              <a:cs typeface="Arial" charset="0"/>
            </a:endParaRPr>
          </a:p>
        </p:txBody>
      </p:sp>
      <p:sp>
        <p:nvSpPr>
          <p:cNvPr id="100" name="TextBox 99"/>
          <p:cNvSpPr txBox="1"/>
          <p:nvPr/>
        </p:nvSpPr>
        <p:spPr>
          <a:xfrm>
            <a:off x="1315656" y="2956578"/>
            <a:ext cx="708848" cy="246221"/>
          </a:xfrm>
          <a:prstGeom prst="rect">
            <a:avLst/>
          </a:prstGeom>
          <a:noFill/>
        </p:spPr>
        <p:txBody>
          <a:bodyPr wrap="none" rtlCol="0">
            <a:spAutoFit/>
          </a:bodyPr>
          <a:lstStyle/>
          <a:p>
            <a:r>
              <a:rPr lang="en-AU" sz="1000" smtClean="0">
                <a:latin typeface="Arial" charset="0"/>
                <a:ea typeface="Arial" charset="0"/>
                <a:cs typeface="Arial" charset="0"/>
              </a:rPr>
              <a:t>R</a:t>
            </a:r>
            <a:r>
              <a:rPr lang="en-AU" sz="1000" baseline="-25000">
                <a:latin typeface="Arial" charset="0"/>
                <a:ea typeface="Arial" charset="0"/>
                <a:cs typeface="Arial" charset="0"/>
              </a:rPr>
              <a:t>1</a:t>
            </a:r>
            <a:r>
              <a:rPr lang="en-AU" sz="1000" smtClean="0">
                <a:latin typeface="Arial" charset="0"/>
                <a:ea typeface="Arial" charset="0"/>
                <a:cs typeface="Arial" charset="0"/>
              </a:rPr>
              <a:t> CL3-2</a:t>
            </a:r>
            <a:endParaRPr lang="en-AU" sz="1000" dirty="0">
              <a:latin typeface="Arial" charset="0"/>
              <a:ea typeface="Arial" charset="0"/>
              <a:cs typeface="Arial" charset="0"/>
            </a:endParaRPr>
          </a:p>
        </p:txBody>
      </p:sp>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l="11652" t="23234" r="10203" b="18561"/>
          <a:stretch/>
        </p:blipFill>
        <p:spPr>
          <a:xfrm>
            <a:off x="1354873" y="1187890"/>
            <a:ext cx="1463252" cy="1089895"/>
          </a:xfrm>
          <a:prstGeom prst="rect">
            <a:avLst/>
          </a:prstGeom>
        </p:spPr>
      </p:pic>
      <p:sp>
        <p:nvSpPr>
          <p:cNvPr id="102" name="TextBox 101"/>
          <p:cNvSpPr txBox="1"/>
          <p:nvPr/>
        </p:nvSpPr>
        <p:spPr>
          <a:xfrm>
            <a:off x="2120571" y="994030"/>
            <a:ext cx="595035"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smtClean="0">
                <a:latin typeface="Arial" charset="0"/>
                <a:ea typeface="Arial" charset="0"/>
                <a:cs typeface="Arial" charset="0"/>
              </a:rPr>
              <a:t>0</a:t>
            </a:r>
            <a:r>
              <a:rPr lang="en-AU" sz="1000" dirty="0" smtClean="0">
                <a:latin typeface="Arial" charset="0"/>
                <a:ea typeface="Arial" charset="0"/>
                <a:cs typeface="Arial" charset="0"/>
              </a:rPr>
              <a:t> CL3</a:t>
            </a:r>
            <a:endParaRPr lang="en-AU" sz="1000" dirty="0">
              <a:latin typeface="Arial" charset="0"/>
              <a:ea typeface="Arial" charset="0"/>
              <a:cs typeface="Arial" charset="0"/>
            </a:endParaRPr>
          </a:p>
        </p:txBody>
      </p:sp>
      <p:sp>
        <p:nvSpPr>
          <p:cNvPr id="103" name="TextBox 102"/>
          <p:cNvSpPr txBox="1"/>
          <p:nvPr/>
        </p:nvSpPr>
        <p:spPr>
          <a:xfrm>
            <a:off x="2598038" y="1173136"/>
            <a:ext cx="825867" cy="246221"/>
          </a:xfrm>
          <a:prstGeom prst="rect">
            <a:avLst/>
          </a:prstGeom>
          <a:noFill/>
        </p:spPr>
        <p:txBody>
          <a:bodyPr wrap="none" rtlCol="0">
            <a:spAutoFit/>
          </a:bodyPr>
          <a:lstStyle/>
          <a:p>
            <a:r>
              <a:rPr lang="en-AU" sz="1000" smtClean="0">
                <a:latin typeface="Arial" charset="0"/>
                <a:ea typeface="Arial" charset="0"/>
                <a:cs typeface="Arial" charset="0"/>
              </a:rPr>
              <a:t>Callus (CL)</a:t>
            </a:r>
            <a:endParaRPr lang="en-AU" sz="1000" dirty="0">
              <a:latin typeface="Arial" charset="0"/>
              <a:ea typeface="Arial" charset="0"/>
              <a:cs typeface="Arial" charset="0"/>
            </a:endParaRPr>
          </a:p>
        </p:txBody>
      </p:sp>
      <p:sp>
        <p:nvSpPr>
          <p:cNvPr id="104" name="TextBox 103"/>
          <p:cNvSpPr txBox="1"/>
          <p:nvPr/>
        </p:nvSpPr>
        <p:spPr>
          <a:xfrm>
            <a:off x="859129" y="1187715"/>
            <a:ext cx="708848" cy="246221"/>
          </a:xfrm>
          <a:prstGeom prst="rect">
            <a:avLst/>
          </a:prstGeom>
          <a:noFill/>
        </p:spPr>
        <p:txBody>
          <a:bodyPr wrap="none" rtlCol="0">
            <a:spAutoFit/>
          </a:bodyPr>
          <a:lstStyle/>
          <a:p>
            <a:r>
              <a:rPr lang="en-AU" sz="1000" smtClean="0">
                <a:latin typeface="Arial" charset="0"/>
                <a:ea typeface="Arial" charset="0"/>
                <a:cs typeface="Arial" charset="0"/>
              </a:rPr>
              <a:t>R</a:t>
            </a:r>
            <a:r>
              <a:rPr lang="en-AU" sz="1000" baseline="-25000">
                <a:latin typeface="Arial" charset="0"/>
                <a:ea typeface="Arial" charset="0"/>
                <a:cs typeface="Arial" charset="0"/>
              </a:rPr>
              <a:t>1</a:t>
            </a:r>
            <a:r>
              <a:rPr lang="en-AU" sz="1000" smtClean="0">
                <a:latin typeface="Arial" charset="0"/>
                <a:ea typeface="Arial" charset="0"/>
                <a:cs typeface="Arial" charset="0"/>
              </a:rPr>
              <a:t> CL3-1</a:t>
            </a:r>
            <a:endParaRPr lang="en-AU" sz="1000" dirty="0">
              <a:latin typeface="Arial" charset="0"/>
              <a:ea typeface="Arial" charset="0"/>
              <a:cs typeface="Arial" charset="0"/>
            </a:endParaRPr>
          </a:p>
        </p:txBody>
      </p:sp>
      <p:sp>
        <p:nvSpPr>
          <p:cNvPr id="105" name="TextBox 104"/>
          <p:cNvSpPr txBox="1"/>
          <p:nvPr/>
        </p:nvSpPr>
        <p:spPr>
          <a:xfrm>
            <a:off x="1346615" y="998483"/>
            <a:ext cx="708848" cy="246221"/>
          </a:xfrm>
          <a:prstGeom prst="rect">
            <a:avLst/>
          </a:prstGeom>
          <a:noFill/>
        </p:spPr>
        <p:txBody>
          <a:bodyPr wrap="none" rtlCol="0">
            <a:spAutoFit/>
          </a:bodyPr>
          <a:lstStyle/>
          <a:p>
            <a:r>
              <a:rPr lang="en-AU" sz="1000" smtClean="0">
                <a:latin typeface="Arial" charset="0"/>
                <a:ea typeface="Arial" charset="0"/>
                <a:cs typeface="Arial" charset="0"/>
              </a:rPr>
              <a:t>R</a:t>
            </a:r>
            <a:r>
              <a:rPr lang="en-AU" sz="1000" baseline="-25000">
                <a:latin typeface="Arial" charset="0"/>
                <a:ea typeface="Arial" charset="0"/>
                <a:cs typeface="Arial" charset="0"/>
              </a:rPr>
              <a:t>1</a:t>
            </a:r>
            <a:r>
              <a:rPr lang="en-AU" sz="1000" smtClean="0">
                <a:latin typeface="Arial" charset="0"/>
                <a:ea typeface="Arial" charset="0"/>
                <a:cs typeface="Arial" charset="0"/>
              </a:rPr>
              <a:t> CL3-2</a:t>
            </a:r>
            <a:endParaRPr lang="en-AU" sz="1000" dirty="0">
              <a:latin typeface="Arial" charset="0"/>
              <a:ea typeface="Arial" charset="0"/>
              <a:cs typeface="Arial" charset="0"/>
            </a:endParaRPr>
          </a:p>
        </p:txBody>
      </p:sp>
      <p:sp>
        <p:nvSpPr>
          <p:cNvPr id="106" name="TextBox 105"/>
          <p:cNvSpPr txBox="1"/>
          <p:nvPr/>
        </p:nvSpPr>
        <p:spPr>
          <a:xfrm>
            <a:off x="4104307" y="729350"/>
            <a:ext cx="1167307" cy="246221"/>
          </a:xfrm>
          <a:prstGeom prst="rect">
            <a:avLst/>
          </a:prstGeom>
          <a:noFill/>
        </p:spPr>
        <p:txBody>
          <a:bodyPr wrap="none" rtlCol="0">
            <a:spAutoFit/>
          </a:bodyPr>
          <a:lstStyle/>
          <a:p>
            <a:r>
              <a:rPr lang="en-AU" sz="1000" b="1" dirty="0" smtClean="0">
                <a:latin typeface="Arial" charset="0"/>
                <a:ea typeface="Arial" charset="0"/>
                <a:cs typeface="Arial" charset="0"/>
              </a:rPr>
              <a:t>CHG-loss DMRs</a:t>
            </a:r>
            <a:endParaRPr lang="en-AU" sz="1000" b="1" dirty="0">
              <a:latin typeface="Arial" charset="0"/>
              <a:ea typeface="Arial" charset="0"/>
              <a:cs typeface="Arial" charset="0"/>
            </a:endParaRPr>
          </a:p>
        </p:txBody>
      </p:sp>
      <p:sp>
        <p:nvSpPr>
          <p:cNvPr id="107" name="Rectangle 106"/>
          <p:cNvSpPr/>
          <p:nvPr/>
        </p:nvSpPr>
        <p:spPr>
          <a:xfrm>
            <a:off x="3639520" y="427496"/>
            <a:ext cx="325730" cy="276999"/>
          </a:xfrm>
          <a:prstGeom prst="rect">
            <a:avLst/>
          </a:prstGeom>
        </p:spPr>
        <p:txBody>
          <a:bodyPr wrap="none">
            <a:spAutoFit/>
          </a:bodyPr>
          <a:lstStyle/>
          <a:p>
            <a:r>
              <a:rPr lang="en-AU" sz="1200" b="1" dirty="0" smtClean="0">
                <a:latin typeface="Times" charset="0"/>
                <a:ea typeface="Times" charset="0"/>
                <a:cs typeface="Times" charset="0"/>
              </a:rPr>
              <a:t>B.</a:t>
            </a:r>
          </a:p>
        </p:txBody>
      </p:sp>
      <p:sp>
        <p:nvSpPr>
          <p:cNvPr id="108" name="TextBox 107"/>
          <p:cNvSpPr txBox="1"/>
          <p:nvPr/>
        </p:nvSpPr>
        <p:spPr>
          <a:xfrm>
            <a:off x="4659655" y="2952089"/>
            <a:ext cx="595035"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smtClean="0">
                <a:latin typeface="Arial" charset="0"/>
                <a:ea typeface="Arial" charset="0"/>
                <a:cs typeface="Arial" charset="0"/>
              </a:rPr>
              <a:t>0</a:t>
            </a:r>
            <a:r>
              <a:rPr lang="en-AU" sz="1000" dirty="0" smtClean="0">
                <a:latin typeface="Arial" charset="0"/>
                <a:ea typeface="Arial" charset="0"/>
                <a:cs typeface="Arial" charset="0"/>
              </a:rPr>
              <a:t> CL3</a:t>
            </a:r>
            <a:endParaRPr lang="en-AU" sz="1000" dirty="0">
              <a:latin typeface="Arial" charset="0"/>
              <a:ea typeface="Arial" charset="0"/>
              <a:cs typeface="Arial" charset="0"/>
            </a:endParaRPr>
          </a:p>
        </p:txBody>
      </p:sp>
      <p:sp>
        <p:nvSpPr>
          <p:cNvPr id="109" name="TextBox 108"/>
          <p:cNvSpPr txBox="1"/>
          <p:nvPr/>
        </p:nvSpPr>
        <p:spPr>
          <a:xfrm>
            <a:off x="5139081" y="3131056"/>
            <a:ext cx="825867" cy="246221"/>
          </a:xfrm>
          <a:prstGeom prst="rect">
            <a:avLst/>
          </a:prstGeom>
          <a:noFill/>
        </p:spPr>
        <p:txBody>
          <a:bodyPr wrap="none" rtlCol="0">
            <a:spAutoFit/>
          </a:bodyPr>
          <a:lstStyle/>
          <a:p>
            <a:r>
              <a:rPr lang="en-AU" sz="1000" smtClean="0">
                <a:latin typeface="Arial" charset="0"/>
                <a:ea typeface="Arial" charset="0"/>
                <a:cs typeface="Arial" charset="0"/>
              </a:rPr>
              <a:t>Callus (CL)</a:t>
            </a:r>
            <a:endParaRPr lang="en-AU" sz="1000" dirty="0">
              <a:latin typeface="Arial" charset="0"/>
              <a:ea typeface="Arial" charset="0"/>
              <a:cs typeface="Arial" charset="0"/>
            </a:endParaRPr>
          </a:p>
        </p:txBody>
      </p:sp>
      <p:sp>
        <p:nvSpPr>
          <p:cNvPr id="111" name="TextBox 110"/>
          <p:cNvSpPr txBox="1"/>
          <p:nvPr/>
        </p:nvSpPr>
        <p:spPr>
          <a:xfrm>
            <a:off x="4085878" y="2658959"/>
            <a:ext cx="1175322" cy="246221"/>
          </a:xfrm>
          <a:prstGeom prst="rect">
            <a:avLst/>
          </a:prstGeom>
          <a:noFill/>
        </p:spPr>
        <p:txBody>
          <a:bodyPr wrap="none" rtlCol="0">
            <a:spAutoFit/>
          </a:bodyPr>
          <a:lstStyle/>
          <a:p>
            <a:r>
              <a:rPr lang="en-AU" sz="1000" b="1" dirty="0" smtClean="0">
                <a:latin typeface="Arial" charset="0"/>
                <a:ea typeface="Arial" charset="0"/>
                <a:cs typeface="Arial" charset="0"/>
              </a:rPr>
              <a:t>CHG-gain DMRs</a:t>
            </a:r>
            <a:endParaRPr lang="en-AU" sz="1000" b="1" dirty="0">
              <a:latin typeface="Arial" charset="0"/>
              <a:ea typeface="Arial" charset="0"/>
              <a:cs typeface="Arial" charset="0"/>
            </a:endParaRPr>
          </a:p>
        </p:txBody>
      </p:sp>
      <p:sp>
        <p:nvSpPr>
          <p:cNvPr id="112" name="Rectangle 111"/>
          <p:cNvSpPr/>
          <p:nvPr/>
        </p:nvSpPr>
        <p:spPr>
          <a:xfrm>
            <a:off x="3639520" y="2370419"/>
            <a:ext cx="333746" cy="276999"/>
          </a:xfrm>
          <a:prstGeom prst="rect">
            <a:avLst/>
          </a:prstGeom>
        </p:spPr>
        <p:txBody>
          <a:bodyPr wrap="none">
            <a:spAutoFit/>
          </a:bodyPr>
          <a:lstStyle/>
          <a:p>
            <a:r>
              <a:rPr lang="en-AU" sz="1200" b="1" dirty="0" smtClean="0">
                <a:latin typeface="Times" charset="0"/>
                <a:ea typeface="Times" charset="0"/>
                <a:cs typeface="Times" charset="0"/>
              </a:rPr>
              <a:t>D.</a:t>
            </a:r>
          </a:p>
        </p:txBody>
      </p:sp>
      <p:sp>
        <p:nvSpPr>
          <p:cNvPr id="113" name="TextBox 112"/>
          <p:cNvSpPr txBox="1"/>
          <p:nvPr/>
        </p:nvSpPr>
        <p:spPr>
          <a:xfrm>
            <a:off x="3400172" y="3145635"/>
            <a:ext cx="708848" cy="246221"/>
          </a:xfrm>
          <a:prstGeom prst="rect">
            <a:avLst/>
          </a:prstGeom>
          <a:noFill/>
        </p:spPr>
        <p:txBody>
          <a:bodyPr wrap="none" rtlCol="0">
            <a:spAutoFit/>
          </a:bodyPr>
          <a:lstStyle/>
          <a:p>
            <a:r>
              <a:rPr lang="en-AU" sz="1000" smtClean="0">
                <a:latin typeface="Arial" charset="0"/>
                <a:ea typeface="Arial" charset="0"/>
                <a:cs typeface="Arial" charset="0"/>
              </a:rPr>
              <a:t>R</a:t>
            </a:r>
            <a:r>
              <a:rPr lang="en-AU" sz="1000" baseline="-25000">
                <a:latin typeface="Arial" charset="0"/>
                <a:ea typeface="Arial" charset="0"/>
                <a:cs typeface="Arial" charset="0"/>
              </a:rPr>
              <a:t>1</a:t>
            </a:r>
            <a:r>
              <a:rPr lang="en-AU" sz="1000" smtClean="0">
                <a:latin typeface="Arial" charset="0"/>
                <a:ea typeface="Arial" charset="0"/>
                <a:cs typeface="Arial" charset="0"/>
              </a:rPr>
              <a:t> CL3-1</a:t>
            </a:r>
            <a:endParaRPr lang="en-AU" sz="1000" dirty="0">
              <a:latin typeface="Arial" charset="0"/>
              <a:ea typeface="Arial" charset="0"/>
              <a:cs typeface="Arial" charset="0"/>
            </a:endParaRPr>
          </a:p>
        </p:txBody>
      </p:sp>
      <p:sp>
        <p:nvSpPr>
          <p:cNvPr id="114" name="TextBox 113"/>
          <p:cNvSpPr txBox="1"/>
          <p:nvPr/>
        </p:nvSpPr>
        <p:spPr>
          <a:xfrm>
            <a:off x="3887658" y="2956403"/>
            <a:ext cx="708848" cy="246221"/>
          </a:xfrm>
          <a:prstGeom prst="rect">
            <a:avLst/>
          </a:prstGeom>
          <a:noFill/>
        </p:spPr>
        <p:txBody>
          <a:bodyPr wrap="none" rtlCol="0">
            <a:spAutoFit/>
          </a:bodyPr>
          <a:lstStyle/>
          <a:p>
            <a:r>
              <a:rPr lang="en-AU" sz="1000" smtClean="0">
                <a:latin typeface="Arial" charset="0"/>
                <a:ea typeface="Arial" charset="0"/>
                <a:cs typeface="Arial" charset="0"/>
              </a:rPr>
              <a:t>R</a:t>
            </a:r>
            <a:r>
              <a:rPr lang="en-AU" sz="1000" baseline="-25000">
                <a:latin typeface="Arial" charset="0"/>
                <a:ea typeface="Arial" charset="0"/>
                <a:cs typeface="Arial" charset="0"/>
              </a:rPr>
              <a:t>1</a:t>
            </a:r>
            <a:r>
              <a:rPr lang="en-AU" sz="1000" smtClean="0">
                <a:latin typeface="Arial" charset="0"/>
                <a:ea typeface="Arial" charset="0"/>
                <a:cs typeface="Arial" charset="0"/>
              </a:rPr>
              <a:t> CL3-2</a:t>
            </a:r>
            <a:endParaRPr lang="en-AU" sz="1000" dirty="0">
              <a:latin typeface="Arial" charset="0"/>
              <a:ea typeface="Arial" charset="0"/>
              <a:cs typeface="Arial" charset="0"/>
            </a:endParaRPr>
          </a:p>
        </p:txBody>
      </p:sp>
      <p:sp>
        <p:nvSpPr>
          <p:cNvPr id="116" name="TextBox 115"/>
          <p:cNvSpPr txBox="1"/>
          <p:nvPr/>
        </p:nvSpPr>
        <p:spPr>
          <a:xfrm>
            <a:off x="4692573" y="993855"/>
            <a:ext cx="595035" cy="246221"/>
          </a:xfrm>
          <a:prstGeom prst="rect">
            <a:avLst/>
          </a:prstGeom>
          <a:noFill/>
        </p:spPr>
        <p:txBody>
          <a:bodyPr wrap="none" rtlCol="0">
            <a:spAutoFit/>
          </a:bodyPr>
          <a:lstStyle/>
          <a:p>
            <a:r>
              <a:rPr lang="en-AU" sz="1000" dirty="0" smtClean="0">
                <a:latin typeface="Arial" charset="0"/>
                <a:ea typeface="Arial" charset="0"/>
                <a:cs typeface="Arial" charset="0"/>
              </a:rPr>
              <a:t>R</a:t>
            </a:r>
            <a:r>
              <a:rPr lang="en-AU" sz="1000" baseline="-25000" dirty="0" smtClean="0">
                <a:latin typeface="Arial" charset="0"/>
                <a:ea typeface="Arial" charset="0"/>
                <a:cs typeface="Arial" charset="0"/>
              </a:rPr>
              <a:t>0</a:t>
            </a:r>
            <a:r>
              <a:rPr lang="en-AU" sz="1000" dirty="0" smtClean="0">
                <a:latin typeface="Arial" charset="0"/>
                <a:ea typeface="Arial" charset="0"/>
                <a:cs typeface="Arial" charset="0"/>
              </a:rPr>
              <a:t> CL3</a:t>
            </a:r>
            <a:endParaRPr lang="en-AU" sz="1000" dirty="0">
              <a:latin typeface="Arial" charset="0"/>
              <a:ea typeface="Arial" charset="0"/>
              <a:cs typeface="Arial" charset="0"/>
            </a:endParaRPr>
          </a:p>
        </p:txBody>
      </p:sp>
      <p:sp>
        <p:nvSpPr>
          <p:cNvPr id="117" name="TextBox 116"/>
          <p:cNvSpPr txBox="1"/>
          <p:nvPr/>
        </p:nvSpPr>
        <p:spPr>
          <a:xfrm>
            <a:off x="5170040" y="1172961"/>
            <a:ext cx="825867" cy="246221"/>
          </a:xfrm>
          <a:prstGeom prst="rect">
            <a:avLst/>
          </a:prstGeom>
          <a:noFill/>
        </p:spPr>
        <p:txBody>
          <a:bodyPr wrap="none" rtlCol="0">
            <a:spAutoFit/>
          </a:bodyPr>
          <a:lstStyle/>
          <a:p>
            <a:r>
              <a:rPr lang="en-AU" sz="1000" smtClean="0">
                <a:latin typeface="Arial" charset="0"/>
                <a:ea typeface="Arial" charset="0"/>
                <a:cs typeface="Arial" charset="0"/>
              </a:rPr>
              <a:t>Callus (CL)</a:t>
            </a:r>
            <a:endParaRPr lang="en-AU" sz="1000" dirty="0">
              <a:latin typeface="Arial" charset="0"/>
              <a:ea typeface="Arial" charset="0"/>
              <a:cs typeface="Arial" charset="0"/>
            </a:endParaRPr>
          </a:p>
        </p:txBody>
      </p:sp>
      <p:sp>
        <p:nvSpPr>
          <p:cNvPr id="118" name="TextBox 117"/>
          <p:cNvSpPr txBox="1"/>
          <p:nvPr/>
        </p:nvSpPr>
        <p:spPr>
          <a:xfrm>
            <a:off x="3431131" y="1187540"/>
            <a:ext cx="708848" cy="246221"/>
          </a:xfrm>
          <a:prstGeom prst="rect">
            <a:avLst/>
          </a:prstGeom>
          <a:noFill/>
        </p:spPr>
        <p:txBody>
          <a:bodyPr wrap="none" rtlCol="0">
            <a:spAutoFit/>
          </a:bodyPr>
          <a:lstStyle/>
          <a:p>
            <a:r>
              <a:rPr lang="en-AU" sz="1000" smtClean="0">
                <a:latin typeface="Arial" charset="0"/>
                <a:ea typeface="Arial" charset="0"/>
                <a:cs typeface="Arial" charset="0"/>
              </a:rPr>
              <a:t>R</a:t>
            </a:r>
            <a:r>
              <a:rPr lang="en-AU" sz="1000" baseline="-25000">
                <a:latin typeface="Arial" charset="0"/>
                <a:ea typeface="Arial" charset="0"/>
                <a:cs typeface="Arial" charset="0"/>
              </a:rPr>
              <a:t>1</a:t>
            </a:r>
            <a:r>
              <a:rPr lang="en-AU" sz="1000" smtClean="0">
                <a:latin typeface="Arial" charset="0"/>
                <a:ea typeface="Arial" charset="0"/>
                <a:cs typeface="Arial" charset="0"/>
              </a:rPr>
              <a:t> CL3-1</a:t>
            </a:r>
            <a:endParaRPr lang="en-AU" sz="1000" dirty="0">
              <a:latin typeface="Arial" charset="0"/>
              <a:ea typeface="Arial" charset="0"/>
              <a:cs typeface="Arial" charset="0"/>
            </a:endParaRPr>
          </a:p>
        </p:txBody>
      </p:sp>
      <p:sp>
        <p:nvSpPr>
          <p:cNvPr id="119" name="TextBox 118"/>
          <p:cNvSpPr txBox="1"/>
          <p:nvPr/>
        </p:nvSpPr>
        <p:spPr>
          <a:xfrm>
            <a:off x="3918617" y="998308"/>
            <a:ext cx="708848" cy="246221"/>
          </a:xfrm>
          <a:prstGeom prst="rect">
            <a:avLst/>
          </a:prstGeom>
          <a:noFill/>
        </p:spPr>
        <p:txBody>
          <a:bodyPr wrap="none" rtlCol="0">
            <a:spAutoFit/>
          </a:bodyPr>
          <a:lstStyle/>
          <a:p>
            <a:r>
              <a:rPr lang="en-AU" sz="1000" smtClean="0">
                <a:latin typeface="Arial" charset="0"/>
                <a:ea typeface="Arial" charset="0"/>
                <a:cs typeface="Arial" charset="0"/>
              </a:rPr>
              <a:t>R</a:t>
            </a:r>
            <a:r>
              <a:rPr lang="en-AU" sz="1000" baseline="-25000">
                <a:latin typeface="Arial" charset="0"/>
                <a:ea typeface="Arial" charset="0"/>
                <a:cs typeface="Arial" charset="0"/>
              </a:rPr>
              <a:t>1</a:t>
            </a:r>
            <a:r>
              <a:rPr lang="en-AU" sz="1000" smtClean="0">
                <a:latin typeface="Arial" charset="0"/>
                <a:ea typeface="Arial" charset="0"/>
                <a:cs typeface="Arial" charset="0"/>
              </a:rPr>
              <a:t> CL3-2</a:t>
            </a:r>
            <a:endParaRPr lang="en-AU" sz="1000" dirty="0">
              <a:latin typeface="Arial" charset="0"/>
              <a:ea typeface="Arial" charset="0"/>
              <a:cs typeface="Arial" charset="0"/>
            </a:endParaRPr>
          </a:p>
        </p:txBody>
      </p:sp>
      <p:pic>
        <p:nvPicPr>
          <p:cNvPr id="12" name="Picture 11"/>
          <p:cNvPicPr>
            <a:picLocks noChangeAspect="1"/>
          </p:cNvPicPr>
          <p:nvPr/>
        </p:nvPicPr>
        <p:blipFill rotWithShape="1">
          <a:blip r:embed="rId8">
            <a:extLst>
              <a:ext uri="{28A0092B-C50C-407E-A947-70E740481C1C}">
                <a14:useLocalDpi xmlns:a14="http://schemas.microsoft.com/office/drawing/2010/main" val="0"/>
              </a:ext>
            </a:extLst>
          </a:blip>
          <a:srcRect l="11483" t="23791" r="10370" b="18825"/>
          <a:stretch/>
        </p:blipFill>
        <p:spPr>
          <a:xfrm>
            <a:off x="3889006" y="3156947"/>
            <a:ext cx="1476168" cy="1083957"/>
          </a:xfrm>
          <a:prstGeom prst="rect">
            <a:avLst/>
          </a:prstGeom>
        </p:spPr>
      </p:pic>
      <p:pic>
        <p:nvPicPr>
          <p:cNvPr id="13" name="Picture 12"/>
          <p:cNvPicPr>
            <a:picLocks noChangeAspect="1"/>
          </p:cNvPicPr>
          <p:nvPr/>
        </p:nvPicPr>
        <p:blipFill rotWithShape="1">
          <a:blip r:embed="rId9">
            <a:extLst>
              <a:ext uri="{28A0092B-C50C-407E-A947-70E740481C1C}">
                <a14:useLocalDpi xmlns:a14="http://schemas.microsoft.com/office/drawing/2010/main" val="0"/>
              </a:ext>
            </a:extLst>
          </a:blip>
          <a:srcRect l="11831" t="24252" r="11411" b="18931"/>
          <a:stretch/>
        </p:blipFill>
        <p:spPr>
          <a:xfrm>
            <a:off x="3925889" y="1187539"/>
            <a:ext cx="1471302" cy="1089069"/>
          </a:xfrm>
          <a:prstGeom prst="rect">
            <a:avLst/>
          </a:prstGeom>
        </p:spPr>
      </p:pic>
      <p:sp>
        <p:nvSpPr>
          <p:cNvPr id="121" name="TextBox 120"/>
          <p:cNvSpPr txBox="1"/>
          <p:nvPr/>
        </p:nvSpPr>
        <p:spPr>
          <a:xfrm rot="18525416">
            <a:off x="4165347" y="7403957"/>
            <a:ext cx="728084" cy="246221"/>
          </a:xfrm>
          <a:prstGeom prst="rect">
            <a:avLst/>
          </a:prstGeom>
          <a:noFill/>
        </p:spPr>
        <p:txBody>
          <a:bodyPr wrap="none" rtlCol="0">
            <a:spAutoFit/>
          </a:bodyPr>
          <a:lstStyle/>
          <a:p>
            <a:r>
              <a:rPr lang="en-AU" sz="1000" dirty="0" smtClean="0">
                <a:latin typeface="Arial" charset="0"/>
                <a:ea typeface="Arial" charset="0"/>
                <a:cs typeface="Arial" charset="0"/>
              </a:rPr>
              <a:t>Callus</a:t>
            </a:r>
            <a:r>
              <a:rPr lang="en-AU" sz="1000" baseline="-25000" dirty="0" smtClean="0">
                <a:latin typeface="Arial" charset="0"/>
                <a:ea typeface="Arial" charset="0"/>
                <a:cs typeface="Arial" charset="0"/>
              </a:rPr>
              <a:t> </a:t>
            </a:r>
            <a:r>
              <a:rPr lang="en-AU" sz="1000" dirty="0" smtClean="0">
                <a:latin typeface="Arial" charset="0"/>
                <a:ea typeface="Arial" charset="0"/>
                <a:cs typeface="Arial" charset="0"/>
              </a:rPr>
              <a:t>CL</a:t>
            </a:r>
            <a:endParaRPr lang="en-AU" sz="1000" dirty="0">
              <a:latin typeface="Arial" charset="0"/>
              <a:ea typeface="Arial" charset="0"/>
              <a:cs typeface="Arial" charset="0"/>
            </a:endParaRPr>
          </a:p>
        </p:txBody>
      </p:sp>
      <p:sp>
        <p:nvSpPr>
          <p:cNvPr id="122" name="TextBox 121"/>
          <p:cNvSpPr txBox="1"/>
          <p:nvPr/>
        </p:nvSpPr>
        <p:spPr>
          <a:xfrm>
            <a:off x="336890" y="7869882"/>
            <a:ext cx="6389225" cy="1785104"/>
          </a:xfrm>
          <a:prstGeom prst="rect">
            <a:avLst/>
          </a:prstGeom>
          <a:noFill/>
        </p:spPr>
        <p:txBody>
          <a:bodyPr wrap="square" rtlCol="0">
            <a:spAutoFit/>
          </a:bodyPr>
          <a:lstStyle/>
          <a:p>
            <a:r>
              <a:rPr lang="en-AU" sz="1000" b="1" dirty="0" smtClean="0">
                <a:latin typeface="Arial" charset="0"/>
                <a:ea typeface="Arial" charset="0"/>
                <a:cs typeface="Arial" charset="0"/>
              </a:rPr>
              <a:t>Figure S6.  Inheritance of DNA methylation changes following tissue culture.   </a:t>
            </a:r>
          </a:p>
          <a:p>
            <a:r>
              <a:rPr lang="en-AU" sz="1000" dirty="0" smtClean="0">
                <a:latin typeface="Arial" charset="0"/>
                <a:ea typeface="Arial" charset="0"/>
                <a:cs typeface="Arial" charset="0"/>
              </a:rPr>
              <a:t>The DMRs that were detected in callus tissue, R0 or R1 plants of the CL3 lineage were compared.  In (A)-(D) the overlap of DMRs among these samples is represented as Venn diagrams. </a:t>
            </a:r>
            <a:r>
              <a:rPr lang="en-AU" sz="1000" dirty="0">
                <a:latin typeface="Arial" charset="0"/>
                <a:ea typeface="Arial" charset="0"/>
                <a:cs typeface="Arial" charset="0"/>
              </a:rPr>
              <a:t>DMRs are divided into </a:t>
            </a:r>
            <a:r>
              <a:rPr lang="en-AU" sz="1000" dirty="0" smtClean="0">
                <a:latin typeface="Arial" charset="0"/>
                <a:ea typeface="Arial" charset="0"/>
                <a:cs typeface="Arial" charset="0"/>
              </a:rPr>
              <a:t>CG (panels A and C) and CHG (panels B and D) and loss (panels A-B) or gain (panels C-D) of methylation relative to the A188 control; </a:t>
            </a:r>
            <a:r>
              <a:rPr lang="en-AU" sz="1000" dirty="0">
                <a:latin typeface="Arial" charset="0"/>
                <a:ea typeface="Arial" charset="0"/>
                <a:cs typeface="Arial" charset="0"/>
              </a:rPr>
              <a:t>blue coloured text corresponding to loss of methylation and red gain. For each analysis, only DMRs for which there was data for all samples were considered. </a:t>
            </a:r>
            <a:r>
              <a:rPr lang="en-AU" sz="1000" dirty="0" smtClean="0">
                <a:latin typeface="Arial" charset="0"/>
                <a:ea typeface="Arial" charset="0"/>
                <a:cs typeface="Arial" charset="0"/>
              </a:rPr>
              <a:t>These overlaps are likely underestimates of true changes as many regions may exhibit changes in methylation that do not pass the thresholds for significant DMRs.  To evaluate the overlap in trends hierarchical clustering of DNA methylation levels for these regions was performed (E-F). The </a:t>
            </a:r>
            <a:r>
              <a:rPr lang="en-AU" sz="1000" dirty="0" err="1" smtClean="0">
                <a:latin typeface="Arial" charset="0"/>
                <a:ea typeface="Arial" charset="0"/>
                <a:cs typeface="Arial" charset="0"/>
              </a:rPr>
              <a:t>heatmap</a:t>
            </a:r>
            <a:r>
              <a:rPr lang="en-AU" sz="1000" dirty="0" smtClean="0">
                <a:latin typeface="Arial" charset="0"/>
                <a:ea typeface="Arial" charset="0"/>
                <a:cs typeface="Arial" charset="0"/>
              </a:rPr>
              <a:t> allows for visualization of </a:t>
            </a:r>
            <a:r>
              <a:rPr lang="en-AU" sz="1000" dirty="0">
                <a:latin typeface="Arial" charset="0"/>
                <a:ea typeface="Arial" charset="0"/>
                <a:cs typeface="Arial" charset="0"/>
              </a:rPr>
              <a:t>the change in methylation levels (sample - control) for all DMRs in the CG and CHG contexts for the CL lineage. Each column represents a different sample with </a:t>
            </a:r>
            <a:r>
              <a:rPr lang="en-AU" sz="1000" dirty="0" smtClean="0">
                <a:latin typeface="Arial" charset="0"/>
                <a:ea typeface="Arial" charset="0"/>
                <a:cs typeface="Arial" charset="0"/>
              </a:rPr>
              <a:t>(controls not shown); each </a:t>
            </a:r>
            <a:r>
              <a:rPr lang="en-AU" sz="1000" dirty="0">
                <a:latin typeface="Arial" charset="0"/>
                <a:ea typeface="Arial" charset="0"/>
                <a:cs typeface="Arial" charset="0"/>
              </a:rPr>
              <a:t>row indicates a distinct </a:t>
            </a:r>
            <a:r>
              <a:rPr lang="en-AU" sz="1000" dirty="0" smtClean="0">
                <a:latin typeface="Arial" charset="0"/>
                <a:ea typeface="Arial" charset="0"/>
                <a:cs typeface="Arial" charset="0"/>
              </a:rPr>
              <a:t>DMR.</a:t>
            </a:r>
            <a:endParaRPr lang="en-AU" sz="1000" dirty="0">
              <a:latin typeface="Arial" charset="0"/>
              <a:ea typeface="Arial" charset="0"/>
              <a:cs typeface="Arial" charset="0"/>
            </a:endParaRPr>
          </a:p>
        </p:txBody>
      </p:sp>
    </p:spTree>
    <p:extLst>
      <p:ext uri="{BB962C8B-B14F-4D97-AF65-F5344CB8AC3E}">
        <p14:creationId xmlns:p14="http://schemas.microsoft.com/office/powerpoint/2010/main" val="169000665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98649</TotalTime>
  <Words>319</Words>
  <Application>Microsoft Macintosh PowerPoint</Application>
  <PresentationFormat>A4 Paper (210x297 mm)</PresentationFormat>
  <Paragraphs>45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Times</vt:lpstr>
      <vt:lpstr>Arial</vt:lpstr>
      <vt:lpstr>Office Theme</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Crisp</dc:creator>
  <cp:lastModifiedBy>Peter Crisp</cp:lastModifiedBy>
  <cp:revision>446</cp:revision>
  <cp:lastPrinted>2018-04-27T17:01:49Z</cp:lastPrinted>
  <dcterms:created xsi:type="dcterms:W3CDTF">2017-07-11T18:42:12Z</dcterms:created>
  <dcterms:modified xsi:type="dcterms:W3CDTF">2018-04-30T19:01:42Z</dcterms:modified>
</cp:coreProperties>
</file>