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4"/>
  </p:notesMasterIdLst>
  <p:sldIdLst>
    <p:sldId id="310" r:id="rId2"/>
    <p:sldId id="317" r:id="rId3"/>
  </p:sldIdLst>
  <p:sldSz cx="6858000" cy="9906000" type="A4"/>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C3912"/>
    <a:srgbClr val="3366CC"/>
    <a:srgbClr val="FF9900"/>
    <a:srgbClr val="0F9618"/>
    <a:srgbClr val="117733"/>
    <a:srgbClr val="999932"/>
    <a:srgbClr val="88CCEE"/>
    <a:srgbClr val="DDCC7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7387"/>
    <p:restoredTop sz="94406"/>
  </p:normalViewPr>
  <p:slideViewPr>
    <p:cSldViewPr snapToGrid="0" snapToObjects="1">
      <p:cViewPr varScale="1">
        <p:scale>
          <a:sx n="87" d="100"/>
          <a:sy n="87" d="100"/>
        </p:scale>
        <p:origin x="3456" y="2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notesMaster" Target="notesMasters/notesMaster1.xml"/><Relationship Id="rId5" Type="http://schemas.openxmlformats.org/officeDocument/2006/relationships/presProps" Target="presProps.xml"/><Relationship Id="rId6" Type="http://schemas.openxmlformats.org/officeDocument/2006/relationships/viewProps" Target="viewProps.xml"/><Relationship Id="rId7" Type="http://schemas.openxmlformats.org/officeDocument/2006/relationships/theme" Target="theme/theme1.xml"/><Relationship Id="rId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6483888-7F19-E446-9FAB-B40AD70B3B8C}" type="datetimeFigureOut">
              <a:rPr lang="en-AU" smtClean="0"/>
              <a:t>30/4/18</a:t>
            </a:fld>
            <a:endParaRPr lang="en-AU"/>
          </a:p>
        </p:txBody>
      </p:sp>
      <p:sp>
        <p:nvSpPr>
          <p:cNvPr id="4" name="Slide Image Placeholder 3"/>
          <p:cNvSpPr>
            <a:spLocks noGrp="1" noRot="1" noChangeAspect="1"/>
          </p:cNvSpPr>
          <p:nvPr>
            <p:ph type="sldImg" idx="2"/>
          </p:nvPr>
        </p:nvSpPr>
        <p:spPr>
          <a:xfrm>
            <a:off x="2360613" y="1143000"/>
            <a:ext cx="2136775" cy="30861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7C291B3-8207-BB46-B025-CE213DE511CD}" type="slidenum">
              <a:rPr lang="en-AU" smtClean="0"/>
              <a:t>‹#›</a:t>
            </a:fld>
            <a:endParaRPr lang="en-AU"/>
          </a:p>
        </p:txBody>
      </p:sp>
    </p:spTree>
    <p:extLst>
      <p:ext uri="{BB962C8B-B14F-4D97-AF65-F5344CB8AC3E}">
        <p14:creationId xmlns:p14="http://schemas.microsoft.com/office/powerpoint/2010/main" val="7584363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Nathan: are the regenerates with the same initial from the same embryo? </a:t>
            </a:r>
            <a:r>
              <a:rPr lang="en-AU" dirty="0" err="1" smtClean="0"/>
              <a:t>Eg</a:t>
            </a:r>
            <a:r>
              <a:rPr lang="en-AU" dirty="0" smtClean="0"/>
              <a:t> H3 and H4</a:t>
            </a:r>
            <a:endParaRPr lang="en-AU" dirty="0"/>
          </a:p>
        </p:txBody>
      </p:sp>
      <p:sp>
        <p:nvSpPr>
          <p:cNvPr id="4" name="Slide Number Placeholder 3"/>
          <p:cNvSpPr>
            <a:spLocks noGrp="1"/>
          </p:cNvSpPr>
          <p:nvPr>
            <p:ph type="sldNum" sz="quarter" idx="10"/>
          </p:nvPr>
        </p:nvSpPr>
        <p:spPr/>
        <p:txBody>
          <a:bodyPr/>
          <a:lstStyle/>
          <a:p>
            <a:fld id="{57C291B3-8207-BB46-B025-CE213DE511CD}" type="slidenum">
              <a:rPr lang="en-AU" smtClean="0"/>
              <a:t>1</a:t>
            </a:fld>
            <a:endParaRPr lang="en-AU"/>
          </a:p>
        </p:txBody>
      </p:sp>
    </p:spTree>
    <p:extLst>
      <p:ext uri="{BB962C8B-B14F-4D97-AF65-F5344CB8AC3E}">
        <p14:creationId xmlns:p14="http://schemas.microsoft.com/office/powerpoint/2010/main" val="20309680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en-US" smtClean="0"/>
              <a:t>Click to edit Master title style</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DE3790C5-A930-D543-A3CE-0511664A508D}" type="datetimeFigureOut">
              <a:rPr lang="en-AU" smtClean="0"/>
              <a:t>30/4/18</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D53EB7F9-6C7D-ED47-BD94-BF276A4C19BB}" type="slidenum">
              <a:rPr lang="en-AU" smtClean="0"/>
              <a:t>‹#›</a:t>
            </a:fld>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E3790C5-A930-D543-A3CE-0511664A508D}" type="datetimeFigureOut">
              <a:rPr lang="en-AU" smtClean="0"/>
              <a:t>30/4/18</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D53EB7F9-6C7D-ED47-BD94-BF276A4C19BB}" type="slidenum">
              <a:rPr lang="en-AU" smtClean="0"/>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E3790C5-A930-D543-A3CE-0511664A508D}" type="datetimeFigureOut">
              <a:rPr lang="en-AU" smtClean="0"/>
              <a:t>30/4/18</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D53EB7F9-6C7D-ED47-BD94-BF276A4C19BB}" type="slidenum">
              <a:rPr lang="en-AU" smtClean="0"/>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E3790C5-A930-D543-A3CE-0511664A508D}" type="datetimeFigureOut">
              <a:rPr lang="en-AU" smtClean="0"/>
              <a:t>30/4/18</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D53EB7F9-6C7D-ED47-BD94-BF276A4C19BB}" type="slidenum">
              <a:rPr lang="en-AU" smtClean="0"/>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en-US" smtClean="0"/>
              <a:t>Click to edit Master title style</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E3790C5-A930-D543-A3CE-0511664A508D}" type="datetimeFigureOut">
              <a:rPr lang="en-AU" smtClean="0"/>
              <a:t>30/4/18</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D53EB7F9-6C7D-ED47-BD94-BF276A4C19BB}" type="slidenum">
              <a:rPr lang="en-AU" smtClean="0"/>
              <a:t>‹#›</a:t>
            </a:fld>
            <a:endParaRPr lang="en-A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DE3790C5-A930-D543-A3CE-0511664A508D}" type="datetimeFigureOut">
              <a:rPr lang="en-AU" smtClean="0"/>
              <a:t>30/4/18</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D53EB7F9-6C7D-ED47-BD94-BF276A4C19BB}" type="slidenum">
              <a:rPr lang="en-AU" smtClean="0"/>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472381" y="3618442"/>
            <a:ext cx="2901255" cy="532218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3471863" y="3618442"/>
            <a:ext cx="2915543" cy="532218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DE3790C5-A930-D543-A3CE-0511664A508D}" type="datetimeFigureOut">
              <a:rPr lang="en-AU" smtClean="0"/>
              <a:t>30/4/18</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D53EB7F9-6C7D-ED47-BD94-BF276A4C19BB}" type="slidenum">
              <a:rPr lang="en-AU" smtClean="0"/>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DE3790C5-A930-D543-A3CE-0511664A508D}" type="datetimeFigureOut">
              <a:rPr lang="en-AU" smtClean="0"/>
              <a:t>30/4/18</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D53EB7F9-6C7D-ED47-BD94-BF276A4C19BB}" type="slidenum">
              <a:rPr lang="en-AU" smtClean="0"/>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E3790C5-A930-D543-A3CE-0511664A508D}" type="datetimeFigureOut">
              <a:rPr lang="en-AU" smtClean="0"/>
              <a:t>30/4/18</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D53EB7F9-6C7D-ED47-BD94-BF276A4C19BB}" type="slidenum">
              <a:rPr lang="en-AU" smtClean="0"/>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US" smtClean="0"/>
              <a:t>Click to edit Master title style</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E3790C5-A930-D543-A3CE-0511664A508D}" type="datetimeFigureOut">
              <a:rPr lang="en-AU" smtClean="0"/>
              <a:t>30/4/18</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D53EB7F9-6C7D-ED47-BD94-BF276A4C19BB}" type="slidenum">
              <a:rPr lang="en-AU" smtClean="0"/>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E3790C5-A930-D543-A3CE-0511664A508D}" type="datetimeFigureOut">
              <a:rPr lang="en-AU" smtClean="0"/>
              <a:t>30/4/18</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D53EB7F9-6C7D-ED47-BD94-BF276A4C19BB}" type="slidenum">
              <a:rPr lang="en-AU" smtClean="0"/>
              <a:t>‹#›</a:t>
            </a:fld>
            <a:endParaRPr lang="en-AU"/>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DE3790C5-A930-D543-A3CE-0511664A508D}" type="datetimeFigureOut">
              <a:rPr lang="en-AU" smtClean="0"/>
              <a:t>30/4/18</a:t>
            </a:fld>
            <a:endParaRPr lang="en-AU"/>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D53EB7F9-6C7D-ED47-BD94-BF276A4C19BB}" type="slidenum">
              <a:rPr lang="en-AU" smtClean="0"/>
              <a:t>‹#›</a:t>
            </a:fld>
            <a:endParaRPr lang="en-AU"/>
          </a:p>
        </p:txBody>
      </p:sp>
    </p:spTree>
    <p:extLst>
      <p:ext uri="{BB962C8B-B14F-4D97-AF65-F5344CB8AC3E}">
        <p14:creationId xmlns:p14="http://schemas.microsoft.com/office/powerpoint/2010/main" val="141335079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emf"/><Relationship Id="rId5" Type="http://schemas.openxmlformats.org/officeDocument/2006/relationships/image" Target="../media/image3.emf"/><Relationship Id="rId6" Type="http://schemas.openxmlformats.org/officeDocument/2006/relationships/image" Target="../media/image4.emf"/><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Picture 27"/>
          <p:cNvPicPr>
            <a:picLocks noChangeAspect="1"/>
          </p:cNvPicPr>
          <p:nvPr/>
        </p:nvPicPr>
        <p:blipFill rotWithShape="1">
          <a:blip r:embed="rId3">
            <a:extLst>
              <a:ext uri="{28A0092B-C50C-407E-A947-70E740481C1C}">
                <a14:useLocalDpi xmlns:a14="http://schemas.microsoft.com/office/drawing/2010/main" val="0"/>
              </a:ext>
            </a:extLst>
          </a:blip>
          <a:srcRect l="5976" t="18388" b="7409"/>
          <a:stretch/>
        </p:blipFill>
        <p:spPr>
          <a:xfrm>
            <a:off x="690364" y="5789343"/>
            <a:ext cx="4298772" cy="2714005"/>
          </a:xfrm>
          <a:prstGeom prst="rect">
            <a:avLst/>
          </a:prstGeom>
        </p:spPr>
      </p:pic>
      <p:sp>
        <p:nvSpPr>
          <p:cNvPr id="7" name="TextBox 6"/>
          <p:cNvSpPr txBox="1"/>
          <p:nvPr/>
        </p:nvSpPr>
        <p:spPr>
          <a:xfrm rot="16200000">
            <a:off x="58138" y="3972647"/>
            <a:ext cx="1173719" cy="246221"/>
          </a:xfrm>
          <a:prstGeom prst="rect">
            <a:avLst/>
          </a:prstGeom>
          <a:noFill/>
        </p:spPr>
        <p:txBody>
          <a:bodyPr wrap="none" rtlCol="0">
            <a:spAutoFit/>
          </a:bodyPr>
          <a:lstStyle/>
          <a:p>
            <a:r>
              <a:rPr lang="en-AU" sz="1000" dirty="0" smtClean="0">
                <a:latin typeface="Arial" charset="0"/>
                <a:ea typeface="Arial" charset="0"/>
                <a:cs typeface="Arial" charset="0"/>
              </a:rPr>
              <a:t>Number of DMRs</a:t>
            </a:r>
            <a:endParaRPr lang="en-AU" sz="1000" dirty="0">
              <a:latin typeface="Arial" charset="0"/>
              <a:ea typeface="Arial" charset="0"/>
              <a:cs typeface="Arial" charset="0"/>
            </a:endParaRPr>
          </a:p>
        </p:txBody>
      </p:sp>
      <p:pic>
        <p:nvPicPr>
          <p:cNvPr id="5" name="Picture 4"/>
          <p:cNvPicPr>
            <a:picLocks noChangeAspect="1"/>
          </p:cNvPicPr>
          <p:nvPr/>
        </p:nvPicPr>
        <p:blipFill rotWithShape="1">
          <a:blip r:embed="rId4">
            <a:extLst>
              <a:ext uri="{28A0092B-C50C-407E-A947-70E740481C1C}">
                <a14:useLocalDpi xmlns:a14="http://schemas.microsoft.com/office/drawing/2010/main" val="0"/>
              </a:ext>
            </a:extLst>
          </a:blip>
          <a:srcRect t="8916"/>
          <a:stretch/>
        </p:blipFill>
        <p:spPr>
          <a:xfrm>
            <a:off x="542309" y="681246"/>
            <a:ext cx="2943139" cy="2010544"/>
          </a:xfrm>
          <a:prstGeom prst="rect">
            <a:avLst/>
          </a:prstGeom>
        </p:spPr>
      </p:pic>
      <p:pic>
        <p:nvPicPr>
          <p:cNvPr id="9" name="Picture 8"/>
          <p:cNvPicPr>
            <a:picLocks noChangeAspect="1"/>
          </p:cNvPicPr>
          <p:nvPr/>
        </p:nvPicPr>
        <p:blipFill rotWithShape="1">
          <a:blip r:embed="rId5">
            <a:extLst>
              <a:ext uri="{28A0092B-C50C-407E-A947-70E740481C1C}">
                <a14:useLocalDpi xmlns:a14="http://schemas.microsoft.com/office/drawing/2010/main" val="0"/>
              </a:ext>
            </a:extLst>
          </a:blip>
          <a:srcRect t="9181" r="30628"/>
          <a:stretch/>
        </p:blipFill>
        <p:spPr>
          <a:xfrm>
            <a:off x="3634714" y="715178"/>
            <a:ext cx="2095777" cy="2057765"/>
          </a:xfrm>
          <a:prstGeom prst="rect">
            <a:avLst/>
          </a:prstGeom>
        </p:spPr>
      </p:pic>
      <p:sp>
        <p:nvSpPr>
          <p:cNvPr id="2" name="TextBox 1"/>
          <p:cNvSpPr txBox="1"/>
          <p:nvPr/>
        </p:nvSpPr>
        <p:spPr>
          <a:xfrm>
            <a:off x="4029498" y="2204657"/>
            <a:ext cx="425116" cy="230832"/>
          </a:xfrm>
          <a:prstGeom prst="rect">
            <a:avLst/>
          </a:prstGeom>
          <a:noFill/>
        </p:spPr>
        <p:txBody>
          <a:bodyPr wrap="none" rtlCol="0">
            <a:spAutoFit/>
          </a:bodyPr>
          <a:lstStyle/>
          <a:p>
            <a:r>
              <a:rPr lang="en-AU" sz="900" smtClean="0"/>
              <a:t>A188</a:t>
            </a:r>
            <a:endParaRPr lang="en-AU" sz="900"/>
          </a:p>
        </p:txBody>
      </p:sp>
      <p:sp>
        <p:nvSpPr>
          <p:cNvPr id="11" name="TextBox 10"/>
          <p:cNvSpPr txBox="1"/>
          <p:nvPr/>
        </p:nvSpPr>
        <p:spPr>
          <a:xfrm>
            <a:off x="4768338" y="2149405"/>
            <a:ext cx="460382" cy="230832"/>
          </a:xfrm>
          <a:prstGeom prst="rect">
            <a:avLst/>
          </a:prstGeom>
          <a:noFill/>
        </p:spPr>
        <p:txBody>
          <a:bodyPr wrap="none" rtlCol="0">
            <a:spAutoFit/>
          </a:bodyPr>
          <a:lstStyle/>
          <a:p>
            <a:r>
              <a:rPr lang="en-AU" sz="900" smtClean="0"/>
              <a:t>Mo17</a:t>
            </a:r>
            <a:endParaRPr lang="en-AU" sz="900"/>
          </a:p>
        </p:txBody>
      </p:sp>
      <p:sp>
        <p:nvSpPr>
          <p:cNvPr id="12" name="TextBox 11"/>
          <p:cNvSpPr txBox="1"/>
          <p:nvPr/>
        </p:nvSpPr>
        <p:spPr>
          <a:xfrm>
            <a:off x="4405404" y="734428"/>
            <a:ext cx="362600" cy="230832"/>
          </a:xfrm>
          <a:prstGeom prst="rect">
            <a:avLst/>
          </a:prstGeom>
          <a:noFill/>
        </p:spPr>
        <p:txBody>
          <a:bodyPr wrap="none" rtlCol="0">
            <a:spAutoFit/>
          </a:bodyPr>
          <a:lstStyle/>
          <a:p>
            <a:r>
              <a:rPr lang="en-AU" sz="900" smtClean="0"/>
              <a:t>B73</a:t>
            </a:r>
            <a:endParaRPr lang="en-AU" sz="900"/>
          </a:p>
        </p:txBody>
      </p:sp>
      <p:sp>
        <p:nvSpPr>
          <p:cNvPr id="13" name="TextBox 12"/>
          <p:cNvSpPr txBox="1"/>
          <p:nvPr/>
        </p:nvSpPr>
        <p:spPr>
          <a:xfrm>
            <a:off x="5177097" y="735350"/>
            <a:ext cx="362600" cy="230832"/>
          </a:xfrm>
          <a:prstGeom prst="rect">
            <a:avLst/>
          </a:prstGeom>
          <a:noFill/>
        </p:spPr>
        <p:txBody>
          <a:bodyPr wrap="none" rtlCol="0">
            <a:spAutoFit/>
          </a:bodyPr>
          <a:lstStyle/>
          <a:p>
            <a:r>
              <a:rPr lang="en-AU" sz="900" smtClean="0"/>
              <a:t>B73</a:t>
            </a:r>
            <a:endParaRPr lang="en-AU" sz="900"/>
          </a:p>
        </p:txBody>
      </p:sp>
      <p:sp>
        <p:nvSpPr>
          <p:cNvPr id="14" name="TextBox 13"/>
          <p:cNvSpPr txBox="1"/>
          <p:nvPr/>
        </p:nvSpPr>
        <p:spPr>
          <a:xfrm>
            <a:off x="4646511" y="1537914"/>
            <a:ext cx="402674" cy="230832"/>
          </a:xfrm>
          <a:prstGeom prst="rect">
            <a:avLst/>
          </a:prstGeom>
          <a:noFill/>
        </p:spPr>
        <p:txBody>
          <a:bodyPr wrap="none" rtlCol="0">
            <a:spAutoFit/>
          </a:bodyPr>
          <a:lstStyle/>
          <a:p>
            <a:r>
              <a:rPr lang="en-AU" sz="900" dirty="0" smtClean="0"/>
              <a:t>W22</a:t>
            </a:r>
            <a:endParaRPr lang="en-AU" sz="900" dirty="0"/>
          </a:p>
        </p:txBody>
      </p:sp>
      <p:sp>
        <p:nvSpPr>
          <p:cNvPr id="15" name="TextBox 14"/>
          <p:cNvSpPr txBox="1"/>
          <p:nvPr/>
        </p:nvSpPr>
        <p:spPr>
          <a:xfrm>
            <a:off x="4311922" y="1699700"/>
            <a:ext cx="386644" cy="230832"/>
          </a:xfrm>
          <a:prstGeom prst="rect">
            <a:avLst/>
          </a:prstGeom>
          <a:noFill/>
        </p:spPr>
        <p:txBody>
          <a:bodyPr wrap="none" rtlCol="0">
            <a:spAutoFit/>
          </a:bodyPr>
          <a:lstStyle/>
          <a:p>
            <a:r>
              <a:rPr lang="en-AU" sz="900" dirty="0" smtClean="0"/>
              <a:t>Ki11</a:t>
            </a:r>
            <a:endParaRPr lang="en-AU" sz="900" dirty="0"/>
          </a:p>
        </p:txBody>
      </p:sp>
      <p:sp>
        <p:nvSpPr>
          <p:cNvPr id="16" name="TextBox 15"/>
          <p:cNvSpPr txBox="1"/>
          <p:nvPr/>
        </p:nvSpPr>
        <p:spPr>
          <a:xfrm>
            <a:off x="4453189" y="1923575"/>
            <a:ext cx="417102" cy="230832"/>
          </a:xfrm>
          <a:prstGeom prst="rect">
            <a:avLst/>
          </a:prstGeom>
          <a:noFill/>
        </p:spPr>
        <p:txBody>
          <a:bodyPr wrap="none" rtlCol="0">
            <a:spAutoFit/>
          </a:bodyPr>
          <a:lstStyle/>
          <a:p>
            <a:r>
              <a:rPr lang="en-AU" sz="900" dirty="0" err="1" smtClean="0"/>
              <a:t>MoG</a:t>
            </a:r>
            <a:endParaRPr lang="en-AU" sz="900" dirty="0"/>
          </a:p>
        </p:txBody>
      </p:sp>
      <p:sp>
        <p:nvSpPr>
          <p:cNvPr id="17" name="TextBox 16"/>
          <p:cNvSpPr txBox="1"/>
          <p:nvPr/>
        </p:nvSpPr>
        <p:spPr>
          <a:xfrm>
            <a:off x="5139737" y="2144326"/>
            <a:ext cx="460382" cy="230832"/>
          </a:xfrm>
          <a:prstGeom prst="rect">
            <a:avLst/>
          </a:prstGeom>
          <a:noFill/>
        </p:spPr>
        <p:txBody>
          <a:bodyPr wrap="none" rtlCol="0">
            <a:spAutoFit/>
          </a:bodyPr>
          <a:lstStyle/>
          <a:p>
            <a:r>
              <a:rPr lang="en-AU" sz="900" smtClean="0"/>
              <a:t>Mo17</a:t>
            </a:r>
            <a:endParaRPr lang="en-AU" sz="900"/>
          </a:p>
        </p:txBody>
      </p:sp>
      <p:pic>
        <p:nvPicPr>
          <p:cNvPr id="4" name="Picture 3"/>
          <p:cNvPicPr>
            <a:picLocks noChangeAspect="1"/>
          </p:cNvPicPr>
          <p:nvPr/>
        </p:nvPicPr>
        <p:blipFill rotWithShape="1">
          <a:blip r:embed="rId6">
            <a:extLst>
              <a:ext uri="{28A0092B-C50C-407E-A947-70E740481C1C}">
                <a14:useLocalDpi xmlns:a14="http://schemas.microsoft.com/office/drawing/2010/main" val="0"/>
              </a:ext>
            </a:extLst>
          </a:blip>
          <a:srcRect l="3609" b="8272"/>
          <a:stretch/>
        </p:blipFill>
        <p:spPr>
          <a:xfrm>
            <a:off x="777570" y="2939540"/>
            <a:ext cx="5288416" cy="2516266"/>
          </a:xfrm>
          <a:prstGeom prst="rect">
            <a:avLst/>
          </a:prstGeom>
        </p:spPr>
      </p:pic>
      <p:sp>
        <p:nvSpPr>
          <p:cNvPr id="20" name="Rectangle 19"/>
          <p:cNvSpPr/>
          <p:nvPr/>
        </p:nvSpPr>
        <p:spPr>
          <a:xfrm>
            <a:off x="356618" y="404247"/>
            <a:ext cx="333746" cy="276999"/>
          </a:xfrm>
          <a:prstGeom prst="rect">
            <a:avLst/>
          </a:prstGeom>
        </p:spPr>
        <p:txBody>
          <a:bodyPr wrap="none">
            <a:spAutoFit/>
          </a:bodyPr>
          <a:lstStyle/>
          <a:p>
            <a:r>
              <a:rPr lang="en-AU" sz="1200" b="1" dirty="0" smtClean="0">
                <a:latin typeface="Times" charset="0"/>
                <a:ea typeface="Times" charset="0"/>
                <a:cs typeface="Times" charset="0"/>
              </a:rPr>
              <a:t>A.</a:t>
            </a:r>
          </a:p>
        </p:txBody>
      </p:sp>
      <p:sp>
        <p:nvSpPr>
          <p:cNvPr id="21" name="Rectangle 20"/>
          <p:cNvSpPr/>
          <p:nvPr/>
        </p:nvSpPr>
        <p:spPr>
          <a:xfrm>
            <a:off x="3725154" y="404247"/>
            <a:ext cx="325730" cy="276999"/>
          </a:xfrm>
          <a:prstGeom prst="rect">
            <a:avLst/>
          </a:prstGeom>
        </p:spPr>
        <p:txBody>
          <a:bodyPr wrap="none">
            <a:spAutoFit/>
          </a:bodyPr>
          <a:lstStyle/>
          <a:p>
            <a:r>
              <a:rPr lang="en-AU" sz="1200" b="1" dirty="0" smtClean="0">
                <a:latin typeface="Times" charset="0"/>
                <a:ea typeface="Times" charset="0"/>
                <a:cs typeface="Times" charset="0"/>
              </a:rPr>
              <a:t>B.</a:t>
            </a:r>
          </a:p>
        </p:txBody>
      </p:sp>
      <p:sp>
        <p:nvSpPr>
          <p:cNvPr id="22" name="Rectangle 21"/>
          <p:cNvSpPr/>
          <p:nvPr/>
        </p:nvSpPr>
        <p:spPr>
          <a:xfrm>
            <a:off x="356618" y="2674987"/>
            <a:ext cx="333746" cy="276999"/>
          </a:xfrm>
          <a:prstGeom prst="rect">
            <a:avLst/>
          </a:prstGeom>
        </p:spPr>
        <p:txBody>
          <a:bodyPr wrap="none">
            <a:spAutoFit/>
          </a:bodyPr>
          <a:lstStyle/>
          <a:p>
            <a:r>
              <a:rPr lang="en-AU" sz="1200" b="1" dirty="0">
                <a:latin typeface="Times" charset="0"/>
                <a:ea typeface="Times" charset="0"/>
                <a:cs typeface="Times" charset="0"/>
              </a:rPr>
              <a:t>C</a:t>
            </a:r>
            <a:r>
              <a:rPr lang="en-AU" sz="1200" b="1" dirty="0" smtClean="0">
                <a:latin typeface="Times" charset="0"/>
                <a:ea typeface="Times" charset="0"/>
                <a:cs typeface="Times" charset="0"/>
              </a:rPr>
              <a:t>.</a:t>
            </a:r>
          </a:p>
        </p:txBody>
      </p:sp>
      <p:sp>
        <p:nvSpPr>
          <p:cNvPr id="24" name="Rectangle 23"/>
          <p:cNvSpPr/>
          <p:nvPr/>
        </p:nvSpPr>
        <p:spPr>
          <a:xfrm>
            <a:off x="357360" y="5769593"/>
            <a:ext cx="333746" cy="276999"/>
          </a:xfrm>
          <a:prstGeom prst="rect">
            <a:avLst/>
          </a:prstGeom>
        </p:spPr>
        <p:txBody>
          <a:bodyPr wrap="none">
            <a:spAutoFit/>
          </a:bodyPr>
          <a:lstStyle/>
          <a:p>
            <a:r>
              <a:rPr lang="en-AU" sz="1200" b="1" dirty="0" smtClean="0">
                <a:latin typeface="Times" charset="0"/>
                <a:ea typeface="Times" charset="0"/>
                <a:cs typeface="Times" charset="0"/>
              </a:rPr>
              <a:t>D.</a:t>
            </a:r>
          </a:p>
        </p:txBody>
      </p:sp>
      <p:sp>
        <p:nvSpPr>
          <p:cNvPr id="25" name="TextBox 24"/>
          <p:cNvSpPr txBox="1"/>
          <p:nvPr/>
        </p:nvSpPr>
        <p:spPr>
          <a:xfrm>
            <a:off x="1738264" y="5753835"/>
            <a:ext cx="2015295" cy="246221"/>
          </a:xfrm>
          <a:prstGeom prst="rect">
            <a:avLst/>
          </a:prstGeom>
          <a:noFill/>
        </p:spPr>
        <p:txBody>
          <a:bodyPr wrap="none" rtlCol="0">
            <a:spAutoFit/>
          </a:bodyPr>
          <a:lstStyle/>
          <a:p>
            <a:pPr algn="ctr"/>
            <a:r>
              <a:rPr lang="en-AU" sz="1000" smtClean="0">
                <a:latin typeface="Arial" charset="0"/>
                <a:ea typeface="Arial" charset="0"/>
                <a:cs typeface="Arial" charset="0"/>
              </a:rPr>
              <a:t>Distribution of methylation levels</a:t>
            </a:r>
            <a:endParaRPr lang="en-AU" sz="1000" dirty="0" smtClean="0">
              <a:latin typeface="Arial" charset="0"/>
              <a:ea typeface="Arial" charset="0"/>
              <a:cs typeface="Arial" charset="0"/>
            </a:endParaRPr>
          </a:p>
        </p:txBody>
      </p:sp>
      <p:sp>
        <p:nvSpPr>
          <p:cNvPr id="26" name="TextBox 25"/>
          <p:cNvSpPr txBox="1"/>
          <p:nvPr/>
        </p:nvSpPr>
        <p:spPr>
          <a:xfrm>
            <a:off x="2149174" y="8538856"/>
            <a:ext cx="986168" cy="246221"/>
          </a:xfrm>
          <a:prstGeom prst="rect">
            <a:avLst/>
          </a:prstGeom>
          <a:noFill/>
        </p:spPr>
        <p:txBody>
          <a:bodyPr wrap="none" rtlCol="0">
            <a:spAutoFit/>
          </a:bodyPr>
          <a:lstStyle/>
          <a:p>
            <a:pPr algn="ctr"/>
            <a:r>
              <a:rPr lang="en-AU" sz="1000" dirty="0" smtClean="0">
                <a:latin typeface="Arial" charset="0"/>
                <a:ea typeface="Arial" charset="0"/>
                <a:cs typeface="Arial" charset="0"/>
              </a:rPr>
              <a:t>% methylation</a:t>
            </a:r>
          </a:p>
        </p:txBody>
      </p:sp>
      <p:sp>
        <p:nvSpPr>
          <p:cNvPr id="27" name="TextBox 26"/>
          <p:cNvSpPr txBox="1"/>
          <p:nvPr/>
        </p:nvSpPr>
        <p:spPr>
          <a:xfrm rot="16200000">
            <a:off x="-33484" y="7030207"/>
            <a:ext cx="1282723" cy="246221"/>
          </a:xfrm>
          <a:prstGeom prst="rect">
            <a:avLst/>
          </a:prstGeom>
          <a:noFill/>
        </p:spPr>
        <p:txBody>
          <a:bodyPr wrap="none" rtlCol="0">
            <a:spAutoFit/>
          </a:bodyPr>
          <a:lstStyle/>
          <a:p>
            <a:pPr algn="ctr"/>
            <a:r>
              <a:rPr lang="en-AU" sz="1000" dirty="0" smtClean="0">
                <a:latin typeface="Arial" charset="0"/>
                <a:ea typeface="Arial" charset="0"/>
                <a:cs typeface="Arial" charset="0"/>
              </a:rPr>
              <a:t>Methylation context</a:t>
            </a:r>
          </a:p>
        </p:txBody>
      </p:sp>
    </p:spTree>
    <p:extLst>
      <p:ext uri="{BB962C8B-B14F-4D97-AF65-F5344CB8AC3E}">
        <p14:creationId xmlns:p14="http://schemas.microsoft.com/office/powerpoint/2010/main" val="9696636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89549" y="866272"/>
            <a:ext cx="5618746" cy="2554545"/>
          </a:xfrm>
          <a:prstGeom prst="rect">
            <a:avLst/>
          </a:prstGeom>
          <a:noFill/>
        </p:spPr>
        <p:txBody>
          <a:bodyPr wrap="square" rtlCol="0">
            <a:spAutoFit/>
          </a:bodyPr>
          <a:lstStyle/>
          <a:p>
            <a:r>
              <a:rPr lang="en-AU" sz="1000" b="1" dirty="0" smtClean="0">
                <a:latin typeface="Arial" charset="0"/>
                <a:ea typeface="Arial" charset="0"/>
                <a:cs typeface="Arial" charset="0"/>
              </a:rPr>
              <a:t>Figure S1. Identification of altered methylation in CG, CHG and CHH </a:t>
            </a:r>
            <a:r>
              <a:rPr lang="en-AU" sz="1000" b="1" dirty="0">
                <a:latin typeface="Arial" charset="0"/>
                <a:ea typeface="Arial" charset="0"/>
                <a:cs typeface="Arial" charset="0"/>
              </a:rPr>
              <a:t>contexts following tissue </a:t>
            </a:r>
            <a:r>
              <a:rPr lang="en-AU" sz="1000" b="1" dirty="0" smtClean="0">
                <a:latin typeface="Arial" charset="0"/>
                <a:ea typeface="Arial" charset="0"/>
                <a:cs typeface="Arial" charset="0"/>
              </a:rPr>
              <a:t>culture.</a:t>
            </a:r>
            <a:r>
              <a:rPr lang="en-AU" sz="1000" dirty="0" smtClean="0">
                <a:latin typeface="Arial" charset="0"/>
                <a:ea typeface="Arial" charset="0"/>
                <a:cs typeface="Arial" charset="0"/>
              </a:rPr>
              <a:t> </a:t>
            </a:r>
            <a:r>
              <a:rPr lang="en-AU" sz="1000" dirty="0">
                <a:latin typeface="Arial" charset="0"/>
                <a:ea typeface="Arial" charset="0"/>
                <a:cs typeface="Arial" charset="0"/>
              </a:rPr>
              <a:t>(A) Principal component analysis of CG methylation levels for A188 samples from the tissue culture experiment (non-cultured seedling, callus, R</a:t>
            </a:r>
            <a:r>
              <a:rPr lang="en-AU" sz="1000" baseline="-25000" dirty="0">
                <a:latin typeface="Arial" charset="0"/>
                <a:ea typeface="Arial" charset="0"/>
                <a:cs typeface="Arial" charset="0"/>
              </a:rPr>
              <a:t>0</a:t>
            </a:r>
            <a:r>
              <a:rPr lang="en-AU" sz="1000" dirty="0">
                <a:latin typeface="Arial" charset="0"/>
                <a:ea typeface="Arial" charset="0"/>
                <a:cs typeface="Arial" charset="0"/>
              </a:rPr>
              <a:t> and R</a:t>
            </a:r>
            <a:r>
              <a:rPr lang="en-AU" sz="1000" baseline="-25000" dirty="0">
                <a:latin typeface="Arial" charset="0"/>
                <a:ea typeface="Arial" charset="0"/>
                <a:cs typeface="Arial" charset="0"/>
              </a:rPr>
              <a:t>1</a:t>
            </a:r>
            <a:r>
              <a:rPr lang="en-AU" sz="1000" dirty="0">
                <a:latin typeface="Arial" charset="0"/>
                <a:ea typeface="Arial" charset="0"/>
                <a:cs typeface="Arial" charset="0"/>
              </a:rPr>
              <a:t> regenerated seedlings) contrasted with other </a:t>
            </a:r>
            <a:r>
              <a:rPr lang="en-AU" sz="1000" dirty="0" err="1">
                <a:latin typeface="Arial" charset="0"/>
                <a:ea typeface="Arial" charset="0"/>
                <a:cs typeface="Arial" charset="0"/>
              </a:rPr>
              <a:t>inbreds</a:t>
            </a:r>
            <a:r>
              <a:rPr lang="en-AU" sz="1000" dirty="0">
                <a:latin typeface="Arial" charset="0"/>
                <a:ea typeface="Arial" charset="0"/>
                <a:cs typeface="Arial" charset="0"/>
              </a:rPr>
              <a:t> (B73, Mo17, </a:t>
            </a:r>
            <a:r>
              <a:rPr lang="en-AU" sz="1000" dirty="0" err="1">
                <a:latin typeface="Arial" charset="0"/>
                <a:ea typeface="Arial" charset="0"/>
                <a:cs typeface="Arial" charset="0"/>
              </a:rPr>
              <a:t>MoG</a:t>
            </a:r>
            <a:r>
              <a:rPr lang="en-AU" sz="1000" dirty="0">
                <a:latin typeface="Arial" charset="0"/>
                <a:ea typeface="Arial" charset="0"/>
                <a:cs typeface="Arial" charset="0"/>
              </a:rPr>
              <a:t>, Ki11 and W22). </a:t>
            </a:r>
            <a:r>
              <a:rPr lang="en-AU" sz="1000" dirty="0" smtClean="0">
                <a:latin typeface="Arial" charset="0"/>
                <a:ea typeface="Arial" charset="0"/>
                <a:cs typeface="Arial" charset="0"/>
              </a:rPr>
              <a:t>(B) </a:t>
            </a:r>
            <a:r>
              <a:rPr lang="en-AU" sz="1000" dirty="0">
                <a:latin typeface="Arial" charset="0"/>
                <a:ea typeface="Arial" charset="0"/>
                <a:cs typeface="Arial" charset="0"/>
              </a:rPr>
              <a:t>Principal component analysis of CG methylation levels </a:t>
            </a:r>
            <a:r>
              <a:rPr lang="en-AU" sz="1000" dirty="0" smtClean="0">
                <a:latin typeface="Arial" charset="0"/>
                <a:ea typeface="Arial" charset="0"/>
                <a:cs typeface="Arial" charset="0"/>
              </a:rPr>
              <a:t>for </a:t>
            </a:r>
            <a:r>
              <a:rPr lang="en-AU" sz="1000" dirty="0">
                <a:latin typeface="Arial" charset="0"/>
                <a:ea typeface="Arial" charset="0"/>
                <a:cs typeface="Arial" charset="0"/>
              </a:rPr>
              <a:t>o</a:t>
            </a:r>
            <a:r>
              <a:rPr lang="en-AU" sz="1000" dirty="0" smtClean="0">
                <a:latin typeface="Arial" charset="0"/>
                <a:ea typeface="Arial" charset="0"/>
                <a:cs typeface="Arial" charset="0"/>
              </a:rPr>
              <a:t>nly the </a:t>
            </a:r>
            <a:r>
              <a:rPr lang="en-AU" sz="1000" dirty="0">
                <a:latin typeface="Arial" charset="0"/>
                <a:ea typeface="Arial" charset="0"/>
                <a:cs typeface="Arial" charset="0"/>
              </a:rPr>
              <a:t>A188 </a:t>
            </a:r>
            <a:r>
              <a:rPr lang="en-AU" sz="1000" dirty="0" smtClean="0">
                <a:latin typeface="Arial" charset="0"/>
                <a:ea typeface="Arial" charset="0"/>
                <a:cs typeface="Arial" charset="0"/>
              </a:rPr>
              <a:t>non-cultured </a:t>
            </a:r>
            <a:r>
              <a:rPr lang="en-AU" sz="1000" dirty="0">
                <a:latin typeface="Arial" charset="0"/>
                <a:ea typeface="Arial" charset="0"/>
                <a:cs typeface="Arial" charset="0"/>
              </a:rPr>
              <a:t>seedling, </a:t>
            </a:r>
            <a:r>
              <a:rPr lang="en-AU" sz="1000" dirty="0" smtClean="0">
                <a:latin typeface="Arial" charset="0"/>
                <a:ea typeface="Arial" charset="0"/>
                <a:cs typeface="Arial" charset="0"/>
              </a:rPr>
              <a:t>contrasted </a:t>
            </a:r>
            <a:r>
              <a:rPr lang="en-AU" sz="1000" dirty="0">
                <a:latin typeface="Arial" charset="0"/>
                <a:ea typeface="Arial" charset="0"/>
                <a:cs typeface="Arial" charset="0"/>
              </a:rPr>
              <a:t>with other </a:t>
            </a:r>
            <a:r>
              <a:rPr lang="en-AU" sz="1000" dirty="0" err="1">
                <a:latin typeface="Arial" charset="0"/>
                <a:ea typeface="Arial" charset="0"/>
                <a:cs typeface="Arial" charset="0"/>
              </a:rPr>
              <a:t>inbreds</a:t>
            </a:r>
            <a:r>
              <a:rPr lang="en-AU" sz="1000" dirty="0">
                <a:latin typeface="Arial" charset="0"/>
                <a:ea typeface="Arial" charset="0"/>
                <a:cs typeface="Arial" charset="0"/>
              </a:rPr>
              <a:t> (B73, Mo17, </a:t>
            </a:r>
            <a:r>
              <a:rPr lang="en-AU" sz="1000" dirty="0" err="1">
                <a:latin typeface="Arial" charset="0"/>
                <a:ea typeface="Arial" charset="0"/>
                <a:cs typeface="Arial" charset="0"/>
              </a:rPr>
              <a:t>MoG</a:t>
            </a:r>
            <a:r>
              <a:rPr lang="en-AU" sz="1000" dirty="0">
                <a:latin typeface="Arial" charset="0"/>
                <a:ea typeface="Arial" charset="0"/>
                <a:cs typeface="Arial" charset="0"/>
              </a:rPr>
              <a:t>, Ki11 and W22). </a:t>
            </a:r>
            <a:r>
              <a:rPr lang="en-AU" sz="1000" dirty="0" smtClean="0">
                <a:latin typeface="Arial" charset="0"/>
                <a:ea typeface="Arial" charset="0"/>
                <a:cs typeface="Arial" charset="0"/>
              </a:rPr>
              <a:t>(C) The total number of DMRs per context identified for each sample passed through tissue culture. Bars indicate the total number of DMRs for both </a:t>
            </a:r>
            <a:r>
              <a:rPr lang="en-AU" sz="1000" dirty="0" err="1" smtClean="0">
                <a:latin typeface="Arial" charset="0"/>
                <a:ea typeface="Arial" charset="0"/>
                <a:cs typeface="Arial" charset="0"/>
              </a:rPr>
              <a:t>hypermethylated</a:t>
            </a:r>
            <a:r>
              <a:rPr lang="en-AU" sz="1000" dirty="0" smtClean="0">
                <a:latin typeface="Arial" charset="0"/>
                <a:ea typeface="Arial" charset="0"/>
                <a:cs typeface="Arial" charset="0"/>
              </a:rPr>
              <a:t> (positive bar) and </a:t>
            </a:r>
            <a:r>
              <a:rPr lang="en-AU" sz="1000" dirty="0" err="1" smtClean="0">
                <a:latin typeface="Arial" charset="0"/>
                <a:ea typeface="Arial" charset="0"/>
                <a:cs typeface="Arial" charset="0"/>
              </a:rPr>
              <a:t>hypomethylated</a:t>
            </a:r>
            <a:r>
              <a:rPr lang="en-AU" sz="1000" dirty="0" smtClean="0">
                <a:latin typeface="Arial" charset="0"/>
                <a:ea typeface="Arial" charset="0"/>
                <a:cs typeface="Arial" charset="0"/>
              </a:rPr>
              <a:t> (negative bar) in each sample relative to A188 control plants. For each sample DMRs were identified by comparing to the average of the three controls samples (after removing stochastic regions among controls) to each tissue culture sample for those regions with a minimum 3 mapping reads. DMRs defined as a methylation percentage difference of 40% or greater for CG and CHG, </a:t>
            </a:r>
            <a:r>
              <a:rPr lang="en-AU" sz="1000" dirty="0">
                <a:latin typeface="Arial" charset="0"/>
                <a:ea typeface="Arial" charset="0"/>
                <a:cs typeface="Arial" charset="0"/>
              </a:rPr>
              <a:t>and for CHH </a:t>
            </a:r>
            <a:r>
              <a:rPr lang="en-AU" sz="1000" dirty="0" smtClean="0">
                <a:latin typeface="Arial" charset="0"/>
                <a:ea typeface="Arial" charset="0"/>
                <a:cs typeface="Arial" charset="0"/>
              </a:rPr>
              <a:t>a 25</a:t>
            </a:r>
            <a:r>
              <a:rPr lang="en-AU" sz="1000" dirty="0">
                <a:latin typeface="Arial" charset="0"/>
                <a:ea typeface="Arial" charset="0"/>
                <a:cs typeface="Arial" charset="0"/>
              </a:rPr>
              <a:t>% or greater difference </a:t>
            </a:r>
            <a:r>
              <a:rPr lang="en-AU" sz="1000" dirty="0" smtClean="0">
                <a:latin typeface="Arial" charset="0"/>
                <a:ea typeface="Arial" charset="0"/>
                <a:cs typeface="Arial" charset="0"/>
              </a:rPr>
              <a:t>and one sample less than 5% methylation. (D) The methylation level of each region in each plant was determined and the global distribution per context visualised. Percent methylation refers to the average methylation of all </a:t>
            </a:r>
            <a:r>
              <a:rPr lang="en-AU" sz="1000" dirty="0" err="1" smtClean="0">
                <a:latin typeface="Arial" charset="0"/>
                <a:ea typeface="Arial" charset="0"/>
                <a:cs typeface="Arial" charset="0"/>
              </a:rPr>
              <a:t>cytosines</a:t>
            </a:r>
            <a:r>
              <a:rPr lang="en-AU" sz="1000" dirty="0" smtClean="0">
                <a:latin typeface="Arial" charset="0"/>
                <a:ea typeface="Arial" charset="0"/>
                <a:cs typeface="Arial" charset="0"/>
              </a:rPr>
              <a:t> determined by </a:t>
            </a:r>
            <a:r>
              <a:rPr lang="en-AU" sz="1000" dirty="0" err="1" smtClean="0">
                <a:latin typeface="Arial" charset="0"/>
                <a:ea typeface="Arial" charset="0"/>
                <a:cs typeface="Arial" charset="0"/>
              </a:rPr>
              <a:t>bisulfite</a:t>
            </a:r>
            <a:r>
              <a:rPr lang="en-AU" sz="1000" dirty="0" smtClean="0">
                <a:latin typeface="Arial" charset="0"/>
                <a:ea typeface="Arial" charset="0"/>
                <a:cs typeface="Arial" charset="0"/>
              </a:rPr>
              <a:t> sequencing in each capture region. Colours represent 10 quantiles.</a:t>
            </a:r>
          </a:p>
        </p:txBody>
      </p:sp>
    </p:spTree>
    <p:extLst>
      <p:ext uri="{BB962C8B-B14F-4D97-AF65-F5344CB8AC3E}">
        <p14:creationId xmlns:p14="http://schemas.microsoft.com/office/powerpoint/2010/main" val="476037555"/>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98649</TotalTime>
  <Words>309</Words>
  <Application>Microsoft Macintosh PowerPoint</Application>
  <PresentationFormat>A4 Paper (210x297 mm)</PresentationFormat>
  <Paragraphs>19</Paragraphs>
  <Slides>2</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vt:i4>
      </vt:variant>
    </vt:vector>
  </HeadingPairs>
  <TitlesOfParts>
    <vt:vector size="7" baseType="lpstr">
      <vt:lpstr>Calibri</vt:lpstr>
      <vt:lpstr>Calibri Light</vt:lpstr>
      <vt:lpstr>Times</vt:lpstr>
      <vt:lpstr>Arial</vt:lpstr>
      <vt:lpstr>Office Theme</vt:lpstr>
      <vt:lpstr>PowerPoint Presentation</vt:lpstr>
      <vt:lpstr>PowerPoint Presentation</vt:lpstr>
    </vt:vector>
  </TitlesOfParts>
  <Company/>
  <LinksUpToDate>false</LinksUpToDate>
  <SharedDoc>false</SharedDoc>
  <HyperlinksChanged>false</HyperlinksChanged>
  <AppVersion>15.0033</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Peter Crisp</dc:creator>
  <cp:lastModifiedBy>Peter Crisp</cp:lastModifiedBy>
  <cp:revision>446</cp:revision>
  <cp:lastPrinted>2018-04-27T17:01:49Z</cp:lastPrinted>
  <dcterms:created xsi:type="dcterms:W3CDTF">2017-07-11T18:42:12Z</dcterms:created>
  <dcterms:modified xsi:type="dcterms:W3CDTF">2018-04-30T18:57:57Z</dcterms:modified>
</cp:coreProperties>
</file>