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86" r:id="rId2"/>
    <p:sldId id="321" r:id="rId3"/>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3912"/>
    <a:srgbClr val="3366CC"/>
    <a:srgbClr val="FF9900"/>
    <a:srgbClr val="0F9618"/>
    <a:srgbClr val="117733"/>
    <a:srgbClr val="999932"/>
    <a:srgbClr val="88CCEE"/>
    <a:srgbClr val="DDCC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87"/>
    <p:restoredTop sz="94406"/>
  </p:normalViewPr>
  <p:slideViewPr>
    <p:cSldViewPr snapToGrid="0" snapToObjects="1">
      <p:cViewPr varScale="1">
        <p:scale>
          <a:sx n="87" d="100"/>
          <a:sy n="87" d="100"/>
        </p:scale>
        <p:origin x="345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483888-7F19-E446-9FAB-B40AD70B3B8C}" type="datetimeFigureOut">
              <a:rPr lang="en-AU" smtClean="0"/>
              <a:t>30/4/18</a:t>
            </a:fld>
            <a:endParaRPr lang="en-AU"/>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C291B3-8207-BB46-B025-CE213DE511CD}" type="slidenum">
              <a:rPr lang="en-AU" smtClean="0"/>
              <a:t>‹#›</a:t>
            </a:fld>
            <a:endParaRPr lang="en-AU"/>
          </a:p>
        </p:txBody>
      </p:sp>
    </p:spTree>
    <p:extLst>
      <p:ext uri="{BB962C8B-B14F-4D97-AF65-F5344CB8AC3E}">
        <p14:creationId xmlns:p14="http://schemas.microsoft.com/office/powerpoint/2010/main" val="758436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7C291B3-8207-BB46-B025-CE213DE511CD}" type="slidenum">
              <a:rPr lang="en-AU" smtClean="0"/>
              <a:t>1</a:t>
            </a:fld>
            <a:endParaRPr lang="en-AU"/>
          </a:p>
        </p:txBody>
      </p:sp>
    </p:spTree>
    <p:extLst>
      <p:ext uri="{BB962C8B-B14F-4D97-AF65-F5344CB8AC3E}">
        <p14:creationId xmlns:p14="http://schemas.microsoft.com/office/powerpoint/2010/main" val="1692505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3790C5-A930-D543-A3CE-0511664A508D}" type="datetimeFigureOut">
              <a:rPr lang="en-AU" smtClean="0"/>
              <a:t>30/4/18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3790C5-A930-D543-A3CE-0511664A508D}" type="datetimeFigureOut">
              <a:rPr lang="en-AU" smtClean="0"/>
              <a:t>30/4/18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3790C5-A930-D543-A3CE-0511664A508D}" type="datetimeFigureOut">
              <a:rPr lang="en-AU" smtClean="0"/>
              <a:t>30/4/18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E3790C5-A930-D543-A3CE-0511664A508D}" type="datetimeFigureOut">
              <a:rPr lang="en-AU" smtClean="0"/>
              <a:t>30/4/18</a:t>
            </a:fld>
            <a:endParaRPr lang="en-AU"/>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53EB7F9-6C7D-ED47-BD94-BF276A4C19BB}" type="slidenum">
              <a:rPr lang="en-AU" smtClean="0"/>
              <a:t>‹#›</a:t>
            </a:fld>
            <a:endParaRPr lang="en-AU"/>
          </a:p>
        </p:txBody>
      </p:sp>
    </p:spTree>
    <p:extLst>
      <p:ext uri="{BB962C8B-B14F-4D97-AF65-F5344CB8AC3E}">
        <p14:creationId xmlns:p14="http://schemas.microsoft.com/office/powerpoint/2010/main" val="1413350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emf"/><Relationship Id="rId5" Type="http://schemas.openxmlformats.org/officeDocument/2006/relationships/image" Target="../media/image3.emf"/><Relationship Id="rId6" Type="http://schemas.openxmlformats.org/officeDocument/2006/relationships/image" Target="../media/image4.emf"/><Relationship Id="rId7" Type="http://schemas.openxmlformats.org/officeDocument/2006/relationships/image" Target="../media/image5.emf"/><Relationship Id="rId8" Type="http://schemas.openxmlformats.org/officeDocument/2006/relationships/image" Target="../media/image6.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4766" t="13074" b="11238"/>
          <a:stretch/>
        </p:blipFill>
        <p:spPr>
          <a:xfrm>
            <a:off x="392357" y="3975771"/>
            <a:ext cx="4124616" cy="3278023"/>
          </a:xfrm>
          <a:prstGeom prst="rect">
            <a:avLst/>
          </a:prstGeom>
        </p:spPr>
      </p:pic>
      <p:sp>
        <p:nvSpPr>
          <p:cNvPr id="4" name="Rectangle 3"/>
          <p:cNvSpPr/>
          <p:nvPr/>
        </p:nvSpPr>
        <p:spPr>
          <a:xfrm>
            <a:off x="149861" y="288919"/>
            <a:ext cx="333746" cy="276999"/>
          </a:xfrm>
          <a:prstGeom prst="rect">
            <a:avLst/>
          </a:prstGeom>
        </p:spPr>
        <p:txBody>
          <a:bodyPr wrap="none">
            <a:spAutoFit/>
          </a:bodyPr>
          <a:lstStyle/>
          <a:p>
            <a:r>
              <a:rPr lang="en-AU" sz="1200" b="1" dirty="0" smtClean="0">
                <a:latin typeface="Times" charset="0"/>
                <a:ea typeface="Times" charset="0"/>
                <a:cs typeface="Times" charset="0"/>
              </a:rPr>
              <a:t>A.</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r="22249" b="6407"/>
          <a:stretch/>
        </p:blipFill>
        <p:spPr>
          <a:xfrm>
            <a:off x="2425632" y="561912"/>
            <a:ext cx="2009208" cy="1934893"/>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77526" t="31403" b="33213"/>
          <a:stretch/>
        </p:blipFill>
        <p:spPr>
          <a:xfrm>
            <a:off x="3202872" y="2578451"/>
            <a:ext cx="580751" cy="731520"/>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r="24086" b="6139"/>
          <a:stretch/>
        </p:blipFill>
        <p:spPr>
          <a:xfrm>
            <a:off x="392357" y="560418"/>
            <a:ext cx="1957652" cy="1936387"/>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75334" t="30007" r="909" b="34534"/>
          <a:stretch/>
        </p:blipFill>
        <p:spPr>
          <a:xfrm>
            <a:off x="1161767" y="2578451"/>
            <a:ext cx="612648" cy="731520"/>
          </a:xfrm>
          <a:prstGeom prst="rect">
            <a:avLst/>
          </a:prstGeom>
        </p:spPr>
      </p:pic>
      <p:pic>
        <p:nvPicPr>
          <p:cNvPr id="9" name="Picture 8"/>
          <p:cNvPicPr>
            <a:picLocks noChangeAspect="1"/>
          </p:cNvPicPr>
          <p:nvPr/>
        </p:nvPicPr>
        <p:blipFill rotWithShape="1">
          <a:blip r:embed="rId6">
            <a:extLst>
              <a:ext uri="{28A0092B-C50C-407E-A947-70E740481C1C}">
                <a14:useLocalDpi xmlns:a14="http://schemas.microsoft.com/office/drawing/2010/main" val="0"/>
              </a:ext>
            </a:extLst>
          </a:blip>
          <a:srcRect r="23980" b="6138"/>
          <a:stretch/>
        </p:blipFill>
        <p:spPr>
          <a:xfrm>
            <a:off x="4602590" y="560418"/>
            <a:ext cx="1960391" cy="1936387"/>
          </a:xfrm>
          <a:prstGeom prst="rect">
            <a:avLst/>
          </a:prstGeom>
        </p:spPr>
      </p:pic>
      <p:pic>
        <p:nvPicPr>
          <p:cNvPr id="10" name="Picture 9"/>
          <p:cNvPicPr>
            <a:picLocks noChangeAspect="1"/>
          </p:cNvPicPr>
          <p:nvPr/>
        </p:nvPicPr>
        <p:blipFill rotWithShape="1">
          <a:blip r:embed="rId6">
            <a:extLst>
              <a:ext uri="{28A0092B-C50C-407E-A947-70E740481C1C}">
                <a14:useLocalDpi xmlns:a14="http://schemas.microsoft.com/office/drawing/2010/main" val="0"/>
              </a:ext>
            </a:extLst>
          </a:blip>
          <a:srcRect l="75308" t="32667" b="31874"/>
          <a:stretch/>
        </p:blipFill>
        <p:spPr>
          <a:xfrm>
            <a:off x="5358384" y="2578451"/>
            <a:ext cx="636762" cy="731520"/>
          </a:xfrm>
          <a:prstGeom prst="rect">
            <a:avLst/>
          </a:prstGeom>
        </p:spPr>
      </p:pic>
      <p:sp>
        <p:nvSpPr>
          <p:cNvPr id="22" name="Rectangle 21"/>
          <p:cNvSpPr/>
          <p:nvPr/>
        </p:nvSpPr>
        <p:spPr>
          <a:xfrm>
            <a:off x="2447576" y="284913"/>
            <a:ext cx="325730" cy="276999"/>
          </a:xfrm>
          <a:prstGeom prst="rect">
            <a:avLst/>
          </a:prstGeom>
        </p:spPr>
        <p:txBody>
          <a:bodyPr wrap="none">
            <a:spAutoFit/>
          </a:bodyPr>
          <a:lstStyle/>
          <a:p>
            <a:r>
              <a:rPr lang="en-AU" sz="1200" b="1" dirty="0">
                <a:latin typeface="Times" charset="0"/>
                <a:ea typeface="Times" charset="0"/>
                <a:cs typeface="Times" charset="0"/>
              </a:rPr>
              <a:t>B</a:t>
            </a:r>
            <a:r>
              <a:rPr lang="en-AU" sz="1200" b="1" dirty="0" smtClean="0">
                <a:latin typeface="Times" charset="0"/>
                <a:ea typeface="Times" charset="0"/>
                <a:cs typeface="Times" charset="0"/>
              </a:rPr>
              <a:t>.</a:t>
            </a:r>
          </a:p>
        </p:txBody>
      </p:sp>
      <p:sp>
        <p:nvSpPr>
          <p:cNvPr id="23" name="Rectangle 22"/>
          <p:cNvSpPr/>
          <p:nvPr/>
        </p:nvSpPr>
        <p:spPr>
          <a:xfrm>
            <a:off x="4559459" y="272786"/>
            <a:ext cx="333746" cy="276999"/>
          </a:xfrm>
          <a:prstGeom prst="rect">
            <a:avLst/>
          </a:prstGeom>
        </p:spPr>
        <p:txBody>
          <a:bodyPr wrap="none">
            <a:spAutoFit/>
          </a:bodyPr>
          <a:lstStyle/>
          <a:p>
            <a:r>
              <a:rPr lang="en-AU" sz="1200" b="1" dirty="0">
                <a:latin typeface="Times" charset="0"/>
                <a:ea typeface="Times" charset="0"/>
                <a:cs typeface="Times" charset="0"/>
              </a:rPr>
              <a:t>C</a:t>
            </a:r>
            <a:r>
              <a:rPr lang="en-AU" sz="1200" b="1" dirty="0" smtClean="0">
                <a:latin typeface="Times" charset="0"/>
                <a:ea typeface="Times" charset="0"/>
                <a:cs typeface="Times" charset="0"/>
              </a:rPr>
              <a:t>.</a:t>
            </a:r>
          </a:p>
        </p:txBody>
      </p:sp>
      <p:sp>
        <p:nvSpPr>
          <p:cNvPr id="24" name="Rectangle 23"/>
          <p:cNvSpPr/>
          <p:nvPr/>
        </p:nvSpPr>
        <p:spPr>
          <a:xfrm>
            <a:off x="241719" y="3458935"/>
            <a:ext cx="333746" cy="276999"/>
          </a:xfrm>
          <a:prstGeom prst="rect">
            <a:avLst/>
          </a:prstGeom>
        </p:spPr>
        <p:txBody>
          <a:bodyPr wrap="none">
            <a:spAutoFit/>
          </a:bodyPr>
          <a:lstStyle/>
          <a:p>
            <a:r>
              <a:rPr lang="en-AU" sz="1200" b="1" dirty="0">
                <a:latin typeface="Times" charset="0"/>
                <a:ea typeface="Times" charset="0"/>
                <a:cs typeface="Times" charset="0"/>
              </a:rPr>
              <a:t>D</a:t>
            </a:r>
            <a:r>
              <a:rPr lang="en-AU" sz="1200" b="1" dirty="0" smtClean="0">
                <a:latin typeface="Times" charset="0"/>
                <a:ea typeface="Times" charset="0"/>
                <a:cs typeface="Times" charset="0"/>
              </a:rPr>
              <a:t>.</a:t>
            </a:r>
          </a:p>
        </p:txBody>
      </p:sp>
      <p:cxnSp>
        <p:nvCxnSpPr>
          <p:cNvPr id="30" name="Straight Arrow Connector 29"/>
          <p:cNvCxnSpPr/>
          <p:nvPr/>
        </p:nvCxnSpPr>
        <p:spPr>
          <a:xfrm flipH="1">
            <a:off x="2461725" y="4462197"/>
            <a:ext cx="353387" cy="3751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1230253" y="5571275"/>
            <a:ext cx="353387" cy="3751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rotWithShape="1">
          <a:blip r:embed="rId7">
            <a:extLst>
              <a:ext uri="{28A0092B-C50C-407E-A947-70E740481C1C}">
                <a14:useLocalDpi xmlns:a14="http://schemas.microsoft.com/office/drawing/2010/main" val="0"/>
              </a:ext>
            </a:extLst>
          </a:blip>
          <a:srcRect l="6408" t="10274" b="9191"/>
          <a:stretch/>
        </p:blipFill>
        <p:spPr>
          <a:xfrm>
            <a:off x="4859214" y="3591933"/>
            <a:ext cx="1940765" cy="1670021"/>
          </a:xfrm>
          <a:prstGeom prst="rect">
            <a:avLst/>
          </a:prstGeom>
        </p:spPr>
      </p:pic>
      <p:pic>
        <p:nvPicPr>
          <p:cNvPr id="17" name="Picture 16"/>
          <p:cNvPicPr>
            <a:picLocks noChangeAspect="1"/>
          </p:cNvPicPr>
          <p:nvPr/>
        </p:nvPicPr>
        <p:blipFill rotWithShape="1">
          <a:blip r:embed="rId8">
            <a:extLst>
              <a:ext uri="{28A0092B-C50C-407E-A947-70E740481C1C}">
                <a14:useLocalDpi xmlns:a14="http://schemas.microsoft.com/office/drawing/2010/main" val="0"/>
              </a:ext>
            </a:extLst>
          </a:blip>
          <a:srcRect l="5705" t="8864" b="8810"/>
          <a:stretch/>
        </p:blipFill>
        <p:spPr>
          <a:xfrm>
            <a:off x="4844634" y="5758830"/>
            <a:ext cx="1955344" cy="1707150"/>
          </a:xfrm>
          <a:prstGeom prst="rect">
            <a:avLst/>
          </a:prstGeom>
        </p:spPr>
      </p:pic>
      <p:sp>
        <p:nvSpPr>
          <p:cNvPr id="18" name="Rectangle 17"/>
          <p:cNvSpPr/>
          <p:nvPr/>
        </p:nvSpPr>
        <p:spPr>
          <a:xfrm>
            <a:off x="4602590" y="5505135"/>
            <a:ext cx="303738" cy="276999"/>
          </a:xfrm>
          <a:prstGeom prst="rect">
            <a:avLst/>
          </a:prstGeom>
        </p:spPr>
        <p:txBody>
          <a:bodyPr wrap="none">
            <a:spAutoFit/>
          </a:bodyPr>
          <a:lstStyle/>
          <a:p>
            <a:r>
              <a:rPr lang="en-AU" sz="1200" b="1" dirty="0">
                <a:latin typeface="Times" charset="0"/>
                <a:ea typeface="Times" charset="0"/>
                <a:cs typeface="Times" charset="0"/>
              </a:rPr>
              <a:t>F</a:t>
            </a:r>
            <a:r>
              <a:rPr lang="en-AU" sz="1200" b="1" dirty="0" smtClean="0">
                <a:latin typeface="Times" charset="0"/>
                <a:ea typeface="Times" charset="0"/>
                <a:cs typeface="Times" charset="0"/>
              </a:rPr>
              <a:t>.</a:t>
            </a:r>
          </a:p>
        </p:txBody>
      </p:sp>
      <p:sp>
        <p:nvSpPr>
          <p:cNvPr id="19" name="Rectangle 18"/>
          <p:cNvSpPr/>
          <p:nvPr/>
        </p:nvSpPr>
        <p:spPr>
          <a:xfrm>
            <a:off x="4533484" y="3458934"/>
            <a:ext cx="325730" cy="276999"/>
          </a:xfrm>
          <a:prstGeom prst="rect">
            <a:avLst/>
          </a:prstGeom>
        </p:spPr>
        <p:txBody>
          <a:bodyPr wrap="none">
            <a:spAutoFit/>
          </a:bodyPr>
          <a:lstStyle/>
          <a:p>
            <a:r>
              <a:rPr lang="en-AU" sz="1200" b="1" dirty="0">
                <a:latin typeface="Times" charset="0"/>
                <a:ea typeface="Times" charset="0"/>
                <a:cs typeface="Times" charset="0"/>
              </a:rPr>
              <a:t>E</a:t>
            </a:r>
            <a:r>
              <a:rPr lang="en-AU" sz="1200" b="1" dirty="0" smtClean="0">
                <a:latin typeface="Times" charset="0"/>
                <a:ea typeface="Times" charset="0"/>
                <a:cs typeface="Times" charset="0"/>
              </a:rPr>
              <a:t>.</a:t>
            </a:r>
          </a:p>
        </p:txBody>
      </p:sp>
      <p:sp>
        <p:nvSpPr>
          <p:cNvPr id="20" name="TextBox 19"/>
          <p:cNvSpPr txBox="1"/>
          <p:nvPr/>
        </p:nvSpPr>
        <p:spPr>
          <a:xfrm>
            <a:off x="1037674" y="7378085"/>
            <a:ext cx="2882815" cy="246221"/>
          </a:xfrm>
          <a:prstGeom prst="rect">
            <a:avLst/>
          </a:prstGeom>
          <a:noFill/>
        </p:spPr>
        <p:txBody>
          <a:bodyPr wrap="square" rtlCol="0">
            <a:spAutoFit/>
          </a:bodyPr>
          <a:lstStyle/>
          <a:p>
            <a:pPr algn="ctr"/>
            <a:r>
              <a:rPr lang="en-AU" sz="1000" dirty="0" smtClean="0">
                <a:latin typeface="Arial" charset="0"/>
                <a:ea typeface="Arial" charset="0"/>
                <a:cs typeface="Arial" charset="0"/>
              </a:rPr>
              <a:t>% methylation change (control </a:t>
            </a:r>
            <a:r>
              <a:rPr lang="mr-IN" sz="1000" dirty="0" smtClean="0">
                <a:latin typeface="Arial" charset="0"/>
                <a:ea typeface="Arial" charset="0"/>
                <a:cs typeface="Arial" charset="0"/>
              </a:rPr>
              <a:t>–</a:t>
            </a:r>
            <a:r>
              <a:rPr lang="en-AU" sz="1000" dirty="0" smtClean="0">
                <a:latin typeface="Arial" charset="0"/>
                <a:ea typeface="Arial" charset="0"/>
                <a:cs typeface="Arial" charset="0"/>
              </a:rPr>
              <a:t> sample)</a:t>
            </a:r>
            <a:endParaRPr lang="en-AU" sz="1000" dirty="0">
              <a:latin typeface="Arial" charset="0"/>
              <a:ea typeface="Arial" charset="0"/>
              <a:cs typeface="Arial" charset="0"/>
            </a:endParaRPr>
          </a:p>
        </p:txBody>
      </p:sp>
      <p:sp>
        <p:nvSpPr>
          <p:cNvPr id="21" name="TextBox 20"/>
          <p:cNvSpPr txBox="1"/>
          <p:nvPr/>
        </p:nvSpPr>
        <p:spPr>
          <a:xfrm rot="16200000">
            <a:off x="-122535" y="5352517"/>
            <a:ext cx="611065" cy="246221"/>
          </a:xfrm>
          <a:prstGeom prst="rect">
            <a:avLst/>
          </a:prstGeom>
          <a:noFill/>
        </p:spPr>
        <p:txBody>
          <a:bodyPr wrap="none" rtlCol="0">
            <a:spAutoFit/>
          </a:bodyPr>
          <a:lstStyle/>
          <a:p>
            <a:r>
              <a:rPr lang="en-AU" sz="1000" dirty="0" smtClean="0">
                <a:latin typeface="Arial" charset="0"/>
                <a:ea typeface="Arial" charset="0"/>
                <a:cs typeface="Arial" charset="0"/>
              </a:rPr>
              <a:t>Density</a:t>
            </a:r>
            <a:endParaRPr lang="en-AU" sz="1000" dirty="0">
              <a:latin typeface="Arial" charset="0"/>
              <a:ea typeface="Arial" charset="0"/>
              <a:cs typeface="Arial" charset="0"/>
            </a:endParaRPr>
          </a:p>
        </p:txBody>
      </p:sp>
      <p:sp>
        <p:nvSpPr>
          <p:cNvPr id="25" name="TextBox 24"/>
          <p:cNvSpPr txBox="1"/>
          <p:nvPr/>
        </p:nvSpPr>
        <p:spPr>
          <a:xfrm rot="16200000">
            <a:off x="4181151" y="4539269"/>
            <a:ext cx="1080745" cy="246221"/>
          </a:xfrm>
          <a:prstGeom prst="rect">
            <a:avLst/>
          </a:prstGeom>
          <a:noFill/>
        </p:spPr>
        <p:txBody>
          <a:bodyPr wrap="none" rtlCol="0">
            <a:spAutoFit/>
          </a:bodyPr>
          <a:lstStyle/>
          <a:p>
            <a:r>
              <a:rPr lang="en-AU" sz="1000" dirty="0" smtClean="0">
                <a:latin typeface="Arial" charset="0"/>
                <a:ea typeface="Arial" charset="0"/>
                <a:cs typeface="Arial" charset="0"/>
              </a:rPr>
              <a:t>Sample CHH %</a:t>
            </a:r>
            <a:endParaRPr lang="en-AU" sz="1000" dirty="0">
              <a:latin typeface="Arial" charset="0"/>
              <a:ea typeface="Arial" charset="0"/>
              <a:cs typeface="Arial" charset="0"/>
            </a:endParaRPr>
          </a:p>
        </p:txBody>
      </p:sp>
      <p:sp>
        <p:nvSpPr>
          <p:cNvPr id="26" name="TextBox 25"/>
          <p:cNvSpPr txBox="1"/>
          <p:nvPr/>
        </p:nvSpPr>
        <p:spPr>
          <a:xfrm>
            <a:off x="5030069" y="5210225"/>
            <a:ext cx="1059906" cy="246221"/>
          </a:xfrm>
          <a:prstGeom prst="rect">
            <a:avLst/>
          </a:prstGeom>
          <a:noFill/>
        </p:spPr>
        <p:txBody>
          <a:bodyPr wrap="none" rtlCol="0">
            <a:spAutoFit/>
          </a:bodyPr>
          <a:lstStyle/>
          <a:p>
            <a:r>
              <a:rPr lang="en-AU" sz="1000" dirty="0" smtClean="0">
                <a:latin typeface="Arial" charset="0"/>
                <a:ea typeface="Arial" charset="0"/>
                <a:cs typeface="Arial" charset="0"/>
              </a:rPr>
              <a:t>Control CHH %</a:t>
            </a:r>
            <a:endParaRPr lang="en-AU" sz="1000" dirty="0">
              <a:latin typeface="Arial" charset="0"/>
              <a:ea typeface="Arial" charset="0"/>
              <a:cs typeface="Arial" charset="0"/>
            </a:endParaRPr>
          </a:p>
        </p:txBody>
      </p:sp>
      <p:sp>
        <p:nvSpPr>
          <p:cNvPr id="27" name="TextBox 26"/>
          <p:cNvSpPr txBox="1"/>
          <p:nvPr/>
        </p:nvSpPr>
        <p:spPr>
          <a:xfrm>
            <a:off x="5225383" y="3796030"/>
            <a:ext cx="769763" cy="246221"/>
          </a:xfrm>
          <a:prstGeom prst="rect">
            <a:avLst/>
          </a:prstGeom>
          <a:noFill/>
        </p:spPr>
        <p:txBody>
          <a:bodyPr wrap="none" rtlCol="0">
            <a:spAutoFit/>
          </a:bodyPr>
          <a:lstStyle/>
          <a:p>
            <a:r>
              <a:rPr lang="en-AU" sz="1000" smtClean="0">
                <a:latin typeface="Arial" charset="0"/>
                <a:ea typeface="Arial" charset="0"/>
                <a:cs typeface="Arial" charset="0"/>
              </a:rPr>
              <a:t>CG DMRs</a:t>
            </a:r>
            <a:endParaRPr lang="en-AU" sz="1000" dirty="0">
              <a:latin typeface="Arial" charset="0"/>
              <a:ea typeface="Arial" charset="0"/>
              <a:cs typeface="Arial" charset="0"/>
            </a:endParaRPr>
          </a:p>
        </p:txBody>
      </p:sp>
      <p:sp>
        <p:nvSpPr>
          <p:cNvPr id="28" name="TextBox 27"/>
          <p:cNvSpPr txBox="1"/>
          <p:nvPr/>
        </p:nvSpPr>
        <p:spPr>
          <a:xfrm rot="16200000">
            <a:off x="4216776" y="6762760"/>
            <a:ext cx="1080745" cy="246221"/>
          </a:xfrm>
          <a:prstGeom prst="rect">
            <a:avLst/>
          </a:prstGeom>
          <a:noFill/>
        </p:spPr>
        <p:txBody>
          <a:bodyPr wrap="none" rtlCol="0">
            <a:spAutoFit/>
          </a:bodyPr>
          <a:lstStyle/>
          <a:p>
            <a:r>
              <a:rPr lang="en-AU" sz="1000" dirty="0" smtClean="0">
                <a:latin typeface="Arial" charset="0"/>
                <a:ea typeface="Arial" charset="0"/>
                <a:cs typeface="Arial" charset="0"/>
              </a:rPr>
              <a:t>Sample CHH %</a:t>
            </a:r>
            <a:endParaRPr lang="en-AU" sz="1000" dirty="0">
              <a:latin typeface="Arial" charset="0"/>
              <a:ea typeface="Arial" charset="0"/>
              <a:cs typeface="Arial" charset="0"/>
            </a:endParaRPr>
          </a:p>
        </p:txBody>
      </p:sp>
      <p:sp>
        <p:nvSpPr>
          <p:cNvPr id="29" name="TextBox 28"/>
          <p:cNvSpPr txBox="1"/>
          <p:nvPr/>
        </p:nvSpPr>
        <p:spPr>
          <a:xfrm>
            <a:off x="5065694" y="7433716"/>
            <a:ext cx="1059906" cy="246221"/>
          </a:xfrm>
          <a:prstGeom prst="rect">
            <a:avLst/>
          </a:prstGeom>
          <a:noFill/>
        </p:spPr>
        <p:txBody>
          <a:bodyPr wrap="none" rtlCol="0">
            <a:spAutoFit/>
          </a:bodyPr>
          <a:lstStyle/>
          <a:p>
            <a:r>
              <a:rPr lang="en-AU" sz="1000" dirty="0" smtClean="0">
                <a:latin typeface="Arial" charset="0"/>
                <a:ea typeface="Arial" charset="0"/>
                <a:cs typeface="Arial" charset="0"/>
              </a:rPr>
              <a:t>Control CHH %</a:t>
            </a:r>
            <a:endParaRPr lang="en-AU" sz="1000" dirty="0">
              <a:latin typeface="Arial" charset="0"/>
              <a:ea typeface="Arial" charset="0"/>
              <a:cs typeface="Arial" charset="0"/>
            </a:endParaRPr>
          </a:p>
        </p:txBody>
      </p:sp>
      <p:sp>
        <p:nvSpPr>
          <p:cNvPr id="32" name="TextBox 31"/>
          <p:cNvSpPr txBox="1"/>
          <p:nvPr/>
        </p:nvSpPr>
        <p:spPr>
          <a:xfrm>
            <a:off x="5261008" y="6019521"/>
            <a:ext cx="862737" cy="246221"/>
          </a:xfrm>
          <a:prstGeom prst="rect">
            <a:avLst/>
          </a:prstGeom>
          <a:noFill/>
        </p:spPr>
        <p:txBody>
          <a:bodyPr wrap="none" rtlCol="0">
            <a:spAutoFit/>
          </a:bodyPr>
          <a:lstStyle/>
          <a:p>
            <a:r>
              <a:rPr lang="en-AU" sz="1000" dirty="0" smtClean="0">
                <a:latin typeface="Arial" charset="0"/>
                <a:ea typeface="Arial" charset="0"/>
                <a:cs typeface="Arial" charset="0"/>
              </a:rPr>
              <a:t>CHG DMRs</a:t>
            </a:r>
            <a:endParaRPr lang="en-AU" sz="1000" dirty="0">
              <a:latin typeface="Arial" charset="0"/>
              <a:ea typeface="Arial" charset="0"/>
              <a:cs typeface="Arial" charset="0"/>
            </a:endParaRPr>
          </a:p>
        </p:txBody>
      </p:sp>
      <p:sp>
        <p:nvSpPr>
          <p:cNvPr id="3" name="TextBox 2"/>
          <p:cNvSpPr txBox="1"/>
          <p:nvPr/>
        </p:nvSpPr>
        <p:spPr>
          <a:xfrm>
            <a:off x="504141" y="7195495"/>
            <a:ext cx="391454" cy="215444"/>
          </a:xfrm>
          <a:prstGeom prst="rect">
            <a:avLst/>
          </a:prstGeom>
          <a:noFill/>
        </p:spPr>
        <p:txBody>
          <a:bodyPr wrap="none" rtlCol="0">
            <a:spAutoFit/>
          </a:bodyPr>
          <a:lstStyle/>
          <a:p>
            <a:r>
              <a:rPr lang="en-AU" sz="800" smtClean="0">
                <a:latin typeface="Arial" charset="0"/>
                <a:ea typeface="Arial" charset="0"/>
                <a:cs typeface="Arial" charset="0"/>
              </a:rPr>
              <a:t>-100</a:t>
            </a:r>
            <a:endParaRPr lang="en-AU" sz="800" dirty="0">
              <a:latin typeface="Arial" charset="0"/>
              <a:ea typeface="Arial" charset="0"/>
              <a:cs typeface="Arial" charset="0"/>
            </a:endParaRPr>
          </a:p>
        </p:txBody>
      </p:sp>
      <p:sp>
        <p:nvSpPr>
          <p:cNvPr id="33" name="TextBox 32"/>
          <p:cNvSpPr txBox="1"/>
          <p:nvPr/>
        </p:nvSpPr>
        <p:spPr>
          <a:xfrm>
            <a:off x="815801" y="7195495"/>
            <a:ext cx="333746" cy="215444"/>
          </a:xfrm>
          <a:prstGeom prst="rect">
            <a:avLst/>
          </a:prstGeom>
          <a:noFill/>
        </p:spPr>
        <p:txBody>
          <a:bodyPr wrap="none" rtlCol="0">
            <a:spAutoFit/>
          </a:bodyPr>
          <a:lstStyle/>
          <a:p>
            <a:r>
              <a:rPr lang="en-AU" sz="800" dirty="0" smtClean="0">
                <a:latin typeface="Arial" charset="0"/>
                <a:ea typeface="Arial" charset="0"/>
                <a:cs typeface="Arial" charset="0"/>
              </a:rPr>
              <a:t>-50</a:t>
            </a:r>
            <a:endParaRPr lang="en-AU" sz="800" dirty="0">
              <a:latin typeface="Arial" charset="0"/>
              <a:ea typeface="Arial" charset="0"/>
              <a:cs typeface="Arial" charset="0"/>
            </a:endParaRPr>
          </a:p>
        </p:txBody>
      </p:sp>
      <p:sp>
        <p:nvSpPr>
          <p:cNvPr id="34" name="TextBox 33"/>
          <p:cNvSpPr txBox="1"/>
          <p:nvPr/>
        </p:nvSpPr>
        <p:spPr>
          <a:xfrm>
            <a:off x="1128809" y="7195495"/>
            <a:ext cx="242374" cy="215444"/>
          </a:xfrm>
          <a:prstGeom prst="rect">
            <a:avLst/>
          </a:prstGeom>
          <a:noFill/>
        </p:spPr>
        <p:txBody>
          <a:bodyPr wrap="none" rtlCol="0">
            <a:spAutoFit/>
          </a:bodyPr>
          <a:lstStyle/>
          <a:p>
            <a:r>
              <a:rPr lang="en-AU" sz="800" dirty="0" smtClean="0">
                <a:latin typeface="Arial" charset="0"/>
                <a:ea typeface="Arial" charset="0"/>
                <a:cs typeface="Arial" charset="0"/>
              </a:rPr>
              <a:t>0</a:t>
            </a:r>
          </a:p>
        </p:txBody>
      </p:sp>
      <p:sp>
        <p:nvSpPr>
          <p:cNvPr id="35" name="TextBox 34"/>
          <p:cNvSpPr txBox="1"/>
          <p:nvPr/>
        </p:nvSpPr>
        <p:spPr>
          <a:xfrm>
            <a:off x="1351753" y="7195495"/>
            <a:ext cx="300082" cy="215444"/>
          </a:xfrm>
          <a:prstGeom prst="rect">
            <a:avLst/>
          </a:prstGeom>
          <a:noFill/>
        </p:spPr>
        <p:txBody>
          <a:bodyPr wrap="none" rtlCol="0">
            <a:spAutoFit/>
          </a:bodyPr>
          <a:lstStyle/>
          <a:p>
            <a:r>
              <a:rPr lang="en-AU" sz="800" dirty="0" smtClean="0">
                <a:latin typeface="Arial" charset="0"/>
                <a:ea typeface="Arial" charset="0"/>
                <a:cs typeface="Arial" charset="0"/>
              </a:rPr>
              <a:t>50</a:t>
            </a:r>
          </a:p>
        </p:txBody>
      </p:sp>
      <p:sp>
        <p:nvSpPr>
          <p:cNvPr id="36" name="TextBox 35"/>
          <p:cNvSpPr txBox="1"/>
          <p:nvPr/>
        </p:nvSpPr>
        <p:spPr>
          <a:xfrm>
            <a:off x="1552402" y="7195495"/>
            <a:ext cx="357790" cy="215444"/>
          </a:xfrm>
          <a:prstGeom prst="rect">
            <a:avLst/>
          </a:prstGeom>
          <a:noFill/>
        </p:spPr>
        <p:txBody>
          <a:bodyPr wrap="none" rtlCol="0">
            <a:spAutoFit/>
          </a:bodyPr>
          <a:lstStyle/>
          <a:p>
            <a:r>
              <a:rPr lang="en-AU" sz="800" dirty="0" smtClean="0">
                <a:latin typeface="Arial" charset="0"/>
                <a:ea typeface="Arial" charset="0"/>
                <a:cs typeface="Arial" charset="0"/>
              </a:rPr>
              <a:t>100</a:t>
            </a:r>
            <a:endParaRPr lang="en-AU" sz="800" dirty="0">
              <a:latin typeface="Arial" charset="0"/>
              <a:ea typeface="Arial" charset="0"/>
              <a:cs typeface="Arial" charset="0"/>
            </a:endParaRPr>
          </a:p>
        </p:txBody>
      </p:sp>
      <p:sp>
        <p:nvSpPr>
          <p:cNvPr id="37" name="TextBox 36"/>
          <p:cNvSpPr txBox="1"/>
          <p:nvPr/>
        </p:nvSpPr>
        <p:spPr>
          <a:xfrm>
            <a:off x="1773404" y="7195495"/>
            <a:ext cx="391454" cy="215444"/>
          </a:xfrm>
          <a:prstGeom prst="rect">
            <a:avLst/>
          </a:prstGeom>
          <a:noFill/>
        </p:spPr>
        <p:txBody>
          <a:bodyPr wrap="none" rtlCol="0">
            <a:spAutoFit/>
          </a:bodyPr>
          <a:lstStyle/>
          <a:p>
            <a:r>
              <a:rPr lang="en-AU" sz="800" dirty="0" smtClean="0">
                <a:latin typeface="Arial" charset="0"/>
                <a:ea typeface="Arial" charset="0"/>
                <a:cs typeface="Arial" charset="0"/>
              </a:rPr>
              <a:t>-100</a:t>
            </a:r>
            <a:endParaRPr lang="en-AU" sz="800" dirty="0">
              <a:latin typeface="Arial" charset="0"/>
              <a:ea typeface="Arial" charset="0"/>
              <a:cs typeface="Arial" charset="0"/>
            </a:endParaRPr>
          </a:p>
        </p:txBody>
      </p:sp>
      <p:sp>
        <p:nvSpPr>
          <p:cNvPr id="38" name="TextBox 37"/>
          <p:cNvSpPr txBox="1"/>
          <p:nvPr/>
        </p:nvSpPr>
        <p:spPr>
          <a:xfrm>
            <a:off x="2037653" y="7195495"/>
            <a:ext cx="333746" cy="215444"/>
          </a:xfrm>
          <a:prstGeom prst="rect">
            <a:avLst/>
          </a:prstGeom>
          <a:noFill/>
        </p:spPr>
        <p:txBody>
          <a:bodyPr wrap="none" rtlCol="0">
            <a:spAutoFit/>
          </a:bodyPr>
          <a:lstStyle/>
          <a:p>
            <a:r>
              <a:rPr lang="en-AU" sz="800" dirty="0" smtClean="0">
                <a:latin typeface="Arial" charset="0"/>
                <a:ea typeface="Arial" charset="0"/>
                <a:cs typeface="Arial" charset="0"/>
              </a:rPr>
              <a:t>-50</a:t>
            </a:r>
            <a:endParaRPr lang="en-AU" sz="800" dirty="0">
              <a:latin typeface="Arial" charset="0"/>
              <a:ea typeface="Arial" charset="0"/>
              <a:cs typeface="Arial" charset="0"/>
            </a:endParaRPr>
          </a:p>
        </p:txBody>
      </p:sp>
      <p:sp>
        <p:nvSpPr>
          <p:cNvPr id="39" name="TextBox 38"/>
          <p:cNvSpPr txBox="1"/>
          <p:nvPr/>
        </p:nvSpPr>
        <p:spPr>
          <a:xfrm>
            <a:off x="2350661" y="7195495"/>
            <a:ext cx="242374" cy="215444"/>
          </a:xfrm>
          <a:prstGeom prst="rect">
            <a:avLst/>
          </a:prstGeom>
          <a:noFill/>
        </p:spPr>
        <p:txBody>
          <a:bodyPr wrap="none" rtlCol="0">
            <a:spAutoFit/>
          </a:bodyPr>
          <a:lstStyle/>
          <a:p>
            <a:r>
              <a:rPr lang="en-AU" sz="800" dirty="0" smtClean="0">
                <a:latin typeface="Arial" charset="0"/>
                <a:ea typeface="Arial" charset="0"/>
                <a:cs typeface="Arial" charset="0"/>
              </a:rPr>
              <a:t>0</a:t>
            </a:r>
          </a:p>
        </p:txBody>
      </p:sp>
      <p:sp>
        <p:nvSpPr>
          <p:cNvPr id="40" name="TextBox 39"/>
          <p:cNvSpPr txBox="1"/>
          <p:nvPr/>
        </p:nvSpPr>
        <p:spPr>
          <a:xfrm>
            <a:off x="2573605" y="7195495"/>
            <a:ext cx="300082" cy="215444"/>
          </a:xfrm>
          <a:prstGeom prst="rect">
            <a:avLst/>
          </a:prstGeom>
          <a:noFill/>
        </p:spPr>
        <p:txBody>
          <a:bodyPr wrap="none" rtlCol="0">
            <a:spAutoFit/>
          </a:bodyPr>
          <a:lstStyle/>
          <a:p>
            <a:r>
              <a:rPr lang="en-AU" sz="800" dirty="0" smtClean="0">
                <a:latin typeface="Arial" charset="0"/>
                <a:ea typeface="Arial" charset="0"/>
                <a:cs typeface="Arial" charset="0"/>
              </a:rPr>
              <a:t>50</a:t>
            </a:r>
          </a:p>
        </p:txBody>
      </p:sp>
      <p:sp>
        <p:nvSpPr>
          <p:cNvPr id="41" name="TextBox 40"/>
          <p:cNvSpPr txBox="1"/>
          <p:nvPr/>
        </p:nvSpPr>
        <p:spPr>
          <a:xfrm>
            <a:off x="2781027" y="7195495"/>
            <a:ext cx="357790" cy="215444"/>
          </a:xfrm>
          <a:prstGeom prst="rect">
            <a:avLst/>
          </a:prstGeom>
          <a:noFill/>
        </p:spPr>
        <p:txBody>
          <a:bodyPr wrap="none" rtlCol="0">
            <a:spAutoFit/>
          </a:bodyPr>
          <a:lstStyle/>
          <a:p>
            <a:r>
              <a:rPr lang="en-AU" sz="800" dirty="0" smtClean="0">
                <a:latin typeface="Arial" charset="0"/>
                <a:ea typeface="Arial" charset="0"/>
                <a:cs typeface="Arial" charset="0"/>
              </a:rPr>
              <a:t>100</a:t>
            </a:r>
            <a:endParaRPr lang="en-AU" sz="800" dirty="0">
              <a:latin typeface="Arial" charset="0"/>
              <a:ea typeface="Arial" charset="0"/>
              <a:cs typeface="Arial" charset="0"/>
            </a:endParaRPr>
          </a:p>
        </p:txBody>
      </p:sp>
      <p:sp>
        <p:nvSpPr>
          <p:cNvPr id="42" name="TextBox 41"/>
          <p:cNvSpPr txBox="1"/>
          <p:nvPr/>
        </p:nvSpPr>
        <p:spPr>
          <a:xfrm>
            <a:off x="2999902" y="7195738"/>
            <a:ext cx="391454" cy="215444"/>
          </a:xfrm>
          <a:prstGeom prst="rect">
            <a:avLst/>
          </a:prstGeom>
          <a:noFill/>
        </p:spPr>
        <p:txBody>
          <a:bodyPr wrap="none" rtlCol="0">
            <a:spAutoFit/>
          </a:bodyPr>
          <a:lstStyle/>
          <a:p>
            <a:r>
              <a:rPr lang="en-AU" sz="800" dirty="0" smtClean="0">
                <a:latin typeface="Arial" charset="0"/>
                <a:ea typeface="Arial" charset="0"/>
                <a:cs typeface="Arial" charset="0"/>
              </a:rPr>
              <a:t>-100</a:t>
            </a:r>
            <a:endParaRPr lang="en-AU" sz="800" dirty="0">
              <a:latin typeface="Arial" charset="0"/>
              <a:ea typeface="Arial" charset="0"/>
              <a:cs typeface="Arial" charset="0"/>
            </a:endParaRPr>
          </a:p>
        </p:txBody>
      </p:sp>
      <p:sp>
        <p:nvSpPr>
          <p:cNvPr id="43" name="TextBox 42"/>
          <p:cNvSpPr txBox="1"/>
          <p:nvPr/>
        </p:nvSpPr>
        <p:spPr>
          <a:xfrm>
            <a:off x="3257378" y="7195738"/>
            <a:ext cx="333746" cy="215444"/>
          </a:xfrm>
          <a:prstGeom prst="rect">
            <a:avLst/>
          </a:prstGeom>
          <a:noFill/>
        </p:spPr>
        <p:txBody>
          <a:bodyPr wrap="none" rtlCol="0">
            <a:spAutoFit/>
          </a:bodyPr>
          <a:lstStyle/>
          <a:p>
            <a:r>
              <a:rPr lang="en-AU" sz="800" dirty="0" smtClean="0">
                <a:latin typeface="Arial" charset="0"/>
                <a:ea typeface="Arial" charset="0"/>
                <a:cs typeface="Arial" charset="0"/>
              </a:rPr>
              <a:t>-50</a:t>
            </a:r>
            <a:endParaRPr lang="en-AU" sz="800" dirty="0">
              <a:latin typeface="Arial" charset="0"/>
              <a:ea typeface="Arial" charset="0"/>
              <a:cs typeface="Arial" charset="0"/>
            </a:endParaRPr>
          </a:p>
        </p:txBody>
      </p:sp>
      <p:sp>
        <p:nvSpPr>
          <p:cNvPr id="44" name="TextBox 43"/>
          <p:cNvSpPr txBox="1"/>
          <p:nvPr/>
        </p:nvSpPr>
        <p:spPr>
          <a:xfrm>
            <a:off x="3570386" y="7195738"/>
            <a:ext cx="242374" cy="215444"/>
          </a:xfrm>
          <a:prstGeom prst="rect">
            <a:avLst/>
          </a:prstGeom>
          <a:noFill/>
        </p:spPr>
        <p:txBody>
          <a:bodyPr wrap="none" rtlCol="0">
            <a:spAutoFit/>
          </a:bodyPr>
          <a:lstStyle/>
          <a:p>
            <a:r>
              <a:rPr lang="en-AU" sz="800" dirty="0" smtClean="0">
                <a:latin typeface="Arial" charset="0"/>
                <a:ea typeface="Arial" charset="0"/>
                <a:cs typeface="Arial" charset="0"/>
              </a:rPr>
              <a:t>0</a:t>
            </a:r>
          </a:p>
        </p:txBody>
      </p:sp>
      <p:sp>
        <p:nvSpPr>
          <p:cNvPr id="45" name="TextBox 44"/>
          <p:cNvSpPr txBox="1"/>
          <p:nvPr/>
        </p:nvSpPr>
        <p:spPr>
          <a:xfrm>
            <a:off x="3793330" y="7195738"/>
            <a:ext cx="300082" cy="215444"/>
          </a:xfrm>
          <a:prstGeom prst="rect">
            <a:avLst/>
          </a:prstGeom>
          <a:noFill/>
        </p:spPr>
        <p:txBody>
          <a:bodyPr wrap="none" rtlCol="0">
            <a:spAutoFit/>
          </a:bodyPr>
          <a:lstStyle/>
          <a:p>
            <a:r>
              <a:rPr lang="en-AU" sz="800" dirty="0" smtClean="0">
                <a:latin typeface="Arial" charset="0"/>
                <a:ea typeface="Arial" charset="0"/>
                <a:cs typeface="Arial" charset="0"/>
              </a:rPr>
              <a:t>50</a:t>
            </a:r>
          </a:p>
        </p:txBody>
      </p:sp>
      <p:sp>
        <p:nvSpPr>
          <p:cNvPr id="46" name="TextBox 45"/>
          <p:cNvSpPr txBox="1"/>
          <p:nvPr/>
        </p:nvSpPr>
        <p:spPr>
          <a:xfrm>
            <a:off x="4014298" y="7195738"/>
            <a:ext cx="357790" cy="215444"/>
          </a:xfrm>
          <a:prstGeom prst="rect">
            <a:avLst/>
          </a:prstGeom>
          <a:noFill/>
        </p:spPr>
        <p:txBody>
          <a:bodyPr wrap="none" rtlCol="0">
            <a:spAutoFit/>
          </a:bodyPr>
          <a:lstStyle/>
          <a:p>
            <a:r>
              <a:rPr lang="en-AU" sz="800" dirty="0" smtClean="0">
                <a:latin typeface="Arial" charset="0"/>
                <a:ea typeface="Arial" charset="0"/>
                <a:cs typeface="Arial" charset="0"/>
              </a:rPr>
              <a:t>100</a:t>
            </a:r>
            <a:endParaRPr lang="en-AU" sz="800" dirty="0">
              <a:latin typeface="Arial" charset="0"/>
              <a:ea typeface="Arial" charset="0"/>
              <a:cs typeface="Arial" charset="0"/>
            </a:endParaRPr>
          </a:p>
        </p:txBody>
      </p:sp>
      <p:sp>
        <p:nvSpPr>
          <p:cNvPr id="47" name="TextBox 46"/>
          <p:cNvSpPr txBox="1"/>
          <p:nvPr/>
        </p:nvSpPr>
        <p:spPr>
          <a:xfrm>
            <a:off x="981627" y="3732926"/>
            <a:ext cx="497252" cy="246221"/>
          </a:xfrm>
          <a:prstGeom prst="rect">
            <a:avLst/>
          </a:prstGeom>
          <a:noFill/>
        </p:spPr>
        <p:txBody>
          <a:bodyPr wrap="none" rtlCol="0">
            <a:spAutoFit/>
          </a:bodyPr>
          <a:lstStyle/>
          <a:p>
            <a:r>
              <a:rPr lang="en-AU" sz="1000" dirty="0" err="1" smtClean="0">
                <a:latin typeface="Arial" charset="0"/>
                <a:ea typeface="Arial" charset="0"/>
                <a:cs typeface="Arial" charset="0"/>
              </a:rPr>
              <a:t>Δ</a:t>
            </a:r>
            <a:r>
              <a:rPr lang="en-AU" sz="1000" dirty="0" smtClean="0">
                <a:latin typeface="Arial" charset="0"/>
                <a:ea typeface="Arial" charset="0"/>
                <a:cs typeface="Arial" charset="0"/>
              </a:rPr>
              <a:t> CG</a:t>
            </a:r>
            <a:endParaRPr lang="en-AU" sz="1000" dirty="0">
              <a:latin typeface="Arial" charset="0"/>
              <a:ea typeface="Arial" charset="0"/>
              <a:cs typeface="Arial" charset="0"/>
            </a:endParaRPr>
          </a:p>
        </p:txBody>
      </p:sp>
      <p:sp>
        <p:nvSpPr>
          <p:cNvPr id="48" name="TextBox 47"/>
          <p:cNvSpPr txBox="1"/>
          <p:nvPr/>
        </p:nvSpPr>
        <p:spPr>
          <a:xfrm>
            <a:off x="2130519" y="3731238"/>
            <a:ext cx="590226" cy="246221"/>
          </a:xfrm>
          <a:prstGeom prst="rect">
            <a:avLst/>
          </a:prstGeom>
          <a:noFill/>
        </p:spPr>
        <p:txBody>
          <a:bodyPr wrap="none" rtlCol="0">
            <a:spAutoFit/>
          </a:bodyPr>
          <a:lstStyle/>
          <a:p>
            <a:r>
              <a:rPr lang="en-AU" sz="1000" err="1" smtClean="0">
                <a:latin typeface="Arial" charset="0"/>
                <a:ea typeface="Arial" charset="0"/>
                <a:cs typeface="Arial" charset="0"/>
              </a:rPr>
              <a:t>Δ</a:t>
            </a:r>
            <a:r>
              <a:rPr lang="en-AU" sz="1000" dirty="0" smtClean="0">
                <a:latin typeface="Arial" charset="0"/>
                <a:ea typeface="Arial" charset="0"/>
                <a:cs typeface="Arial" charset="0"/>
              </a:rPr>
              <a:t> CHG</a:t>
            </a:r>
            <a:endParaRPr lang="en-AU" sz="1000" dirty="0">
              <a:latin typeface="Arial" charset="0"/>
              <a:ea typeface="Arial" charset="0"/>
              <a:cs typeface="Arial" charset="0"/>
            </a:endParaRPr>
          </a:p>
        </p:txBody>
      </p:sp>
      <p:sp>
        <p:nvSpPr>
          <p:cNvPr id="49" name="TextBox 48"/>
          <p:cNvSpPr txBox="1"/>
          <p:nvPr/>
        </p:nvSpPr>
        <p:spPr>
          <a:xfrm>
            <a:off x="3359557" y="3731870"/>
            <a:ext cx="583814" cy="246221"/>
          </a:xfrm>
          <a:prstGeom prst="rect">
            <a:avLst/>
          </a:prstGeom>
          <a:noFill/>
        </p:spPr>
        <p:txBody>
          <a:bodyPr wrap="none" rtlCol="0">
            <a:spAutoFit/>
          </a:bodyPr>
          <a:lstStyle/>
          <a:p>
            <a:r>
              <a:rPr lang="en-AU" sz="1000" err="1" smtClean="0">
                <a:latin typeface="Arial" charset="0"/>
                <a:ea typeface="Arial" charset="0"/>
                <a:cs typeface="Arial" charset="0"/>
              </a:rPr>
              <a:t>Δ</a:t>
            </a:r>
            <a:r>
              <a:rPr lang="en-AU" sz="1000" dirty="0" smtClean="0">
                <a:latin typeface="Arial" charset="0"/>
                <a:ea typeface="Arial" charset="0"/>
                <a:cs typeface="Arial" charset="0"/>
              </a:rPr>
              <a:t> CHH</a:t>
            </a:r>
            <a:endParaRPr lang="en-AU" sz="1000" dirty="0">
              <a:latin typeface="Arial" charset="0"/>
              <a:ea typeface="Arial" charset="0"/>
              <a:cs typeface="Arial" charset="0"/>
            </a:endParaRPr>
          </a:p>
        </p:txBody>
      </p:sp>
    </p:spTree>
    <p:extLst>
      <p:ext uri="{BB962C8B-B14F-4D97-AF65-F5344CB8AC3E}">
        <p14:creationId xmlns:p14="http://schemas.microsoft.com/office/powerpoint/2010/main" val="291295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3674" y="851157"/>
            <a:ext cx="6285045" cy="2862322"/>
          </a:xfrm>
          <a:prstGeom prst="rect">
            <a:avLst/>
          </a:prstGeom>
          <a:noFill/>
        </p:spPr>
        <p:txBody>
          <a:bodyPr wrap="square" rtlCol="0">
            <a:spAutoFit/>
          </a:bodyPr>
          <a:lstStyle/>
          <a:p>
            <a:r>
              <a:rPr lang="en-AU" sz="1000" b="1" dirty="0" smtClean="0">
                <a:latin typeface="Arial" charset="0"/>
                <a:ea typeface="Arial" charset="0"/>
                <a:cs typeface="Arial" charset="0"/>
              </a:rPr>
              <a:t>Figure S2. </a:t>
            </a:r>
            <a:r>
              <a:rPr lang="en-AU" sz="1000" b="1" dirty="0">
                <a:latin typeface="Arial" charset="0"/>
                <a:ea typeface="Arial" charset="0"/>
                <a:cs typeface="Arial" charset="0"/>
              </a:rPr>
              <a:t>Identification of context specific </a:t>
            </a:r>
            <a:r>
              <a:rPr lang="en-AU" sz="1000" b="1" dirty="0" smtClean="0">
                <a:latin typeface="Arial" charset="0"/>
                <a:ea typeface="Arial" charset="0"/>
                <a:cs typeface="Arial" charset="0"/>
              </a:rPr>
              <a:t>DMRs</a:t>
            </a:r>
            <a:endParaRPr lang="en-AU" sz="1000" dirty="0" smtClean="0">
              <a:latin typeface="Arial" charset="0"/>
              <a:ea typeface="Arial" charset="0"/>
              <a:cs typeface="Arial" charset="0"/>
            </a:endParaRPr>
          </a:p>
          <a:p>
            <a:endParaRPr lang="en-AU" sz="1000" dirty="0" smtClean="0">
              <a:latin typeface="Arial" charset="0"/>
              <a:ea typeface="Arial" charset="0"/>
              <a:cs typeface="Arial" charset="0"/>
            </a:endParaRPr>
          </a:p>
          <a:p>
            <a:r>
              <a:rPr lang="en-AU" sz="1000" dirty="0">
                <a:latin typeface="Arial" charset="0"/>
                <a:ea typeface="Arial" charset="0"/>
                <a:cs typeface="Arial" charset="0"/>
              </a:rPr>
              <a:t>For all DMRs the relative levels of DNA methylation in each context were </a:t>
            </a:r>
            <a:r>
              <a:rPr lang="en-AU" sz="1000" dirty="0" smtClean="0">
                <a:latin typeface="Arial" charset="0"/>
                <a:ea typeface="Arial" charset="0"/>
                <a:cs typeface="Arial" charset="0"/>
              </a:rPr>
              <a:t>compared to identify regions where changes occur in multiple contexts as </a:t>
            </a:r>
            <a:r>
              <a:rPr lang="en-AU" sz="1000" dirty="0">
                <a:latin typeface="Arial" charset="0"/>
                <a:ea typeface="Arial" charset="0"/>
                <a:cs typeface="Arial" charset="0"/>
              </a:rPr>
              <a:t>opposed to changes that </a:t>
            </a:r>
            <a:r>
              <a:rPr lang="en-AU" sz="1000" dirty="0" smtClean="0">
                <a:latin typeface="Arial" charset="0"/>
                <a:ea typeface="Arial" charset="0"/>
                <a:cs typeface="Arial" charset="0"/>
              </a:rPr>
              <a:t>occur in a single context.</a:t>
            </a:r>
          </a:p>
          <a:p>
            <a:endParaRPr lang="en-AU" sz="1000" dirty="0">
              <a:latin typeface="Arial" charset="0"/>
              <a:ea typeface="Arial" charset="0"/>
              <a:cs typeface="Arial" charset="0"/>
            </a:endParaRPr>
          </a:p>
          <a:p>
            <a:r>
              <a:rPr lang="en-AU" sz="1000" dirty="0" smtClean="0">
                <a:latin typeface="Arial" charset="0"/>
                <a:ea typeface="Arial" charset="0"/>
                <a:cs typeface="Arial" charset="0"/>
              </a:rPr>
              <a:t>(A)-(C) Overlap of CG</a:t>
            </a:r>
            <a:r>
              <a:rPr lang="en-AU" sz="1000" dirty="0">
                <a:latin typeface="Arial" charset="0"/>
                <a:ea typeface="Arial" charset="0"/>
                <a:cs typeface="Arial" charset="0"/>
              </a:rPr>
              <a:t>, CHG, CHH </a:t>
            </a:r>
            <a:r>
              <a:rPr lang="en-AU" sz="1000" dirty="0" smtClean="0">
                <a:latin typeface="Arial" charset="0"/>
                <a:ea typeface="Arial" charset="0"/>
                <a:cs typeface="Arial" charset="0"/>
              </a:rPr>
              <a:t>DMRs </a:t>
            </a:r>
            <a:r>
              <a:rPr lang="en-AU" sz="1000" dirty="0">
                <a:latin typeface="Arial" charset="0"/>
                <a:ea typeface="Arial" charset="0"/>
                <a:cs typeface="Arial" charset="0"/>
              </a:rPr>
              <a:t>for </a:t>
            </a:r>
            <a:r>
              <a:rPr lang="en-AU" sz="1000" dirty="0" smtClean="0">
                <a:latin typeface="Arial" charset="0"/>
                <a:ea typeface="Arial" charset="0"/>
                <a:cs typeface="Arial" charset="0"/>
              </a:rPr>
              <a:t>the individual sample, B4-1. Colours indicate DMR class, values represent percent methylation change calculated as (% methylation control ) - (% methylation sample). Changes </a:t>
            </a:r>
            <a:r>
              <a:rPr lang="en-AU" sz="1000" dirty="0">
                <a:latin typeface="Arial" charset="0"/>
                <a:ea typeface="Arial" charset="0"/>
                <a:cs typeface="Arial" charset="0"/>
              </a:rPr>
              <a:t>in CG and CHG contexts often were found in the same </a:t>
            </a:r>
            <a:r>
              <a:rPr lang="en-AU" sz="1000" dirty="0" smtClean="0">
                <a:latin typeface="Arial" charset="0"/>
                <a:ea typeface="Arial" charset="0"/>
                <a:cs typeface="Arial" charset="0"/>
              </a:rPr>
              <a:t>region </a:t>
            </a:r>
            <a:r>
              <a:rPr lang="en-AU" sz="1000" dirty="0">
                <a:latin typeface="Arial" charset="0"/>
                <a:ea typeface="Arial" charset="0"/>
                <a:cs typeface="Arial" charset="0"/>
              </a:rPr>
              <a:t>(A); whereas in most cases the level of CHH methylation at these regions is </a:t>
            </a:r>
            <a:r>
              <a:rPr lang="en-AU" sz="1000" dirty="0" smtClean="0">
                <a:latin typeface="Arial" charset="0"/>
                <a:ea typeface="Arial" charset="0"/>
                <a:cs typeface="Arial" charset="0"/>
              </a:rPr>
              <a:t>very low (B)-(C). (</a:t>
            </a:r>
            <a:r>
              <a:rPr lang="en-AU" sz="1000" dirty="0">
                <a:latin typeface="Arial" charset="0"/>
                <a:ea typeface="Arial" charset="0"/>
                <a:cs typeface="Arial" charset="0"/>
              </a:rPr>
              <a:t>D)</a:t>
            </a:r>
            <a:r>
              <a:rPr lang="en-AU" sz="1000" dirty="0" smtClean="0">
                <a:latin typeface="Arial" charset="0"/>
                <a:ea typeface="Arial" charset="0"/>
                <a:cs typeface="Arial" charset="0"/>
              </a:rPr>
              <a:t> For CG, CHG and CHH DMRs, the relative change in methylation levels in each context was determined. For instance, in the left column the relative change in CG levels for CG DMRs (top), CHG DMRs (middle) and CHH </a:t>
            </a:r>
            <a:r>
              <a:rPr lang="en-AU" sz="1000" dirty="0">
                <a:latin typeface="Arial" charset="0"/>
                <a:ea typeface="Arial" charset="0"/>
                <a:cs typeface="Arial" charset="0"/>
              </a:rPr>
              <a:t>DMRs </a:t>
            </a:r>
            <a:r>
              <a:rPr lang="en-AU" sz="1000" dirty="0" smtClean="0">
                <a:latin typeface="Arial" charset="0"/>
                <a:ea typeface="Arial" charset="0"/>
                <a:cs typeface="Arial" charset="0"/>
              </a:rPr>
              <a:t>(bottom) is displayed. The change in methylation levels </a:t>
            </a:r>
            <a:r>
              <a:rPr lang="en-AU" sz="1000" dirty="0">
                <a:latin typeface="Arial" charset="0"/>
                <a:ea typeface="Arial" charset="0"/>
                <a:cs typeface="Arial" charset="0"/>
              </a:rPr>
              <a:t>(sample </a:t>
            </a:r>
            <a:r>
              <a:rPr lang="mr-IN" sz="1000" dirty="0">
                <a:latin typeface="Arial" charset="0"/>
                <a:ea typeface="Arial" charset="0"/>
                <a:cs typeface="Arial" charset="0"/>
              </a:rPr>
              <a:t>–</a:t>
            </a:r>
            <a:r>
              <a:rPr lang="en-AU" sz="1000" dirty="0">
                <a:latin typeface="Arial" charset="0"/>
                <a:ea typeface="Arial" charset="0"/>
                <a:cs typeface="Arial" charset="0"/>
              </a:rPr>
              <a:t> control) </a:t>
            </a:r>
            <a:r>
              <a:rPr lang="en-AU" sz="1000" dirty="0" smtClean="0">
                <a:latin typeface="Arial" charset="0"/>
                <a:ea typeface="Arial" charset="0"/>
                <a:cs typeface="Arial" charset="0"/>
              </a:rPr>
              <a:t>is displayed as a density histogram using data from sample B4-1. These plot illustrate that for CG and CHG DMRs the level of CHH methylation changes very little (right column). CG and CHG levels exhibit two behaviours: they can change independently (context specific DMRs) as indicated arrows for the areas between the red lines; and also concurrently. (E)-(F) Percent CHH methylation at each CG and CHG DMRs is plotted in the controls compared to the samples. There </a:t>
            </a:r>
            <a:r>
              <a:rPr lang="en-AU" sz="1000" dirty="0">
                <a:latin typeface="Arial" charset="0"/>
                <a:ea typeface="Arial" charset="0"/>
                <a:cs typeface="Arial" charset="0"/>
              </a:rPr>
              <a:t>are very few examples of changes in CHH methylation levels at CG or CHG DMRs and in most cases the level of CHH methylation at these regions is very low in both the control and tissue culture samples</a:t>
            </a:r>
            <a:r>
              <a:rPr lang="en-AU" sz="1000" dirty="0" smtClean="0">
                <a:latin typeface="Arial" charset="0"/>
                <a:ea typeface="Arial" charset="0"/>
                <a:cs typeface="Arial" charset="0"/>
              </a:rPr>
              <a:t>.</a:t>
            </a:r>
            <a:endParaRPr lang="en-AU" sz="1000" b="1" dirty="0">
              <a:latin typeface="Arial" charset="0"/>
              <a:ea typeface="Arial" charset="0"/>
              <a:cs typeface="Arial" charset="0"/>
            </a:endParaRPr>
          </a:p>
        </p:txBody>
      </p:sp>
    </p:spTree>
    <p:extLst>
      <p:ext uri="{BB962C8B-B14F-4D97-AF65-F5344CB8AC3E}">
        <p14:creationId xmlns:p14="http://schemas.microsoft.com/office/powerpoint/2010/main" val="16368974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98649</TotalTime>
  <Words>379</Words>
  <Application>Microsoft Macintosh PowerPoint</Application>
  <PresentationFormat>A4 Paper (210x297 mm)</PresentationFormat>
  <Paragraphs>38</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Calibri</vt:lpstr>
      <vt:lpstr>Calibri Light</vt:lpstr>
      <vt:lpstr>Times</vt:lpstr>
      <vt:lpstr>Arial</vt:lpstr>
      <vt:lpstr>Office Theme</vt:lpstr>
      <vt:lpstr>PowerPoint Presentation</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Crisp</dc:creator>
  <cp:lastModifiedBy>Peter Crisp</cp:lastModifiedBy>
  <cp:revision>446</cp:revision>
  <cp:lastPrinted>2018-04-27T17:01:49Z</cp:lastPrinted>
  <dcterms:created xsi:type="dcterms:W3CDTF">2017-07-11T18:42:12Z</dcterms:created>
  <dcterms:modified xsi:type="dcterms:W3CDTF">2018-04-30T18:58:41Z</dcterms:modified>
</cp:coreProperties>
</file>