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85" r:id="rId3"/>
    <p:sldId id="278" r:id="rId4"/>
    <p:sldId id="286" r:id="rId5"/>
    <p:sldId id="284" r:id="rId6"/>
    <p:sldId id="291" r:id="rId7"/>
    <p:sldId id="267" r:id="rId8"/>
    <p:sldId id="287" r:id="rId9"/>
    <p:sldId id="283" r:id="rId10"/>
    <p:sldId id="288" r:id="rId11"/>
    <p:sldId id="269" r:id="rId12"/>
    <p:sldId id="290" r:id="rId13"/>
    <p:sldId id="259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" userDrawn="1">
          <p15:clr>
            <a:srgbClr val="A4A3A4"/>
          </p15:clr>
        </p15:guide>
        <p15:guide id="2" pos="44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SAMA" initials="O" lastIdx="1" clrIdx="0">
    <p:extLst>
      <p:ext uri="{19B8F6BF-5375-455C-9EA6-DF929625EA0E}">
        <p15:presenceInfo xmlns:p15="http://schemas.microsoft.com/office/powerpoint/2012/main" userId="OSAM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532" autoAdjust="0"/>
  </p:normalViewPr>
  <p:slideViewPr>
    <p:cSldViewPr snapToGrid="0">
      <p:cViewPr varScale="1">
        <p:scale>
          <a:sx n="51" d="100"/>
          <a:sy n="51" d="100"/>
        </p:scale>
        <p:origin x="70" y="431"/>
      </p:cViewPr>
      <p:guideLst>
        <p:guide orient="horz" pos="408"/>
        <p:guide pos="4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ins\Dropbox\Papers\fhod-1%20Osama\fhod-1(sb123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ropbox\Papers\fhod-1%20Osama\fhod-1%20transgenics\fhod-1%20transgene%20rescue%20-%20be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ins_000\Documents\Dropbox\Papers\fhod-1%20Osama\Manuscript\formin%20spread%20shee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'paper fig zyg rescue'!$I$1</c:f>
              <c:strCache>
                <c:ptCount val="1"/>
                <c:pt idx="0">
                  <c:v>unhatched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cat>
            <c:strRef>
              <c:f>'paper fig zyg rescue'!$B$2:$B$10</c:f>
              <c:strCache>
                <c:ptCount val="3"/>
                <c:pt idx="0">
                  <c:v>let-502</c:v>
                </c:pt>
                <c:pt idx="1">
                  <c:v>let-502 fhod-1</c:v>
                </c:pt>
                <c:pt idx="2">
                  <c:v>let-502 fhod-1 x let-502 ♂  </c:v>
                </c:pt>
              </c:strCache>
            </c:strRef>
          </c:cat>
          <c:val>
            <c:numRef>
              <c:f>'paper fig zyg rescue'!$I$2:$I$10</c:f>
              <c:numCache>
                <c:formatCode>0%</c:formatCode>
                <c:ptCount val="3"/>
                <c:pt idx="0">
                  <c:v>8.4479371316306479E-2</c:v>
                </c:pt>
                <c:pt idx="1">
                  <c:v>0.16745283018867924</c:v>
                </c:pt>
                <c:pt idx="2">
                  <c:v>5.2121212121212124E-2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21-49FB-BD8A-997C0D5B8C33}"/>
            </c:ext>
          </c:extLst>
        </c:ser>
        <c:ser>
          <c:idx val="1"/>
          <c:order val="1"/>
          <c:tx>
            <c:strRef>
              <c:f>'paper fig zyg rescue'!$J$1</c:f>
              <c:strCache>
                <c:ptCount val="1"/>
                <c:pt idx="0">
                  <c:v>≤ 2 fold/L1 Dpy arrest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prstClr val="black"/>
              </a:solidFill>
            </a:ln>
          </c:spPr>
          <c:invertIfNegative val="0"/>
          <c:cat>
            <c:strRef>
              <c:f>'paper fig zyg rescue'!$B$2:$B$10</c:f>
              <c:strCache>
                <c:ptCount val="3"/>
                <c:pt idx="0">
                  <c:v>let-502</c:v>
                </c:pt>
                <c:pt idx="1">
                  <c:v>let-502 fhod-1</c:v>
                </c:pt>
                <c:pt idx="2">
                  <c:v>let-502 fhod-1 x let-502 ♂  </c:v>
                </c:pt>
              </c:strCache>
            </c:strRef>
          </c:cat>
          <c:val>
            <c:numRef>
              <c:f>'paper fig zyg rescue'!$J$2:$J$10</c:f>
              <c:numCache>
                <c:formatCode>0%</c:formatCode>
                <c:ptCount val="3"/>
                <c:pt idx="0">
                  <c:v>0.2337917485265226</c:v>
                </c:pt>
                <c:pt idx="1">
                  <c:v>0.82547169811320753</c:v>
                </c:pt>
                <c:pt idx="2">
                  <c:v>0.37696969696969695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21-49FB-BD8A-997C0D5B8C33}"/>
            </c:ext>
          </c:extLst>
        </c:ser>
        <c:ser>
          <c:idx val="2"/>
          <c:order val="2"/>
          <c:tx>
            <c:strRef>
              <c:f>'paper fig zyg rescue'!$K$1</c:f>
              <c:strCache>
                <c:ptCount val="1"/>
                <c:pt idx="0">
                  <c:v>larval arrest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prstClr val="black"/>
              </a:solidFill>
            </a:ln>
          </c:spPr>
          <c:invertIfNegative val="0"/>
          <c:cat>
            <c:strRef>
              <c:f>'paper fig zyg rescue'!$B$2:$B$10</c:f>
              <c:strCache>
                <c:ptCount val="3"/>
                <c:pt idx="0">
                  <c:v>let-502</c:v>
                </c:pt>
                <c:pt idx="1">
                  <c:v>let-502 fhod-1</c:v>
                </c:pt>
                <c:pt idx="2">
                  <c:v>let-502 fhod-1 x let-502 ♂  </c:v>
                </c:pt>
              </c:strCache>
            </c:strRef>
          </c:cat>
          <c:val>
            <c:numRef>
              <c:f>'paper fig zyg rescue'!$K$2:$K$10</c:f>
              <c:numCache>
                <c:formatCode>0%</c:formatCode>
                <c:ptCount val="3"/>
                <c:pt idx="0">
                  <c:v>0.37917485265225931</c:v>
                </c:pt>
                <c:pt idx="1">
                  <c:v>7.0754716981132077E-3</c:v>
                </c:pt>
                <c:pt idx="2">
                  <c:v>0.43636363636363634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321-49FB-BD8A-997C0D5B8C33}"/>
            </c:ext>
          </c:extLst>
        </c:ser>
        <c:ser>
          <c:idx val="3"/>
          <c:order val="3"/>
          <c:tx>
            <c:strRef>
              <c:f>'paper fig zyg rescue'!$L$1</c:f>
              <c:strCache>
                <c:ptCount val="1"/>
                <c:pt idx="0">
                  <c:v>adult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'paper fig zyg rescue'!$B$2:$B$10</c:f>
              <c:strCache>
                <c:ptCount val="3"/>
                <c:pt idx="0">
                  <c:v>let-502</c:v>
                </c:pt>
                <c:pt idx="1">
                  <c:v>let-502 fhod-1</c:v>
                </c:pt>
                <c:pt idx="2">
                  <c:v>let-502 fhod-1 x let-502 ♂  </c:v>
                </c:pt>
              </c:strCache>
            </c:strRef>
          </c:cat>
          <c:val>
            <c:numRef>
              <c:f>'paper fig zyg rescue'!$L$2:$L$10</c:f>
              <c:numCache>
                <c:formatCode>0%</c:formatCode>
                <c:ptCount val="3"/>
                <c:pt idx="0">
                  <c:v>0.30255402750491162</c:v>
                </c:pt>
                <c:pt idx="1">
                  <c:v>0</c:v>
                </c:pt>
                <c:pt idx="2">
                  <c:v>0.13454545454545455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321-49FB-BD8A-997C0D5B8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2"/>
        <c:overlap val="100"/>
        <c:axId val="409289168"/>
        <c:axId val="409288384"/>
      </c:barChart>
      <c:catAx>
        <c:axId val="409289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2700000"/>
          <a:lstStyle/>
          <a:p>
            <a:pPr>
              <a:defRPr sz="1300" b="1" i="1" baseline="0"/>
            </a:pPr>
            <a:endParaRPr lang="en-US"/>
          </a:p>
        </c:txPr>
        <c:crossAx val="409288384"/>
        <c:crosses val="autoZero"/>
        <c:auto val="1"/>
        <c:lblAlgn val="ctr"/>
        <c:lblOffset val="100"/>
        <c:noMultiLvlLbl val="0"/>
      </c:catAx>
      <c:valAx>
        <c:axId val="409288384"/>
        <c:scaling>
          <c:orientation val="minMax"/>
        </c:scaling>
        <c:delete val="0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409289168"/>
        <c:crosses val="autoZero"/>
        <c:crossBetween val="between"/>
        <c:majorUnit val="0.25"/>
      </c:valAx>
    </c:plotArea>
    <c:legend>
      <c:legendPos val="t"/>
      <c:layout/>
      <c:overlay val="0"/>
      <c:txPr>
        <a:bodyPr/>
        <a:lstStyle/>
        <a:p>
          <a:pPr>
            <a:defRPr sz="1200" b="1" i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'Score by eye paper'!$H$8</c:f>
              <c:strCache>
                <c:ptCount val="1"/>
                <c:pt idx="0">
                  <c:v>unhatched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'Score by eye paper'!$A$10:$A$13</c:f>
              <c:strCache>
                <c:ptCount val="4"/>
                <c:pt idx="0">
                  <c:v>let-502</c:v>
                </c:pt>
                <c:pt idx="1">
                  <c:v>fhod-1 let-502</c:v>
                </c:pt>
                <c:pt idx="2">
                  <c:v>fhod-1 let-502; sbEx195(short)</c:v>
                </c:pt>
                <c:pt idx="3">
                  <c:v>fhod-1 let-502; sbEx200(short)</c:v>
                </c:pt>
              </c:strCache>
            </c:strRef>
          </c:cat>
          <c:val>
            <c:numRef>
              <c:f>'Score by eye paper'!$H$10:$H$13</c:f>
              <c:numCache>
                <c:formatCode>0%</c:formatCode>
                <c:ptCount val="4"/>
                <c:pt idx="0">
                  <c:v>3.9215686274509803E-2</c:v>
                </c:pt>
                <c:pt idx="1">
                  <c:v>0</c:v>
                </c:pt>
                <c:pt idx="2">
                  <c:v>2.0833333333333332E-2</c:v>
                </c:pt>
                <c:pt idx="3">
                  <c:v>4.1666666666666664E-2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68-409A-A943-928AA48F9D11}"/>
            </c:ext>
          </c:extLst>
        </c:ser>
        <c:ser>
          <c:idx val="1"/>
          <c:order val="1"/>
          <c:tx>
            <c:strRef>
              <c:f>'Score by eye paper'!$I$8</c:f>
              <c:strCache>
                <c:ptCount val="1"/>
                <c:pt idx="0">
                  <c:v>&lt;2 fold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'Score by eye paper'!$I$10:$I$13</c:f>
              <c:numCache>
                <c:formatCode>0%</c:formatCode>
                <c:ptCount val="4"/>
                <c:pt idx="0">
                  <c:v>9.8039215686274508E-3</c:v>
                </c:pt>
                <c:pt idx="1">
                  <c:v>0.86127167630057799</c:v>
                </c:pt>
                <c:pt idx="2">
                  <c:v>0.34375</c:v>
                </c:pt>
                <c:pt idx="3">
                  <c:v>0.46666666666666667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68-409A-A943-928AA48F9D11}"/>
            </c:ext>
          </c:extLst>
        </c:ser>
        <c:ser>
          <c:idx val="2"/>
          <c:order val="2"/>
          <c:tx>
            <c:strRef>
              <c:f>'Score by eye paper'!$J$8</c:f>
              <c:strCache>
                <c:ptCount val="1"/>
                <c:pt idx="0">
                  <c:v>2 fold to L3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'Score by eye paper'!$J$10:$J$13</c:f>
              <c:numCache>
                <c:formatCode>0%</c:formatCode>
                <c:ptCount val="4"/>
                <c:pt idx="0">
                  <c:v>1.9607843137254902E-2</c:v>
                </c:pt>
                <c:pt idx="1">
                  <c:v>0.13872832369942195</c:v>
                </c:pt>
                <c:pt idx="2">
                  <c:v>0.5</c:v>
                </c:pt>
                <c:pt idx="3">
                  <c:v>0.42499999999999999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68-409A-A943-928AA48F9D11}"/>
            </c:ext>
          </c:extLst>
        </c:ser>
        <c:ser>
          <c:idx val="3"/>
          <c:order val="3"/>
          <c:tx>
            <c:strRef>
              <c:f>'Score by eye paper'!$K$8</c:f>
              <c:strCache>
                <c:ptCount val="1"/>
                <c:pt idx="0">
                  <c:v>L4/adult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val>
            <c:numRef>
              <c:f>'Score by eye paper'!$K$10:$K$13</c:f>
              <c:numCache>
                <c:formatCode>0%</c:formatCode>
                <c:ptCount val="4"/>
                <c:pt idx="0">
                  <c:v>0.93137254901960786</c:v>
                </c:pt>
                <c:pt idx="1">
                  <c:v>0</c:v>
                </c:pt>
                <c:pt idx="2">
                  <c:v>0.13541666666666666</c:v>
                </c:pt>
                <c:pt idx="3">
                  <c:v>6.6666666666666666E-2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68-409A-A943-928AA48F9D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267616"/>
        <c:axId val="314269184"/>
      </c:barChart>
      <c:catAx>
        <c:axId val="31426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1" i="1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269184"/>
        <c:crosses val="autoZero"/>
        <c:auto val="1"/>
        <c:lblAlgn val="ctr"/>
        <c:lblOffset val="100"/>
        <c:noMultiLvlLbl val="0"/>
      </c:catAx>
      <c:valAx>
        <c:axId val="314269184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267616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t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1"/>
          <c:order val="0"/>
          <c:tx>
            <c:v>Unhatch</c:v>
          </c:tx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val>
            <c:numRef>
              <c:f>'mutants only (2)'!$D$5:$D$14</c:f>
              <c:numCache>
                <c:formatCode>General</c:formatCode>
                <c:ptCount val="10"/>
                <c:pt idx="0">
                  <c:v>8</c:v>
                </c:pt>
                <c:pt idx="1">
                  <c:v>30</c:v>
                </c:pt>
                <c:pt idx="2">
                  <c:v>40</c:v>
                </c:pt>
                <c:pt idx="3">
                  <c:v>12</c:v>
                </c:pt>
                <c:pt idx="4">
                  <c:v>61</c:v>
                </c:pt>
                <c:pt idx="5">
                  <c:v>161</c:v>
                </c:pt>
                <c:pt idx="6">
                  <c:v>9</c:v>
                </c:pt>
                <c:pt idx="7">
                  <c:v>91</c:v>
                </c:pt>
                <c:pt idx="8">
                  <c:v>138</c:v>
                </c:pt>
                <c:pt idx="9">
                  <c:v>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00-4C80-9966-7271BFB91DBC}"/>
            </c:ext>
          </c:extLst>
        </c:ser>
        <c:ser>
          <c:idx val="2"/>
          <c:order val="1"/>
          <c:tx>
            <c:v>Early Arrest</c:v>
          </c:tx>
          <c:spPr>
            <a:solidFill>
              <a:schemeClr val="bg1">
                <a:lumMod val="50000"/>
              </a:schemeClr>
            </a:solidFill>
            <a:ln>
              <a:solidFill>
                <a:prstClr val="black"/>
              </a:solidFill>
            </a:ln>
          </c:spPr>
          <c:invertIfNegative val="0"/>
          <c:val>
            <c:numRef>
              <c:f>'mutants only (2)'!$E$5:$E$14</c:f>
              <c:numCache>
                <c:formatCode>General</c:formatCode>
                <c:ptCount val="10"/>
                <c:pt idx="0">
                  <c:v>0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  <c:pt idx="7">
                  <c:v>5</c:v>
                </c:pt>
                <c:pt idx="8">
                  <c:v>10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00-4C80-9966-7271BFB91DBC}"/>
            </c:ext>
          </c:extLst>
        </c:ser>
        <c:ser>
          <c:idx val="3"/>
          <c:order val="2"/>
          <c:tx>
            <c:v>Late Arrest</c:v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'mutants only (2)'!$F$5:$F$14</c:f>
              <c:numCache>
                <c:formatCode>General</c:formatCode>
                <c:ptCount val="10"/>
                <c:pt idx="0">
                  <c:v>0</c:v>
                </c:pt>
                <c:pt idx="1">
                  <c:v>4</c:v>
                </c:pt>
                <c:pt idx="2">
                  <c:v>0</c:v>
                </c:pt>
                <c:pt idx="3">
                  <c:v>0</c:v>
                </c:pt>
                <c:pt idx="4">
                  <c:v>6</c:v>
                </c:pt>
                <c:pt idx="5">
                  <c:v>10</c:v>
                </c:pt>
                <c:pt idx="6">
                  <c:v>1</c:v>
                </c:pt>
                <c:pt idx="7">
                  <c:v>1</c:v>
                </c:pt>
                <c:pt idx="8">
                  <c:v>35</c:v>
                </c:pt>
                <c:pt idx="9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00-4C80-9966-7271BFB91DBC}"/>
            </c:ext>
          </c:extLst>
        </c:ser>
        <c:ser>
          <c:idx val="0"/>
          <c:order val="3"/>
          <c:tx>
            <c:v>WT</c:v>
          </c:tx>
          <c:spPr>
            <a:noFill/>
            <a:ln>
              <a:solidFill>
                <a:schemeClr val="tx1"/>
              </a:solidFill>
            </a:ln>
          </c:spPr>
          <c:invertIfNegative val="0"/>
          <c:cat>
            <c:strRef>
              <c:f>'mutants only (2)'!$A$5:$A$24</c:f>
              <c:strCache>
                <c:ptCount val="12"/>
                <c:pt idx="0">
                  <c:v>wild type</c:v>
                </c:pt>
                <c:pt idx="1">
                  <c:v>fhod-1</c:v>
                </c:pt>
                <c:pt idx="2">
                  <c:v>inft-2</c:v>
                </c:pt>
                <c:pt idx="3">
                  <c:v>frl-1</c:v>
                </c:pt>
                <c:pt idx="4">
                  <c:v>fozi-1</c:v>
                </c:pt>
                <c:pt idx="5">
                  <c:v>exc-6</c:v>
                </c:pt>
                <c:pt idx="6">
                  <c:v>daam-1/+</c:v>
                </c:pt>
                <c:pt idx="7">
                  <c:v>cyk-1/+</c:v>
                </c:pt>
                <c:pt idx="8">
                  <c:v>fhod-1; exc-6</c:v>
                </c:pt>
                <c:pt idx="9">
                  <c:v>fhod-1; cyk-1/+</c:v>
                </c:pt>
                <c:pt idx="11">
                  <c:v>22222</c:v>
                </c:pt>
              </c:strCache>
            </c:strRef>
          </c:cat>
          <c:val>
            <c:numRef>
              <c:f>'mutants only (2)'!$C$5:$C$14</c:f>
              <c:numCache>
                <c:formatCode>General</c:formatCode>
                <c:ptCount val="10"/>
                <c:pt idx="0">
                  <c:v>170</c:v>
                </c:pt>
                <c:pt idx="1">
                  <c:v>166</c:v>
                </c:pt>
                <c:pt idx="2">
                  <c:v>420</c:v>
                </c:pt>
                <c:pt idx="3">
                  <c:v>234</c:v>
                </c:pt>
                <c:pt idx="4">
                  <c:v>502</c:v>
                </c:pt>
                <c:pt idx="5">
                  <c:v>545</c:v>
                </c:pt>
                <c:pt idx="6">
                  <c:v>120</c:v>
                </c:pt>
                <c:pt idx="7">
                  <c:v>1018</c:v>
                </c:pt>
                <c:pt idx="8">
                  <c:v>281</c:v>
                </c:pt>
                <c:pt idx="9">
                  <c:v>590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00-4C80-9966-7271BFB91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14266832"/>
        <c:axId val="314268400"/>
      </c:barChart>
      <c:catAx>
        <c:axId val="3142668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200" b="1" i="1" baseline="0">
                <a:latin typeface="Calibri" panose="020F0502020204030204" pitchFamily="34" charset="0"/>
              </a:defRPr>
            </a:pPr>
            <a:endParaRPr lang="en-US"/>
          </a:p>
        </c:txPr>
        <c:crossAx val="314268400"/>
        <c:crosses val="autoZero"/>
        <c:auto val="1"/>
        <c:lblAlgn val="ctr"/>
        <c:lblOffset val="100"/>
        <c:noMultiLvlLbl val="0"/>
      </c:catAx>
      <c:valAx>
        <c:axId val="31426840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400" b="1" i="0" baseline="0">
                    <a:latin typeface="Calibri" panose="020F0502020204030204" pitchFamily="34" charset="0"/>
                    <a:cs typeface="Times New Roman" pitchFamily="18" charset="0"/>
                  </a:rPr>
                  <a:t>Elongation stage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en-US" sz="1200" b="1" i="0" baseline="0">
                <a:latin typeface="Calibri" panose="020F0502020204030204" pitchFamily="34" charset="0"/>
              </a:defRPr>
            </a:pPr>
            <a:endParaRPr lang="en-US"/>
          </a:p>
        </c:txPr>
        <c:crossAx val="314266832"/>
        <c:crosses val="autoZero"/>
        <c:crossBetween val="between"/>
        <c:majorUnit val="0.2"/>
      </c:valAx>
    </c:plotArea>
    <c:legend>
      <c:legendPos val="t"/>
      <c:layout/>
      <c:overlay val="0"/>
      <c:txPr>
        <a:bodyPr/>
        <a:lstStyle/>
        <a:p>
          <a:pPr>
            <a:defRPr lang="en-US" sz="12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1"/>
          <c:order val="0"/>
          <c:tx>
            <c:v>Unhatch</c:v>
          </c:tx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val>
            <c:numRef>
              <c:f>'Let-502RNAi manuscript + wsp'!$D$5:$D$34</c:f>
              <c:numCache>
                <c:formatCode>General</c:formatCode>
                <c:ptCount val="30"/>
                <c:pt idx="0">
                  <c:v>8</c:v>
                </c:pt>
                <c:pt idx="1">
                  <c:v>140</c:v>
                </c:pt>
                <c:pt idx="2">
                  <c:v>30</c:v>
                </c:pt>
                <c:pt idx="3">
                  <c:v>359</c:v>
                </c:pt>
                <c:pt idx="4">
                  <c:v>40</c:v>
                </c:pt>
                <c:pt idx="5">
                  <c:v>28</c:v>
                </c:pt>
                <c:pt idx="6">
                  <c:v>12</c:v>
                </c:pt>
                <c:pt idx="7">
                  <c:v>288</c:v>
                </c:pt>
                <c:pt idx="8">
                  <c:v>61</c:v>
                </c:pt>
                <c:pt idx="9">
                  <c:v>35</c:v>
                </c:pt>
                <c:pt idx="10">
                  <c:v>161</c:v>
                </c:pt>
                <c:pt idx="11">
                  <c:v>220</c:v>
                </c:pt>
                <c:pt idx="12">
                  <c:v>138</c:v>
                </c:pt>
                <c:pt idx="13">
                  <c:v>352</c:v>
                </c:pt>
                <c:pt idx="14">
                  <c:v>91</c:v>
                </c:pt>
                <c:pt idx="15">
                  <c:v>951</c:v>
                </c:pt>
                <c:pt idx="16">
                  <c:v>9</c:v>
                </c:pt>
                <c:pt idx="17">
                  <c:v>676</c:v>
                </c:pt>
                <c:pt idx="18">
                  <c:v>179</c:v>
                </c:pt>
                <c:pt idx="19">
                  <c:v>107</c:v>
                </c:pt>
                <c:pt idx="20">
                  <c:v>21</c:v>
                </c:pt>
                <c:pt idx="21">
                  <c:v>58</c:v>
                </c:pt>
                <c:pt idx="22">
                  <c:v>12</c:v>
                </c:pt>
                <c:pt idx="23">
                  <c:v>142</c:v>
                </c:pt>
                <c:pt idx="24">
                  <c:v>36</c:v>
                </c:pt>
                <c:pt idx="25">
                  <c:v>113</c:v>
                </c:pt>
                <c:pt idx="26">
                  <c:v>180</c:v>
                </c:pt>
                <c:pt idx="27">
                  <c:v>180</c:v>
                </c:pt>
                <c:pt idx="28">
                  <c:v>135</c:v>
                </c:pt>
                <c:pt idx="29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8D-4A80-9CEC-33F73F90B28F}"/>
            </c:ext>
          </c:extLst>
        </c:ser>
        <c:ser>
          <c:idx val="2"/>
          <c:order val="1"/>
          <c:tx>
            <c:v>Early Arrest</c:v>
          </c:tx>
          <c:spPr>
            <a:solidFill>
              <a:schemeClr val="bg1">
                <a:lumMod val="50000"/>
              </a:schemeClr>
            </a:solidFill>
            <a:ln>
              <a:solidFill>
                <a:prstClr val="black"/>
              </a:solidFill>
            </a:ln>
          </c:spPr>
          <c:invertIfNegative val="0"/>
          <c:val>
            <c:numRef>
              <c:f>'Let-502RNAi manuscript + wsp'!$E$5:$E$34</c:f>
              <c:numCache>
                <c:formatCode>General</c:formatCode>
                <c:ptCount val="30"/>
                <c:pt idx="0">
                  <c:v>0</c:v>
                </c:pt>
                <c:pt idx="1">
                  <c:v>233</c:v>
                </c:pt>
                <c:pt idx="2">
                  <c:v>7</c:v>
                </c:pt>
                <c:pt idx="3">
                  <c:v>297</c:v>
                </c:pt>
                <c:pt idx="4">
                  <c:v>0</c:v>
                </c:pt>
                <c:pt idx="5">
                  <c:v>8</c:v>
                </c:pt>
                <c:pt idx="6">
                  <c:v>0</c:v>
                </c:pt>
                <c:pt idx="7">
                  <c:v>428</c:v>
                </c:pt>
                <c:pt idx="8">
                  <c:v>3</c:v>
                </c:pt>
                <c:pt idx="9">
                  <c:v>58</c:v>
                </c:pt>
                <c:pt idx="10">
                  <c:v>1</c:v>
                </c:pt>
                <c:pt idx="11">
                  <c:v>302</c:v>
                </c:pt>
                <c:pt idx="12">
                  <c:v>10</c:v>
                </c:pt>
                <c:pt idx="13">
                  <c:v>80</c:v>
                </c:pt>
                <c:pt idx="14">
                  <c:v>5</c:v>
                </c:pt>
                <c:pt idx="15">
                  <c:v>60</c:v>
                </c:pt>
                <c:pt idx="16">
                  <c:v>0</c:v>
                </c:pt>
                <c:pt idx="17">
                  <c:v>184</c:v>
                </c:pt>
                <c:pt idx="18">
                  <c:v>30</c:v>
                </c:pt>
                <c:pt idx="19">
                  <c:v>3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13</c:v>
                </c:pt>
                <c:pt idx="26">
                  <c:v>0</c:v>
                </c:pt>
                <c:pt idx="27">
                  <c:v>15</c:v>
                </c:pt>
                <c:pt idx="29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8D-4A80-9CEC-33F73F90B28F}"/>
            </c:ext>
          </c:extLst>
        </c:ser>
        <c:ser>
          <c:idx val="3"/>
          <c:order val="2"/>
          <c:tx>
            <c:v>Late Arrest</c:v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'Let-502RNAi manuscript + wsp'!$F$5:$F$34</c:f>
              <c:numCache>
                <c:formatCode>General</c:formatCode>
                <c:ptCount val="30"/>
                <c:pt idx="0">
                  <c:v>0</c:v>
                </c:pt>
                <c:pt idx="1">
                  <c:v>145</c:v>
                </c:pt>
                <c:pt idx="2">
                  <c:v>4</c:v>
                </c:pt>
                <c:pt idx="3">
                  <c:v>5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  <c:pt idx="7">
                  <c:v>130</c:v>
                </c:pt>
                <c:pt idx="8">
                  <c:v>6</c:v>
                </c:pt>
                <c:pt idx="9">
                  <c:v>36</c:v>
                </c:pt>
                <c:pt idx="10">
                  <c:v>10</c:v>
                </c:pt>
                <c:pt idx="11">
                  <c:v>106</c:v>
                </c:pt>
                <c:pt idx="12">
                  <c:v>35</c:v>
                </c:pt>
                <c:pt idx="13">
                  <c:v>5</c:v>
                </c:pt>
                <c:pt idx="14">
                  <c:v>1</c:v>
                </c:pt>
                <c:pt idx="15">
                  <c:v>65</c:v>
                </c:pt>
                <c:pt idx="16">
                  <c:v>1</c:v>
                </c:pt>
                <c:pt idx="17">
                  <c:v>159</c:v>
                </c:pt>
                <c:pt idx="18">
                  <c:v>44</c:v>
                </c:pt>
                <c:pt idx="19">
                  <c:v>3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5</c:v>
                </c:pt>
                <c:pt idx="26">
                  <c:v>10</c:v>
                </c:pt>
                <c:pt idx="27">
                  <c:v>2</c:v>
                </c:pt>
                <c:pt idx="29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8D-4A80-9CEC-33F73F90B28F}"/>
            </c:ext>
          </c:extLst>
        </c:ser>
        <c:ser>
          <c:idx val="0"/>
          <c:order val="3"/>
          <c:tx>
            <c:v>WT</c:v>
          </c:tx>
          <c:spPr>
            <a:noFill/>
            <a:ln>
              <a:solidFill>
                <a:schemeClr val="tx1"/>
              </a:solidFill>
            </a:ln>
          </c:spPr>
          <c:invertIfNegative val="0"/>
          <c:cat>
            <c:strRef>
              <c:f>'Let-502RNAi manuscript + wsp'!$A$5:$A$54</c:f>
              <c:strCache>
                <c:ptCount val="50"/>
                <c:pt idx="0">
                  <c:v>wild type</c:v>
                </c:pt>
                <c:pt idx="1">
                  <c:v>let-502(RNAi)</c:v>
                </c:pt>
                <c:pt idx="2">
                  <c:v>fhod-1</c:v>
                </c:pt>
                <c:pt idx="3">
                  <c:v>fhod-1; let-502 (RNAi)</c:v>
                </c:pt>
                <c:pt idx="4">
                  <c:v>inft-2</c:v>
                </c:pt>
                <c:pt idx="5">
                  <c:v>inft-2; let-502 (RNAi)</c:v>
                </c:pt>
                <c:pt idx="6">
                  <c:v>frl-1</c:v>
                </c:pt>
                <c:pt idx="7">
                  <c:v>frl-1; let-502 (RNAi)</c:v>
                </c:pt>
                <c:pt idx="8">
                  <c:v>fozi-1</c:v>
                </c:pt>
                <c:pt idx="9">
                  <c:v>fozi-1; let-502 (RNAi)</c:v>
                </c:pt>
                <c:pt idx="10">
                  <c:v>exc-6</c:v>
                </c:pt>
                <c:pt idx="11">
                  <c:v>exc-6; let-502 (RNAi)</c:v>
                </c:pt>
                <c:pt idx="12">
                  <c:v>fhod-1; exc-6</c:v>
                </c:pt>
                <c:pt idx="13">
                  <c:v>fhod-1; exc-6; let-502 (RNAi)</c:v>
                </c:pt>
                <c:pt idx="14">
                  <c:v>cyk-1/+</c:v>
                </c:pt>
                <c:pt idx="15">
                  <c:v>cyk-1/+; let-502 (RNAi)</c:v>
                </c:pt>
                <c:pt idx="16">
                  <c:v>daam-1/+</c:v>
                </c:pt>
                <c:pt idx="17">
                  <c:v>daam-1/+; let-502 (RNAi)</c:v>
                </c:pt>
                <c:pt idx="18">
                  <c:v>fhod1; cyk-1/+</c:v>
                </c:pt>
                <c:pt idx="19">
                  <c:v>fhod-1; cyk-1/+; let-502 (RNAi)</c:v>
                </c:pt>
                <c:pt idx="20">
                  <c:v>fozi-1(RNAi)</c:v>
                </c:pt>
                <c:pt idx="21">
                  <c:v>fhod-1; exc-6; fozi-1(RNAi)</c:v>
                </c:pt>
                <c:pt idx="22">
                  <c:v>daam-1(RNAi)</c:v>
                </c:pt>
                <c:pt idx="23">
                  <c:v>fhod-1; exc-6; daam-1(RNAi)</c:v>
                </c:pt>
                <c:pt idx="24">
                  <c:v>cyk-1(RNAi)</c:v>
                </c:pt>
                <c:pt idx="25">
                  <c:v> fhod-1; exc-6; cyk-1(RNAi)</c:v>
                </c:pt>
                <c:pt idx="26">
                  <c:v>wve-1/+</c:v>
                </c:pt>
                <c:pt idx="27">
                  <c:v>wve-1/+; let-502 (RNAi)</c:v>
                </c:pt>
                <c:pt idx="28">
                  <c:v>wsp-1</c:v>
                </c:pt>
                <c:pt idx="29">
                  <c:v>wsp-1; let-502 (RNAi)</c:v>
                </c:pt>
                <c:pt idx="41">
                  <c:v>22222</c:v>
                </c:pt>
                <c:pt idx="42">
                  <c:v>N2</c:v>
                </c:pt>
                <c:pt idx="43">
                  <c:v>N2 (RNAi)</c:v>
                </c:pt>
                <c:pt idx="45">
                  <c:v>fhod-1</c:v>
                </c:pt>
                <c:pt idx="46">
                  <c:v>fhod-1(RNAi)</c:v>
                </c:pt>
                <c:pt idx="48">
                  <c:v>cyk-1/+</c:v>
                </c:pt>
                <c:pt idx="49">
                  <c:v>cyk-1/+(RNAi)</c:v>
                </c:pt>
              </c:strCache>
            </c:strRef>
          </c:cat>
          <c:val>
            <c:numRef>
              <c:f>'Let-502RNAi manuscript + wsp'!$C$5:$C$34</c:f>
              <c:numCache>
                <c:formatCode>General</c:formatCode>
                <c:ptCount val="30"/>
                <c:pt idx="0">
                  <c:v>170</c:v>
                </c:pt>
                <c:pt idx="1">
                  <c:v>286</c:v>
                </c:pt>
                <c:pt idx="2">
                  <c:v>166</c:v>
                </c:pt>
                <c:pt idx="3">
                  <c:v>15</c:v>
                </c:pt>
                <c:pt idx="4">
                  <c:v>420</c:v>
                </c:pt>
                <c:pt idx="5">
                  <c:v>20</c:v>
                </c:pt>
                <c:pt idx="6">
                  <c:v>234</c:v>
                </c:pt>
                <c:pt idx="7">
                  <c:v>467</c:v>
                </c:pt>
                <c:pt idx="8">
                  <c:v>502</c:v>
                </c:pt>
                <c:pt idx="9">
                  <c:v>71</c:v>
                </c:pt>
                <c:pt idx="10">
                  <c:v>545</c:v>
                </c:pt>
                <c:pt idx="11">
                  <c:v>57</c:v>
                </c:pt>
                <c:pt idx="12">
                  <c:v>281</c:v>
                </c:pt>
                <c:pt idx="13">
                  <c:v>10</c:v>
                </c:pt>
                <c:pt idx="14">
                  <c:v>1018</c:v>
                </c:pt>
                <c:pt idx="15">
                  <c:v>25</c:v>
                </c:pt>
                <c:pt idx="16">
                  <c:v>120</c:v>
                </c:pt>
                <c:pt idx="17">
                  <c:v>235</c:v>
                </c:pt>
                <c:pt idx="18">
                  <c:v>590</c:v>
                </c:pt>
                <c:pt idx="19">
                  <c:v>5</c:v>
                </c:pt>
                <c:pt idx="20">
                  <c:v>182</c:v>
                </c:pt>
                <c:pt idx="21">
                  <c:v>105</c:v>
                </c:pt>
                <c:pt idx="22">
                  <c:v>120</c:v>
                </c:pt>
                <c:pt idx="23">
                  <c:v>219</c:v>
                </c:pt>
                <c:pt idx="24">
                  <c:v>118</c:v>
                </c:pt>
                <c:pt idx="25">
                  <c:v>47</c:v>
                </c:pt>
                <c:pt idx="26">
                  <c:v>142</c:v>
                </c:pt>
                <c:pt idx="27">
                  <c:v>72</c:v>
                </c:pt>
                <c:pt idx="28">
                  <c:v>327</c:v>
                </c:pt>
                <c:pt idx="29">
                  <c:v>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A8D-4A80-9CEC-33F73F90B2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14268792"/>
        <c:axId val="314266048"/>
      </c:barChart>
      <c:catAx>
        <c:axId val="3142687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en-US" sz="1100" b="1" i="1" baseline="0"/>
            </a:pPr>
            <a:endParaRPr lang="en-US"/>
          </a:p>
        </c:txPr>
        <c:crossAx val="314266048"/>
        <c:crosses val="autoZero"/>
        <c:auto val="1"/>
        <c:lblAlgn val="ctr"/>
        <c:lblOffset val="100"/>
        <c:noMultiLvlLbl val="0"/>
      </c:catAx>
      <c:valAx>
        <c:axId val="314266048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lumMod val="85000"/>
                  <a:alpha val="47000"/>
                </a:sys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400" b="1" i="0" baseline="0" dirty="0"/>
                  <a:t>Elongation stage</a:t>
                </a:r>
                <a:endParaRPr lang="en-US" sz="1400" b="1" i="0" dirty="0"/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lang="en-US" sz="1400" b="1" i="0" baseline="0"/>
            </a:pPr>
            <a:endParaRPr lang="en-US"/>
          </a:p>
        </c:txPr>
        <c:crossAx val="314268792"/>
        <c:crosses val="autoZero"/>
        <c:crossBetween val="between"/>
        <c:majorUnit val="0.2"/>
      </c:valAx>
    </c:plotArea>
    <c:legend>
      <c:legendPos val="t"/>
      <c:layout/>
      <c:overlay val="0"/>
      <c:txPr>
        <a:bodyPr/>
        <a:lstStyle/>
        <a:p>
          <a:pPr>
            <a:defRPr lang="en-US" sz="1400" b="1" i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71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3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32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34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1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18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3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35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07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28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50F68-4FF0-4255-B7E6-2A80A42B0328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1EF62-D388-42E1-9ED7-0DFDDAD42B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6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chart" Target="../charts/chart2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250" y="64886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1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39116" y="1312861"/>
            <a:ext cx="4276981" cy="4093428"/>
            <a:chOff x="4762516" y="1593669"/>
            <a:chExt cx="4276981" cy="4093428"/>
          </a:xfrm>
        </p:grpSpPr>
        <p:sp>
          <p:nvSpPr>
            <p:cNvPr id="4" name="TextBox 3"/>
            <p:cNvSpPr txBox="1"/>
            <p:nvPr/>
          </p:nvSpPr>
          <p:spPr>
            <a:xfrm>
              <a:off x="4762516" y="1593669"/>
              <a:ext cx="4276981" cy="40934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Rescue by zygotic </a:t>
              </a:r>
              <a:r>
                <a:rPr lang="en-US" b="1" i="1" dirty="0"/>
                <a:t>fem-2(+)</a:t>
              </a:r>
              <a:endParaRPr lang="en-US" b="1" dirty="0"/>
            </a:p>
            <a:p>
              <a:endParaRPr lang="en-US" sz="1200" b="1" i="1" dirty="0"/>
            </a:p>
            <a:p>
              <a:pPr algn="ctr"/>
              <a:r>
                <a:rPr lang="en-US" sz="1400" b="1" i="1" dirty="0" smtClean="0"/>
                <a:t>fhod-1 dpy-5; fem-2  x  fhod-1/dpy-5 unc-57 </a:t>
              </a:r>
              <a:r>
                <a:rPr lang="en-US" sz="1400" b="1" i="1" dirty="0" smtClean="0">
                  <a:cs typeface="Times New Roman" panose="02020603050405020304" pitchFamily="18" charset="0"/>
                </a:rPr>
                <a:t>♂</a:t>
              </a:r>
            </a:p>
            <a:p>
              <a:endParaRPr lang="en-US" sz="1200" b="1" i="1" dirty="0">
                <a:cs typeface="Times New Roman" panose="02020603050405020304" pitchFamily="18" charset="0"/>
              </a:endParaRPr>
            </a:p>
            <a:p>
              <a:endParaRPr lang="en-US" sz="1200" b="1" i="1" dirty="0" smtClean="0">
                <a:cs typeface="Times New Roman" panose="02020603050405020304" pitchFamily="18" charset="0"/>
              </a:endParaRPr>
            </a:p>
            <a:p>
              <a:endParaRPr lang="en-US" sz="1200" b="1" i="1" dirty="0">
                <a:cs typeface="Times New Roman" panose="02020603050405020304" pitchFamily="18" charset="0"/>
              </a:endParaRPr>
            </a:p>
            <a:p>
              <a:endParaRPr lang="en-US" sz="1200" b="1" i="1" dirty="0" smtClean="0">
                <a:cs typeface="Times New Roman" panose="02020603050405020304" pitchFamily="18" charset="0"/>
              </a:endParaRPr>
            </a:p>
            <a:p>
              <a:pPr algn="ctr"/>
              <a:r>
                <a:rPr lang="en-US" sz="1200" b="1" dirty="0" smtClean="0">
                  <a:cs typeface="Times New Roman" panose="02020603050405020304" pitchFamily="18" charset="0"/>
                </a:rPr>
                <a:t>Score adult males, which are outcross rather than self progeny</a:t>
              </a:r>
            </a:p>
            <a:p>
              <a:endParaRPr lang="en-US" sz="1200" b="1" dirty="0">
                <a:cs typeface="Times New Roman" panose="02020603050405020304" pitchFamily="18" charset="0"/>
              </a:endParaRPr>
            </a:p>
            <a:p>
              <a:r>
                <a:rPr lang="en-US" sz="1200" b="1" i="1" dirty="0" smtClean="0"/>
                <a:t>fhod-1 dpy-5/dpy-5 </a:t>
              </a:r>
              <a:r>
                <a:rPr lang="en-US" sz="1200" b="1" i="1" dirty="0"/>
                <a:t>unc-57; fem-2/+ 	</a:t>
              </a:r>
              <a:r>
                <a:rPr lang="en-US" sz="1200" b="1" dirty="0" smtClean="0"/>
                <a:t>128 Dpy </a:t>
              </a:r>
              <a:r>
                <a:rPr lang="en-US" sz="1200" b="1" i="1" dirty="0"/>
                <a:t> </a:t>
              </a:r>
              <a:r>
                <a:rPr lang="en-US" sz="1200" b="1" i="1" dirty="0" smtClean="0">
                  <a:cs typeface="Times New Roman" panose="02020603050405020304" pitchFamily="18" charset="0"/>
                </a:rPr>
                <a:t>♂</a:t>
              </a:r>
            </a:p>
            <a:p>
              <a:r>
                <a:rPr lang="en-US" sz="1200" b="1" dirty="0" smtClean="0">
                  <a:cs typeface="Times New Roman" panose="02020603050405020304" pitchFamily="18" charset="0"/>
                </a:rPr>
                <a:t>zygotic</a:t>
              </a:r>
              <a:r>
                <a:rPr lang="en-US" sz="1200" b="1" i="1" dirty="0" smtClean="0">
                  <a:cs typeface="Times New Roman" panose="02020603050405020304" pitchFamily="18" charset="0"/>
                </a:rPr>
                <a:t> fhod-1(+) </a:t>
              </a:r>
              <a:r>
                <a:rPr lang="en-US" sz="1200" b="1" dirty="0" smtClean="0">
                  <a:cs typeface="Times New Roman" panose="02020603050405020304" pitchFamily="18" charset="0"/>
                </a:rPr>
                <a:t>and </a:t>
              </a:r>
              <a:r>
                <a:rPr lang="en-US" sz="1200" b="1" i="1" dirty="0" smtClean="0">
                  <a:cs typeface="Times New Roman" panose="02020603050405020304" pitchFamily="18" charset="0"/>
                </a:rPr>
                <a:t>fem-2(+)	</a:t>
              </a:r>
              <a:r>
                <a:rPr lang="en-US" sz="1200" b="1" dirty="0" smtClean="0">
                  <a:cs typeface="Times New Roman" panose="02020603050405020304" pitchFamily="18" charset="0"/>
                </a:rPr>
                <a:t>(control)</a:t>
              </a:r>
              <a:endParaRPr lang="en-US" sz="1200" b="1" dirty="0"/>
            </a:p>
            <a:p>
              <a:endParaRPr lang="en-US" sz="1200" b="1" i="1" dirty="0"/>
            </a:p>
            <a:p>
              <a:r>
                <a:rPr lang="en-US" sz="1200" b="1" i="1" dirty="0"/>
                <a:t>fhod-1 dpy-5/fhod-1; fem-2</a:t>
              </a:r>
              <a:r>
                <a:rPr lang="en-US" sz="1200" b="1" i="1" dirty="0" smtClean="0"/>
                <a:t>/+</a:t>
              </a:r>
              <a:r>
                <a:rPr lang="en-US" sz="1200" b="1" i="1" dirty="0"/>
                <a:t>	</a:t>
              </a:r>
              <a:r>
                <a:rPr lang="en-US" sz="1200" b="1" dirty="0" smtClean="0"/>
                <a:t>128</a:t>
              </a:r>
              <a:r>
                <a:rPr lang="en-US" sz="1200" b="1" i="1" dirty="0" smtClean="0"/>
                <a:t> </a:t>
              </a:r>
              <a:r>
                <a:rPr lang="en-US" sz="1200" b="1" dirty="0" smtClean="0"/>
                <a:t>non-Dpy </a:t>
              </a:r>
              <a:r>
                <a:rPr lang="en-US" sz="1200" b="1" i="1" dirty="0"/>
                <a:t> </a:t>
              </a:r>
              <a:r>
                <a:rPr lang="en-US" sz="1200" b="1" i="1" dirty="0" smtClean="0">
                  <a:cs typeface="Times New Roman" panose="02020603050405020304" pitchFamily="18" charset="0"/>
                </a:rPr>
                <a:t>♂</a:t>
              </a:r>
            </a:p>
            <a:p>
              <a:r>
                <a:rPr lang="en-US" sz="1200" b="1" dirty="0" smtClean="0">
                  <a:cs typeface="Times New Roman" panose="02020603050405020304" pitchFamily="18" charset="0"/>
                </a:rPr>
                <a:t>zygotic</a:t>
              </a:r>
              <a:r>
                <a:rPr lang="en-US" sz="1200" b="1" i="1" dirty="0" smtClean="0">
                  <a:cs typeface="Times New Roman" panose="02020603050405020304" pitchFamily="18" charset="0"/>
                </a:rPr>
                <a:t> fhod-1(-) </a:t>
              </a:r>
              <a:r>
                <a:rPr lang="en-US" sz="1200" b="1" dirty="0">
                  <a:cs typeface="Times New Roman" panose="02020603050405020304" pitchFamily="18" charset="0"/>
                </a:rPr>
                <a:t>and </a:t>
              </a:r>
              <a:r>
                <a:rPr lang="en-US" sz="1200" b="1" i="1" dirty="0">
                  <a:cs typeface="Times New Roman" panose="02020603050405020304" pitchFamily="18" charset="0"/>
                </a:rPr>
                <a:t>fem-2(+)</a:t>
              </a:r>
              <a:endParaRPr lang="en-US" sz="1200" b="1" i="1" dirty="0"/>
            </a:p>
            <a:p>
              <a:endParaRPr lang="en-US" sz="1200" b="1" dirty="0"/>
            </a:p>
            <a:p>
              <a:r>
                <a:rPr lang="en-US" sz="1200" b="1" i="1" dirty="0" smtClean="0"/>
                <a:t>fhod-1; fem-2</a:t>
              </a:r>
              <a:r>
                <a:rPr lang="en-US" sz="1200" b="1" dirty="0" smtClean="0"/>
                <a:t> selfed </a:t>
              </a:r>
              <a:r>
                <a:rPr lang="en-US" sz="1200" b="1" dirty="0" smtClean="0">
                  <a:latin typeface="Calibri" panose="020F0502020204030204" pitchFamily="34" charset="0"/>
                </a:rPr>
                <a:t>		24% grow to adults</a:t>
              </a:r>
            </a:p>
            <a:p>
              <a:r>
                <a:rPr lang="en-US" sz="1200" b="1" dirty="0" smtClean="0">
                  <a:cs typeface="Times New Roman" panose="02020603050405020304" pitchFamily="18" charset="0"/>
                </a:rPr>
                <a:t>zygotic</a:t>
              </a:r>
              <a:r>
                <a:rPr lang="en-US" sz="1200" b="1" i="1" dirty="0" smtClean="0">
                  <a:cs typeface="Times New Roman" panose="02020603050405020304" pitchFamily="18" charset="0"/>
                </a:rPr>
                <a:t> </a:t>
              </a:r>
              <a:r>
                <a:rPr lang="en-US" sz="1200" b="1" i="1" dirty="0">
                  <a:cs typeface="Times New Roman" panose="02020603050405020304" pitchFamily="18" charset="0"/>
                </a:rPr>
                <a:t>fhod-1(-) </a:t>
              </a:r>
              <a:r>
                <a:rPr lang="en-US" sz="1200" b="1" dirty="0">
                  <a:cs typeface="Times New Roman" panose="02020603050405020304" pitchFamily="18" charset="0"/>
                </a:rPr>
                <a:t>and </a:t>
              </a:r>
              <a:r>
                <a:rPr lang="en-US" sz="1200" b="1" i="1" dirty="0">
                  <a:cs typeface="Times New Roman" panose="02020603050405020304" pitchFamily="18" charset="0"/>
                </a:rPr>
                <a:t>fem-2</a:t>
              </a:r>
              <a:r>
                <a:rPr lang="en-US" sz="1200" b="1" i="1" dirty="0" smtClean="0">
                  <a:cs typeface="Times New Roman" panose="02020603050405020304" pitchFamily="18" charset="0"/>
                </a:rPr>
                <a:t>(-)	</a:t>
              </a:r>
              <a:r>
                <a:rPr lang="en-US" sz="1200" b="1" dirty="0">
                  <a:cs typeface="Times New Roman" panose="02020603050405020304" pitchFamily="18" charset="0"/>
                </a:rPr>
                <a:t> (control)</a:t>
              </a:r>
              <a:endParaRPr lang="en-US" sz="1200" b="1" i="1" dirty="0"/>
            </a:p>
            <a:p>
              <a:endParaRPr lang="en-US" sz="1200" b="1" dirty="0" smtClean="0"/>
            </a:p>
            <a:p>
              <a:r>
                <a:rPr lang="en-US" sz="1200" b="1" dirty="0"/>
                <a:t>A</a:t>
              </a:r>
              <a:r>
                <a:rPr lang="en-US" sz="1200" b="1" dirty="0" smtClean="0"/>
                <a:t> ratio of 1:1  </a:t>
              </a:r>
              <a:r>
                <a:rPr lang="en-US" sz="1200" b="1" dirty="0"/>
                <a:t>non-Dpy:Dpy </a:t>
              </a:r>
              <a:r>
                <a:rPr lang="en-US" sz="1200" b="1" dirty="0" smtClean="0"/>
                <a:t>indicates of that zygotic </a:t>
              </a:r>
              <a:r>
                <a:rPr lang="en-US" sz="1200" b="1" i="1" dirty="0" smtClean="0"/>
                <a:t>fem-2(+) </a:t>
              </a:r>
              <a:r>
                <a:rPr lang="en-US" sz="1200" b="1" dirty="0" smtClean="0"/>
                <a:t>is sufficient for elongation</a:t>
              </a:r>
              <a:endParaRPr lang="en-US" sz="1200" b="1" dirty="0"/>
            </a:p>
            <a:p>
              <a:endParaRPr lang="en-US" sz="1200" b="1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7004891" y="2526703"/>
              <a:ext cx="0" cy="41244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 rot="18900000">
            <a:off x="6273538" y="4862803"/>
            <a:ext cx="1227013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/>
              <a:t>[fhod-1 m-z-]</a:t>
            </a:r>
            <a:endParaRPr lang="en-US" sz="1200" b="1" i="1" dirty="0"/>
          </a:p>
        </p:txBody>
      </p:sp>
      <p:sp>
        <p:nvSpPr>
          <p:cNvPr id="10" name="TextBox 9"/>
          <p:cNvSpPr txBox="1"/>
          <p:nvPr/>
        </p:nvSpPr>
        <p:spPr>
          <a:xfrm rot="18900000">
            <a:off x="7049675" y="5225112"/>
            <a:ext cx="107303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cs typeface="Times New Roman" panose="02020603050405020304" pitchFamily="18" charset="0"/>
              </a:rPr>
              <a:t>[fhod-1 m-z+]</a:t>
            </a:r>
          </a:p>
        </p:txBody>
      </p:sp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715793"/>
              </p:ext>
            </p:extLst>
          </p:nvPr>
        </p:nvGraphicFramePr>
        <p:xfrm>
          <a:off x="4933164" y="1774752"/>
          <a:ext cx="3849672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710305" y="1379743"/>
            <a:ext cx="2295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Rescue by zygotic </a:t>
            </a:r>
            <a:r>
              <a:rPr lang="en-US" b="1" i="1" dirty="0" smtClean="0"/>
              <a:t>fhod-1(+)</a:t>
            </a:r>
            <a:endParaRPr lang="en-US" b="1" dirty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80547" y="1318167"/>
            <a:ext cx="4154906" cy="4724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8863" y="90638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80547" y="90638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80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672319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Dorsal/ventral expression of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fhod-1b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does not rescue.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sbEx214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lacks the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sur-5::gfp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transgene contained in the lines shown in Figure 5B and was scored 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24°C 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 to similar lines (without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sur-5::gfp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shown in Figure 5A. No rescue was seen (n.s. = not significant, p &gt; 0.05). The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let-502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 let-502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are the same as those in Figure 5A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02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454929"/>
              </p:ext>
            </p:extLst>
          </p:nvPr>
        </p:nvGraphicFramePr>
        <p:xfrm>
          <a:off x="1143000" y="1281112"/>
          <a:ext cx="6858000" cy="4295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>
            <a:spLocks noChangeAspect="1"/>
          </p:cNvSpPr>
          <p:nvPr/>
        </p:nvSpPr>
        <p:spPr>
          <a:xfrm>
            <a:off x="0" y="6488668"/>
            <a:ext cx="2330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8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672319"/>
            <a:ext cx="6400800" cy="151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6. Elongation phenotypes of other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elegans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formin genes. Nulls or strong alleles were used in all cases. Microscopic examination of unhatched embryos revealed elongation arrest only in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exc-6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strains. No synergistic genetic interactions, indicative of genes acting in parallel, were observed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252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250" y="64886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dirty="0"/>
              <a:t>Figure </a:t>
            </a:r>
            <a:r>
              <a:rPr lang="en-US" dirty="0" smtClean="0"/>
              <a:t>7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003814"/>
              </p:ext>
            </p:extLst>
          </p:nvPr>
        </p:nvGraphicFramePr>
        <p:xfrm>
          <a:off x="355600" y="457200"/>
          <a:ext cx="84328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9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2459504"/>
            <a:ext cx="64008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CA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7. Elongation phenotypes of formin double mutants, other actin nucleator mutants and strains sensitized for elongation phenotypes with </a:t>
            </a:r>
            <a:r>
              <a:rPr lang="en-CA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let-502(RNAi)</a:t>
            </a:r>
            <a:r>
              <a:rPr lang="en-CA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Single mutant controls are the same as used in Supplemental Figure 5. No synergistic genetic interactions, indicative of genes acting in parallel, were observed.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732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3133" y="612845"/>
            <a:ext cx="64177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Zygotic rescue by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fem-2(+)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fhod-1(+)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confirms that transgenes, that usually show zygotic but not maternal expression, have the potential to rescue these mutations. Both experiments were done at the restrictive temperature of 25°C. (A) Rescue of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fem-2.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allele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fem-2(b245)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sensitized with the null allele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fhod-1(tm2363)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increase penetrance of elongation defects. Selfed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 dpy-5; fem-2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hermaphrodites show only 24% progeny growth to adults. Since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males mate poorly, heterozygous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fhod-1/dpy-5 unc-57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males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used in crosses to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 dpy-5; fem-2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hermaphrodites. Note that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fhod-1/+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outcross are Dpy and serve as controls as both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fem-2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heterozygous. The non-Dpy are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fhod-1; fem-2/+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indicated the degree of zygotic rescue by paternal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fem-2(+)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equal frequencies of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fhod-1/+; fem-2/+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fhod-1/fhod-1; fem-2/+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indicates that the enhancement between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fem-2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blocked by zygotic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fem-2(+).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 Rescue by zygotic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fhod-1(+).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null allele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fhod-1(tm2363)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sensitized with the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allele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let-502(sb118)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increase elongation defect penetrance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Selfed animals did not grow beyond the L1 stage while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 let-502/+ let-502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progeny of a cross with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let-502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males, showed considerably better growth, equivalent to that of selfed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let-502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controls. Thus zygotic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fhod-1(+)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blocks the enhancement between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let-502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450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731520" y="861102"/>
            <a:ext cx="7680960" cy="3309864"/>
            <a:chOff x="478645" y="949329"/>
            <a:chExt cx="8397758" cy="361874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7767" r="6098"/>
            <a:stretch/>
          </p:blipFill>
          <p:spPr>
            <a:xfrm>
              <a:off x="478645" y="1036415"/>
              <a:ext cx="8397758" cy="3531658"/>
            </a:xfrm>
            <a:prstGeom prst="rect">
              <a:avLst/>
            </a:prstGeom>
          </p:spPr>
        </p:pic>
        <p:sp>
          <p:nvSpPr>
            <p:cNvPr id="3" name="Left Bracket 2"/>
            <p:cNvSpPr/>
            <p:nvPr/>
          </p:nvSpPr>
          <p:spPr>
            <a:xfrm>
              <a:off x="1948254" y="949329"/>
              <a:ext cx="190500" cy="1129870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Left Bracket 4"/>
            <p:cNvSpPr/>
            <p:nvPr/>
          </p:nvSpPr>
          <p:spPr>
            <a:xfrm flipH="1">
              <a:off x="3606137" y="3438203"/>
              <a:ext cx="177800" cy="1129870"/>
            </a:xfrm>
            <a:prstGeom prst="leftBracket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1436342" y="4463720"/>
              <a:ext cx="2872222" cy="17136"/>
            </a:xfrm>
            <a:prstGeom prst="line">
              <a:avLst/>
            </a:prstGeom>
            <a:ln w="104775">
              <a:solidFill>
                <a:srgbClr val="00B050">
                  <a:alpha val="5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2048375" y="3254582"/>
              <a:ext cx="6317182" cy="4172"/>
            </a:xfrm>
            <a:prstGeom prst="line">
              <a:avLst/>
            </a:prstGeom>
            <a:ln w="104775">
              <a:solidFill>
                <a:srgbClr val="00B050">
                  <a:alpha val="5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0" y="64886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734438"/>
              </p:ext>
            </p:extLst>
          </p:nvPr>
        </p:nvGraphicFramePr>
        <p:xfrm>
          <a:off x="2428775" y="4964452"/>
          <a:ext cx="428645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941">
                  <a:extLst>
                    <a:ext uri="{9D8B030D-6E8A-4147-A177-3AD203B41FA5}">
                      <a16:colId xmlns:a16="http://schemas.microsoft.com/office/drawing/2014/main" val="623498118"/>
                    </a:ext>
                  </a:extLst>
                </a:gridCol>
                <a:gridCol w="1195678">
                  <a:extLst>
                    <a:ext uri="{9D8B030D-6E8A-4147-A177-3AD203B41FA5}">
                      <a16:colId xmlns:a16="http://schemas.microsoft.com/office/drawing/2014/main" val="379918155"/>
                    </a:ext>
                  </a:extLst>
                </a:gridCol>
                <a:gridCol w="1459832">
                  <a:extLst>
                    <a:ext uri="{9D8B030D-6E8A-4147-A177-3AD203B41FA5}">
                      <a16:colId xmlns:a16="http://schemas.microsoft.com/office/drawing/2014/main" val="2959030979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Percent Identity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Percent Similarity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515434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1" i="1" dirty="0" smtClean="0"/>
                        <a:t>C. briggsae </a:t>
                      </a:r>
                      <a:r>
                        <a:rPr lang="en-US" sz="1200" b="1" dirty="0" smtClean="0"/>
                        <a:t>FHOD-1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76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84</a:t>
                      </a:r>
                      <a:endParaRPr lang="en-US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041203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Human FHOD3 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18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28</a:t>
                      </a:r>
                      <a:endParaRPr lang="en-US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69792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Human FHOD1 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18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23</a:t>
                      </a:r>
                      <a:endParaRPr lang="en-US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95720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1" i="1" dirty="0" smtClean="0"/>
                        <a:t>D. melanogaster </a:t>
                      </a:r>
                      <a:r>
                        <a:rPr lang="en-US" sz="1200" b="1" dirty="0" smtClean="0"/>
                        <a:t>FHOS 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15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22</a:t>
                      </a:r>
                      <a:endParaRPr lang="en-US" sz="12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78790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89086" y="4628149"/>
            <a:ext cx="3965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Pairwise comparisons to </a:t>
            </a:r>
            <a:r>
              <a:rPr lang="en-US" sz="1400" b="1" i="1" dirty="0" smtClean="0"/>
              <a:t>C. elegans </a:t>
            </a:r>
            <a:r>
              <a:rPr lang="en-US" sz="1400" b="1" dirty="0" smtClean="0"/>
              <a:t>FHOD-1 Exon 9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78198" y="553455"/>
            <a:ext cx="3187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Alignment to </a:t>
            </a:r>
            <a:r>
              <a:rPr lang="en-US" sz="1400" b="1" i="1" dirty="0" smtClean="0"/>
              <a:t>C. elegans </a:t>
            </a:r>
            <a:r>
              <a:rPr lang="en-US" sz="1400" b="1" dirty="0" smtClean="0"/>
              <a:t>FHOD-1 Exon 9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517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487653"/>
            <a:ext cx="6400800" cy="1882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Amino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acid sequence alignment for 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elegans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FHOD-1 (Ce FHOD-1)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exon 8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(red brackets), is compared to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briggsae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Cbr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FHOD-1), Human FHOD3 (Hs FHOD3), Human FHOD1 (Hs FHOD1)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Drosophila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Fhos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Fhos). </a:t>
            </a:r>
            <a:r>
              <a:rPr lang="pt-B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 bar denotes amino acid sequences that are predicted to encode a 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oiled-coil domain. Percent identity and similarity to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fhod-1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exon 8 to other species is shown below.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374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0077" y="345884"/>
            <a:ext cx="7023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Comparison of scoring different times after egg laying</a:t>
            </a:r>
            <a:endParaRPr lang="en-US" sz="24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2179909" y="1153433"/>
            <a:ext cx="4784183" cy="5358683"/>
            <a:chOff x="2179909" y="1153433"/>
            <a:chExt cx="4784183" cy="5358683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3062567"/>
                </p:ext>
              </p:extLst>
            </p:nvPr>
          </p:nvGraphicFramePr>
          <p:xfrm>
            <a:off x="2430359" y="1153433"/>
            <a:ext cx="4533733" cy="52717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5" name="SPW 13.0 Graph" r:id="rId3" imgW="5443570" imgH="6332510" progId="SigmaPlotGraphicObject.12">
                    <p:embed/>
                  </p:oleObj>
                </mc:Choice>
                <mc:Fallback>
                  <p:oleObj name="SPW 13.0 Graph" r:id="rId3" imgW="5443570" imgH="6332510" progId="SigmaPlotGraphicObjec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430359" y="1153433"/>
                          <a:ext cx="4533733" cy="527172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2" name="Group 11"/>
            <p:cNvGrpSpPr/>
            <p:nvPr/>
          </p:nvGrpSpPr>
          <p:grpSpPr>
            <a:xfrm>
              <a:off x="4404545" y="6037680"/>
              <a:ext cx="1786898" cy="474436"/>
              <a:chOff x="4402727" y="5988846"/>
              <a:chExt cx="1786898" cy="474436"/>
            </a:xfrm>
          </p:grpSpPr>
          <p:sp>
            <p:nvSpPr>
              <p:cNvPr id="5" name="Left Bracket 4"/>
              <p:cNvSpPr/>
              <p:nvPr/>
            </p:nvSpPr>
            <p:spPr>
              <a:xfrm rot="16200000">
                <a:off x="5266899" y="5195164"/>
                <a:ext cx="58555" cy="1645920"/>
              </a:xfrm>
              <a:prstGeom prst="leftBracke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 sz="11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402727" y="6063172"/>
                <a:ext cx="17868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CA" sz="1100" b="1" i="1" dirty="0" smtClean="0"/>
                  <a:t>Exfhod-1b(short);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CA" sz="1100" b="1" i="1" dirty="0" smtClean="0"/>
                  <a:t>fhod-1 let-502</a:t>
                </a:r>
                <a:endParaRPr lang="en-CA" sz="1100" b="1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 rot="16200000">
              <a:off x="1790091" y="3315761"/>
              <a:ext cx="10874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Length (</a:t>
              </a:r>
              <a:r>
                <a:rPr lang="el-GR" sz="1400" b="1" dirty="0"/>
                <a:t>μ</a:t>
              </a:r>
              <a:r>
                <a:rPr lang="en-US" sz="1400" b="1" dirty="0"/>
                <a:t>m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5250" y="64886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42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71600" y="1905506"/>
            <a:ext cx="64008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CA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3. Comparison of scoring different times after egg laying. Hermaphrodites laid eggs for 2-3 hours and progeny were photographed and lengths were measures 1 and 2 days later. The day 2 data are taken from Figure 5A. The lengths of most transgenic animals increased from the first to the second day, while the non-transgenic controls showed little or no growth. We chose measurements on day 2 post-egg laying as it more clearly separates lengths of rescued from non-rescued animals. Experiments were done at 24°C.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681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250" y="64886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57671" y="338098"/>
            <a:ext cx="4228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Comparison of scoring methods</a:t>
            </a:r>
            <a:endParaRPr lang="en-US" sz="24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4404358" y="1629611"/>
            <a:ext cx="4427330" cy="4064000"/>
            <a:chOff x="4120355" y="1629611"/>
            <a:chExt cx="4427330" cy="4064000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6307057"/>
                </p:ext>
              </p:extLst>
            </p:nvPr>
          </p:nvGraphicFramePr>
          <p:xfrm>
            <a:off x="4366210" y="1629611"/>
            <a:ext cx="4181475" cy="406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1" name="SPW 13.0 Graph" r:id="rId3" imgW="7255336" imgH="7674225" progId="SigmaPlotGraphicObject.12">
                    <p:embed/>
                  </p:oleObj>
                </mc:Choice>
                <mc:Fallback>
                  <p:oleObj name="SPW 13.0 Graph" r:id="rId3" imgW="7255336" imgH="7674225" progId="SigmaPlotGraphicObjec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366210" y="1629611"/>
                          <a:ext cx="4181475" cy="4064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Rectangle 2"/>
            <p:cNvSpPr/>
            <p:nvPr/>
          </p:nvSpPr>
          <p:spPr>
            <a:xfrm rot="16200000">
              <a:off x="3802960" y="2953291"/>
              <a:ext cx="89639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1400" b="1" i="0" u="none" strike="noStrike" kern="120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en-US" sz="1100" dirty="0"/>
                <a:t>Length (</a:t>
              </a:r>
              <a:r>
                <a:rPr lang="el-GR" sz="1100" dirty="0"/>
                <a:t>μ</a:t>
              </a:r>
              <a:r>
                <a:rPr lang="en-US" sz="1100" dirty="0"/>
                <a:t>m)</a:t>
              </a:r>
            </a:p>
          </p:txBody>
        </p:sp>
      </p:grp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3505943"/>
              </p:ext>
            </p:extLst>
          </p:nvPr>
        </p:nvGraphicFramePr>
        <p:xfrm>
          <a:off x="312312" y="1285699"/>
          <a:ext cx="3779734" cy="448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2578" y="1012116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A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59853" y="1012116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B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6685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2302987"/>
            <a:ext cx="731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scoring methods. (A) Complete broods were scored for growth to the indicated stages. Hermaphrodites were transferred daily until they ceased laying eggs, plates were scored using a dissecting microscope the next day for hatching and the next day for larval growth. N &gt; 400. (B) Hermaphrodites laid eggs for 2-3 hours and progeny were photographed and lengths were measures 2 days later. These latter data are that same as used for Figure 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5A.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both cases, the transgenes are showing clear rescue. Both experiments were done at 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24°C.</a:t>
            </a:r>
          </a:p>
        </p:txBody>
      </p:sp>
    </p:spTree>
    <p:extLst>
      <p:ext uri="{BB962C8B-B14F-4D97-AF65-F5344CB8AC3E}">
        <p14:creationId xmlns:p14="http://schemas.microsoft.com/office/powerpoint/2010/main" val="660266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4922266"/>
              </p:ext>
            </p:extLst>
          </p:nvPr>
        </p:nvGraphicFramePr>
        <p:xfrm>
          <a:off x="2773598" y="980235"/>
          <a:ext cx="3783428" cy="3838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SPW 13.0 Graph" r:id="rId3" imgW="5352161" imgH="5429373" progId="SigmaPlotGraphicObject.12">
                  <p:embed/>
                </p:oleObj>
              </mc:Choice>
              <mc:Fallback>
                <p:oleObj name="SPW 13.0 Graph" r:id="rId3" imgW="5352161" imgH="5429373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3598" y="980235"/>
                        <a:ext cx="3783428" cy="3838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2077031" y="2745558"/>
            <a:ext cx="1087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Length (</a:t>
            </a:r>
            <a:r>
              <a:rPr lang="el-GR" sz="1400" b="1" dirty="0"/>
              <a:t>μ</a:t>
            </a:r>
            <a:r>
              <a:rPr lang="en-US" sz="1400" b="1" dirty="0"/>
              <a:t>m</a:t>
            </a:r>
            <a:r>
              <a:rPr lang="en-US" sz="1400" b="1" dirty="0" smtClean="0"/>
              <a:t>)</a:t>
            </a:r>
            <a:endParaRPr lang="en-US" sz="1400" b="1" dirty="0"/>
          </a:p>
        </p:txBody>
      </p:sp>
      <p:sp>
        <p:nvSpPr>
          <p:cNvPr id="4" name="TextBox 3"/>
          <p:cNvSpPr txBox="1"/>
          <p:nvPr/>
        </p:nvSpPr>
        <p:spPr>
          <a:xfrm rot="-2700000">
            <a:off x="3405197" y="4777177"/>
            <a:ext cx="63248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let-502</a:t>
            </a:r>
            <a:endParaRPr lang="en-US" sz="1200" b="1" i="1" dirty="0"/>
          </a:p>
        </p:txBody>
      </p:sp>
      <p:sp>
        <p:nvSpPr>
          <p:cNvPr id="5" name="TextBox 4"/>
          <p:cNvSpPr txBox="1"/>
          <p:nvPr/>
        </p:nvSpPr>
        <p:spPr>
          <a:xfrm rot="-2700000">
            <a:off x="3930061" y="4937566"/>
            <a:ext cx="10861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fhod-1 let-502</a:t>
            </a:r>
            <a:endParaRPr lang="en-US" sz="1200" b="1" i="1" dirty="0"/>
          </a:p>
        </p:txBody>
      </p:sp>
      <p:sp>
        <p:nvSpPr>
          <p:cNvPr id="6" name="TextBox 5"/>
          <p:cNvSpPr txBox="1"/>
          <p:nvPr/>
        </p:nvSpPr>
        <p:spPr>
          <a:xfrm rot="-2700000">
            <a:off x="5175191" y="4804177"/>
            <a:ext cx="70884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sbEx214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880820" y="5254232"/>
            <a:ext cx="1315071" cy="623533"/>
            <a:chOff x="3914465" y="5592609"/>
            <a:chExt cx="1315071" cy="623533"/>
          </a:xfrm>
        </p:grpSpPr>
        <p:sp>
          <p:nvSpPr>
            <p:cNvPr id="11" name="Left Bracket 10"/>
            <p:cNvSpPr/>
            <p:nvPr/>
          </p:nvSpPr>
          <p:spPr>
            <a:xfrm rot="16200000">
              <a:off x="4503420" y="5386869"/>
              <a:ext cx="45720" cy="457200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 sz="135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14465" y="5662144"/>
              <a:ext cx="131507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CA" sz="1100" b="1" i="1" dirty="0" smtClean="0"/>
                <a:t>pelt-3::fhod-1b;</a:t>
              </a:r>
            </a:p>
            <a:p>
              <a:pPr algn="ctr">
                <a:lnSpc>
                  <a:spcPts val="1200"/>
                </a:lnSpc>
              </a:pPr>
              <a:r>
                <a:rPr lang="en-CA" sz="1100" b="1" i="1" dirty="0" smtClean="0"/>
                <a:t>fhod-1 let-502</a:t>
              </a:r>
            </a:p>
            <a:p>
              <a:pPr algn="ctr">
                <a:lnSpc>
                  <a:spcPts val="1200"/>
                </a:lnSpc>
              </a:pPr>
              <a:r>
                <a:rPr lang="en-CA" sz="1100" b="1" dirty="0"/>
                <a:t>(d/v promoter</a:t>
              </a:r>
              <a:r>
                <a:rPr lang="en-CA" sz="1100" b="1" dirty="0" smtClean="0"/>
                <a:t>)</a:t>
              </a:r>
              <a:endParaRPr lang="en-CA" sz="1100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71132" y="2743251"/>
            <a:ext cx="924842" cy="276999"/>
            <a:chOff x="4109579" y="2760788"/>
            <a:chExt cx="924842" cy="276999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4109579" y="2989118"/>
              <a:ext cx="92484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363765" y="2760788"/>
              <a:ext cx="4164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 smtClean="0"/>
                <a:t>n.s.</a:t>
              </a:r>
              <a:endParaRPr lang="en-CA" sz="1200" b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5250" y="64886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2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4100</TotalTime>
  <Words>878</Words>
  <Application>Microsoft Office PowerPoint</Application>
  <PresentationFormat>On-screen Show (4:3)</PresentationFormat>
  <Paragraphs>72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SPW 13.0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Calgary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E. Mains</dc:creator>
  <cp:lastModifiedBy>Paul E. Mains</cp:lastModifiedBy>
  <cp:revision>249</cp:revision>
  <cp:lastPrinted>2018-02-23T17:21:00Z</cp:lastPrinted>
  <dcterms:created xsi:type="dcterms:W3CDTF">2017-02-22T00:28:40Z</dcterms:created>
  <dcterms:modified xsi:type="dcterms:W3CDTF">2018-04-26T18:13:57Z</dcterms:modified>
</cp:coreProperties>
</file>