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65" autoAdjust="0"/>
    <p:restoredTop sz="83673" autoAdjust="0"/>
  </p:normalViewPr>
  <p:slideViewPr>
    <p:cSldViewPr snapToGrid="0">
      <p:cViewPr>
        <p:scale>
          <a:sx n="69" d="100"/>
          <a:sy n="69" d="100"/>
        </p:scale>
        <p:origin x="-35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64" tIns="46582" rIns="93164" bIns="46582" rtlCol="0"/>
          <a:lstStyle>
            <a:lvl1pPr algn="r">
              <a:defRPr sz="1200"/>
            </a:lvl1pPr>
          </a:lstStyle>
          <a:p>
            <a:fld id="{62120DCA-869D-468F-97E7-6060F2439000}" type="datetimeFigureOut">
              <a:rPr lang="en-US" smtClean="0"/>
              <a:t>5/3/2018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64" tIns="46582" rIns="93164" bIns="465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3037840" cy="466433"/>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64" tIns="46582" rIns="93164" bIns="46582" rtlCol="0" anchor="b"/>
          <a:lstStyle>
            <a:lvl1pPr algn="r">
              <a:defRPr sz="1200"/>
            </a:lvl1pPr>
          </a:lstStyle>
          <a:p>
            <a:fld id="{A3267CC5-100C-4F67-8087-3FC1897A57AA}" type="slidenum">
              <a:rPr lang="en-US" smtClean="0"/>
              <a:t>‹#›</a:t>
            </a:fld>
            <a:endParaRPr lang="en-US"/>
          </a:p>
        </p:txBody>
      </p:sp>
    </p:spTree>
    <p:extLst>
      <p:ext uri="{BB962C8B-B14F-4D97-AF65-F5344CB8AC3E}">
        <p14:creationId xmlns:p14="http://schemas.microsoft.com/office/powerpoint/2010/main" val="399396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FIG.S1. Detailed experimental overview. This figure is an expansion of Fig.1 and includes detailed information about the total number of Gal</a:t>
            </a:r>
            <a:r>
              <a:rPr lang="en-US" baseline="30000" dirty="0"/>
              <a:t>+</a:t>
            </a:r>
            <a:r>
              <a:rPr lang="en-US" dirty="0"/>
              <a:t> (YPD, no selection) and Gal</a:t>
            </a:r>
            <a:r>
              <a:rPr lang="en-US" baseline="30000" dirty="0"/>
              <a:t>-</a:t>
            </a:r>
            <a:r>
              <a:rPr lang="en-US" dirty="0"/>
              <a:t> (2DOG, selection) isolates that were analyzed, that exhibit CPs, and genomic changes. Numbers are parsed by mouse and the time that isolates spent in the mouse (in days). In addition, this figure provides the actual total frequencies for CPs and genome changes determined by extrapolation from the total number of CFUs</a:t>
            </a:r>
            <a:r>
              <a:rPr lang="en-US" dirty="0" smtClean="0"/>
              <a:t>.</a:t>
            </a:r>
            <a:r>
              <a:rPr lang="en-US" baseline="0" dirty="0" smtClean="0"/>
              <a:t> </a:t>
            </a:r>
            <a:r>
              <a:rPr lang="en-US" sz="1200" kern="1200" dirty="0" smtClean="0">
                <a:solidFill>
                  <a:schemeClr val="tx1"/>
                </a:solidFill>
                <a:effectLst/>
                <a:latin typeface="+mn-lt"/>
                <a:ea typeface="+mn-ea"/>
                <a:cs typeface="+mn-cs"/>
              </a:rPr>
              <a:t>“0” indicates that no strains were analyzed, “</a:t>
            </a:r>
            <a:r>
              <a:rPr lang="en-US" sz="1200" kern="1200" dirty="0" err="1" smtClean="0">
                <a:solidFill>
                  <a:schemeClr val="tx1"/>
                </a:solidFill>
                <a:effectLst/>
                <a:latin typeface="+mn-lt"/>
                <a:ea typeface="+mn-ea"/>
                <a:cs typeface="+mn-cs"/>
              </a:rPr>
              <a:t>na</a:t>
            </a:r>
            <a:r>
              <a:rPr lang="en-US" sz="1200" kern="1200" dirty="0" smtClean="0">
                <a:solidFill>
                  <a:schemeClr val="tx1"/>
                </a:solidFill>
                <a:effectLst/>
                <a:latin typeface="+mn-lt"/>
                <a:ea typeface="+mn-ea"/>
                <a:cs typeface="+mn-cs"/>
              </a:rPr>
              <a:t>” not applicable. </a:t>
            </a:r>
            <a:r>
              <a:rPr lang="en-US" dirty="0" smtClean="0"/>
              <a:t>Note: Not clone-corrected.</a:t>
            </a:r>
            <a:endParaRPr lang="en-US" dirty="0"/>
          </a:p>
        </p:txBody>
      </p:sp>
      <p:sp>
        <p:nvSpPr>
          <p:cNvPr id="4" name="Slide Number Placeholder 3"/>
          <p:cNvSpPr>
            <a:spLocks noGrp="1"/>
          </p:cNvSpPr>
          <p:nvPr>
            <p:ph type="sldNum" sz="quarter" idx="10"/>
          </p:nvPr>
        </p:nvSpPr>
        <p:spPr/>
        <p:txBody>
          <a:bodyPr/>
          <a:lstStyle/>
          <a:p>
            <a:fld id="{516A1F45-3C28-4956-86D5-ACE6168248A6}" type="slidenum">
              <a:rPr lang="en-US" smtClean="0"/>
              <a:t>1</a:t>
            </a:fld>
            <a:endParaRPr lang="en-US"/>
          </a:p>
        </p:txBody>
      </p:sp>
    </p:spTree>
    <p:extLst>
      <p:ext uri="{BB962C8B-B14F-4D97-AF65-F5344CB8AC3E}">
        <p14:creationId xmlns:p14="http://schemas.microsoft.com/office/powerpoint/2010/main" val="4002140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F25E0-A344-4C82-B2A6-CC1B47EAC8D5}" type="datetimeFigureOut">
              <a:rPr lang="en-US" smtClean="0"/>
              <a:t>5/3/2018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2451333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F25E0-A344-4C82-B2A6-CC1B47EAC8D5}" type="datetimeFigureOut">
              <a:rPr lang="en-US" smtClean="0"/>
              <a:t>5/3/2018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8951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F25E0-A344-4C82-B2A6-CC1B47EAC8D5}" type="datetimeFigureOut">
              <a:rPr lang="en-US" smtClean="0"/>
              <a:t>5/3/2018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4143971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F25E0-A344-4C82-B2A6-CC1B47EAC8D5}" type="datetimeFigureOut">
              <a:rPr lang="en-US" smtClean="0"/>
              <a:t>5/3/2018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3963220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F25E0-A344-4C82-B2A6-CC1B47EAC8D5}" type="datetimeFigureOut">
              <a:rPr lang="en-US" smtClean="0"/>
              <a:t>5/3/2018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3940924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F25E0-A344-4C82-B2A6-CC1B47EAC8D5}" type="datetimeFigureOut">
              <a:rPr lang="en-US" smtClean="0"/>
              <a:t>5/3/2018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2945160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F25E0-A344-4C82-B2A6-CC1B47EAC8D5}" type="datetimeFigureOut">
              <a:rPr lang="en-US" smtClean="0"/>
              <a:t>5/3/2018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634535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F25E0-A344-4C82-B2A6-CC1B47EAC8D5}" type="datetimeFigureOut">
              <a:rPr lang="en-US" smtClean="0"/>
              <a:t>5/3/2018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2021780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F25E0-A344-4C82-B2A6-CC1B47EAC8D5}" type="datetimeFigureOut">
              <a:rPr lang="en-US" smtClean="0"/>
              <a:t>5/3/2018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2671182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F25E0-A344-4C82-B2A6-CC1B47EAC8D5}" type="datetimeFigureOut">
              <a:rPr lang="en-US" smtClean="0"/>
              <a:t>5/3/2018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576686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F25E0-A344-4C82-B2A6-CC1B47EAC8D5}" type="datetimeFigureOut">
              <a:rPr lang="en-US" smtClean="0"/>
              <a:t>5/3/2018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A40F09-1AEF-4237-B7AA-238D9B0AD18F}" type="slidenum">
              <a:rPr lang="en-US" smtClean="0"/>
              <a:t>‹#›</a:t>
            </a:fld>
            <a:endParaRPr lang="en-US"/>
          </a:p>
        </p:txBody>
      </p:sp>
    </p:spTree>
    <p:extLst>
      <p:ext uri="{BB962C8B-B14F-4D97-AF65-F5344CB8AC3E}">
        <p14:creationId xmlns:p14="http://schemas.microsoft.com/office/powerpoint/2010/main" val="365962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F25E0-A344-4C82-B2A6-CC1B47EAC8D5}" type="datetimeFigureOut">
              <a:rPr lang="en-US" smtClean="0"/>
              <a:t>5/3/2018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A40F09-1AEF-4237-B7AA-238D9B0AD18F}" type="slidenum">
              <a:rPr lang="en-US" smtClean="0"/>
              <a:t>‹#›</a:t>
            </a:fld>
            <a:endParaRPr lang="en-US"/>
          </a:p>
        </p:txBody>
      </p:sp>
    </p:spTree>
    <p:extLst>
      <p:ext uri="{BB962C8B-B14F-4D97-AF65-F5344CB8AC3E}">
        <p14:creationId xmlns:p14="http://schemas.microsoft.com/office/powerpoint/2010/main" val="3039874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461985" y="2819381"/>
            <a:ext cx="1238031" cy="276999"/>
          </a:xfrm>
          <a:prstGeom prst="rect">
            <a:avLst/>
          </a:prstGeom>
          <a:noFill/>
        </p:spPr>
        <p:txBody>
          <a:bodyPr wrap="none" rtlCol="0">
            <a:spAutoFit/>
          </a:bodyPr>
          <a:lstStyle/>
          <a:p>
            <a:r>
              <a:rPr lang="en-US" sz="1200" dirty="0"/>
              <a:t>isolates analyzed</a:t>
            </a:r>
          </a:p>
        </p:txBody>
      </p:sp>
      <p:sp>
        <p:nvSpPr>
          <p:cNvPr id="121" name="TextBox 120"/>
          <p:cNvSpPr txBox="1"/>
          <p:nvPr/>
        </p:nvSpPr>
        <p:spPr>
          <a:xfrm>
            <a:off x="506439" y="2508055"/>
            <a:ext cx="1149122" cy="276999"/>
          </a:xfrm>
          <a:prstGeom prst="rect">
            <a:avLst/>
          </a:prstGeom>
          <a:noFill/>
        </p:spPr>
        <p:txBody>
          <a:bodyPr wrap="square" rtlCol="0">
            <a:spAutoFit/>
          </a:bodyPr>
          <a:lstStyle/>
          <a:p>
            <a:pPr algn="ctr"/>
            <a:r>
              <a:rPr lang="en-US" sz="1200" dirty="0" smtClean="0"/>
              <a:t>CFUs (x10</a:t>
            </a:r>
            <a:r>
              <a:rPr lang="en-US" sz="1200" baseline="30000" dirty="0" smtClean="0"/>
              <a:t>3</a:t>
            </a:r>
            <a:r>
              <a:rPr lang="en-US" sz="1200" dirty="0"/>
              <a:t>)</a:t>
            </a:r>
          </a:p>
        </p:txBody>
      </p:sp>
      <p:sp>
        <p:nvSpPr>
          <p:cNvPr id="7" name="TextBox 6"/>
          <p:cNvSpPr txBox="1"/>
          <p:nvPr/>
        </p:nvSpPr>
        <p:spPr>
          <a:xfrm>
            <a:off x="4022346" y="1259951"/>
            <a:ext cx="798937" cy="276999"/>
          </a:xfrm>
          <a:prstGeom prst="rect">
            <a:avLst/>
          </a:prstGeom>
          <a:noFill/>
        </p:spPr>
        <p:txBody>
          <a:bodyPr wrap="none" rtlCol="0">
            <a:spAutoFit/>
          </a:bodyPr>
          <a:lstStyle/>
          <a:p>
            <a:r>
              <a:rPr lang="en-US" sz="1200" dirty="0"/>
              <a:t>Day1 (D1)</a:t>
            </a:r>
          </a:p>
        </p:txBody>
      </p:sp>
      <p:sp>
        <p:nvSpPr>
          <p:cNvPr id="8" name="TextBox 7"/>
          <p:cNvSpPr txBox="1"/>
          <p:nvPr/>
        </p:nvSpPr>
        <p:spPr>
          <a:xfrm>
            <a:off x="5995574" y="1259951"/>
            <a:ext cx="798937" cy="276999"/>
          </a:xfrm>
          <a:prstGeom prst="rect">
            <a:avLst/>
          </a:prstGeom>
          <a:noFill/>
        </p:spPr>
        <p:txBody>
          <a:bodyPr wrap="none" rtlCol="0">
            <a:spAutoFit/>
          </a:bodyPr>
          <a:lstStyle/>
          <a:p>
            <a:r>
              <a:rPr lang="en-US" sz="1200" dirty="0"/>
              <a:t>Day2 (D2)</a:t>
            </a:r>
          </a:p>
        </p:txBody>
      </p:sp>
      <p:sp>
        <p:nvSpPr>
          <p:cNvPr id="9" name="TextBox 8"/>
          <p:cNvSpPr txBox="1"/>
          <p:nvPr/>
        </p:nvSpPr>
        <p:spPr>
          <a:xfrm>
            <a:off x="7960166" y="1259951"/>
            <a:ext cx="798937" cy="276999"/>
          </a:xfrm>
          <a:prstGeom prst="rect">
            <a:avLst/>
          </a:prstGeom>
          <a:noFill/>
        </p:spPr>
        <p:txBody>
          <a:bodyPr wrap="none" rtlCol="0">
            <a:spAutoFit/>
          </a:bodyPr>
          <a:lstStyle/>
          <a:p>
            <a:r>
              <a:rPr lang="en-US" sz="1200" dirty="0"/>
              <a:t>Day3 (D3)</a:t>
            </a:r>
          </a:p>
        </p:txBody>
      </p:sp>
      <p:sp>
        <p:nvSpPr>
          <p:cNvPr id="10" name="TextBox 9"/>
          <p:cNvSpPr txBox="1"/>
          <p:nvPr/>
        </p:nvSpPr>
        <p:spPr>
          <a:xfrm>
            <a:off x="10460281" y="1235237"/>
            <a:ext cx="798937" cy="276999"/>
          </a:xfrm>
          <a:prstGeom prst="rect">
            <a:avLst/>
          </a:prstGeom>
          <a:noFill/>
        </p:spPr>
        <p:txBody>
          <a:bodyPr wrap="none" rtlCol="0">
            <a:spAutoFit/>
          </a:bodyPr>
          <a:lstStyle/>
          <a:p>
            <a:r>
              <a:rPr lang="en-US" sz="1200" dirty="0"/>
              <a:t>Day5 (D5)</a:t>
            </a:r>
          </a:p>
        </p:txBody>
      </p:sp>
      <p:sp>
        <p:nvSpPr>
          <p:cNvPr id="11" name="TextBox 10"/>
          <p:cNvSpPr txBox="1"/>
          <p:nvPr/>
        </p:nvSpPr>
        <p:spPr>
          <a:xfrm>
            <a:off x="9616583" y="1984616"/>
            <a:ext cx="394660" cy="276999"/>
          </a:xfrm>
          <a:prstGeom prst="rect">
            <a:avLst/>
          </a:prstGeom>
          <a:noFill/>
        </p:spPr>
        <p:txBody>
          <a:bodyPr wrap="none" rtlCol="0">
            <a:spAutoFit/>
          </a:bodyPr>
          <a:lstStyle/>
          <a:p>
            <a:r>
              <a:rPr lang="en-US" sz="1200" dirty="0"/>
              <a:t>M1</a:t>
            </a:r>
          </a:p>
        </p:txBody>
      </p:sp>
      <p:sp>
        <p:nvSpPr>
          <p:cNvPr id="12" name="TextBox 11"/>
          <p:cNvSpPr txBox="1"/>
          <p:nvPr/>
        </p:nvSpPr>
        <p:spPr>
          <a:xfrm>
            <a:off x="10123904" y="1984616"/>
            <a:ext cx="394660" cy="276999"/>
          </a:xfrm>
          <a:prstGeom prst="rect">
            <a:avLst/>
          </a:prstGeom>
          <a:noFill/>
        </p:spPr>
        <p:txBody>
          <a:bodyPr wrap="none" rtlCol="0">
            <a:spAutoFit/>
          </a:bodyPr>
          <a:lstStyle/>
          <a:p>
            <a:r>
              <a:rPr lang="en-US" sz="1200" dirty="0"/>
              <a:t>M2</a:t>
            </a:r>
          </a:p>
        </p:txBody>
      </p:sp>
      <p:sp>
        <p:nvSpPr>
          <p:cNvPr id="13" name="TextBox 12"/>
          <p:cNvSpPr txBox="1"/>
          <p:nvPr/>
        </p:nvSpPr>
        <p:spPr>
          <a:xfrm>
            <a:off x="10693345" y="1984616"/>
            <a:ext cx="394660" cy="276999"/>
          </a:xfrm>
          <a:prstGeom prst="rect">
            <a:avLst/>
          </a:prstGeom>
          <a:noFill/>
        </p:spPr>
        <p:txBody>
          <a:bodyPr wrap="none" rtlCol="0">
            <a:spAutoFit/>
          </a:bodyPr>
          <a:lstStyle/>
          <a:p>
            <a:r>
              <a:rPr lang="en-US" sz="1200" dirty="0"/>
              <a:t>M3</a:t>
            </a:r>
          </a:p>
        </p:txBody>
      </p:sp>
      <p:sp>
        <p:nvSpPr>
          <p:cNvPr id="14" name="TextBox 13"/>
          <p:cNvSpPr txBox="1"/>
          <p:nvPr/>
        </p:nvSpPr>
        <p:spPr>
          <a:xfrm>
            <a:off x="11144927" y="1984616"/>
            <a:ext cx="394660" cy="276999"/>
          </a:xfrm>
          <a:prstGeom prst="rect">
            <a:avLst/>
          </a:prstGeom>
          <a:noFill/>
        </p:spPr>
        <p:txBody>
          <a:bodyPr wrap="none" rtlCol="0">
            <a:spAutoFit/>
          </a:bodyPr>
          <a:lstStyle/>
          <a:p>
            <a:r>
              <a:rPr lang="en-US" sz="1200" dirty="0"/>
              <a:t>M4</a:t>
            </a:r>
          </a:p>
        </p:txBody>
      </p:sp>
      <p:sp>
        <p:nvSpPr>
          <p:cNvPr id="15" name="TextBox 14"/>
          <p:cNvSpPr txBox="1"/>
          <p:nvPr/>
        </p:nvSpPr>
        <p:spPr>
          <a:xfrm>
            <a:off x="11721572" y="1984616"/>
            <a:ext cx="394660" cy="276999"/>
          </a:xfrm>
          <a:prstGeom prst="rect">
            <a:avLst/>
          </a:prstGeom>
          <a:noFill/>
        </p:spPr>
        <p:txBody>
          <a:bodyPr wrap="none" rtlCol="0">
            <a:spAutoFit/>
          </a:bodyPr>
          <a:lstStyle/>
          <a:p>
            <a:r>
              <a:rPr lang="en-US" sz="1200" dirty="0"/>
              <a:t>M5</a:t>
            </a:r>
          </a:p>
        </p:txBody>
      </p:sp>
      <p:sp>
        <p:nvSpPr>
          <p:cNvPr id="16" name="TextBox 15"/>
          <p:cNvSpPr txBox="1"/>
          <p:nvPr/>
        </p:nvSpPr>
        <p:spPr>
          <a:xfrm>
            <a:off x="7226139" y="2009330"/>
            <a:ext cx="394660" cy="276999"/>
          </a:xfrm>
          <a:prstGeom prst="rect">
            <a:avLst/>
          </a:prstGeom>
          <a:noFill/>
        </p:spPr>
        <p:txBody>
          <a:bodyPr wrap="none" rtlCol="0">
            <a:spAutoFit/>
          </a:bodyPr>
          <a:lstStyle/>
          <a:p>
            <a:r>
              <a:rPr lang="en-US" sz="1200" dirty="0"/>
              <a:t>M1</a:t>
            </a:r>
          </a:p>
        </p:txBody>
      </p:sp>
      <p:sp>
        <p:nvSpPr>
          <p:cNvPr id="17" name="TextBox 16"/>
          <p:cNvSpPr txBox="1"/>
          <p:nvPr/>
        </p:nvSpPr>
        <p:spPr>
          <a:xfrm>
            <a:off x="7671353" y="2009330"/>
            <a:ext cx="394660" cy="276999"/>
          </a:xfrm>
          <a:prstGeom prst="rect">
            <a:avLst/>
          </a:prstGeom>
          <a:noFill/>
        </p:spPr>
        <p:txBody>
          <a:bodyPr wrap="none" rtlCol="0">
            <a:spAutoFit/>
          </a:bodyPr>
          <a:lstStyle/>
          <a:p>
            <a:r>
              <a:rPr lang="en-US" sz="1200" dirty="0"/>
              <a:t>M2</a:t>
            </a:r>
          </a:p>
        </p:txBody>
      </p:sp>
      <p:sp>
        <p:nvSpPr>
          <p:cNvPr id="18" name="TextBox 17"/>
          <p:cNvSpPr txBox="1"/>
          <p:nvPr/>
        </p:nvSpPr>
        <p:spPr>
          <a:xfrm>
            <a:off x="8157510" y="2009330"/>
            <a:ext cx="394660" cy="276999"/>
          </a:xfrm>
          <a:prstGeom prst="rect">
            <a:avLst/>
          </a:prstGeom>
          <a:noFill/>
        </p:spPr>
        <p:txBody>
          <a:bodyPr wrap="none" rtlCol="0">
            <a:spAutoFit/>
          </a:bodyPr>
          <a:lstStyle/>
          <a:p>
            <a:r>
              <a:rPr lang="en-US" sz="1200" dirty="0"/>
              <a:t>M3</a:t>
            </a:r>
          </a:p>
        </p:txBody>
      </p:sp>
      <p:sp>
        <p:nvSpPr>
          <p:cNvPr id="19" name="TextBox 18"/>
          <p:cNvSpPr txBox="1"/>
          <p:nvPr/>
        </p:nvSpPr>
        <p:spPr>
          <a:xfrm>
            <a:off x="8631835" y="2009330"/>
            <a:ext cx="394660" cy="276999"/>
          </a:xfrm>
          <a:prstGeom prst="rect">
            <a:avLst/>
          </a:prstGeom>
          <a:noFill/>
        </p:spPr>
        <p:txBody>
          <a:bodyPr wrap="none" rtlCol="0">
            <a:spAutoFit/>
          </a:bodyPr>
          <a:lstStyle/>
          <a:p>
            <a:r>
              <a:rPr lang="en-US" sz="1200" dirty="0"/>
              <a:t>M4</a:t>
            </a:r>
          </a:p>
        </p:txBody>
      </p:sp>
      <p:sp>
        <p:nvSpPr>
          <p:cNvPr id="20" name="TextBox 19"/>
          <p:cNvSpPr txBox="1"/>
          <p:nvPr/>
        </p:nvSpPr>
        <p:spPr>
          <a:xfrm>
            <a:off x="9103582" y="2009330"/>
            <a:ext cx="394660" cy="276999"/>
          </a:xfrm>
          <a:prstGeom prst="rect">
            <a:avLst/>
          </a:prstGeom>
          <a:noFill/>
        </p:spPr>
        <p:txBody>
          <a:bodyPr wrap="none" rtlCol="0">
            <a:spAutoFit/>
          </a:bodyPr>
          <a:lstStyle/>
          <a:p>
            <a:r>
              <a:rPr lang="en-US" sz="1200" dirty="0"/>
              <a:t>M5</a:t>
            </a:r>
          </a:p>
        </p:txBody>
      </p:sp>
      <p:sp>
        <p:nvSpPr>
          <p:cNvPr id="21" name="TextBox 20"/>
          <p:cNvSpPr txBox="1"/>
          <p:nvPr/>
        </p:nvSpPr>
        <p:spPr>
          <a:xfrm>
            <a:off x="5679385" y="2009330"/>
            <a:ext cx="394660" cy="276999"/>
          </a:xfrm>
          <a:prstGeom prst="rect">
            <a:avLst/>
          </a:prstGeom>
          <a:noFill/>
        </p:spPr>
        <p:txBody>
          <a:bodyPr wrap="none" rtlCol="0">
            <a:spAutoFit/>
          </a:bodyPr>
          <a:lstStyle/>
          <a:p>
            <a:r>
              <a:rPr lang="en-US" sz="1200" dirty="0"/>
              <a:t>M1</a:t>
            </a:r>
          </a:p>
        </p:txBody>
      </p:sp>
      <p:sp>
        <p:nvSpPr>
          <p:cNvPr id="22" name="TextBox 21"/>
          <p:cNvSpPr txBox="1"/>
          <p:nvPr/>
        </p:nvSpPr>
        <p:spPr>
          <a:xfrm>
            <a:off x="6213088" y="2009330"/>
            <a:ext cx="394660" cy="276999"/>
          </a:xfrm>
          <a:prstGeom prst="rect">
            <a:avLst/>
          </a:prstGeom>
          <a:noFill/>
        </p:spPr>
        <p:txBody>
          <a:bodyPr wrap="none" rtlCol="0">
            <a:spAutoFit/>
          </a:bodyPr>
          <a:lstStyle/>
          <a:p>
            <a:r>
              <a:rPr lang="en-US" sz="1200" dirty="0"/>
              <a:t>M3</a:t>
            </a:r>
          </a:p>
        </p:txBody>
      </p:sp>
      <p:sp>
        <p:nvSpPr>
          <p:cNvPr id="23" name="TextBox 22"/>
          <p:cNvSpPr txBox="1"/>
          <p:nvPr/>
        </p:nvSpPr>
        <p:spPr>
          <a:xfrm>
            <a:off x="6739184" y="2009330"/>
            <a:ext cx="394660" cy="276999"/>
          </a:xfrm>
          <a:prstGeom prst="rect">
            <a:avLst/>
          </a:prstGeom>
          <a:noFill/>
        </p:spPr>
        <p:txBody>
          <a:bodyPr wrap="none" rtlCol="0">
            <a:spAutoFit/>
          </a:bodyPr>
          <a:lstStyle/>
          <a:p>
            <a:r>
              <a:rPr lang="en-US" sz="1200" dirty="0"/>
              <a:t>M5</a:t>
            </a:r>
          </a:p>
        </p:txBody>
      </p:sp>
      <p:cxnSp>
        <p:nvCxnSpPr>
          <p:cNvPr id="24" name="Straight Connector 23"/>
          <p:cNvCxnSpPr/>
          <p:nvPr/>
        </p:nvCxnSpPr>
        <p:spPr>
          <a:xfrm flipV="1">
            <a:off x="5870657" y="1717434"/>
            <a:ext cx="1059086" cy="39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7406221" y="1712183"/>
            <a:ext cx="1883740" cy="14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9831678" y="1688307"/>
            <a:ext cx="2084360" cy="5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6397419" y="1489125"/>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5870763" y="1714480"/>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6397419" y="1712900"/>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6933909" y="1714438"/>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7418216" y="1704615"/>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7864994" y="1717577"/>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8353501" y="1495345"/>
            <a:ext cx="73" cy="443468"/>
            <a:chOff x="7814761" y="574420"/>
            <a:chExt cx="73" cy="443468"/>
          </a:xfrm>
        </p:grpSpPr>
        <p:cxnSp>
          <p:nvCxnSpPr>
            <p:cNvPr id="232" name="Straight Connector 231"/>
            <p:cNvCxnSpPr/>
            <p:nvPr/>
          </p:nvCxnSpPr>
          <p:spPr>
            <a:xfrm flipH="1">
              <a:off x="7814761" y="574420"/>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H="1">
              <a:off x="7814761" y="794830"/>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flipH="1">
            <a:off x="8826980" y="1717434"/>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9290067" y="1700228"/>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10870857" y="1464411"/>
            <a:ext cx="73" cy="452126"/>
            <a:chOff x="10823315" y="568200"/>
            <a:chExt cx="73" cy="452126"/>
          </a:xfrm>
        </p:grpSpPr>
        <p:cxnSp>
          <p:nvCxnSpPr>
            <p:cNvPr id="230" name="Straight Connector 229"/>
            <p:cNvCxnSpPr/>
            <p:nvPr/>
          </p:nvCxnSpPr>
          <p:spPr>
            <a:xfrm flipH="1">
              <a:off x="10823315" y="568200"/>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H="1">
              <a:off x="10823315" y="797268"/>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7" name="Straight Connector 36"/>
          <p:cNvCxnSpPr/>
          <p:nvPr/>
        </p:nvCxnSpPr>
        <p:spPr>
          <a:xfrm flipH="1">
            <a:off x="10350689" y="1678236"/>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9841713" y="1687469"/>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11342458" y="1687469"/>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11919705" y="1677501"/>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18" name="Picture 117"/>
          <p:cNvPicPr>
            <a:picLocks noChangeAspect="1"/>
          </p:cNvPicPr>
          <p:nvPr/>
        </p:nvPicPr>
        <p:blipFill>
          <a:blip r:embed="rId3"/>
          <a:stretch>
            <a:fillRect/>
          </a:stretch>
        </p:blipFill>
        <p:spPr>
          <a:xfrm>
            <a:off x="7072402" y="61992"/>
            <a:ext cx="667637" cy="658676"/>
          </a:xfrm>
          <a:prstGeom prst="rect">
            <a:avLst/>
          </a:prstGeom>
        </p:spPr>
      </p:pic>
      <p:sp>
        <p:nvSpPr>
          <p:cNvPr id="119" name="TextBox 118"/>
          <p:cNvSpPr txBox="1"/>
          <p:nvPr/>
        </p:nvSpPr>
        <p:spPr>
          <a:xfrm>
            <a:off x="6587199" y="250045"/>
            <a:ext cx="518091" cy="369332"/>
          </a:xfrm>
          <a:prstGeom prst="rect">
            <a:avLst/>
          </a:prstGeom>
          <a:noFill/>
        </p:spPr>
        <p:txBody>
          <a:bodyPr wrap="none" rtlCol="0">
            <a:spAutoFit/>
          </a:bodyPr>
          <a:lstStyle/>
          <a:p>
            <a:r>
              <a:rPr lang="en-US" dirty="0"/>
              <a:t>x17</a:t>
            </a:r>
          </a:p>
        </p:txBody>
      </p:sp>
      <p:sp>
        <p:nvSpPr>
          <p:cNvPr id="124" name="TextBox 123"/>
          <p:cNvSpPr txBox="1"/>
          <p:nvPr/>
        </p:nvSpPr>
        <p:spPr>
          <a:xfrm>
            <a:off x="3530897" y="2486687"/>
            <a:ext cx="458780" cy="276999"/>
          </a:xfrm>
          <a:prstGeom prst="rect">
            <a:avLst/>
          </a:prstGeom>
          <a:noFill/>
        </p:spPr>
        <p:txBody>
          <a:bodyPr wrap="none" rtlCol="0">
            <a:spAutoFit/>
          </a:bodyPr>
          <a:lstStyle/>
          <a:p>
            <a:r>
              <a:rPr lang="en-US" sz="1200" dirty="0"/>
              <a:t>0.19</a:t>
            </a:r>
          </a:p>
        </p:txBody>
      </p:sp>
      <p:sp>
        <p:nvSpPr>
          <p:cNvPr id="125" name="TextBox 124"/>
          <p:cNvSpPr txBox="1"/>
          <p:nvPr/>
        </p:nvSpPr>
        <p:spPr>
          <a:xfrm>
            <a:off x="4032471" y="2486687"/>
            <a:ext cx="458780" cy="276999"/>
          </a:xfrm>
          <a:prstGeom prst="rect">
            <a:avLst/>
          </a:prstGeom>
          <a:noFill/>
        </p:spPr>
        <p:txBody>
          <a:bodyPr wrap="none" rtlCol="0">
            <a:spAutoFit/>
          </a:bodyPr>
          <a:lstStyle/>
          <a:p>
            <a:r>
              <a:rPr lang="en-US" sz="1200" dirty="0"/>
              <a:t>0.16</a:t>
            </a:r>
          </a:p>
        </p:txBody>
      </p:sp>
      <p:sp>
        <p:nvSpPr>
          <p:cNvPr id="126" name="TextBox 125"/>
          <p:cNvSpPr txBox="1"/>
          <p:nvPr/>
        </p:nvSpPr>
        <p:spPr>
          <a:xfrm>
            <a:off x="4590929" y="2486687"/>
            <a:ext cx="458780" cy="276999"/>
          </a:xfrm>
          <a:prstGeom prst="rect">
            <a:avLst/>
          </a:prstGeom>
          <a:noFill/>
        </p:spPr>
        <p:txBody>
          <a:bodyPr wrap="none" rtlCol="0">
            <a:spAutoFit/>
          </a:bodyPr>
          <a:lstStyle/>
          <a:p>
            <a:r>
              <a:rPr lang="en-US" sz="1200" dirty="0"/>
              <a:t>0.25</a:t>
            </a:r>
          </a:p>
        </p:txBody>
      </p:sp>
      <p:sp>
        <p:nvSpPr>
          <p:cNvPr id="127" name="TextBox 126"/>
          <p:cNvSpPr txBox="1"/>
          <p:nvPr/>
        </p:nvSpPr>
        <p:spPr>
          <a:xfrm>
            <a:off x="5127110" y="2486687"/>
            <a:ext cx="458780" cy="276999"/>
          </a:xfrm>
          <a:prstGeom prst="rect">
            <a:avLst/>
          </a:prstGeom>
          <a:noFill/>
        </p:spPr>
        <p:txBody>
          <a:bodyPr wrap="none" rtlCol="0">
            <a:spAutoFit/>
          </a:bodyPr>
          <a:lstStyle/>
          <a:p>
            <a:r>
              <a:rPr lang="en-US" sz="1200" dirty="0"/>
              <a:t>0.07</a:t>
            </a:r>
          </a:p>
        </p:txBody>
      </p:sp>
      <p:sp>
        <p:nvSpPr>
          <p:cNvPr id="128" name="TextBox 127"/>
          <p:cNvSpPr txBox="1"/>
          <p:nvPr/>
        </p:nvSpPr>
        <p:spPr>
          <a:xfrm>
            <a:off x="9616583" y="2486687"/>
            <a:ext cx="380232" cy="276999"/>
          </a:xfrm>
          <a:prstGeom prst="rect">
            <a:avLst/>
          </a:prstGeom>
          <a:noFill/>
        </p:spPr>
        <p:txBody>
          <a:bodyPr wrap="none" rtlCol="0">
            <a:spAutoFit/>
          </a:bodyPr>
          <a:lstStyle/>
          <a:p>
            <a:r>
              <a:rPr lang="en-US" sz="1200" dirty="0"/>
              <a:t>0.3</a:t>
            </a:r>
          </a:p>
        </p:txBody>
      </p:sp>
      <p:sp>
        <p:nvSpPr>
          <p:cNvPr id="129" name="TextBox 128"/>
          <p:cNvSpPr txBox="1"/>
          <p:nvPr/>
        </p:nvSpPr>
        <p:spPr>
          <a:xfrm>
            <a:off x="10123904" y="2486687"/>
            <a:ext cx="420308" cy="276999"/>
          </a:xfrm>
          <a:prstGeom prst="rect">
            <a:avLst/>
          </a:prstGeom>
          <a:noFill/>
        </p:spPr>
        <p:txBody>
          <a:bodyPr wrap="none" rtlCol="0">
            <a:spAutoFit/>
          </a:bodyPr>
          <a:lstStyle/>
          <a:p>
            <a:r>
              <a:rPr lang="en-US" sz="1200" dirty="0"/>
              <a:t>480</a:t>
            </a:r>
          </a:p>
        </p:txBody>
      </p:sp>
      <p:sp>
        <p:nvSpPr>
          <p:cNvPr id="130" name="TextBox 129"/>
          <p:cNvSpPr txBox="1"/>
          <p:nvPr/>
        </p:nvSpPr>
        <p:spPr>
          <a:xfrm>
            <a:off x="10693345" y="2486687"/>
            <a:ext cx="420308" cy="276999"/>
          </a:xfrm>
          <a:prstGeom prst="rect">
            <a:avLst/>
          </a:prstGeom>
          <a:noFill/>
        </p:spPr>
        <p:txBody>
          <a:bodyPr wrap="none" rtlCol="0">
            <a:spAutoFit/>
          </a:bodyPr>
          <a:lstStyle/>
          <a:p>
            <a:r>
              <a:rPr lang="en-US" sz="1200" dirty="0"/>
              <a:t>240</a:t>
            </a:r>
          </a:p>
        </p:txBody>
      </p:sp>
      <p:sp>
        <p:nvSpPr>
          <p:cNvPr id="131" name="TextBox 130"/>
          <p:cNvSpPr txBox="1"/>
          <p:nvPr/>
        </p:nvSpPr>
        <p:spPr>
          <a:xfrm>
            <a:off x="11144927" y="2486687"/>
            <a:ext cx="380232" cy="276999"/>
          </a:xfrm>
          <a:prstGeom prst="rect">
            <a:avLst/>
          </a:prstGeom>
          <a:noFill/>
        </p:spPr>
        <p:txBody>
          <a:bodyPr wrap="none" rtlCol="0">
            <a:spAutoFit/>
          </a:bodyPr>
          <a:lstStyle/>
          <a:p>
            <a:r>
              <a:rPr lang="en-US" sz="1200" dirty="0"/>
              <a:t>0.7</a:t>
            </a:r>
          </a:p>
        </p:txBody>
      </p:sp>
      <p:sp>
        <p:nvSpPr>
          <p:cNvPr id="132" name="TextBox 131"/>
          <p:cNvSpPr txBox="1"/>
          <p:nvPr/>
        </p:nvSpPr>
        <p:spPr>
          <a:xfrm>
            <a:off x="7671353" y="2486687"/>
            <a:ext cx="341760" cy="276999"/>
          </a:xfrm>
          <a:prstGeom prst="rect">
            <a:avLst/>
          </a:prstGeom>
          <a:noFill/>
        </p:spPr>
        <p:txBody>
          <a:bodyPr wrap="none" rtlCol="0">
            <a:spAutoFit/>
          </a:bodyPr>
          <a:lstStyle/>
          <a:p>
            <a:r>
              <a:rPr lang="en-US" sz="1200" dirty="0"/>
              <a:t>56</a:t>
            </a:r>
            <a:endParaRPr lang="en-US" sz="1200" baseline="30000" dirty="0"/>
          </a:p>
        </p:txBody>
      </p:sp>
      <p:sp>
        <p:nvSpPr>
          <p:cNvPr id="133" name="TextBox 132"/>
          <p:cNvSpPr txBox="1"/>
          <p:nvPr/>
        </p:nvSpPr>
        <p:spPr>
          <a:xfrm>
            <a:off x="8157510" y="2486687"/>
            <a:ext cx="341760" cy="276999"/>
          </a:xfrm>
          <a:prstGeom prst="rect">
            <a:avLst/>
          </a:prstGeom>
          <a:noFill/>
        </p:spPr>
        <p:txBody>
          <a:bodyPr wrap="none" rtlCol="0">
            <a:spAutoFit/>
          </a:bodyPr>
          <a:lstStyle/>
          <a:p>
            <a:r>
              <a:rPr lang="en-US" sz="1200" dirty="0"/>
              <a:t>33</a:t>
            </a:r>
          </a:p>
        </p:txBody>
      </p:sp>
      <p:sp>
        <p:nvSpPr>
          <p:cNvPr id="134" name="TextBox 133"/>
          <p:cNvSpPr txBox="1"/>
          <p:nvPr/>
        </p:nvSpPr>
        <p:spPr>
          <a:xfrm>
            <a:off x="8631835" y="2486687"/>
            <a:ext cx="341760" cy="276999"/>
          </a:xfrm>
          <a:prstGeom prst="rect">
            <a:avLst/>
          </a:prstGeom>
          <a:noFill/>
        </p:spPr>
        <p:txBody>
          <a:bodyPr wrap="none" rtlCol="0">
            <a:spAutoFit/>
          </a:bodyPr>
          <a:lstStyle/>
          <a:p>
            <a:r>
              <a:rPr lang="en-US" sz="1200" dirty="0"/>
              <a:t>12</a:t>
            </a:r>
          </a:p>
        </p:txBody>
      </p:sp>
      <p:sp>
        <p:nvSpPr>
          <p:cNvPr id="135" name="TextBox 134"/>
          <p:cNvSpPr txBox="1"/>
          <p:nvPr/>
        </p:nvSpPr>
        <p:spPr>
          <a:xfrm>
            <a:off x="9103582" y="2486687"/>
            <a:ext cx="263214" cy="276999"/>
          </a:xfrm>
          <a:prstGeom prst="rect">
            <a:avLst/>
          </a:prstGeom>
          <a:noFill/>
        </p:spPr>
        <p:txBody>
          <a:bodyPr wrap="none" rtlCol="0">
            <a:spAutoFit/>
          </a:bodyPr>
          <a:lstStyle/>
          <a:p>
            <a:r>
              <a:rPr lang="en-US" sz="1200" dirty="0"/>
              <a:t>5</a:t>
            </a:r>
          </a:p>
        </p:txBody>
      </p:sp>
      <p:sp>
        <p:nvSpPr>
          <p:cNvPr id="136" name="TextBox 135"/>
          <p:cNvSpPr txBox="1"/>
          <p:nvPr/>
        </p:nvSpPr>
        <p:spPr>
          <a:xfrm>
            <a:off x="5679385" y="2486687"/>
            <a:ext cx="458780" cy="276999"/>
          </a:xfrm>
          <a:prstGeom prst="rect">
            <a:avLst/>
          </a:prstGeom>
          <a:noFill/>
        </p:spPr>
        <p:txBody>
          <a:bodyPr wrap="none" rtlCol="0">
            <a:spAutoFit/>
          </a:bodyPr>
          <a:lstStyle/>
          <a:p>
            <a:r>
              <a:rPr lang="en-US" sz="1200" dirty="0"/>
              <a:t>2.12</a:t>
            </a:r>
          </a:p>
        </p:txBody>
      </p:sp>
      <p:sp>
        <p:nvSpPr>
          <p:cNvPr id="137" name="TextBox 136"/>
          <p:cNvSpPr txBox="1"/>
          <p:nvPr/>
        </p:nvSpPr>
        <p:spPr>
          <a:xfrm>
            <a:off x="6213088" y="2486687"/>
            <a:ext cx="458780" cy="276999"/>
          </a:xfrm>
          <a:prstGeom prst="rect">
            <a:avLst/>
          </a:prstGeom>
          <a:noFill/>
        </p:spPr>
        <p:txBody>
          <a:bodyPr wrap="none" rtlCol="0">
            <a:spAutoFit/>
          </a:bodyPr>
          <a:lstStyle/>
          <a:p>
            <a:r>
              <a:rPr lang="en-US" sz="1200" dirty="0"/>
              <a:t>2.62</a:t>
            </a:r>
          </a:p>
        </p:txBody>
      </p:sp>
      <p:sp>
        <p:nvSpPr>
          <p:cNvPr id="138" name="TextBox 137"/>
          <p:cNvSpPr txBox="1"/>
          <p:nvPr/>
        </p:nvSpPr>
        <p:spPr>
          <a:xfrm>
            <a:off x="6739184" y="2486687"/>
            <a:ext cx="458780" cy="276999"/>
          </a:xfrm>
          <a:prstGeom prst="rect">
            <a:avLst/>
          </a:prstGeom>
          <a:noFill/>
        </p:spPr>
        <p:txBody>
          <a:bodyPr wrap="none" rtlCol="0">
            <a:spAutoFit/>
          </a:bodyPr>
          <a:lstStyle/>
          <a:p>
            <a:r>
              <a:rPr lang="en-US" sz="1200" dirty="0"/>
              <a:t>0.34</a:t>
            </a:r>
          </a:p>
        </p:txBody>
      </p:sp>
      <p:sp>
        <p:nvSpPr>
          <p:cNvPr id="139" name="TextBox 138"/>
          <p:cNvSpPr txBox="1"/>
          <p:nvPr/>
        </p:nvSpPr>
        <p:spPr>
          <a:xfrm>
            <a:off x="7226139" y="2486687"/>
            <a:ext cx="341760" cy="276999"/>
          </a:xfrm>
          <a:prstGeom prst="rect">
            <a:avLst/>
          </a:prstGeom>
          <a:noFill/>
        </p:spPr>
        <p:txBody>
          <a:bodyPr wrap="none" rtlCol="0">
            <a:spAutoFit/>
          </a:bodyPr>
          <a:lstStyle/>
          <a:p>
            <a:r>
              <a:rPr lang="en-US" sz="1200" dirty="0"/>
              <a:t>10</a:t>
            </a:r>
            <a:endParaRPr lang="en-US" sz="1200" baseline="30000" dirty="0"/>
          </a:p>
        </p:txBody>
      </p:sp>
      <p:sp>
        <p:nvSpPr>
          <p:cNvPr id="140" name="TextBox 139"/>
          <p:cNvSpPr txBox="1"/>
          <p:nvPr/>
        </p:nvSpPr>
        <p:spPr>
          <a:xfrm>
            <a:off x="11721572" y="2486687"/>
            <a:ext cx="380232" cy="276999"/>
          </a:xfrm>
          <a:prstGeom prst="rect">
            <a:avLst/>
          </a:prstGeom>
          <a:noFill/>
        </p:spPr>
        <p:txBody>
          <a:bodyPr wrap="none" rtlCol="0">
            <a:spAutoFit/>
          </a:bodyPr>
          <a:lstStyle/>
          <a:p>
            <a:r>
              <a:rPr lang="en-US" sz="1200" dirty="0"/>
              <a:t>8.6</a:t>
            </a:r>
          </a:p>
        </p:txBody>
      </p:sp>
      <p:sp>
        <p:nvSpPr>
          <p:cNvPr id="161" name="TextBox 160"/>
          <p:cNvSpPr txBox="1"/>
          <p:nvPr/>
        </p:nvSpPr>
        <p:spPr>
          <a:xfrm>
            <a:off x="3530897" y="2020204"/>
            <a:ext cx="394660" cy="276999"/>
          </a:xfrm>
          <a:prstGeom prst="rect">
            <a:avLst/>
          </a:prstGeom>
          <a:noFill/>
        </p:spPr>
        <p:txBody>
          <a:bodyPr wrap="none" rtlCol="0">
            <a:spAutoFit/>
          </a:bodyPr>
          <a:lstStyle/>
          <a:p>
            <a:r>
              <a:rPr lang="en-US" sz="1200" dirty="0"/>
              <a:t>M1</a:t>
            </a:r>
          </a:p>
        </p:txBody>
      </p:sp>
      <p:sp>
        <p:nvSpPr>
          <p:cNvPr id="162" name="TextBox 161"/>
          <p:cNvSpPr txBox="1"/>
          <p:nvPr/>
        </p:nvSpPr>
        <p:spPr>
          <a:xfrm>
            <a:off x="4032471" y="2020204"/>
            <a:ext cx="394660" cy="276999"/>
          </a:xfrm>
          <a:prstGeom prst="rect">
            <a:avLst/>
          </a:prstGeom>
          <a:noFill/>
        </p:spPr>
        <p:txBody>
          <a:bodyPr wrap="none" rtlCol="0">
            <a:spAutoFit/>
          </a:bodyPr>
          <a:lstStyle/>
          <a:p>
            <a:r>
              <a:rPr lang="en-US" sz="1200" dirty="0"/>
              <a:t>M2</a:t>
            </a:r>
          </a:p>
        </p:txBody>
      </p:sp>
      <p:sp>
        <p:nvSpPr>
          <p:cNvPr id="163" name="TextBox 162"/>
          <p:cNvSpPr txBox="1"/>
          <p:nvPr/>
        </p:nvSpPr>
        <p:spPr>
          <a:xfrm>
            <a:off x="4590929" y="2020204"/>
            <a:ext cx="394660" cy="276999"/>
          </a:xfrm>
          <a:prstGeom prst="rect">
            <a:avLst/>
          </a:prstGeom>
          <a:noFill/>
        </p:spPr>
        <p:txBody>
          <a:bodyPr wrap="none" rtlCol="0">
            <a:spAutoFit/>
          </a:bodyPr>
          <a:lstStyle/>
          <a:p>
            <a:r>
              <a:rPr lang="en-US" sz="1200" dirty="0"/>
              <a:t>M3</a:t>
            </a:r>
          </a:p>
        </p:txBody>
      </p:sp>
      <p:sp>
        <p:nvSpPr>
          <p:cNvPr id="165" name="TextBox 164"/>
          <p:cNvSpPr txBox="1"/>
          <p:nvPr/>
        </p:nvSpPr>
        <p:spPr>
          <a:xfrm>
            <a:off x="5127110" y="2020204"/>
            <a:ext cx="394660" cy="276999"/>
          </a:xfrm>
          <a:prstGeom prst="rect">
            <a:avLst/>
          </a:prstGeom>
          <a:noFill/>
        </p:spPr>
        <p:txBody>
          <a:bodyPr wrap="none" rtlCol="0">
            <a:spAutoFit/>
          </a:bodyPr>
          <a:lstStyle/>
          <a:p>
            <a:r>
              <a:rPr lang="en-US" sz="1200" dirty="0"/>
              <a:t>M5</a:t>
            </a:r>
          </a:p>
        </p:txBody>
      </p:sp>
      <p:cxnSp>
        <p:nvCxnSpPr>
          <p:cNvPr id="166" name="Straight Connector 165"/>
          <p:cNvCxnSpPr/>
          <p:nvPr/>
        </p:nvCxnSpPr>
        <p:spPr>
          <a:xfrm>
            <a:off x="3730265" y="1724481"/>
            <a:ext cx="1610095" cy="458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flipH="1">
            <a:off x="4435954" y="1499999"/>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H="1">
            <a:off x="4780205" y="1729067"/>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H="1">
            <a:off x="4222171" y="1723763"/>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H="1">
            <a:off x="3731753" y="1723057"/>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flipH="1">
            <a:off x="5327690" y="1723028"/>
            <a:ext cx="73" cy="2230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a:off x="4447706" y="914750"/>
            <a:ext cx="0" cy="3272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V="1">
            <a:off x="4435954" y="909966"/>
            <a:ext cx="6423795" cy="4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6384327" y="917388"/>
            <a:ext cx="0" cy="3272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a:off x="8357756" y="914516"/>
            <a:ext cx="0" cy="3272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10847666" y="913281"/>
            <a:ext cx="0" cy="3272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V="1">
            <a:off x="7472592" y="752025"/>
            <a:ext cx="0" cy="16125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1" name="TextBox 220"/>
          <p:cNvSpPr txBox="1"/>
          <p:nvPr/>
        </p:nvSpPr>
        <p:spPr>
          <a:xfrm>
            <a:off x="461985" y="3394174"/>
            <a:ext cx="1204497" cy="461665"/>
          </a:xfrm>
          <a:prstGeom prst="rect">
            <a:avLst/>
          </a:prstGeom>
          <a:noFill/>
        </p:spPr>
        <p:txBody>
          <a:bodyPr wrap="none" rtlCol="0">
            <a:spAutoFit/>
          </a:bodyPr>
          <a:lstStyle/>
          <a:p>
            <a:pPr algn="ctr"/>
            <a:r>
              <a:rPr lang="en-US" sz="1200" dirty="0"/>
              <a:t>isolates with </a:t>
            </a:r>
            <a:endParaRPr lang="en-US" sz="1200" dirty="0" smtClean="0"/>
          </a:p>
          <a:p>
            <a:pPr algn="ctr"/>
            <a:r>
              <a:rPr lang="en-US" sz="1200" dirty="0" smtClean="0"/>
              <a:t>genome change</a:t>
            </a:r>
            <a:endParaRPr lang="en-US" sz="1200" dirty="0"/>
          </a:p>
        </p:txBody>
      </p:sp>
      <p:sp>
        <p:nvSpPr>
          <p:cNvPr id="234" name="TextBox 233"/>
          <p:cNvSpPr txBox="1"/>
          <p:nvPr/>
        </p:nvSpPr>
        <p:spPr>
          <a:xfrm rot="16200000">
            <a:off x="29386" y="3129580"/>
            <a:ext cx="434734" cy="276999"/>
          </a:xfrm>
          <a:prstGeom prst="rect">
            <a:avLst/>
          </a:prstGeom>
          <a:noFill/>
        </p:spPr>
        <p:txBody>
          <a:bodyPr wrap="none" rtlCol="0">
            <a:spAutoFit/>
          </a:bodyPr>
          <a:lstStyle/>
          <a:p>
            <a:r>
              <a:rPr lang="en-US" sz="1200" dirty="0" smtClean="0"/>
              <a:t>YPD</a:t>
            </a:r>
            <a:endParaRPr lang="en-US" sz="1200" baseline="30000" dirty="0"/>
          </a:p>
        </p:txBody>
      </p:sp>
      <p:sp>
        <p:nvSpPr>
          <p:cNvPr id="235" name="TextBox 234"/>
          <p:cNvSpPr txBox="1"/>
          <p:nvPr/>
        </p:nvSpPr>
        <p:spPr>
          <a:xfrm rot="16200000">
            <a:off x="7380" y="4863856"/>
            <a:ext cx="558166" cy="276999"/>
          </a:xfrm>
          <a:prstGeom prst="rect">
            <a:avLst/>
          </a:prstGeom>
          <a:noFill/>
        </p:spPr>
        <p:txBody>
          <a:bodyPr wrap="none" rtlCol="0">
            <a:spAutoFit/>
          </a:bodyPr>
          <a:lstStyle/>
          <a:p>
            <a:r>
              <a:rPr lang="en-US" sz="1200" dirty="0" smtClean="0"/>
              <a:t>2DOG</a:t>
            </a:r>
            <a:endParaRPr lang="en-US" sz="1200" baseline="30000" dirty="0"/>
          </a:p>
        </p:txBody>
      </p:sp>
      <p:sp>
        <p:nvSpPr>
          <p:cNvPr id="238" name="TextBox 237"/>
          <p:cNvSpPr txBox="1"/>
          <p:nvPr/>
        </p:nvSpPr>
        <p:spPr>
          <a:xfrm>
            <a:off x="467363" y="5010811"/>
            <a:ext cx="1177565" cy="646331"/>
          </a:xfrm>
          <a:prstGeom prst="rect">
            <a:avLst/>
          </a:prstGeom>
          <a:noFill/>
        </p:spPr>
        <p:txBody>
          <a:bodyPr wrap="none" rtlCol="0">
            <a:spAutoFit/>
          </a:bodyPr>
          <a:lstStyle/>
          <a:p>
            <a:pPr algn="ctr"/>
            <a:r>
              <a:rPr lang="en-US" sz="1200" dirty="0"/>
              <a:t>isolates with </a:t>
            </a:r>
            <a:endParaRPr lang="en-US" sz="1200" dirty="0" smtClean="0"/>
          </a:p>
          <a:p>
            <a:pPr algn="ctr"/>
            <a:r>
              <a:rPr lang="en-US" sz="1200" dirty="0" smtClean="0"/>
              <a:t>genome change</a:t>
            </a:r>
          </a:p>
          <a:p>
            <a:pPr algn="ctr"/>
            <a:r>
              <a:rPr lang="en-US" sz="1200" dirty="0" smtClean="0"/>
              <a:t>(non Chr1)</a:t>
            </a:r>
            <a:endParaRPr lang="en-US" sz="1200" dirty="0"/>
          </a:p>
        </p:txBody>
      </p:sp>
      <p:sp>
        <p:nvSpPr>
          <p:cNvPr id="120" name="TextBox 119"/>
          <p:cNvSpPr txBox="1"/>
          <p:nvPr/>
        </p:nvSpPr>
        <p:spPr>
          <a:xfrm>
            <a:off x="1835451" y="1833254"/>
            <a:ext cx="351378" cy="461665"/>
          </a:xfrm>
          <a:prstGeom prst="rect">
            <a:avLst/>
          </a:prstGeom>
          <a:noFill/>
        </p:spPr>
        <p:txBody>
          <a:bodyPr wrap="none" rtlCol="0">
            <a:spAutoFit/>
          </a:bodyPr>
          <a:lstStyle/>
          <a:p>
            <a:r>
              <a:rPr lang="en-US" sz="2400" dirty="0"/>
              <a:t>∑</a:t>
            </a:r>
          </a:p>
        </p:txBody>
      </p:sp>
      <p:sp>
        <p:nvSpPr>
          <p:cNvPr id="46" name="TextBox 45"/>
          <p:cNvSpPr txBox="1"/>
          <p:nvPr/>
        </p:nvSpPr>
        <p:spPr>
          <a:xfrm>
            <a:off x="453897" y="4504944"/>
            <a:ext cx="1238031" cy="276999"/>
          </a:xfrm>
          <a:prstGeom prst="rect">
            <a:avLst/>
          </a:prstGeom>
          <a:noFill/>
        </p:spPr>
        <p:txBody>
          <a:bodyPr wrap="none" rtlCol="0">
            <a:spAutoFit/>
          </a:bodyPr>
          <a:lstStyle/>
          <a:p>
            <a:r>
              <a:rPr lang="en-US" sz="1200" dirty="0"/>
              <a:t>isolates analyzed</a:t>
            </a:r>
          </a:p>
        </p:txBody>
      </p:sp>
      <p:sp>
        <p:nvSpPr>
          <p:cNvPr id="59" name="TextBox 58"/>
          <p:cNvSpPr txBox="1"/>
          <p:nvPr/>
        </p:nvSpPr>
        <p:spPr>
          <a:xfrm>
            <a:off x="3542168" y="4504944"/>
            <a:ext cx="341760" cy="276999"/>
          </a:xfrm>
          <a:prstGeom prst="rect">
            <a:avLst/>
          </a:prstGeom>
          <a:noFill/>
        </p:spPr>
        <p:txBody>
          <a:bodyPr wrap="none" rtlCol="0">
            <a:spAutoFit/>
          </a:bodyPr>
          <a:lstStyle/>
          <a:p>
            <a:r>
              <a:rPr lang="en-US" sz="1200" dirty="0"/>
              <a:t>12</a:t>
            </a:r>
          </a:p>
        </p:txBody>
      </p:sp>
      <p:sp>
        <p:nvSpPr>
          <p:cNvPr id="61" name="TextBox 60"/>
          <p:cNvSpPr txBox="1"/>
          <p:nvPr/>
        </p:nvSpPr>
        <p:spPr>
          <a:xfrm>
            <a:off x="4043742" y="4504944"/>
            <a:ext cx="263214" cy="276999"/>
          </a:xfrm>
          <a:prstGeom prst="rect">
            <a:avLst/>
          </a:prstGeom>
          <a:noFill/>
        </p:spPr>
        <p:txBody>
          <a:bodyPr wrap="none" rtlCol="0">
            <a:spAutoFit/>
          </a:bodyPr>
          <a:lstStyle/>
          <a:p>
            <a:r>
              <a:rPr lang="en-US" sz="1200" dirty="0"/>
              <a:t>0</a:t>
            </a:r>
          </a:p>
        </p:txBody>
      </p:sp>
      <p:sp>
        <p:nvSpPr>
          <p:cNvPr id="63" name="TextBox 62"/>
          <p:cNvSpPr txBox="1"/>
          <p:nvPr/>
        </p:nvSpPr>
        <p:spPr>
          <a:xfrm>
            <a:off x="4602200" y="4504944"/>
            <a:ext cx="263214" cy="276999"/>
          </a:xfrm>
          <a:prstGeom prst="rect">
            <a:avLst/>
          </a:prstGeom>
          <a:noFill/>
        </p:spPr>
        <p:txBody>
          <a:bodyPr wrap="none" rtlCol="0">
            <a:spAutoFit/>
          </a:bodyPr>
          <a:lstStyle/>
          <a:p>
            <a:r>
              <a:rPr lang="en-US" sz="1200" dirty="0" smtClean="0"/>
              <a:t>0</a:t>
            </a:r>
            <a:endParaRPr lang="en-US" sz="1200" dirty="0"/>
          </a:p>
        </p:txBody>
      </p:sp>
      <p:sp>
        <p:nvSpPr>
          <p:cNvPr id="65" name="TextBox 64"/>
          <p:cNvSpPr txBox="1"/>
          <p:nvPr/>
        </p:nvSpPr>
        <p:spPr>
          <a:xfrm>
            <a:off x="5138381" y="4504944"/>
            <a:ext cx="263214" cy="276999"/>
          </a:xfrm>
          <a:prstGeom prst="rect">
            <a:avLst/>
          </a:prstGeom>
          <a:noFill/>
        </p:spPr>
        <p:txBody>
          <a:bodyPr wrap="none" rtlCol="0">
            <a:spAutoFit/>
          </a:bodyPr>
          <a:lstStyle/>
          <a:p>
            <a:r>
              <a:rPr lang="en-US" sz="1200" dirty="0" smtClean="0"/>
              <a:t>0</a:t>
            </a:r>
            <a:endParaRPr lang="en-US" sz="1200" dirty="0"/>
          </a:p>
        </p:txBody>
      </p:sp>
      <p:sp>
        <p:nvSpPr>
          <p:cNvPr id="75" name="TextBox 74"/>
          <p:cNvSpPr txBox="1"/>
          <p:nvPr/>
        </p:nvSpPr>
        <p:spPr>
          <a:xfrm>
            <a:off x="9627854" y="4504944"/>
            <a:ext cx="263214" cy="276999"/>
          </a:xfrm>
          <a:prstGeom prst="rect">
            <a:avLst/>
          </a:prstGeom>
          <a:noFill/>
        </p:spPr>
        <p:txBody>
          <a:bodyPr wrap="none" rtlCol="0">
            <a:spAutoFit/>
          </a:bodyPr>
          <a:lstStyle/>
          <a:p>
            <a:r>
              <a:rPr lang="en-US" sz="1200" dirty="0" smtClean="0"/>
              <a:t>6</a:t>
            </a:r>
            <a:endParaRPr lang="en-US" sz="1200" dirty="0"/>
          </a:p>
        </p:txBody>
      </p:sp>
      <p:sp>
        <p:nvSpPr>
          <p:cNvPr id="77" name="TextBox 76"/>
          <p:cNvSpPr txBox="1"/>
          <p:nvPr/>
        </p:nvSpPr>
        <p:spPr>
          <a:xfrm>
            <a:off x="10135175" y="4504944"/>
            <a:ext cx="341760" cy="276999"/>
          </a:xfrm>
          <a:prstGeom prst="rect">
            <a:avLst/>
          </a:prstGeom>
          <a:noFill/>
        </p:spPr>
        <p:txBody>
          <a:bodyPr wrap="none" rtlCol="0">
            <a:spAutoFit/>
          </a:bodyPr>
          <a:lstStyle/>
          <a:p>
            <a:r>
              <a:rPr lang="en-US" sz="1200" dirty="0"/>
              <a:t>28</a:t>
            </a:r>
          </a:p>
        </p:txBody>
      </p:sp>
      <p:sp>
        <p:nvSpPr>
          <p:cNvPr id="79" name="TextBox 78"/>
          <p:cNvSpPr txBox="1"/>
          <p:nvPr/>
        </p:nvSpPr>
        <p:spPr>
          <a:xfrm>
            <a:off x="10704616" y="4504944"/>
            <a:ext cx="341760" cy="276999"/>
          </a:xfrm>
          <a:prstGeom prst="rect">
            <a:avLst/>
          </a:prstGeom>
          <a:noFill/>
        </p:spPr>
        <p:txBody>
          <a:bodyPr wrap="none" rtlCol="0">
            <a:spAutoFit/>
          </a:bodyPr>
          <a:lstStyle/>
          <a:p>
            <a:r>
              <a:rPr lang="en-US" sz="1200" dirty="0"/>
              <a:t>42</a:t>
            </a:r>
          </a:p>
        </p:txBody>
      </p:sp>
      <p:sp>
        <p:nvSpPr>
          <p:cNvPr id="81" name="TextBox 80"/>
          <p:cNvSpPr txBox="1"/>
          <p:nvPr/>
        </p:nvSpPr>
        <p:spPr>
          <a:xfrm>
            <a:off x="11156198" y="4504944"/>
            <a:ext cx="341760" cy="276999"/>
          </a:xfrm>
          <a:prstGeom prst="rect">
            <a:avLst/>
          </a:prstGeom>
          <a:noFill/>
        </p:spPr>
        <p:txBody>
          <a:bodyPr wrap="none" rtlCol="0">
            <a:spAutoFit/>
          </a:bodyPr>
          <a:lstStyle/>
          <a:p>
            <a:r>
              <a:rPr lang="en-US" sz="1200" dirty="0"/>
              <a:t>11</a:t>
            </a:r>
          </a:p>
        </p:txBody>
      </p:sp>
      <p:sp>
        <p:nvSpPr>
          <p:cNvPr id="91" name="TextBox 90"/>
          <p:cNvSpPr txBox="1"/>
          <p:nvPr/>
        </p:nvSpPr>
        <p:spPr>
          <a:xfrm>
            <a:off x="7682624" y="4504944"/>
            <a:ext cx="341760" cy="276999"/>
          </a:xfrm>
          <a:prstGeom prst="rect">
            <a:avLst/>
          </a:prstGeom>
          <a:noFill/>
        </p:spPr>
        <p:txBody>
          <a:bodyPr wrap="none" rtlCol="0">
            <a:spAutoFit/>
          </a:bodyPr>
          <a:lstStyle/>
          <a:p>
            <a:r>
              <a:rPr lang="en-US" sz="1200" dirty="0"/>
              <a:t>32</a:t>
            </a:r>
          </a:p>
        </p:txBody>
      </p:sp>
      <p:sp>
        <p:nvSpPr>
          <p:cNvPr id="93" name="TextBox 92"/>
          <p:cNvSpPr txBox="1"/>
          <p:nvPr/>
        </p:nvSpPr>
        <p:spPr>
          <a:xfrm>
            <a:off x="8168781" y="4504944"/>
            <a:ext cx="341760" cy="276999"/>
          </a:xfrm>
          <a:prstGeom prst="rect">
            <a:avLst/>
          </a:prstGeom>
          <a:noFill/>
        </p:spPr>
        <p:txBody>
          <a:bodyPr wrap="none" rtlCol="0">
            <a:spAutoFit/>
          </a:bodyPr>
          <a:lstStyle/>
          <a:p>
            <a:r>
              <a:rPr lang="en-US" sz="1200" dirty="0" smtClean="0"/>
              <a:t>26</a:t>
            </a:r>
            <a:endParaRPr lang="en-US" sz="1200" dirty="0"/>
          </a:p>
        </p:txBody>
      </p:sp>
      <p:sp>
        <p:nvSpPr>
          <p:cNvPr id="95" name="TextBox 94"/>
          <p:cNvSpPr txBox="1"/>
          <p:nvPr/>
        </p:nvSpPr>
        <p:spPr>
          <a:xfrm>
            <a:off x="8643106" y="4504944"/>
            <a:ext cx="263214" cy="276999"/>
          </a:xfrm>
          <a:prstGeom prst="rect">
            <a:avLst/>
          </a:prstGeom>
          <a:noFill/>
        </p:spPr>
        <p:txBody>
          <a:bodyPr wrap="none" rtlCol="0">
            <a:spAutoFit/>
          </a:bodyPr>
          <a:lstStyle/>
          <a:p>
            <a:r>
              <a:rPr lang="en-US" sz="1200" dirty="0"/>
              <a:t>6</a:t>
            </a:r>
          </a:p>
        </p:txBody>
      </p:sp>
      <p:sp>
        <p:nvSpPr>
          <p:cNvPr id="97" name="TextBox 96"/>
          <p:cNvSpPr txBox="1"/>
          <p:nvPr/>
        </p:nvSpPr>
        <p:spPr>
          <a:xfrm>
            <a:off x="9114853" y="4504944"/>
            <a:ext cx="341760" cy="276999"/>
          </a:xfrm>
          <a:prstGeom prst="rect">
            <a:avLst/>
          </a:prstGeom>
          <a:noFill/>
        </p:spPr>
        <p:txBody>
          <a:bodyPr wrap="none" rtlCol="0">
            <a:spAutoFit/>
          </a:bodyPr>
          <a:lstStyle/>
          <a:p>
            <a:r>
              <a:rPr lang="en-US" sz="1200" dirty="0"/>
              <a:t>30</a:t>
            </a:r>
          </a:p>
        </p:txBody>
      </p:sp>
      <p:sp>
        <p:nvSpPr>
          <p:cNvPr id="105" name="TextBox 104"/>
          <p:cNvSpPr txBox="1"/>
          <p:nvPr/>
        </p:nvSpPr>
        <p:spPr>
          <a:xfrm>
            <a:off x="5690656" y="4504944"/>
            <a:ext cx="341760" cy="276999"/>
          </a:xfrm>
          <a:prstGeom prst="rect">
            <a:avLst/>
          </a:prstGeom>
          <a:noFill/>
        </p:spPr>
        <p:txBody>
          <a:bodyPr wrap="none" rtlCol="0">
            <a:spAutoFit/>
          </a:bodyPr>
          <a:lstStyle/>
          <a:p>
            <a:r>
              <a:rPr lang="en-US" sz="1200" dirty="0"/>
              <a:t>11</a:t>
            </a:r>
          </a:p>
        </p:txBody>
      </p:sp>
      <p:sp>
        <p:nvSpPr>
          <p:cNvPr id="107" name="TextBox 106"/>
          <p:cNvSpPr txBox="1"/>
          <p:nvPr/>
        </p:nvSpPr>
        <p:spPr>
          <a:xfrm>
            <a:off x="6224359" y="4504944"/>
            <a:ext cx="341760" cy="276999"/>
          </a:xfrm>
          <a:prstGeom prst="rect">
            <a:avLst/>
          </a:prstGeom>
          <a:noFill/>
        </p:spPr>
        <p:txBody>
          <a:bodyPr wrap="none" rtlCol="0">
            <a:spAutoFit/>
          </a:bodyPr>
          <a:lstStyle/>
          <a:p>
            <a:r>
              <a:rPr lang="en-US" sz="1200" dirty="0"/>
              <a:t>22</a:t>
            </a:r>
          </a:p>
        </p:txBody>
      </p:sp>
      <p:sp>
        <p:nvSpPr>
          <p:cNvPr id="109" name="TextBox 108"/>
          <p:cNvSpPr txBox="1"/>
          <p:nvPr/>
        </p:nvSpPr>
        <p:spPr>
          <a:xfrm>
            <a:off x="6750455" y="4504944"/>
            <a:ext cx="263214" cy="276999"/>
          </a:xfrm>
          <a:prstGeom prst="rect">
            <a:avLst/>
          </a:prstGeom>
          <a:noFill/>
        </p:spPr>
        <p:txBody>
          <a:bodyPr wrap="none" rtlCol="0">
            <a:spAutoFit/>
          </a:bodyPr>
          <a:lstStyle/>
          <a:p>
            <a:r>
              <a:rPr lang="en-US" sz="1200" dirty="0"/>
              <a:t>9</a:t>
            </a:r>
          </a:p>
        </p:txBody>
      </p:sp>
      <p:sp>
        <p:nvSpPr>
          <p:cNvPr id="113" name="TextBox 112"/>
          <p:cNvSpPr txBox="1"/>
          <p:nvPr/>
        </p:nvSpPr>
        <p:spPr>
          <a:xfrm>
            <a:off x="7237410" y="4504944"/>
            <a:ext cx="341760" cy="276999"/>
          </a:xfrm>
          <a:prstGeom prst="rect">
            <a:avLst/>
          </a:prstGeom>
          <a:noFill/>
        </p:spPr>
        <p:txBody>
          <a:bodyPr wrap="none" rtlCol="0">
            <a:spAutoFit/>
          </a:bodyPr>
          <a:lstStyle/>
          <a:p>
            <a:r>
              <a:rPr lang="en-US" sz="1200" dirty="0"/>
              <a:t>26</a:t>
            </a:r>
          </a:p>
        </p:txBody>
      </p:sp>
      <p:sp>
        <p:nvSpPr>
          <p:cNvPr id="117" name="TextBox 116"/>
          <p:cNvSpPr txBox="1"/>
          <p:nvPr/>
        </p:nvSpPr>
        <p:spPr>
          <a:xfrm>
            <a:off x="11732843" y="4504944"/>
            <a:ext cx="341760" cy="276999"/>
          </a:xfrm>
          <a:prstGeom prst="rect">
            <a:avLst/>
          </a:prstGeom>
          <a:noFill/>
        </p:spPr>
        <p:txBody>
          <a:bodyPr wrap="none" rtlCol="0">
            <a:spAutoFit/>
          </a:bodyPr>
          <a:lstStyle/>
          <a:p>
            <a:r>
              <a:rPr lang="en-US" sz="1200" dirty="0"/>
              <a:t>13</a:t>
            </a:r>
          </a:p>
        </p:txBody>
      </p:sp>
      <p:sp>
        <p:nvSpPr>
          <p:cNvPr id="158" name="TextBox 157"/>
          <p:cNvSpPr txBox="1"/>
          <p:nvPr/>
        </p:nvSpPr>
        <p:spPr>
          <a:xfrm>
            <a:off x="1687074" y="4504944"/>
            <a:ext cx="420308" cy="276999"/>
          </a:xfrm>
          <a:prstGeom prst="rect">
            <a:avLst/>
          </a:prstGeom>
          <a:noFill/>
        </p:spPr>
        <p:txBody>
          <a:bodyPr wrap="none" rtlCol="0">
            <a:spAutoFit/>
          </a:bodyPr>
          <a:lstStyle/>
          <a:p>
            <a:r>
              <a:rPr lang="en-US" sz="1200" dirty="0" smtClean="0"/>
              <a:t>274</a:t>
            </a:r>
            <a:endParaRPr lang="en-US" sz="1200" dirty="0"/>
          </a:p>
        </p:txBody>
      </p:sp>
      <p:sp>
        <p:nvSpPr>
          <p:cNvPr id="51" name="TextBox 50"/>
          <p:cNvSpPr txBox="1"/>
          <p:nvPr/>
        </p:nvSpPr>
        <p:spPr>
          <a:xfrm>
            <a:off x="3530897" y="2785801"/>
            <a:ext cx="263214" cy="276999"/>
          </a:xfrm>
          <a:prstGeom prst="rect">
            <a:avLst/>
          </a:prstGeom>
          <a:noFill/>
        </p:spPr>
        <p:txBody>
          <a:bodyPr wrap="none" rtlCol="0">
            <a:spAutoFit/>
          </a:bodyPr>
          <a:lstStyle/>
          <a:p>
            <a:r>
              <a:rPr lang="en-US" sz="1200" dirty="0"/>
              <a:t>0</a:t>
            </a:r>
          </a:p>
        </p:txBody>
      </p:sp>
      <p:sp>
        <p:nvSpPr>
          <p:cNvPr id="53" name="TextBox 52"/>
          <p:cNvSpPr txBox="1"/>
          <p:nvPr/>
        </p:nvSpPr>
        <p:spPr>
          <a:xfrm>
            <a:off x="4032471" y="2785801"/>
            <a:ext cx="263214" cy="276999"/>
          </a:xfrm>
          <a:prstGeom prst="rect">
            <a:avLst/>
          </a:prstGeom>
          <a:noFill/>
        </p:spPr>
        <p:txBody>
          <a:bodyPr wrap="none" rtlCol="0">
            <a:spAutoFit/>
          </a:bodyPr>
          <a:lstStyle/>
          <a:p>
            <a:r>
              <a:rPr lang="en-US" sz="1200" dirty="0"/>
              <a:t>4</a:t>
            </a:r>
          </a:p>
        </p:txBody>
      </p:sp>
      <p:sp>
        <p:nvSpPr>
          <p:cNvPr id="55" name="TextBox 54"/>
          <p:cNvSpPr txBox="1"/>
          <p:nvPr/>
        </p:nvSpPr>
        <p:spPr>
          <a:xfrm>
            <a:off x="4590929" y="2785801"/>
            <a:ext cx="263214" cy="276999"/>
          </a:xfrm>
          <a:prstGeom prst="rect">
            <a:avLst/>
          </a:prstGeom>
          <a:noFill/>
        </p:spPr>
        <p:txBody>
          <a:bodyPr wrap="none" rtlCol="0">
            <a:spAutoFit/>
          </a:bodyPr>
          <a:lstStyle/>
          <a:p>
            <a:r>
              <a:rPr lang="en-US" sz="1200" dirty="0"/>
              <a:t>5</a:t>
            </a:r>
          </a:p>
        </p:txBody>
      </p:sp>
      <p:sp>
        <p:nvSpPr>
          <p:cNvPr id="57" name="TextBox 56"/>
          <p:cNvSpPr txBox="1"/>
          <p:nvPr/>
        </p:nvSpPr>
        <p:spPr>
          <a:xfrm>
            <a:off x="5127110" y="2785801"/>
            <a:ext cx="263214" cy="276999"/>
          </a:xfrm>
          <a:prstGeom prst="rect">
            <a:avLst/>
          </a:prstGeom>
          <a:noFill/>
        </p:spPr>
        <p:txBody>
          <a:bodyPr wrap="none" rtlCol="0">
            <a:spAutoFit/>
          </a:bodyPr>
          <a:lstStyle/>
          <a:p>
            <a:r>
              <a:rPr lang="en-US" sz="1200" dirty="0"/>
              <a:t>4</a:t>
            </a:r>
          </a:p>
        </p:txBody>
      </p:sp>
      <p:sp>
        <p:nvSpPr>
          <p:cNvPr id="67" name="TextBox 66"/>
          <p:cNvSpPr txBox="1"/>
          <p:nvPr/>
        </p:nvSpPr>
        <p:spPr>
          <a:xfrm>
            <a:off x="9616583" y="2785801"/>
            <a:ext cx="263214" cy="276999"/>
          </a:xfrm>
          <a:prstGeom prst="rect">
            <a:avLst/>
          </a:prstGeom>
          <a:noFill/>
        </p:spPr>
        <p:txBody>
          <a:bodyPr wrap="none" rtlCol="0">
            <a:spAutoFit/>
          </a:bodyPr>
          <a:lstStyle/>
          <a:p>
            <a:r>
              <a:rPr lang="en-US" sz="1200" dirty="0" smtClean="0"/>
              <a:t>2</a:t>
            </a:r>
            <a:endParaRPr lang="en-US" sz="1200" dirty="0"/>
          </a:p>
        </p:txBody>
      </p:sp>
      <p:sp>
        <p:nvSpPr>
          <p:cNvPr id="69" name="TextBox 68"/>
          <p:cNvSpPr txBox="1"/>
          <p:nvPr/>
        </p:nvSpPr>
        <p:spPr>
          <a:xfrm>
            <a:off x="10123904" y="2785801"/>
            <a:ext cx="341760" cy="276999"/>
          </a:xfrm>
          <a:prstGeom prst="rect">
            <a:avLst/>
          </a:prstGeom>
          <a:noFill/>
        </p:spPr>
        <p:txBody>
          <a:bodyPr wrap="none" rtlCol="0">
            <a:spAutoFit/>
          </a:bodyPr>
          <a:lstStyle/>
          <a:p>
            <a:r>
              <a:rPr lang="en-US" sz="1200" dirty="0"/>
              <a:t>11</a:t>
            </a:r>
          </a:p>
        </p:txBody>
      </p:sp>
      <p:sp>
        <p:nvSpPr>
          <p:cNvPr id="71" name="TextBox 70"/>
          <p:cNvSpPr txBox="1"/>
          <p:nvPr/>
        </p:nvSpPr>
        <p:spPr>
          <a:xfrm>
            <a:off x="10693345" y="2785801"/>
            <a:ext cx="341760" cy="276999"/>
          </a:xfrm>
          <a:prstGeom prst="rect">
            <a:avLst/>
          </a:prstGeom>
          <a:noFill/>
        </p:spPr>
        <p:txBody>
          <a:bodyPr wrap="none" rtlCol="0">
            <a:spAutoFit/>
          </a:bodyPr>
          <a:lstStyle/>
          <a:p>
            <a:r>
              <a:rPr lang="en-US" sz="1200" dirty="0"/>
              <a:t>25</a:t>
            </a:r>
          </a:p>
        </p:txBody>
      </p:sp>
      <p:sp>
        <p:nvSpPr>
          <p:cNvPr id="73" name="TextBox 72"/>
          <p:cNvSpPr txBox="1"/>
          <p:nvPr/>
        </p:nvSpPr>
        <p:spPr>
          <a:xfrm>
            <a:off x="11144927" y="2785801"/>
            <a:ext cx="263214" cy="276999"/>
          </a:xfrm>
          <a:prstGeom prst="rect">
            <a:avLst/>
          </a:prstGeom>
          <a:noFill/>
        </p:spPr>
        <p:txBody>
          <a:bodyPr wrap="none" rtlCol="0">
            <a:spAutoFit/>
          </a:bodyPr>
          <a:lstStyle/>
          <a:p>
            <a:r>
              <a:rPr lang="en-US" sz="1200" dirty="0"/>
              <a:t>5</a:t>
            </a:r>
          </a:p>
        </p:txBody>
      </p:sp>
      <p:sp>
        <p:nvSpPr>
          <p:cNvPr id="83" name="TextBox 82"/>
          <p:cNvSpPr txBox="1"/>
          <p:nvPr/>
        </p:nvSpPr>
        <p:spPr>
          <a:xfrm>
            <a:off x="7671353" y="2785801"/>
            <a:ext cx="341760" cy="276999"/>
          </a:xfrm>
          <a:prstGeom prst="rect">
            <a:avLst/>
          </a:prstGeom>
          <a:noFill/>
        </p:spPr>
        <p:txBody>
          <a:bodyPr wrap="none" rtlCol="0">
            <a:spAutoFit/>
          </a:bodyPr>
          <a:lstStyle/>
          <a:p>
            <a:r>
              <a:rPr lang="en-US" sz="1200" dirty="0"/>
              <a:t>12</a:t>
            </a:r>
          </a:p>
        </p:txBody>
      </p:sp>
      <p:sp>
        <p:nvSpPr>
          <p:cNvPr id="85" name="TextBox 84"/>
          <p:cNvSpPr txBox="1"/>
          <p:nvPr/>
        </p:nvSpPr>
        <p:spPr>
          <a:xfrm>
            <a:off x="8157510" y="2785801"/>
            <a:ext cx="341760" cy="276999"/>
          </a:xfrm>
          <a:prstGeom prst="rect">
            <a:avLst/>
          </a:prstGeom>
          <a:noFill/>
        </p:spPr>
        <p:txBody>
          <a:bodyPr wrap="none" rtlCol="0">
            <a:spAutoFit/>
          </a:bodyPr>
          <a:lstStyle/>
          <a:p>
            <a:r>
              <a:rPr lang="en-US" sz="1200" dirty="0" smtClean="0"/>
              <a:t>12</a:t>
            </a:r>
            <a:endParaRPr lang="en-US" sz="1200" dirty="0"/>
          </a:p>
        </p:txBody>
      </p:sp>
      <p:sp>
        <p:nvSpPr>
          <p:cNvPr id="87" name="TextBox 86"/>
          <p:cNvSpPr txBox="1"/>
          <p:nvPr/>
        </p:nvSpPr>
        <p:spPr>
          <a:xfrm>
            <a:off x="8631835" y="2785801"/>
            <a:ext cx="341760" cy="276999"/>
          </a:xfrm>
          <a:prstGeom prst="rect">
            <a:avLst/>
          </a:prstGeom>
          <a:noFill/>
        </p:spPr>
        <p:txBody>
          <a:bodyPr wrap="none" rtlCol="0">
            <a:spAutoFit/>
          </a:bodyPr>
          <a:lstStyle/>
          <a:p>
            <a:r>
              <a:rPr lang="en-US" sz="1200" dirty="0"/>
              <a:t>22</a:t>
            </a:r>
          </a:p>
        </p:txBody>
      </p:sp>
      <p:sp>
        <p:nvSpPr>
          <p:cNvPr id="89" name="TextBox 88"/>
          <p:cNvSpPr txBox="1"/>
          <p:nvPr/>
        </p:nvSpPr>
        <p:spPr>
          <a:xfrm>
            <a:off x="9103582" y="2785801"/>
            <a:ext cx="341760" cy="276999"/>
          </a:xfrm>
          <a:prstGeom prst="rect">
            <a:avLst/>
          </a:prstGeom>
          <a:noFill/>
        </p:spPr>
        <p:txBody>
          <a:bodyPr wrap="none" rtlCol="0">
            <a:spAutoFit/>
          </a:bodyPr>
          <a:lstStyle/>
          <a:p>
            <a:r>
              <a:rPr lang="en-US" sz="1200" dirty="0"/>
              <a:t>17</a:t>
            </a:r>
          </a:p>
        </p:txBody>
      </p:sp>
      <p:sp>
        <p:nvSpPr>
          <p:cNvPr id="99" name="TextBox 98"/>
          <p:cNvSpPr txBox="1"/>
          <p:nvPr/>
        </p:nvSpPr>
        <p:spPr>
          <a:xfrm>
            <a:off x="5679385" y="2785801"/>
            <a:ext cx="263214" cy="276999"/>
          </a:xfrm>
          <a:prstGeom prst="rect">
            <a:avLst/>
          </a:prstGeom>
          <a:noFill/>
        </p:spPr>
        <p:txBody>
          <a:bodyPr wrap="none" rtlCol="0">
            <a:spAutoFit/>
          </a:bodyPr>
          <a:lstStyle/>
          <a:p>
            <a:r>
              <a:rPr lang="en-US" sz="1200" dirty="0" smtClean="0"/>
              <a:t>0</a:t>
            </a:r>
            <a:endParaRPr lang="en-US" sz="1200" dirty="0"/>
          </a:p>
        </p:txBody>
      </p:sp>
      <p:sp>
        <p:nvSpPr>
          <p:cNvPr id="101" name="TextBox 100"/>
          <p:cNvSpPr txBox="1"/>
          <p:nvPr/>
        </p:nvSpPr>
        <p:spPr>
          <a:xfrm>
            <a:off x="6213088" y="2785801"/>
            <a:ext cx="341760" cy="276999"/>
          </a:xfrm>
          <a:prstGeom prst="rect">
            <a:avLst/>
          </a:prstGeom>
          <a:noFill/>
        </p:spPr>
        <p:txBody>
          <a:bodyPr wrap="none" rtlCol="0">
            <a:spAutoFit/>
          </a:bodyPr>
          <a:lstStyle/>
          <a:p>
            <a:r>
              <a:rPr lang="en-US" sz="1200" dirty="0"/>
              <a:t>12</a:t>
            </a:r>
          </a:p>
        </p:txBody>
      </p:sp>
      <p:sp>
        <p:nvSpPr>
          <p:cNvPr id="103" name="TextBox 102"/>
          <p:cNvSpPr txBox="1"/>
          <p:nvPr/>
        </p:nvSpPr>
        <p:spPr>
          <a:xfrm>
            <a:off x="6739184" y="2785801"/>
            <a:ext cx="263214" cy="276999"/>
          </a:xfrm>
          <a:prstGeom prst="rect">
            <a:avLst/>
          </a:prstGeom>
          <a:noFill/>
        </p:spPr>
        <p:txBody>
          <a:bodyPr wrap="none" rtlCol="0">
            <a:spAutoFit/>
          </a:bodyPr>
          <a:lstStyle/>
          <a:p>
            <a:r>
              <a:rPr lang="en-US" sz="1200" dirty="0" smtClean="0"/>
              <a:t>0</a:t>
            </a:r>
            <a:endParaRPr lang="en-US" sz="1200" dirty="0"/>
          </a:p>
        </p:txBody>
      </p:sp>
      <p:sp>
        <p:nvSpPr>
          <p:cNvPr id="111" name="TextBox 110"/>
          <p:cNvSpPr txBox="1"/>
          <p:nvPr/>
        </p:nvSpPr>
        <p:spPr>
          <a:xfrm>
            <a:off x="7226139" y="2785801"/>
            <a:ext cx="341760" cy="276999"/>
          </a:xfrm>
          <a:prstGeom prst="rect">
            <a:avLst/>
          </a:prstGeom>
          <a:noFill/>
        </p:spPr>
        <p:txBody>
          <a:bodyPr wrap="none" rtlCol="0">
            <a:spAutoFit/>
          </a:bodyPr>
          <a:lstStyle/>
          <a:p>
            <a:r>
              <a:rPr lang="en-US" sz="1200" dirty="0"/>
              <a:t>12</a:t>
            </a:r>
          </a:p>
        </p:txBody>
      </p:sp>
      <p:sp>
        <p:nvSpPr>
          <p:cNvPr id="115" name="TextBox 114"/>
          <p:cNvSpPr txBox="1"/>
          <p:nvPr/>
        </p:nvSpPr>
        <p:spPr>
          <a:xfrm>
            <a:off x="11721572" y="2785801"/>
            <a:ext cx="341760" cy="276999"/>
          </a:xfrm>
          <a:prstGeom prst="rect">
            <a:avLst/>
          </a:prstGeom>
          <a:noFill/>
        </p:spPr>
        <p:txBody>
          <a:bodyPr wrap="none" rtlCol="0">
            <a:spAutoFit/>
          </a:bodyPr>
          <a:lstStyle/>
          <a:p>
            <a:r>
              <a:rPr lang="en-US" sz="1200" dirty="0"/>
              <a:t>12</a:t>
            </a:r>
          </a:p>
        </p:txBody>
      </p:sp>
      <p:sp>
        <p:nvSpPr>
          <p:cNvPr id="159" name="TextBox 158"/>
          <p:cNvSpPr txBox="1"/>
          <p:nvPr/>
        </p:nvSpPr>
        <p:spPr>
          <a:xfrm>
            <a:off x="1675803" y="2785801"/>
            <a:ext cx="420308" cy="276999"/>
          </a:xfrm>
          <a:prstGeom prst="rect">
            <a:avLst/>
          </a:prstGeom>
          <a:noFill/>
        </p:spPr>
        <p:txBody>
          <a:bodyPr wrap="none" rtlCol="0">
            <a:spAutoFit/>
          </a:bodyPr>
          <a:lstStyle/>
          <a:p>
            <a:r>
              <a:rPr lang="en-US" sz="1200" dirty="0" smtClean="0"/>
              <a:t>155</a:t>
            </a:r>
            <a:endParaRPr lang="en-US" sz="1200" dirty="0"/>
          </a:p>
        </p:txBody>
      </p:sp>
      <p:sp>
        <p:nvSpPr>
          <p:cNvPr id="179" name="TextBox 178"/>
          <p:cNvSpPr txBox="1"/>
          <p:nvPr/>
        </p:nvSpPr>
        <p:spPr>
          <a:xfrm>
            <a:off x="1675803" y="2486876"/>
            <a:ext cx="734496" cy="276999"/>
          </a:xfrm>
          <a:prstGeom prst="rect">
            <a:avLst/>
          </a:prstGeom>
          <a:noFill/>
        </p:spPr>
        <p:txBody>
          <a:bodyPr wrap="none" rtlCol="0">
            <a:spAutoFit/>
          </a:bodyPr>
          <a:lstStyle/>
          <a:p>
            <a:r>
              <a:rPr lang="en-US" sz="1200" dirty="0"/>
              <a:t>8.51x10</a:t>
            </a:r>
            <a:r>
              <a:rPr lang="en-US" sz="1200" baseline="30000" dirty="0"/>
              <a:t>5</a:t>
            </a:r>
          </a:p>
        </p:txBody>
      </p:sp>
      <p:sp>
        <p:nvSpPr>
          <p:cNvPr id="2" name="TextBox 1"/>
          <p:cNvSpPr txBox="1"/>
          <p:nvPr/>
        </p:nvSpPr>
        <p:spPr>
          <a:xfrm>
            <a:off x="2369773" y="1849212"/>
            <a:ext cx="978793" cy="461665"/>
          </a:xfrm>
          <a:prstGeom prst="rect">
            <a:avLst/>
          </a:prstGeom>
          <a:noFill/>
        </p:spPr>
        <p:txBody>
          <a:bodyPr wrap="none" rtlCol="0">
            <a:spAutoFit/>
          </a:bodyPr>
          <a:lstStyle/>
          <a:p>
            <a:pPr algn="ctr"/>
            <a:r>
              <a:rPr lang="en-US" sz="1200" dirty="0" smtClean="0"/>
              <a:t>Extrapolated</a:t>
            </a:r>
          </a:p>
          <a:p>
            <a:pPr algn="ctr"/>
            <a:r>
              <a:rPr lang="en-US" sz="1200" dirty="0" smtClean="0"/>
              <a:t>frequency</a:t>
            </a:r>
          </a:p>
        </p:txBody>
      </p:sp>
      <p:sp>
        <p:nvSpPr>
          <p:cNvPr id="4" name="TextBox 3"/>
          <p:cNvSpPr txBox="1"/>
          <p:nvPr/>
        </p:nvSpPr>
        <p:spPr>
          <a:xfrm>
            <a:off x="2598478" y="2486876"/>
            <a:ext cx="537327" cy="276999"/>
          </a:xfrm>
          <a:prstGeom prst="rect">
            <a:avLst/>
          </a:prstGeom>
          <a:noFill/>
        </p:spPr>
        <p:txBody>
          <a:bodyPr wrap="none" rtlCol="0">
            <a:spAutoFit/>
          </a:bodyPr>
          <a:lstStyle/>
          <a:p>
            <a:r>
              <a:rPr lang="en-US" sz="1200" dirty="0" smtClean="0"/>
              <a:t>0.999</a:t>
            </a:r>
            <a:endParaRPr lang="en-US" sz="1200" dirty="0"/>
          </a:p>
        </p:txBody>
      </p:sp>
      <p:sp>
        <p:nvSpPr>
          <p:cNvPr id="42" name="TextBox 41"/>
          <p:cNvSpPr txBox="1"/>
          <p:nvPr/>
        </p:nvSpPr>
        <p:spPr>
          <a:xfrm>
            <a:off x="653026" y="4155747"/>
            <a:ext cx="497252" cy="276999"/>
          </a:xfrm>
          <a:prstGeom prst="rect">
            <a:avLst/>
          </a:prstGeom>
          <a:noFill/>
        </p:spPr>
        <p:txBody>
          <a:bodyPr wrap="none" rtlCol="0">
            <a:spAutoFit/>
          </a:bodyPr>
          <a:lstStyle/>
          <a:p>
            <a:r>
              <a:rPr lang="en-US" sz="1200" dirty="0" smtClean="0"/>
              <a:t>CFUs</a:t>
            </a:r>
            <a:endParaRPr lang="en-US" sz="1200" baseline="30000" dirty="0"/>
          </a:p>
        </p:txBody>
      </p:sp>
      <p:sp>
        <p:nvSpPr>
          <p:cNvPr id="141" name="TextBox 140"/>
          <p:cNvSpPr txBox="1"/>
          <p:nvPr/>
        </p:nvSpPr>
        <p:spPr>
          <a:xfrm>
            <a:off x="3542168" y="4155747"/>
            <a:ext cx="341760" cy="276999"/>
          </a:xfrm>
          <a:prstGeom prst="rect">
            <a:avLst/>
          </a:prstGeom>
          <a:noFill/>
        </p:spPr>
        <p:txBody>
          <a:bodyPr wrap="none" rtlCol="0">
            <a:spAutoFit/>
          </a:bodyPr>
          <a:lstStyle/>
          <a:p>
            <a:r>
              <a:rPr lang="en-US" sz="1200" dirty="0"/>
              <a:t>14</a:t>
            </a:r>
          </a:p>
        </p:txBody>
      </p:sp>
      <p:sp>
        <p:nvSpPr>
          <p:cNvPr id="142" name="TextBox 141"/>
          <p:cNvSpPr txBox="1"/>
          <p:nvPr/>
        </p:nvSpPr>
        <p:spPr>
          <a:xfrm>
            <a:off x="4043742" y="4155747"/>
            <a:ext cx="263214" cy="276999"/>
          </a:xfrm>
          <a:prstGeom prst="rect">
            <a:avLst/>
          </a:prstGeom>
          <a:noFill/>
        </p:spPr>
        <p:txBody>
          <a:bodyPr wrap="none" rtlCol="0">
            <a:spAutoFit/>
          </a:bodyPr>
          <a:lstStyle/>
          <a:p>
            <a:r>
              <a:rPr lang="en-US" sz="1200" dirty="0"/>
              <a:t>0</a:t>
            </a:r>
          </a:p>
        </p:txBody>
      </p:sp>
      <p:sp>
        <p:nvSpPr>
          <p:cNvPr id="143" name="TextBox 142"/>
          <p:cNvSpPr txBox="1"/>
          <p:nvPr/>
        </p:nvSpPr>
        <p:spPr>
          <a:xfrm>
            <a:off x="4602200" y="4155747"/>
            <a:ext cx="263214" cy="276999"/>
          </a:xfrm>
          <a:prstGeom prst="rect">
            <a:avLst/>
          </a:prstGeom>
          <a:noFill/>
        </p:spPr>
        <p:txBody>
          <a:bodyPr wrap="none" rtlCol="0">
            <a:spAutoFit/>
          </a:bodyPr>
          <a:lstStyle/>
          <a:p>
            <a:r>
              <a:rPr lang="en-US" sz="1200" dirty="0"/>
              <a:t>0</a:t>
            </a:r>
          </a:p>
        </p:txBody>
      </p:sp>
      <p:sp>
        <p:nvSpPr>
          <p:cNvPr id="144" name="TextBox 143"/>
          <p:cNvSpPr txBox="1"/>
          <p:nvPr/>
        </p:nvSpPr>
        <p:spPr>
          <a:xfrm>
            <a:off x="5138381" y="4155747"/>
            <a:ext cx="341760" cy="276999"/>
          </a:xfrm>
          <a:prstGeom prst="rect">
            <a:avLst/>
          </a:prstGeom>
          <a:noFill/>
        </p:spPr>
        <p:txBody>
          <a:bodyPr wrap="none" rtlCol="0">
            <a:spAutoFit/>
          </a:bodyPr>
          <a:lstStyle/>
          <a:p>
            <a:r>
              <a:rPr lang="en-US" sz="1200" dirty="0"/>
              <a:t>10</a:t>
            </a:r>
          </a:p>
        </p:txBody>
      </p:sp>
      <p:sp>
        <p:nvSpPr>
          <p:cNvPr id="145" name="TextBox 144"/>
          <p:cNvSpPr txBox="1"/>
          <p:nvPr/>
        </p:nvSpPr>
        <p:spPr>
          <a:xfrm>
            <a:off x="9627854" y="4155747"/>
            <a:ext cx="341760" cy="276999"/>
          </a:xfrm>
          <a:prstGeom prst="rect">
            <a:avLst/>
          </a:prstGeom>
          <a:noFill/>
        </p:spPr>
        <p:txBody>
          <a:bodyPr wrap="none" rtlCol="0">
            <a:spAutoFit/>
          </a:bodyPr>
          <a:lstStyle/>
          <a:p>
            <a:r>
              <a:rPr lang="en-US" sz="1200" dirty="0"/>
              <a:t>10</a:t>
            </a:r>
          </a:p>
        </p:txBody>
      </p:sp>
      <p:sp>
        <p:nvSpPr>
          <p:cNvPr id="146" name="TextBox 145"/>
          <p:cNvSpPr txBox="1"/>
          <p:nvPr/>
        </p:nvSpPr>
        <p:spPr>
          <a:xfrm>
            <a:off x="10135175" y="4155747"/>
            <a:ext cx="341760" cy="276999"/>
          </a:xfrm>
          <a:prstGeom prst="rect">
            <a:avLst/>
          </a:prstGeom>
          <a:noFill/>
        </p:spPr>
        <p:txBody>
          <a:bodyPr wrap="none" rtlCol="0">
            <a:spAutoFit/>
          </a:bodyPr>
          <a:lstStyle/>
          <a:p>
            <a:r>
              <a:rPr lang="en-US" sz="1200" dirty="0"/>
              <a:t>50</a:t>
            </a:r>
          </a:p>
        </p:txBody>
      </p:sp>
      <p:sp>
        <p:nvSpPr>
          <p:cNvPr id="147" name="TextBox 146"/>
          <p:cNvSpPr txBox="1"/>
          <p:nvPr/>
        </p:nvSpPr>
        <p:spPr>
          <a:xfrm>
            <a:off x="10704616" y="4155747"/>
            <a:ext cx="420308" cy="276999"/>
          </a:xfrm>
          <a:prstGeom prst="rect">
            <a:avLst/>
          </a:prstGeom>
          <a:noFill/>
        </p:spPr>
        <p:txBody>
          <a:bodyPr wrap="none" rtlCol="0">
            <a:spAutoFit/>
          </a:bodyPr>
          <a:lstStyle/>
          <a:p>
            <a:r>
              <a:rPr lang="en-US" sz="1200" dirty="0"/>
              <a:t>120</a:t>
            </a:r>
          </a:p>
        </p:txBody>
      </p:sp>
      <p:sp>
        <p:nvSpPr>
          <p:cNvPr id="148" name="TextBox 147"/>
          <p:cNvSpPr txBox="1"/>
          <p:nvPr/>
        </p:nvSpPr>
        <p:spPr>
          <a:xfrm>
            <a:off x="11156198" y="4155747"/>
            <a:ext cx="420308" cy="276999"/>
          </a:xfrm>
          <a:prstGeom prst="rect">
            <a:avLst/>
          </a:prstGeom>
          <a:noFill/>
        </p:spPr>
        <p:txBody>
          <a:bodyPr wrap="none" rtlCol="0">
            <a:spAutoFit/>
          </a:bodyPr>
          <a:lstStyle/>
          <a:p>
            <a:r>
              <a:rPr lang="en-US" sz="1200" dirty="0"/>
              <a:t>220</a:t>
            </a:r>
          </a:p>
        </p:txBody>
      </p:sp>
      <p:sp>
        <p:nvSpPr>
          <p:cNvPr id="149" name="TextBox 148"/>
          <p:cNvSpPr txBox="1"/>
          <p:nvPr/>
        </p:nvSpPr>
        <p:spPr>
          <a:xfrm>
            <a:off x="7682624" y="4155747"/>
            <a:ext cx="420308" cy="276999"/>
          </a:xfrm>
          <a:prstGeom prst="rect">
            <a:avLst/>
          </a:prstGeom>
          <a:noFill/>
        </p:spPr>
        <p:txBody>
          <a:bodyPr wrap="none" rtlCol="0">
            <a:spAutoFit/>
          </a:bodyPr>
          <a:lstStyle/>
          <a:p>
            <a:r>
              <a:rPr lang="en-US" sz="1200" dirty="0"/>
              <a:t>170</a:t>
            </a:r>
          </a:p>
        </p:txBody>
      </p:sp>
      <p:sp>
        <p:nvSpPr>
          <p:cNvPr id="150" name="TextBox 149"/>
          <p:cNvSpPr txBox="1"/>
          <p:nvPr/>
        </p:nvSpPr>
        <p:spPr>
          <a:xfrm>
            <a:off x="8168781" y="4155747"/>
            <a:ext cx="341760" cy="276999"/>
          </a:xfrm>
          <a:prstGeom prst="rect">
            <a:avLst/>
          </a:prstGeom>
          <a:noFill/>
        </p:spPr>
        <p:txBody>
          <a:bodyPr wrap="none" rtlCol="0">
            <a:spAutoFit/>
          </a:bodyPr>
          <a:lstStyle/>
          <a:p>
            <a:r>
              <a:rPr lang="en-US" sz="1200" dirty="0"/>
              <a:t>80</a:t>
            </a:r>
          </a:p>
        </p:txBody>
      </p:sp>
      <p:sp>
        <p:nvSpPr>
          <p:cNvPr id="151" name="TextBox 150"/>
          <p:cNvSpPr txBox="1"/>
          <p:nvPr/>
        </p:nvSpPr>
        <p:spPr>
          <a:xfrm>
            <a:off x="8643106" y="4155747"/>
            <a:ext cx="341760" cy="276999"/>
          </a:xfrm>
          <a:prstGeom prst="rect">
            <a:avLst/>
          </a:prstGeom>
          <a:noFill/>
        </p:spPr>
        <p:txBody>
          <a:bodyPr wrap="none" rtlCol="0">
            <a:spAutoFit/>
          </a:bodyPr>
          <a:lstStyle/>
          <a:p>
            <a:r>
              <a:rPr lang="en-US" sz="1200" dirty="0"/>
              <a:t>40</a:t>
            </a:r>
          </a:p>
        </p:txBody>
      </p:sp>
      <p:sp>
        <p:nvSpPr>
          <p:cNvPr id="152" name="TextBox 151"/>
          <p:cNvSpPr txBox="1"/>
          <p:nvPr/>
        </p:nvSpPr>
        <p:spPr>
          <a:xfrm>
            <a:off x="9114853" y="4155747"/>
            <a:ext cx="341760" cy="276999"/>
          </a:xfrm>
          <a:prstGeom prst="rect">
            <a:avLst/>
          </a:prstGeom>
          <a:noFill/>
        </p:spPr>
        <p:txBody>
          <a:bodyPr wrap="none" rtlCol="0">
            <a:spAutoFit/>
          </a:bodyPr>
          <a:lstStyle/>
          <a:p>
            <a:r>
              <a:rPr lang="en-US" sz="1200" dirty="0"/>
              <a:t>30</a:t>
            </a:r>
          </a:p>
        </p:txBody>
      </p:sp>
      <p:sp>
        <p:nvSpPr>
          <p:cNvPr id="153" name="TextBox 152"/>
          <p:cNvSpPr txBox="1"/>
          <p:nvPr/>
        </p:nvSpPr>
        <p:spPr>
          <a:xfrm>
            <a:off x="5690656" y="4155747"/>
            <a:ext cx="341760" cy="276999"/>
          </a:xfrm>
          <a:prstGeom prst="rect">
            <a:avLst/>
          </a:prstGeom>
          <a:noFill/>
        </p:spPr>
        <p:txBody>
          <a:bodyPr wrap="none" rtlCol="0">
            <a:spAutoFit/>
          </a:bodyPr>
          <a:lstStyle/>
          <a:p>
            <a:r>
              <a:rPr lang="en-US" sz="1200" dirty="0"/>
              <a:t>22</a:t>
            </a:r>
          </a:p>
        </p:txBody>
      </p:sp>
      <p:sp>
        <p:nvSpPr>
          <p:cNvPr id="154" name="TextBox 153"/>
          <p:cNvSpPr txBox="1"/>
          <p:nvPr/>
        </p:nvSpPr>
        <p:spPr>
          <a:xfrm>
            <a:off x="6224359" y="4155747"/>
            <a:ext cx="341760" cy="276999"/>
          </a:xfrm>
          <a:prstGeom prst="rect">
            <a:avLst/>
          </a:prstGeom>
          <a:noFill/>
        </p:spPr>
        <p:txBody>
          <a:bodyPr wrap="none" rtlCol="0">
            <a:spAutoFit/>
          </a:bodyPr>
          <a:lstStyle/>
          <a:p>
            <a:r>
              <a:rPr lang="en-US" sz="1200" dirty="0"/>
              <a:t>40</a:t>
            </a:r>
          </a:p>
        </p:txBody>
      </p:sp>
      <p:sp>
        <p:nvSpPr>
          <p:cNvPr id="155" name="TextBox 154"/>
          <p:cNvSpPr txBox="1"/>
          <p:nvPr/>
        </p:nvSpPr>
        <p:spPr>
          <a:xfrm>
            <a:off x="6750455" y="4155747"/>
            <a:ext cx="341760" cy="276999"/>
          </a:xfrm>
          <a:prstGeom prst="rect">
            <a:avLst/>
          </a:prstGeom>
          <a:noFill/>
        </p:spPr>
        <p:txBody>
          <a:bodyPr wrap="none" rtlCol="0">
            <a:spAutoFit/>
          </a:bodyPr>
          <a:lstStyle/>
          <a:p>
            <a:r>
              <a:rPr lang="en-US" sz="1200" dirty="0"/>
              <a:t>17</a:t>
            </a:r>
          </a:p>
        </p:txBody>
      </p:sp>
      <p:sp>
        <p:nvSpPr>
          <p:cNvPr id="156" name="TextBox 155"/>
          <p:cNvSpPr txBox="1"/>
          <p:nvPr/>
        </p:nvSpPr>
        <p:spPr>
          <a:xfrm>
            <a:off x="7237410" y="4155747"/>
            <a:ext cx="341760" cy="276999"/>
          </a:xfrm>
          <a:prstGeom prst="rect">
            <a:avLst/>
          </a:prstGeom>
          <a:noFill/>
        </p:spPr>
        <p:txBody>
          <a:bodyPr wrap="none" rtlCol="0">
            <a:spAutoFit/>
          </a:bodyPr>
          <a:lstStyle/>
          <a:p>
            <a:r>
              <a:rPr lang="en-US" sz="1200" dirty="0"/>
              <a:t>20</a:t>
            </a:r>
          </a:p>
        </p:txBody>
      </p:sp>
      <p:sp>
        <p:nvSpPr>
          <p:cNvPr id="157" name="TextBox 156"/>
          <p:cNvSpPr txBox="1"/>
          <p:nvPr/>
        </p:nvSpPr>
        <p:spPr>
          <a:xfrm>
            <a:off x="11732843" y="4155747"/>
            <a:ext cx="341760" cy="276999"/>
          </a:xfrm>
          <a:prstGeom prst="rect">
            <a:avLst/>
          </a:prstGeom>
          <a:noFill/>
        </p:spPr>
        <p:txBody>
          <a:bodyPr wrap="none" rtlCol="0">
            <a:spAutoFit/>
          </a:bodyPr>
          <a:lstStyle/>
          <a:p>
            <a:r>
              <a:rPr lang="en-US" sz="1200" dirty="0"/>
              <a:t>70</a:t>
            </a:r>
          </a:p>
        </p:txBody>
      </p:sp>
      <p:sp>
        <p:nvSpPr>
          <p:cNvPr id="178" name="TextBox 177"/>
          <p:cNvSpPr txBox="1"/>
          <p:nvPr/>
        </p:nvSpPr>
        <p:spPr>
          <a:xfrm>
            <a:off x="1687074" y="4155747"/>
            <a:ext cx="420308" cy="276999"/>
          </a:xfrm>
          <a:prstGeom prst="rect">
            <a:avLst/>
          </a:prstGeom>
          <a:noFill/>
        </p:spPr>
        <p:txBody>
          <a:bodyPr wrap="none" rtlCol="0">
            <a:spAutoFit/>
          </a:bodyPr>
          <a:lstStyle/>
          <a:p>
            <a:r>
              <a:rPr lang="en-US" sz="1200" dirty="0"/>
              <a:t>913</a:t>
            </a:r>
          </a:p>
        </p:txBody>
      </p:sp>
      <p:sp>
        <p:nvSpPr>
          <p:cNvPr id="239" name="TextBox 238"/>
          <p:cNvSpPr txBox="1"/>
          <p:nvPr/>
        </p:nvSpPr>
        <p:spPr>
          <a:xfrm>
            <a:off x="2609749" y="4155747"/>
            <a:ext cx="537327" cy="276999"/>
          </a:xfrm>
          <a:prstGeom prst="rect">
            <a:avLst/>
          </a:prstGeom>
          <a:noFill/>
        </p:spPr>
        <p:txBody>
          <a:bodyPr wrap="none" rtlCol="0">
            <a:spAutoFit/>
          </a:bodyPr>
          <a:lstStyle/>
          <a:p>
            <a:r>
              <a:rPr lang="en-US" sz="1200" dirty="0" smtClean="0"/>
              <a:t>0.001</a:t>
            </a:r>
            <a:endParaRPr lang="en-US" sz="1200" dirty="0"/>
          </a:p>
        </p:txBody>
      </p:sp>
      <p:sp>
        <p:nvSpPr>
          <p:cNvPr id="48" name="TextBox 47"/>
          <p:cNvSpPr txBox="1"/>
          <p:nvPr/>
        </p:nvSpPr>
        <p:spPr>
          <a:xfrm>
            <a:off x="453897" y="4779713"/>
            <a:ext cx="1167435" cy="276999"/>
          </a:xfrm>
          <a:prstGeom prst="rect">
            <a:avLst/>
          </a:prstGeom>
          <a:noFill/>
        </p:spPr>
        <p:txBody>
          <a:bodyPr wrap="none" rtlCol="0">
            <a:spAutoFit/>
          </a:bodyPr>
          <a:lstStyle/>
          <a:p>
            <a:r>
              <a:rPr lang="en-US" sz="1200" dirty="0"/>
              <a:t>isolates with </a:t>
            </a:r>
            <a:r>
              <a:rPr lang="en-US" sz="1200" dirty="0" smtClean="0"/>
              <a:t>CP</a:t>
            </a:r>
            <a:endParaRPr lang="en-US" sz="1200" dirty="0"/>
          </a:p>
        </p:txBody>
      </p:sp>
      <p:sp>
        <p:nvSpPr>
          <p:cNvPr id="200" name="TextBox 199"/>
          <p:cNvSpPr txBox="1"/>
          <p:nvPr/>
        </p:nvSpPr>
        <p:spPr>
          <a:xfrm>
            <a:off x="3542168" y="4779713"/>
            <a:ext cx="263214" cy="276999"/>
          </a:xfrm>
          <a:prstGeom prst="rect">
            <a:avLst/>
          </a:prstGeom>
          <a:noFill/>
        </p:spPr>
        <p:txBody>
          <a:bodyPr wrap="none" rtlCol="0">
            <a:spAutoFit/>
          </a:bodyPr>
          <a:lstStyle/>
          <a:p>
            <a:r>
              <a:rPr lang="en-US" sz="1200" dirty="0"/>
              <a:t>5</a:t>
            </a:r>
          </a:p>
        </p:txBody>
      </p:sp>
      <p:sp>
        <p:nvSpPr>
          <p:cNvPr id="201" name="TextBox 200"/>
          <p:cNvSpPr txBox="1"/>
          <p:nvPr/>
        </p:nvSpPr>
        <p:spPr>
          <a:xfrm>
            <a:off x="5690656" y="4779713"/>
            <a:ext cx="263214" cy="276999"/>
          </a:xfrm>
          <a:prstGeom prst="rect">
            <a:avLst/>
          </a:prstGeom>
          <a:noFill/>
        </p:spPr>
        <p:txBody>
          <a:bodyPr wrap="none" rtlCol="0">
            <a:spAutoFit/>
          </a:bodyPr>
          <a:lstStyle/>
          <a:p>
            <a:r>
              <a:rPr lang="en-US" sz="1200" dirty="0"/>
              <a:t>3</a:t>
            </a:r>
          </a:p>
        </p:txBody>
      </p:sp>
      <p:sp>
        <p:nvSpPr>
          <p:cNvPr id="202" name="TextBox 201"/>
          <p:cNvSpPr txBox="1"/>
          <p:nvPr/>
        </p:nvSpPr>
        <p:spPr>
          <a:xfrm>
            <a:off x="4043742" y="4779713"/>
            <a:ext cx="338554" cy="276999"/>
          </a:xfrm>
          <a:prstGeom prst="rect">
            <a:avLst/>
          </a:prstGeom>
          <a:noFill/>
        </p:spPr>
        <p:txBody>
          <a:bodyPr wrap="none" rtlCol="0">
            <a:spAutoFit/>
          </a:bodyPr>
          <a:lstStyle/>
          <a:p>
            <a:r>
              <a:rPr lang="en-US" sz="1200" dirty="0" err="1" smtClean="0"/>
              <a:t>na</a:t>
            </a:r>
            <a:endParaRPr lang="en-US" sz="1200" dirty="0"/>
          </a:p>
        </p:txBody>
      </p:sp>
      <p:sp>
        <p:nvSpPr>
          <p:cNvPr id="203" name="TextBox 202"/>
          <p:cNvSpPr txBox="1"/>
          <p:nvPr/>
        </p:nvSpPr>
        <p:spPr>
          <a:xfrm>
            <a:off x="4602200" y="4779713"/>
            <a:ext cx="338554" cy="276999"/>
          </a:xfrm>
          <a:prstGeom prst="rect">
            <a:avLst/>
          </a:prstGeom>
          <a:noFill/>
        </p:spPr>
        <p:txBody>
          <a:bodyPr wrap="none" rtlCol="0">
            <a:spAutoFit/>
          </a:bodyPr>
          <a:lstStyle/>
          <a:p>
            <a:r>
              <a:rPr lang="en-US" sz="1200" dirty="0" err="1" smtClean="0"/>
              <a:t>na</a:t>
            </a:r>
            <a:endParaRPr lang="en-US" sz="1200" dirty="0"/>
          </a:p>
        </p:txBody>
      </p:sp>
      <p:sp>
        <p:nvSpPr>
          <p:cNvPr id="204" name="TextBox 203"/>
          <p:cNvSpPr txBox="1"/>
          <p:nvPr/>
        </p:nvSpPr>
        <p:spPr>
          <a:xfrm>
            <a:off x="5138381" y="4779713"/>
            <a:ext cx="338554" cy="276999"/>
          </a:xfrm>
          <a:prstGeom prst="rect">
            <a:avLst/>
          </a:prstGeom>
          <a:noFill/>
        </p:spPr>
        <p:txBody>
          <a:bodyPr wrap="none" rtlCol="0">
            <a:spAutoFit/>
          </a:bodyPr>
          <a:lstStyle/>
          <a:p>
            <a:r>
              <a:rPr lang="en-US" sz="1200" dirty="0" err="1" smtClean="0"/>
              <a:t>na</a:t>
            </a:r>
            <a:endParaRPr lang="en-US" sz="1200" dirty="0"/>
          </a:p>
        </p:txBody>
      </p:sp>
      <p:sp>
        <p:nvSpPr>
          <p:cNvPr id="206" name="TextBox 205"/>
          <p:cNvSpPr txBox="1"/>
          <p:nvPr/>
        </p:nvSpPr>
        <p:spPr>
          <a:xfrm>
            <a:off x="6224359" y="4779713"/>
            <a:ext cx="263214" cy="276999"/>
          </a:xfrm>
          <a:prstGeom prst="rect">
            <a:avLst/>
          </a:prstGeom>
          <a:noFill/>
        </p:spPr>
        <p:txBody>
          <a:bodyPr wrap="none" rtlCol="0">
            <a:spAutoFit/>
          </a:bodyPr>
          <a:lstStyle/>
          <a:p>
            <a:r>
              <a:rPr lang="en-US" sz="1200" dirty="0" smtClean="0"/>
              <a:t>5</a:t>
            </a:r>
            <a:endParaRPr lang="en-US" sz="1200" dirty="0"/>
          </a:p>
        </p:txBody>
      </p:sp>
      <p:sp>
        <p:nvSpPr>
          <p:cNvPr id="207" name="TextBox 206"/>
          <p:cNvSpPr txBox="1"/>
          <p:nvPr/>
        </p:nvSpPr>
        <p:spPr>
          <a:xfrm>
            <a:off x="6750455" y="4779713"/>
            <a:ext cx="263214" cy="276999"/>
          </a:xfrm>
          <a:prstGeom prst="rect">
            <a:avLst/>
          </a:prstGeom>
          <a:noFill/>
        </p:spPr>
        <p:txBody>
          <a:bodyPr wrap="none" rtlCol="0">
            <a:spAutoFit/>
          </a:bodyPr>
          <a:lstStyle/>
          <a:p>
            <a:r>
              <a:rPr lang="en-US" sz="1200" dirty="0"/>
              <a:t>5</a:t>
            </a:r>
          </a:p>
        </p:txBody>
      </p:sp>
      <p:sp>
        <p:nvSpPr>
          <p:cNvPr id="208" name="TextBox 207"/>
          <p:cNvSpPr txBox="1"/>
          <p:nvPr/>
        </p:nvSpPr>
        <p:spPr>
          <a:xfrm>
            <a:off x="7237410" y="4779713"/>
            <a:ext cx="341760" cy="276999"/>
          </a:xfrm>
          <a:prstGeom prst="rect">
            <a:avLst/>
          </a:prstGeom>
          <a:noFill/>
        </p:spPr>
        <p:txBody>
          <a:bodyPr wrap="none" rtlCol="0">
            <a:spAutoFit/>
          </a:bodyPr>
          <a:lstStyle/>
          <a:p>
            <a:r>
              <a:rPr lang="en-US" sz="1200" dirty="0" smtClean="0"/>
              <a:t>21</a:t>
            </a:r>
            <a:endParaRPr lang="en-US" sz="1200" dirty="0"/>
          </a:p>
        </p:txBody>
      </p:sp>
      <p:sp>
        <p:nvSpPr>
          <p:cNvPr id="209" name="TextBox 208"/>
          <p:cNvSpPr txBox="1"/>
          <p:nvPr/>
        </p:nvSpPr>
        <p:spPr>
          <a:xfrm>
            <a:off x="7682624" y="4779713"/>
            <a:ext cx="341760" cy="276999"/>
          </a:xfrm>
          <a:prstGeom prst="rect">
            <a:avLst/>
          </a:prstGeom>
          <a:noFill/>
        </p:spPr>
        <p:txBody>
          <a:bodyPr wrap="none" rtlCol="0">
            <a:spAutoFit/>
          </a:bodyPr>
          <a:lstStyle/>
          <a:p>
            <a:r>
              <a:rPr lang="en-US" sz="1200" dirty="0"/>
              <a:t>22</a:t>
            </a:r>
          </a:p>
        </p:txBody>
      </p:sp>
      <p:sp>
        <p:nvSpPr>
          <p:cNvPr id="210" name="TextBox 209"/>
          <p:cNvSpPr txBox="1"/>
          <p:nvPr/>
        </p:nvSpPr>
        <p:spPr>
          <a:xfrm>
            <a:off x="8168781" y="4779713"/>
            <a:ext cx="341760" cy="276999"/>
          </a:xfrm>
          <a:prstGeom prst="rect">
            <a:avLst/>
          </a:prstGeom>
          <a:noFill/>
        </p:spPr>
        <p:txBody>
          <a:bodyPr wrap="none" rtlCol="0">
            <a:spAutoFit/>
          </a:bodyPr>
          <a:lstStyle/>
          <a:p>
            <a:r>
              <a:rPr lang="en-US" sz="1200" dirty="0"/>
              <a:t>11</a:t>
            </a:r>
          </a:p>
        </p:txBody>
      </p:sp>
      <p:sp>
        <p:nvSpPr>
          <p:cNvPr id="211" name="TextBox 210"/>
          <p:cNvSpPr txBox="1"/>
          <p:nvPr/>
        </p:nvSpPr>
        <p:spPr>
          <a:xfrm>
            <a:off x="8643106" y="4779713"/>
            <a:ext cx="263214" cy="276999"/>
          </a:xfrm>
          <a:prstGeom prst="rect">
            <a:avLst/>
          </a:prstGeom>
          <a:noFill/>
        </p:spPr>
        <p:txBody>
          <a:bodyPr wrap="none" rtlCol="0">
            <a:spAutoFit/>
          </a:bodyPr>
          <a:lstStyle/>
          <a:p>
            <a:r>
              <a:rPr lang="en-US" sz="1200" dirty="0"/>
              <a:t>1</a:t>
            </a:r>
          </a:p>
        </p:txBody>
      </p:sp>
      <p:sp>
        <p:nvSpPr>
          <p:cNvPr id="212" name="TextBox 211"/>
          <p:cNvSpPr txBox="1"/>
          <p:nvPr/>
        </p:nvSpPr>
        <p:spPr>
          <a:xfrm>
            <a:off x="9114853" y="4779713"/>
            <a:ext cx="341760" cy="276999"/>
          </a:xfrm>
          <a:prstGeom prst="rect">
            <a:avLst/>
          </a:prstGeom>
          <a:noFill/>
        </p:spPr>
        <p:txBody>
          <a:bodyPr wrap="none" rtlCol="0">
            <a:spAutoFit/>
          </a:bodyPr>
          <a:lstStyle/>
          <a:p>
            <a:r>
              <a:rPr lang="en-US" sz="1200" dirty="0"/>
              <a:t>11</a:t>
            </a:r>
          </a:p>
        </p:txBody>
      </p:sp>
      <p:sp>
        <p:nvSpPr>
          <p:cNvPr id="213" name="TextBox 212"/>
          <p:cNvSpPr txBox="1"/>
          <p:nvPr/>
        </p:nvSpPr>
        <p:spPr>
          <a:xfrm>
            <a:off x="9627854" y="4779713"/>
            <a:ext cx="263214" cy="276999"/>
          </a:xfrm>
          <a:prstGeom prst="rect">
            <a:avLst/>
          </a:prstGeom>
          <a:noFill/>
        </p:spPr>
        <p:txBody>
          <a:bodyPr wrap="none" rtlCol="0">
            <a:spAutoFit/>
          </a:bodyPr>
          <a:lstStyle/>
          <a:p>
            <a:r>
              <a:rPr lang="en-US" sz="1200" dirty="0"/>
              <a:t>2</a:t>
            </a:r>
          </a:p>
        </p:txBody>
      </p:sp>
      <p:sp>
        <p:nvSpPr>
          <p:cNvPr id="214" name="TextBox 213"/>
          <p:cNvSpPr txBox="1"/>
          <p:nvPr/>
        </p:nvSpPr>
        <p:spPr>
          <a:xfrm>
            <a:off x="10135175" y="4779713"/>
            <a:ext cx="341760" cy="276999"/>
          </a:xfrm>
          <a:prstGeom prst="rect">
            <a:avLst/>
          </a:prstGeom>
          <a:noFill/>
        </p:spPr>
        <p:txBody>
          <a:bodyPr wrap="none" rtlCol="0">
            <a:spAutoFit/>
          </a:bodyPr>
          <a:lstStyle/>
          <a:p>
            <a:r>
              <a:rPr lang="en-US" sz="1200" dirty="0"/>
              <a:t>23</a:t>
            </a:r>
          </a:p>
        </p:txBody>
      </p:sp>
      <p:sp>
        <p:nvSpPr>
          <p:cNvPr id="215" name="TextBox 214"/>
          <p:cNvSpPr txBox="1"/>
          <p:nvPr/>
        </p:nvSpPr>
        <p:spPr>
          <a:xfrm>
            <a:off x="10704616" y="4779713"/>
            <a:ext cx="341760" cy="276999"/>
          </a:xfrm>
          <a:prstGeom prst="rect">
            <a:avLst/>
          </a:prstGeom>
          <a:noFill/>
        </p:spPr>
        <p:txBody>
          <a:bodyPr wrap="none" rtlCol="0">
            <a:spAutoFit/>
          </a:bodyPr>
          <a:lstStyle/>
          <a:p>
            <a:r>
              <a:rPr lang="en-US" sz="1200" dirty="0" smtClean="0"/>
              <a:t>36</a:t>
            </a:r>
            <a:endParaRPr lang="en-US" sz="1200" dirty="0"/>
          </a:p>
        </p:txBody>
      </p:sp>
      <p:sp>
        <p:nvSpPr>
          <p:cNvPr id="216" name="TextBox 215"/>
          <p:cNvSpPr txBox="1"/>
          <p:nvPr/>
        </p:nvSpPr>
        <p:spPr>
          <a:xfrm>
            <a:off x="11156198" y="4779713"/>
            <a:ext cx="263214" cy="276999"/>
          </a:xfrm>
          <a:prstGeom prst="rect">
            <a:avLst/>
          </a:prstGeom>
          <a:noFill/>
        </p:spPr>
        <p:txBody>
          <a:bodyPr wrap="none" rtlCol="0">
            <a:spAutoFit/>
          </a:bodyPr>
          <a:lstStyle/>
          <a:p>
            <a:r>
              <a:rPr lang="en-US" sz="1200" dirty="0" smtClean="0"/>
              <a:t>4</a:t>
            </a:r>
            <a:endParaRPr lang="en-US" sz="1200" dirty="0"/>
          </a:p>
        </p:txBody>
      </p:sp>
      <p:sp>
        <p:nvSpPr>
          <p:cNvPr id="217" name="TextBox 216"/>
          <p:cNvSpPr txBox="1"/>
          <p:nvPr/>
        </p:nvSpPr>
        <p:spPr>
          <a:xfrm>
            <a:off x="11732843" y="4779713"/>
            <a:ext cx="263214" cy="276999"/>
          </a:xfrm>
          <a:prstGeom prst="rect">
            <a:avLst/>
          </a:prstGeom>
          <a:noFill/>
        </p:spPr>
        <p:txBody>
          <a:bodyPr wrap="none" rtlCol="0">
            <a:spAutoFit/>
          </a:bodyPr>
          <a:lstStyle/>
          <a:p>
            <a:r>
              <a:rPr lang="en-US" sz="1200" dirty="0"/>
              <a:t>9</a:t>
            </a:r>
          </a:p>
        </p:txBody>
      </p:sp>
      <p:sp>
        <p:nvSpPr>
          <p:cNvPr id="218" name="TextBox 217"/>
          <p:cNvSpPr txBox="1"/>
          <p:nvPr/>
        </p:nvSpPr>
        <p:spPr>
          <a:xfrm>
            <a:off x="1687074" y="4779713"/>
            <a:ext cx="420308" cy="276999"/>
          </a:xfrm>
          <a:prstGeom prst="rect">
            <a:avLst/>
          </a:prstGeom>
          <a:noFill/>
        </p:spPr>
        <p:txBody>
          <a:bodyPr wrap="none" rtlCol="0">
            <a:spAutoFit/>
          </a:bodyPr>
          <a:lstStyle/>
          <a:p>
            <a:r>
              <a:rPr lang="en-US" sz="1200" dirty="0" smtClean="0"/>
              <a:t>158</a:t>
            </a:r>
            <a:endParaRPr lang="en-US" sz="1200" dirty="0"/>
          </a:p>
        </p:txBody>
      </p:sp>
      <p:sp>
        <p:nvSpPr>
          <p:cNvPr id="243" name="TextBox 242"/>
          <p:cNvSpPr txBox="1"/>
          <p:nvPr/>
        </p:nvSpPr>
        <p:spPr>
          <a:xfrm>
            <a:off x="2609749" y="4779713"/>
            <a:ext cx="758541" cy="276999"/>
          </a:xfrm>
          <a:prstGeom prst="rect">
            <a:avLst/>
          </a:prstGeom>
          <a:noFill/>
        </p:spPr>
        <p:txBody>
          <a:bodyPr wrap="none" rtlCol="0">
            <a:spAutoFit/>
          </a:bodyPr>
          <a:lstStyle/>
          <a:p>
            <a:r>
              <a:rPr lang="en-US" sz="1200" dirty="0" smtClean="0"/>
              <a:t>5.8 x 10</a:t>
            </a:r>
            <a:r>
              <a:rPr lang="en-US" sz="1200" baseline="30000" dirty="0" smtClean="0"/>
              <a:t>-4</a:t>
            </a:r>
            <a:endParaRPr lang="en-US" sz="1200" baseline="30000" dirty="0"/>
          </a:p>
        </p:txBody>
      </p:sp>
      <p:sp>
        <p:nvSpPr>
          <p:cNvPr id="44" name="TextBox 43"/>
          <p:cNvSpPr txBox="1"/>
          <p:nvPr/>
        </p:nvSpPr>
        <p:spPr>
          <a:xfrm>
            <a:off x="461985" y="3121823"/>
            <a:ext cx="1167435" cy="276999"/>
          </a:xfrm>
          <a:prstGeom prst="rect">
            <a:avLst/>
          </a:prstGeom>
          <a:noFill/>
        </p:spPr>
        <p:txBody>
          <a:bodyPr wrap="none" rtlCol="0">
            <a:spAutoFit/>
          </a:bodyPr>
          <a:lstStyle/>
          <a:p>
            <a:r>
              <a:rPr lang="en-US" sz="1200" dirty="0"/>
              <a:t>isolates with </a:t>
            </a:r>
            <a:r>
              <a:rPr lang="en-US" sz="1200" dirty="0" smtClean="0"/>
              <a:t>CP</a:t>
            </a:r>
            <a:endParaRPr lang="en-US" sz="1200" dirty="0"/>
          </a:p>
        </p:txBody>
      </p:sp>
      <p:sp>
        <p:nvSpPr>
          <p:cNvPr id="181" name="TextBox 180"/>
          <p:cNvSpPr txBox="1"/>
          <p:nvPr/>
        </p:nvSpPr>
        <p:spPr>
          <a:xfrm>
            <a:off x="8157510" y="3121823"/>
            <a:ext cx="263214" cy="276999"/>
          </a:xfrm>
          <a:prstGeom prst="rect">
            <a:avLst/>
          </a:prstGeom>
          <a:noFill/>
        </p:spPr>
        <p:txBody>
          <a:bodyPr wrap="none" rtlCol="0">
            <a:spAutoFit/>
          </a:bodyPr>
          <a:lstStyle/>
          <a:p>
            <a:r>
              <a:rPr lang="en-US" sz="1200" dirty="0" smtClean="0"/>
              <a:t>0</a:t>
            </a:r>
            <a:endParaRPr lang="en-US" sz="1200" dirty="0"/>
          </a:p>
        </p:txBody>
      </p:sp>
      <p:sp>
        <p:nvSpPr>
          <p:cNvPr id="182" name="TextBox 181"/>
          <p:cNvSpPr txBox="1"/>
          <p:nvPr/>
        </p:nvSpPr>
        <p:spPr>
          <a:xfrm>
            <a:off x="10693345" y="3121823"/>
            <a:ext cx="263214" cy="276999"/>
          </a:xfrm>
          <a:prstGeom prst="rect">
            <a:avLst/>
          </a:prstGeom>
          <a:noFill/>
        </p:spPr>
        <p:txBody>
          <a:bodyPr wrap="none" rtlCol="0">
            <a:spAutoFit/>
          </a:bodyPr>
          <a:lstStyle/>
          <a:p>
            <a:r>
              <a:rPr lang="en-US" sz="1200" dirty="0" smtClean="0"/>
              <a:t>5</a:t>
            </a:r>
            <a:endParaRPr lang="en-US" sz="1200" dirty="0"/>
          </a:p>
        </p:txBody>
      </p:sp>
      <p:sp>
        <p:nvSpPr>
          <p:cNvPr id="183" name="TextBox 182"/>
          <p:cNvSpPr txBox="1"/>
          <p:nvPr/>
        </p:nvSpPr>
        <p:spPr>
          <a:xfrm>
            <a:off x="3530897" y="3121823"/>
            <a:ext cx="338554" cy="276999"/>
          </a:xfrm>
          <a:prstGeom prst="rect">
            <a:avLst/>
          </a:prstGeom>
          <a:noFill/>
        </p:spPr>
        <p:txBody>
          <a:bodyPr wrap="none" rtlCol="0">
            <a:spAutoFit/>
          </a:bodyPr>
          <a:lstStyle/>
          <a:p>
            <a:r>
              <a:rPr lang="en-US" sz="1200" dirty="0" err="1" smtClean="0"/>
              <a:t>na</a:t>
            </a:r>
            <a:endParaRPr lang="en-US" sz="1200" dirty="0"/>
          </a:p>
        </p:txBody>
      </p:sp>
      <p:sp>
        <p:nvSpPr>
          <p:cNvPr id="184" name="TextBox 183"/>
          <p:cNvSpPr txBox="1"/>
          <p:nvPr/>
        </p:nvSpPr>
        <p:spPr>
          <a:xfrm>
            <a:off x="4032471" y="3121823"/>
            <a:ext cx="263214" cy="276999"/>
          </a:xfrm>
          <a:prstGeom prst="rect">
            <a:avLst/>
          </a:prstGeom>
          <a:noFill/>
        </p:spPr>
        <p:txBody>
          <a:bodyPr wrap="none" rtlCol="0">
            <a:spAutoFit/>
          </a:bodyPr>
          <a:lstStyle/>
          <a:p>
            <a:r>
              <a:rPr lang="en-US" sz="1200" dirty="0"/>
              <a:t>0</a:t>
            </a:r>
          </a:p>
        </p:txBody>
      </p:sp>
      <p:sp>
        <p:nvSpPr>
          <p:cNvPr id="186" name="TextBox 185"/>
          <p:cNvSpPr txBox="1"/>
          <p:nvPr/>
        </p:nvSpPr>
        <p:spPr>
          <a:xfrm>
            <a:off x="4590929" y="3121823"/>
            <a:ext cx="263214" cy="276999"/>
          </a:xfrm>
          <a:prstGeom prst="rect">
            <a:avLst/>
          </a:prstGeom>
          <a:noFill/>
        </p:spPr>
        <p:txBody>
          <a:bodyPr wrap="none" rtlCol="0">
            <a:spAutoFit/>
          </a:bodyPr>
          <a:lstStyle/>
          <a:p>
            <a:r>
              <a:rPr lang="en-US" sz="1200" dirty="0"/>
              <a:t>0</a:t>
            </a:r>
          </a:p>
        </p:txBody>
      </p:sp>
      <p:sp>
        <p:nvSpPr>
          <p:cNvPr id="187" name="TextBox 186"/>
          <p:cNvSpPr txBox="1"/>
          <p:nvPr/>
        </p:nvSpPr>
        <p:spPr>
          <a:xfrm>
            <a:off x="5127110" y="3121823"/>
            <a:ext cx="263214" cy="276999"/>
          </a:xfrm>
          <a:prstGeom prst="rect">
            <a:avLst/>
          </a:prstGeom>
          <a:noFill/>
        </p:spPr>
        <p:txBody>
          <a:bodyPr wrap="none" rtlCol="0">
            <a:spAutoFit/>
          </a:bodyPr>
          <a:lstStyle/>
          <a:p>
            <a:r>
              <a:rPr lang="en-US" sz="1200" dirty="0"/>
              <a:t>0</a:t>
            </a:r>
          </a:p>
        </p:txBody>
      </p:sp>
      <p:sp>
        <p:nvSpPr>
          <p:cNvPr id="188" name="TextBox 187"/>
          <p:cNvSpPr txBox="1"/>
          <p:nvPr/>
        </p:nvSpPr>
        <p:spPr>
          <a:xfrm>
            <a:off x="6213088" y="3121823"/>
            <a:ext cx="263214" cy="276999"/>
          </a:xfrm>
          <a:prstGeom prst="rect">
            <a:avLst/>
          </a:prstGeom>
          <a:noFill/>
        </p:spPr>
        <p:txBody>
          <a:bodyPr wrap="none" rtlCol="0">
            <a:spAutoFit/>
          </a:bodyPr>
          <a:lstStyle/>
          <a:p>
            <a:r>
              <a:rPr lang="en-US" sz="1200" dirty="0" smtClean="0"/>
              <a:t>1</a:t>
            </a:r>
            <a:endParaRPr lang="en-US" sz="1200" dirty="0"/>
          </a:p>
        </p:txBody>
      </p:sp>
      <p:sp>
        <p:nvSpPr>
          <p:cNvPr id="189" name="TextBox 188"/>
          <p:cNvSpPr txBox="1"/>
          <p:nvPr/>
        </p:nvSpPr>
        <p:spPr>
          <a:xfrm>
            <a:off x="5679385" y="3121823"/>
            <a:ext cx="338554" cy="276999"/>
          </a:xfrm>
          <a:prstGeom prst="rect">
            <a:avLst/>
          </a:prstGeom>
          <a:noFill/>
        </p:spPr>
        <p:txBody>
          <a:bodyPr wrap="none" rtlCol="0">
            <a:spAutoFit/>
          </a:bodyPr>
          <a:lstStyle/>
          <a:p>
            <a:r>
              <a:rPr lang="en-US" sz="1200" dirty="0" err="1" smtClean="0"/>
              <a:t>na</a:t>
            </a:r>
            <a:endParaRPr lang="en-US" sz="1200" dirty="0"/>
          </a:p>
        </p:txBody>
      </p:sp>
      <p:sp>
        <p:nvSpPr>
          <p:cNvPr id="190" name="TextBox 189"/>
          <p:cNvSpPr txBox="1"/>
          <p:nvPr/>
        </p:nvSpPr>
        <p:spPr>
          <a:xfrm>
            <a:off x="6739184" y="3121823"/>
            <a:ext cx="338554" cy="276999"/>
          </a:xfrm>
          <a:prstGeom prst="rect">
            <a:avLst/>
          </a:prstGeom>
          <a:noFill/>
        </p:spPr>
        <p:txBody>
          <a:bodyPr wrap="none" rtlCol="0">
            <a:spAutoFit/>
          </a:bodyPr>
          <a:lstStyle/>
          <a:p>
            <a:r>
              <a:rPr lang="en-US" sz="1200" dirty="0" err="1" smtClean="0"/>
              <a:t>na</a:t>
            </a:r>
            <a:endParaRPr lang="en-US" sz="1200" dirty="0"/>
          </a:p>
        </p:txBody>
      </p:sp>
      <p:sp>
        <p:nvSpPr>
          <p:cNvPr id="191" name="TextBox 190"/>
          <p:cNvSpPr txBox="1"/>
          <p:nvPr/>
        </p:nvSpPr>
        <p:spPr>
          <a:xfrm>
            <a:off x="7226139" y="3121823"/>
            <a:ext cx="263214" cy="276999"/>
          </a:xfrm>
          <a:prstGeom prst="rect">
            <a:avLst/>
          </a:prstGeom>
          <a:noFill/>
        </p:spPr>
        <p:txBody>
          <a:bodyPr wrap="none" rtlCol="0">
            <a:spAutoFit/>
          </a:bodyPr>
          <a:lstStyle/>
          <a:p>
            <a:r>
              <a:rPr lang="en-US" sz="1200" dirty="0"/>
              <a:t>0</a:t>
            </a:r>
          </a:p>
        </p:txBody>
      </p:sp>
      <p:sp>
        <p:nvSpPr>
          <p:cNvPr id="192" name="TextBox 191"/>
          <p:cNvSpPr txBox="1"/>
          <p:nvPr/>
        </p:nvSpPr>
        <p:spPr>
          <a:xfrm>
            <a:off x="7671353" y="3121823"/>
            <a:ext cx="263214" cy="276999"/>
          </a:xfrm>
          <a:prstGeom prst="rect">
            <a:avLst/>
          </a:prstGeom>
          <a:noFill/>
        </p:spPr>
        <p:txBody>
          <a:bodyPr wrap="none" rtlCol="0">
            <a:spAutoFit/>
          </a:bodyPr>
          <a:lstStyle/>
          <a:p>
            <a:r>
              <a:rPr lang="en-US" sz="1200" dirty="0"/>
              <a:t>0</a:t>
            </a:r>
          </a:p>
        </p:txBody>
      </p:sp>
      <p:sp>
        <p:nvSpPr>
          <p:cNvPr id="193" name="TextBox 192"/>
          <p:cNvSpPr txBox="1"/>
          <p:nvPr/>
        </p:nvSpPr>
        <p:spPr>
          <a:xfrm>
            <a:off x="8631835" y="3121823"/>
            <a:ext cx="263214" cy="276999"/>
          </a:xfrm>
          <a:prstGeom prst="rect">
            <a:avLst/>
          </a:prstGeom>
          <a:noFill/>
        </p:spPr>
        <p:txBody>
          <a:bodyPr wrap="none" rtlCol="0">
            <a:spAutoFit/>
          </a:bodyPr>
          <a:lstStyle/>
          <a:p>
            <a:r>
              <a:rPr lang="en-US" sz="1200" dirty="0"/>
              <a:t>0</a:t>
            </a:r>
          </a:p>
        </p:txBody>
      </p:sp>
      <p:sp>
        <p:nvSpPr>
          <p:cNvPr id="194" name="TextBox 193"/>
          <p:cNvSpPr txBox="1"/>
          <p:nvPr/>
        </p:nvSpPr>
        <p:spPr>
          <a:xfrm>
            <a:off x="9103582" y="3121823"/>
            <a:ext cx="263214" cy="276999"/>
          </a:xfrm>
          <a:prstGeom prst="rect">
            <a:avLst/>
          </a:prstGeom>
          <a:noFill/>
        </p:spPr>
        <p:txBody>
          <a:bodyPr wrap="none" rtlCol="0">
            <a:spAutoFit/>
          </a:bodyPr>
          <a:lstStyle/>
          <a:p>
            <a:r>
              <a:rPr lang="en-US" sz="1200" dirty="0"/>
              <a:t>0</a:t>
            </a:r>
          </a:p>
        </p:txBody>
      </p:sp>
      <p:sp>
        <p:nvSpPr>
          <p:cNvPr id="195" name="TextBox 194"/>
          <p:cNvSpPr txBox="1"/>
          <p:nvPr/>
        </p:nvSpPr>
        <p:spPr>
          <a:xfrm>
            <a:off x="9616583" y="3121823"/>
            <a:ext cx="263214" cy="276999"/>
          </a:xfrm>
          <a:prstGeom prst="rect">
            <a:avLst/>
          </a:prstGeom>
          <a:noFill/>
        </p:spPr>
        <p:txBody>
          <a:bodyPr wrap="none" rtlCol="0">
            <a:spAutoFit/>
          </a:bodyPr>
          <a:lstStyle/>
          <a:p>
            <a:r>
              <a:rPr lang="en-US" sz="1200" dirty="0" smtClean="0"/>
              <a:t>0</a:t>
            </a:r>
            <a:endParaRPr lang="en-US" sz="1200" dirty="0"/>
          </a:p>
        </p:txBody>
      </p:sp>
      <p:sp>
        <p:nvSpPr>
          <p:cNvPr id="196" name="TextBox 195"/>
          <p:cNvSpPr txBox="1"/>
          <p:nvPr/>
        </p:nvSpPr>
        <p:spPr>
          <a:xfrm>
            <a:off x="10123904" y="3121823"/>
            <a:ext cx="263214" cy="276999"/>
          </a:xfrm>
          <a:prstGeom prst="rect">
            <a:avLst/>
          </a:prstGeom>
          <a:noFill/>
        </p:spPr>
        <p:txBody>
          <a:bodyPr wrap="none" rtlCol="0">
            <a:spAutoFit/>
          </a:bodyPr>
          <a:lstStyle/>
          <a:p>
            <a:r>
              <a:rPr lang="en-US" sz="1200" dirty="0"/>
              <a:t>0</a:t>
            </a:r>
          </a:p>
        </p:txBody>
      </p:sp>
      <p:sp>
        <p:nvSpPr>
          <p:cNvPr id="197" name="TextBox 196"/>
          <p:cNvSpPr txBox="1"/>
          <p:nvPr/>
        </p:nvSpPr>
        <p:spPr>
          <a:xfrm>
            <a:off x="11144927" y="3121823"/>
            <a:ext cx="263214" cy="276999"/>
          </a:xfrm>
          <a:prstGeom prst="rect">
            <a:avLst/>
          </a:prstGeom>
          <a:noFill/>
        </p:spPr>
        <p:txBody>
          <a:bodyPr wrap="none" rtlCol="0">
            <a:spAutoFit/>
          </a:bodyPr>
          <a:lstStyle/>
          <a:p>
            <a:r>
              <a:rPr lang="en-US" sz="1200" dirty="0"/>
              <a:t>0</a:t>
            </a:r>
          </a:p>
        </p:txBody>
      </p:sp>
      <p:sp>
        <p:nvSpPr>
          <p:cNvPr id="198" name="TextBox 197"/>
          <p:cNvSpPr txBox="1"/>
          <p:nvPr/>
        </p:nvSpPr>
        <p:spPr>
          <a:xfrm>
            <a:off x="11721572" y="3121823"/>
            <a:ext cx="263214" cy="276999"/>
          </a:xfrm>
          <a:prstGeom prst="rect">
            <a:avLst/>
          </a:prstGeom>
          <a:noFill/>
        </p:spPr>
        <p:txBody>
          <a:bodyPr wrap="none" rtlCol="0">
            <a:spAutoFit/>
          </a:bodyPr>
          <a:lstStyle/>
          <a:p>
            <a:r>
              <a:rPr lang="en-US" sz="1200" dirty="0"/>
              <a:t>0</a:t>
            </a:r>
          </a:p>
        </p:txBody>
      </p:sp>
      <p:sp>
        <p:nvSpPr>
          <p:cNvPr id="199" name="TextBox 198"/>
          <p:cNvSpPr txBox="1"/>
          <p:nvPr/>
        </p:nvSpPr>
        <p:spPr>
          <a:xfrm>
            <a:off x="1765254" y="3121823"/>
            <a:ext cx="263214" cy="276999"/>
          </a:xfrm>
          <a:prstGeom prst="rect">
            <a:avLst/>
          </a:prstGeom>
          <a:noFill/>
        </p:spPr>
        <p:txBody>
          <a:bodyPr wrap="none" rtlCol="0">
            <a:spAutoFit/>
          </a:bodyPr>
          <a:lstStyle/>
          <a:p>
            <a:r>
              <a:rPr lang="en-US" sz="1200" dirty="0" smtClean="0"/>
              <a:t>6</a:t>
            </a:r>
            <a:endParaRPr lang="en-US" sz="1200" dirty="0"/>
          </a:p>
        </p:txBody>
      </p:sp>
      <p:sp>
        <p:nvSpPr>
          <p:cNvPr id="246" name="TextBox 245"/>
          <p:cNvSpPr txBox="1"/>
          <p:nvPr/>
        </p:nvSpPr>
        <p:spPr>
          <a:xfrm>
            <a:off x="2598478" y="3121823"/>
            <a:ext cx="758541" cy="276999"/>
          </a:xfrm>
          <a:prstGeom prst="rect">
            <a:avLst/>
          </a:prstGeom>
          <a:noFill/>
        </p:spPr>
        <p:txBody>
          <a:bodyPr wrap="none" rtlCol="0">
            <a:spAutoFit/>
          </a:bodyPr>
          <a:lstStyle/>
          <a:p>
            <a:r>
              <a:rPr lang="en-US" sz="1200" dirty="0" smtClean="0"/>
              <a:t>3.9 x 10</a:t>
            </a:r>
            <a:r>
              <a:rPr lang="en-US" sz="1200" baseline="30000" dirty="0" smtClean="0"/>
              <a:t>-2</a:t>
            </a:r>
            <a:endParaRPr lang="en-US" sz="1200" baseline="30000" dirty="0"/>
          </a:p>
        </p:txBody>
      </p:sp>
      <p:cxnSp>
        <p:nvCxnSpPr>
          <p:cNvPr id="237" name="Straight Connector 236"/>
          <p:cNvCxnSpPr/>
          <p:nvPr/>
        </p:nvCxnSpPr>
        <p:spPr>
          <a:xfrm>
            <a:off x="456944" y="4128190"/>
            <a:ext cx="174" cy="15289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a:off x="456092" y="2508055"/>
            <a:ext cx="1" cy="137079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7" name="TextBox 246"/>
          <p:cNvSpPr txBox="1"/>
          <p:nvPr/>
        </p:nvSpPr>
        <p:spPr>
          <a:xfrm>
            <a:off x="2598478" y="3481483"/>
            <a:ext cx="720069" cy="276999"/>
          </a:xfrm>
          <a:prstGeom prst="rect">
            <a:avLst/>
          </a:prstGeom>
          <a:noFill/>
        </p:spPr>
        <p:txBody>
          <a:bodyPr wrap="none" rtlCol="0">
            <a:spAutoFit/>
          </a:bodyPr>
          <a:lstStyle/>
          <a:p>
            <a:r>
              <a:rPr lang="en-US" sz="1200" dirty="0" smtClean="0"/>
              <a:t>13 x 10</a:t>
            </a:r>
            <a:r>
              <a:rPr lang="en-US" sz="1200" baseline="30000" dirty="0" smtClean="0"/>
              <a:t>-2</a:t>
            </a:r>
            <a:endParaRPr lang="en-US" sz="1200" baseline="30000" dirty="0"/>
          </a:p>
        </p:txBody>
      </p:sp>
      <p:sp>
        <p:nvSpPr>
          <p:cNvPr id="258" name="TextBox 257"/>
          <p:cNvSpPr txBox="1"/>
          <p:nvPr/>
        </p:nvSpPr>
        <p:spPr>
          <a:xfrm>
            <a:off x="3530897" y="3481483"/>
            <a:ext cx="338554" cy="276999"/>
          </a:xfrm>
          <a:prstGeom prst="rect">
            <a:avLst/>
          </a:prstGeom>
          <a:noFill/>
        </p:spPr>
        <p:txBody>
          <a:bodyPr wrap="none" rtlCol="0">
            <a:spAutoFit/>
          </a:bodyPr>
          <a:lstStyle/>
          <a:p>
            <a:r>
              <a:rPr lang="en-US" sz="1200" dirty="0" err="1" smtClean="0"/>
              <a:t>na</a:t>
            </a:r>
            <a:endParaRPr lang="en-US" sz="1200" dirty="0"/>
          </a:p>
        </p:txBody>
      </p:sp>
      <p:sp>
        <p:nvSpPr>
          <p:cNvPr id="259" name="TextBox 258"/>
          <p:cNvSpPr txBox="1"/>
          <p:nvPr/>
        </p:nvSpPr>
        <p:spPr>
          <a:xfrm>
            <a:off x="5679385" y="3481483"/>
            <a:ext cx="338554" cy="276999"/>
          </a:xfrm>
          <a:prstGeom prst="rect">
            <a:avLst/>
          </a:prstGeom>
          <a:noFill/>
        </p:spPr>
        <p:txBody>
          <a:bodyPr wrap="none" rtlCol="0">
            <a:spAutoFit/>
          </a:bodyPr>
          <a:lstStyle/>
          <a:p>
            <a:r>
              <a:rPr lang="en-US" sz="1200" dirty="0" err="1" smtClean="0"/>
              <a:t>na</a:t>
            </a:r>
            <a:endParaRPr lang="en-US" sz="1200" dirty="0"/>
          </a:p>
        </p:txBody>
      </p:sp>
      <p:sp>
        <p:nvSpPr>
          <p:cNvPr id="260" name="TextBox 259"/>
          <p:cNvSpPr txBox="1"/>
          <p:nvPr/>
        </p:nvSpPr>
        <p:spPr>
          <a:xfrm>
            <a:off x="6739184" y="3481483"/>
            <a:ext cx="338554" cy="276999"/>
          </a:xfrm>
          <a:prstGeom prst="rect">
            <a:avLst/>
          </a:prstGeom>
          <a:noFill/>
        </p:spPr>
        <p:txBody>
          <a:bodyPr wrap="none" rtlCol="0">
            <a:spAutoFit/>
          </a:bodyPr>
          <a:lstStyle/>
          <a:p>
            <a:r>
              <a:rPr lang="en-US" sz="1200" dirty="0" err="1" smtClean="0"/>
              <a:t>na</a:t>
            </a:r>
            <a:endParaRPr lang="en-US" sz="1200" dirty="0"/>
          </a:p>
        </p:txBody>
      </p:sp>
      <p:sp>
        <p:nvSpPr>
          <p:cNvPr id="266" name="TextBox 265"/>
          <p:cNvSpPr txBox="1"/>
          <p:nvPr/>
        </p:nvSpPr>
        <p:spPr>
          <a:xfrm>
            <a:off x="4032471" y="3481483"/>
            <a:ext cx="263214" cy="276999"/>
          </a:xfrm>
          <a:prstGeom prst="rect">
            <a:avLst/>
          </a:prstGeom>
          <a:noFill/>
        </p:spPr>
        <p:txBody>
          <a:bodyPr wrap="none" rtlCol="0">
            <a:spAutoFit/>
          </a:bodyPr>
          <a:lstStyle/>
          <a:p>
            <a:r>
              <a:rPr lang="en-US" sz="1200" dirty="0"/>
              <a:t>0</a:t>
            </a:r>
          </a:p>
        </p:txBody>
      </p:sp>
      <p:sp>
        <p:nvSpPr>
          <p:cNvPr id="267" name="TextBox 266"/>
          <p:cNvSpPr txBox="1"/>
          <p:nvPr/>
        </p:nvSpPr>
        <p:spPr>
          <a:xfrm>
            <a:off x="4590929" y="3481483"/>
            <a:ext cx="263214" cy="276999"/>
          </a:xfrm>
          <a:prstGeom prst="rect">
            <a:avLst/>
          </a:prstGeom>
          <a:noFill/>
        </p:spPr>
        <p:txBody>
          <a:bodyPr wrap="none" rtlCol="0">
            <a:spAutoFit/>
          </a:bodyPr>
          <a:lstStyle/>
          <a:p>
            <a:r>
              <a:rPr lang="en-US" sz="1200" dirty="0"/>
              <a:t>0</a:t>
            </a:r>
          </a:p>
        </p:txBody>
      </p:sp>
      <p:sp>
        <p:nvSpPr>
          <p:cNvPr id="268" name="TextBox 267"/>
          <p:cNvSpPr txBox="1"/>
          <p:nvPr/>
        </p:nvSpPr>
        <p:spPr>
          <a:xfrm>
            <a:off x="5127110" y="3481483"/>
            <a:ext cx="263214" cy="276999"/>
          </a:xfrm>
          <a:prstGeom prst="rect">
            <a:avLst/>
          </a:prstGeom>
          <a:noFill/>
        </p:spPr>
        <p:txBody>
          <a:bodyPr wrap="none" rtlCol="0">
            <a:spAutoFit/>
          </a:bodyPr>
          <a:lstStyle/>
          <a:p>
            <a:r>
              <a:rPr lang="en-US" sz="1200" dirty="0"/>
              <a:t>0</a:t>
            </a:r>
          </a:p>
        </p:txBody>
      </p:sp>
      <p:sp>
        <p:nvSpPr>
          <p:cNvPr id="269" name="TextBox 268"/>
          <p:cNvSpPr txBox="1"/>
          <p:nvPr/>
        </p:nvSpPr>
        <p:spPr>
          <a:xfrm>
            <a:off x="6213088" y="3481483"/>
            <a:ext cx="263214" cy="276999"/>
          </a:xfrm>
          <a:prstGeom prst="rect">
            <a:avLst/>
          </a:prstGeom>
          <a:noFill/>
        </p:spPr>
        <p:txBody>
          <a:bodyPr wrap="none" rtlCol="0">
            <a:spAutoFit/>
          </a:bodyPr>
          <a:lstStyle/>
          <a:p>
            <a:r>
              <a:rPr lang="en-US" sz="1200" dirty="0" smtClean="0"/>
              <a:t>1</a:t>
            </a:r>
            <a:endParaRPr lang="en-US" sz="1200" dirty="0"/>
          </a:p>
        </p:txBody>
      </p:sp>
      <p:sp>
        <p:nvSpPr>
          <p:cNvPr id="270" name="TextBox 269"/>
          <p:cNvSpPr txBox="1"/>
          <p:nvPr/>
        </p:nvSpPr>
        <p:spPr>
          <a:xfrm>
            <a:off x="7671353" y="3481483"/>
            <a:ext cx="263214" cy="276999"/>
          </a:xfrm>
          <a:prstGeom prst="rect">
            <a:avLst/>
          </a:prstGeom>
          <a:noFill/>
        </p:spPr>
        <p:txBody>
          <a:bodyPr wrap="none" rtlCol="0">
            <a:spAutoFit/>
          </a:bodyPr>
          <a:lstStyle/>
          <a:p>
            <a:r>
              <a:rPr lang="en-US" sz="1200" dirty="0" smtClean="0"/>
              <a:t>1</a:t>
            </a:r>
            <a:endParaRPr lang="en-US" sz="1200" dirty="0"/>
          </a:p>
        </p:txBody>
      </p:sp>
      <p:sp>
        <p:nvSpPr>
          <p:cNvPr id="271" name="TextBox 270"/>
          <p:cNvSpPr txBox="1"/>
          <p:nvPr/>
        </p:nvSpPr>
        <p:spPr>
          <a:xfrm>
            <a:off x="9103582" y="3481483"/>
            <a:ext cx="263214" cy="276999"/>
          </a:xfrm>
          <a:prstGeom prst="rect">
            <a:avLst/>
          </a:prstGeom>
          <a:noFill/>
        </p:spPr>
        <p:txBody>
          <a:bodyPr wrap="none" rtlCol="0">
            <a:spAutoFit/>
          </a:bodyPr>
          <a:lstStyle/>
          <a:p>
            <a:r>
              <a:rPr lang="en-US" sz="1200" dirty="0" smtClean="0"/>
              <a:t>1</a:t>
            </a:r>
            <a:endParaRPr lang="en-US" sz="1200" dirty="0"/>
          </a:p>
        </p:txBody>
      </p:sp>
      <p:sp>
        <p:nvSpPr>
          <p:cNvPr id="272" name="TextBox 271"/>
          <p:cNvSpPr txBox="1"/>
          <p:nvPr/>
        </p:nvSpPr>
        <p:spPr>
          <a:xfrm>
            <a:off x="11721572" y="3481483"/>
            <a:ext cx="263214" cy="276999"/>
          </a:xfrm>
          <a:prstGeom prst="rect">
            <a:avLst/>
          </a:prstGeom>
          <a:noFill/>
        </p:spPr>
        <p:txBody>
          <a:bodyPr wrap="none" rtlCol="0">
            <a:spAutoFit/>
          </a:bodyPr>
          <a:lstStyle/>
          <a:p>
            <a:r>
              <a:rPr lang="en-US" sz="1200" dirty="0" smtClean="0"/>
              <a:t>1</a:t>
            </a:r>
            <a:endParaRPr lang="en-US" sz="1200" dirty="0"/>
          </a:p>
        </p:txBody>
      </p:sp>
      <p:sp>
        <p:nvSpPr>
          <p:cNvPr id="273" name="TextBox 272"/>
          <p:cNvSpPr txBox="1"/>
          <p:nvPr/>
        </p:nvSpPr>
        <p:spPr>
          <a:xfrm>
            <a:off x="7226139" y="3481483"/>
            <a:ext cx="263214" cy="276999"/>
          </a:xfrm>
          <a:prstGeom prst="rect">
            <a:avLst/>
          </a:prstGeom>
          <a:noFill/>
        </p:spPr>
        <p:txBody>
          <a:bodyPr wrap="none" rtlCol="0">
            <a:spAutoFit/>
          </a:bodyPr>
          <a:lstStyle/>
          <a:p>
            <a:r>
              <a:rPr lang="en-US" sz="1200" dirty="0" smtClean="0"/>
              <a:t>0</a:t>
            </a:r>
            <a:endParaRPr lang="en-US" sz="1200" dirty="0"/>
          </a:p>
        </p:txBody>
      </p:sp>
      <p:sp>
        <p:nvSpPr>
          <p:cNvPr id="274" name="TextBox 273"/>
          <p:cNvSpPr txBox="1"/>
          <p:nvPr/>
        </p:nvSpPr>
        <p:spPr>
          <a:xfrm>
            <a:off x="8157510" y="3481483"/>
            <a:ext cx="263214" cy="276999"/>
          </a:xfrm>
          <a:prstGeom prst="rect">
            <a:avLst/>
          </a:prstGeom>
          <a:noFill/>
        </p:spPr>
        <p:txBody>
          <a:bodyPr wrap="none" rtlCol="0">
            <a:spAutoFit/>
          </a:bodyPr>
          <a:lstStyle/>
          <a:p>
            <a:r>
              <a:rPr lang="en-US" sz="1200" dirty="0" smtClean="0"/>
              <a:t>0</a:t>
            </a:r>
            <a:endParaRPr lang="en-US" sz="1200" dirty="0"/>
          </a:p>
        </p:txBody>
      </p:sp>
      <p:sp>
        <p:nvSpPr>
          <p:cNvPr id="275" name="TextBox 274"/>
          <p:cNvSpPr txBox="1"/>
          <p:nvPr/>
        </p:nvSpPr>
        <p:spPr>
          <a:xfrm>
            <a:off x="8631835" y="3481483"/>
            <a:ext cx="263214" cy="276999"/>
          </a:xfrm>
          <a:prstGeom prst="rect">
            <a:avLst/>
          </a:prstGeom>
          <a:noFill/>
        </p:spPr>
        <p:txBody>
          <a:bodyPr wrap="none" rtlCol="0">
            <a:spAutoFit/>
          </a:bodyPr>
          <a:lstStyle/>
          <a:p>
            <a:r>
              <a:rPr lang="en-US" sz="1200" dirty="0" smtClean="0"/>
              <a:t>2</a:t>
            </a:r>
            <a:endParaRPr lang="en-US" sz="1200" dirty="0"/>
          </a:p>
        </p:txBody>
      </p:sp>
      <p:sp>
        <p:nvSpPr>
          <p:cNvPr id="276" name="TextBox 275"/>
          <p:cNvSpPr txBox="1"/>
          <p:nvPr/>
        </p:nvSpPr>
        <p:spPr>
          <a:xfrm>
            <a:off x="9616583" y="3481483"/>
            <a:ext cx="263214" cy="276999"/>
          </a:xfrm>
          <a:prstGeom prst="rect">
            <a:avLst/>
          </a:prstGeom>
          <a:noFill/>
        </p:spPr>
        <p:txBody>
          <a:bodyPr wrap="none" rtlCol="0">
            <a:spAutoFit/>
          </a:bodyPr>
          <a:lstStyle/>
          <a:p>
            <a:r>
              <a:rPr lang="en-US" sz="1200" dirty="0" smtClean="0"/>
              <a:t>0</a:t>
            </a:r>
            <a:endParaRPr lang="en-US" sz="1200" dirty="0"/>
          </a:p>
        </p:txBody>
      </p:sp>
      <p:sp>
        <p:nvSpPr>
          <p:cNvPr id="277" name="TextBox 276"/>
          <p:cNvSpPr txBox="1"/>
          <p:nvPr/>
        </p:nvSpPr>
        <p:spPr>
          <a:xfrm>
            <a:off x="11144927" y="3481483"/>
            <a:ext cx="263214" cy="276999"/>
          </a:xfrm>
          <a:prstGeom prst="rect">
            <a:avLst/>
          </a:prstGeom>
          <a:noFill/>
        </p:spPr>
        <p:txBody>
          <a:bodyPr wrap="none" rtlCol="0">
            <a:spAutoFit/>
          </a:bodyPr>
          <a:lstStyle/>
          <a:p>
            <a:r>
              <a:rPr lang="en-US" sz="1200" dirty="0" smtClean="0"/>
              <a:t>0</a:t>
            </a:r>
            <a:endParaRPr lang="en-US" sz="1200" dirty="0"/>
          </a:p>
        </p:txBody>
      </p:sp>
      <p:sp>
        <p:nvSpPr>
          <p:cNvPr id="278" name="TextBox 277"/>
          <p:cNvSpPr txBox="1"/>
          <p:nvPr/>
        </p:nvSpPr>
        <p:spPr>
          <a:xfrm>
            <a:off x="10123904" y="3481483"/>
            <a:ext cx="263214" cy="276999"/>
          </a:xfrm>
          <a:prstGeom prst="rect">
            <a:avLst/>
          </a:prstGeom>
          <a:noFill/>
        </p:spPr>
        <p:txBody>
          <a:bodyPr wrap="none" rtlCol="0">
            <a:spAutoFit/>
          </a:bodyPr>
          <a:lstStyle/>
          <a:p>
            <a:r>
              <a:rPr lang="en-US" sz="1200" dirty="0" smtClean="0"/>
              <a:t>3</a:t>
            </a:r>
            <a:endParaRPr lang="en-US" sz="1200" dirty="0"/>
          </a:p>
        </p:txBody>
      </p:sp>
      <p:sp>
        <p:nvSpPr>
          <p:cNvPr id="279" name="TextBox 278"/>
          <p:cNvSpPr txBox="1"/>
          <p:nvPr/>
        </p:nvSpPr>
        <p:spPr>
          <a:xfrm>
            <a:off x="10693345" y="3481483"/>
            <a:ext cx="341760" cy="276999"/>
          </a:xfrm>
          <a:prstGeom prst="rect">
            <a:avLst/>
          </a:prstGeom>
          <a:noFill/>
        </p:spPr>
        <p:txBody>
          <a:bodyPr wrap="none" rtlCol="0">
            <a:spAutoFit/>
          </a:bodyPr>
          <a:lstStyle/>
          <a:p>
            <a:r>
              <a:rPr lang="en-US" sz="1200" dirty="0" smtClean="0"/>
              <a:t>11</a:t>
            </a:r>
            <a:endParaRPr lang="en-US" sz="1200" dirty="0"/>
          </a:p>
        </p:txBody>
      </p:sp>
      <p:sp>
        <p:nvSpPr>
          <p:cNvPr id="280" name="TextBox 279"/>
          <p:cNvSpPr txBox="1"/>
          <p:nvPr/>
        </p:nvSpPr>
        <p:spPr>
          <a:xfrm>
            <a:off x="1727898" y="3481483"/>
            <a:ext cx="341760" cy="276999"/>
          </a:xfrm>
          <a:prstGeom prst="rect">
            <a:avLst/>
          </a:prstGeom>
          <a:noFill/>
        </p:spPr>
        <p:txBody>
          <a:bodyPr wrap="none" rtlCol="0">
            <a:spAutoFit/>
          </a:bodyPr>
          <a:lstStyle/>
          <a:p>
            <a:r>
              <a:rPr lang="en-US" sz="1200" dirty="0" smtClean="0"/>
              <a:t>20</a:t>
            </a:r>
            <a:endParaRPr lang="en-US" sz="1200" dirty="0"/>
          </a:p>
        </p:txBody>
      </p:sp>
      <p:sp>
        <p:nvSpPr>
          <p:cNvPr id="242" name="TextBox 241"/>
          <p:cNvSpPr txBox="1"/>
          <p:nvPr/>
        </p:nvSpPr>
        <p:spPr>
          <a:xfrm>
            <a:off x="2609749" y="5193681"/>
            <a:ext cx="758541" cy="276999"/>
          </a:xfrm>
          <a:prstGeom prst="rect">
            <a:avLst/>
          </a:prstGeom>
          <a:noFill/>
        </p:spPr>
        <p:txBody>
          <a:bodyPr wrap="none" rtlCol="0">
            <a:spAutoFit/>
          </a:bodyPr>
          <a:lstStyle/>
          <a:p>
            <a:r>
              <a:rPr lang="en-US" sz="1200" dirty="0" smtClean="0"/>
              <a:t>5.5 x 10</a:t>
            </a:r>
            <a:r>
              <a:rPr lang="en-US" sz="1200" baseline="30000" dirty="0" smtClean="0"/>
              <a:t>-4</a:t>
            </a:r>
            <a:endParaRPr lang="en-US" sz="1200" baseline="30000" dirty="0"/>
          </a:p>
        </p:txBody>
      </p:sp>
      <p:sp>
        <p:nvSpPr>
          <p:cNvPr id="261" name="TextBox 260"/>
          <p:cNvSpPr txBox="1"/>
          <p:nvPr/>
        </p:nvSpPr>
        <p:spPr>
          <a:xfrm>
            <a:off x="4043742" y="5193681"/>
            <a:ext cx="338554" cy="276999"/>
          </a:xfrm>
          <a:prstGeom prst="rect">
            <a:avLst/>
          </a:prstGeom>
          <a:noFill/>
        </p:spPr>
        <p:txBody>
          <a:bodyPr wrap="none" rtlCol="0">
            <a:spAutoFit/>
          </a:bodyPr>
          <a:lstStyle/>
          <a:p>
            <a:r>
              <a:rPr lang="en-US" sz="1200" dirty="0" err="1" smtClean="0"/>
              <a:t>na</a:t>
            </a:r>
            <a:endParaRPr lang="en-US" sz="1200" dirty="0"/>
          </a:p>
        </p:txBody>
      </p:sp>
      <p:sp>
        <p:nvSpPr>
          <p:cNvPr id="262" name="TextBox 261"/>
          <p:cNvSpPr txBox="1"/>
          <p:nvPr/>
        </p:nvSpPr>
        <p:spPr>
          <a:xfrm>
            <a:off x="4602200" y="5193681"/>
            <a:ext cx="338554" cy="276999"/>
          </a:xfrm>
          <a:prstGeom prst="rect">
            <a:avLst/>
          </a:prstGeom>
          <a:noFill/>
        </p:spPr>
        <p:txBody>
          <a:bodyPr wrap="none" rtlCol="0">
            <a:spAutoFit/>
          </a:bodyPr>
          <a:lstStyle/>
          <a:p>
            <a:r>
              <a:rPr lang="en-US" sz="1200" dirty="0" err="1" smtClean="0"/>
              <a:t>na</a:t>
            </a:r>
            <a:endParaRPr lang="en-US" sz="1200" dirty="0"/>
          </a:p>
        </p:txBody>
      </p:sp>
      <p:sp>
        <p:nvSpPr>
          <p:cNvPr id="263" name="TextBox 262"/>
          <p:cNvSpPr txBox="1"/>
          <p:nvPr/>
        </p:nvSpPr>
        <p:spPr>
          <a:xfrm>
            <a:off x="5138381" y="5193681"/>
            <a:ext cx="338554" cy="276999"/>
          </a:xfrm>
          <a:prstGeom prst="rect">
            <a:avLst/>
          </a:prstGeom>
          <a:noFill/>
        </p:spPr>
        <p:txBody>
          <a:bodyPr wrap="none" rtlCol="0">
            <a:spAutoFit/>
          </a:bodyPr>
          <a:lstStyle/>
          <a:p>
            <a:r>
              <a:rPr lang="en-US" sz="1200" dirty="0" err="1" smtClean="0"/>
              <a:t>na</a:t>
            </a:r>
            <a:endParaRPr lang="en-US" sz="1200" dirty="0"/>
          </a:p>
        </p:txBody>
      </p:sp>
      <p:sp>
        <p:nvSpPr>
          <p:cNvPr id="264" name="TextBox 263"/>
          <p:cNvSpPr txBox="1"/>
          <p:nvPr/>
        </p:nvSpPr>
        <p:spPr>
          <a:xfrm>
            <a:off x="3542168" y="5193681"/>
            <a:ext cx="263214" cy="276999"/>
          </a:xfrm>
          <a:prstGeom prst="rect">
            <a:avLst/>
          </a:prstGeom>
          <a:noFill/>
        </p:spPr>
        <p:txBody>
          <a:bodyPr wrap="none" rtlCol="0">
            <a:spAutoFit/>
          </a:bodyPr>
          <a:lstStyle/>
          <a:p>
            <a:r>
              <a:rPr lang="en-US" sz="1200" dirty="0" smtClean="0"/>
              <a:t>4</a:t>
            </a:r>
            <a:endParaRPr lang="en-US" sz="1200" dirty="0"/>
          </a:p>
        </p:txBody>
      </p:sp>
      <p:sp>
        <p:nvSpPr>
          <p:cNvPr id="282" name="TextBox 281"/>
          <p:cNvSpPr txBox="1"/>
          <p:nvPr/>
        </p:nvSpPr>
        <p:spPr>
          <a:xfrm>
            <a:off x="1693476" y="5193681"/>
            <a:ext cx="420308" cy="276999"/>
          </a:xfrm>
          <a:prstGeom prst="rect">
            <a:avLst/>
          </a:prstGeom>
          <a:noFill/>
        </p:spPr>
        <p:txBody>
          <a:bodyPr wrap="none" rtlCol="0">
            <a:spAutoFit/>
          </a:bodyPr>
          <a:lstStyle/>
          <a:p>
            <a:r>
              <a:rPr lang="en-US" sz="1200" dirty="0" smtClean="0"/>
              <a:t>152</a:t>
            </a:r>
            <a:endParaRPr lang="en-US" sz="1200" dirty="0"/>
          </a:p>
        </p:txBody>
      </p:sp>
      <p:sp>
        <p:nvSpPr>
          <p:cNvPr id="283" name="TextBox 282"/>
          <p:cNvSpPr txBox="1"/>
          <p:nvPr/>
        </p:nvSpPr>
        <p:spPr>
          <a:xfrm>
            <a:off x="5690656" y="5193681"/>
            <a:ext cx="263214" cy="276999"/>
          </a:xfrm>
          <a:prstGeom prst="rect">
            <a:avLst/>
          </a:prstGeom>
          <a:noFill/>
        </p:spPr>
        <p:txBody>
          <a:bodyPr wrap="none" rtlCol="0">
            <a:spAutoFit/>
          </a:bodyPr>
          <a:lstStyle/>
          <a:p>
            <a:r>
              <a:rPr lang="en-US" sz="1200" dirty="0" smtClean="0"/>
              <a:t>3</a:t>
            </a:r>
            <a:endParaRPr lang="en-US" sz="1200" dirty="0"/>
          </a:p>
        </p:txBody>
      </p:sp>
      <p:sp>
        <p:nvSpPr>
          <p:cNvPr id="284" name="TextBox 283"/>
          <p:cNvSpPr txBox="1"/>
          <p:nvPr/>
        </p:nvSpPr>
        <p:spPr>
          <a:xfrm>
            <a:off x="6224359" y="5193681"/>
            <a:ext cx="263214" cy="276999"/>
          </a:xfrm>
          <a:prstGeom prst="rect">
            <a:avLst/>
          </a:prstGeom>
          <a:noFill/>
        </p:spPr>
        <p:txBody>
          <a:bodyPr wrap="none" rtlCol="0">
            <a:spAutoFit/>
          </a:bodyPr>
          <a:lstStyle/>
          <a:p>
            <a:r>
              <a:rPr lang="en-US" sz="1200" dirty="0" smtClean="0"/>
              <a:t>4</a:t>
            </a:r>
            <a:endParaRPr lang="en-US" sz="1200" dirty="0"/>
          </a:p>
        </p:txBody>
      </p:sp>
      <p:sp>
        <p:nvSpPr>
          <p:cNvPr id="285" name="TextBox 284"/>
          <p:cNvSpPr txBox="1"/>
          <p:nvPr/>
        </p:nvSpPr>
        <p:spPr>
          <a:xfrm>
            <a:off x="6750455" y="5193681"/>
            <a:ext cx="263214" cy="276999"/>
          </a:xfrm>
          <a:prstGeom prst="rect">
            <a:avLst/>
          </a:prstGeom>
          <a:noFill/>
        </p:spPr>
        <p:txBody>
          <a:bodyPr wrap="none" rtlCol="0">
            <a:spAutoFit/>
          </a:bodyPr>
          <a:lstStyle/>
          <a:p>
            <a:r>
              <a:rPr lang="en-US" sz="1200" dirty="0" smtClean="0"/>
              <a:t>6</a:t>
            </a:r>
            <a:endParaRPr lang="en-US" sz="1200" dirty="0"/>
          </a:p>
        </p:txBody>
      </p:sp>
      <p:sp>
        <p:nvSpPr>
          <p:cNvPr id="286" name="TextBox 285"/>
          <p:cNvSpPr txBox="1"/>
          <p:nvPr/>
        </p:nvSpPr>
        <p:spPr>
          <a:xfrm>
            <a:off x="7237410" y="5193681"/>
            <a:ext cx="341760" cy="276999"/>
          </a:xfrm>
          <a:prstGeom prst="rect">
            <a:avLst/>
          </a:prstGeom>
          <a:noFill/>
        </p:spPr>
        <p:txBody>
          <a:bodyPr wrap="none" rtlCol="0">
            <a:spAutoFit/>
          </a:bodyPr>
          <a:lstStyle/>
          <a:p>
            <a:r>
              <a:rPr lang="en-US" sz="1200" dirty="0" smtClean="0"/>
              <a:t>22</a:t>
            </a:r>
            <a:endParaRPr lang="en-US" sz="1200" dirty="0"/>
          </a:p>
        </p:txBody>
      </p:sp>
      <p:sp>
        <p:nvSpPr>
          <p:cNvPr id="287" name="TextBox 286"/>
          <p:cNvSpPr txBox="1"/>
          <p:nvPr/>
        </p:nvSpPr>
        <p:spPr>
          <a:xfrm>
            <a:off x="7682624" y="5193681"/>
            <a:ext cx="341760" cy="276999"/>
          </a:xfrm>
          <a:prstGeom prst="rect">
            <a:avLst/>
          </a:prstGeom>
          <a:noFill/>
        </p:spPr>
        <p:txBody>
          <a:bodyPr wrap="none" rtlCol="0">
            <a:spAutoFit/>
          </a:bodyPr>
          <a:lstStyle/>
          <a:p>
            <a:r>
              <a:rPr lang="en-US" sz="1200" dirty="0" smtClean="0"/>
              <a:t>17</a:t>
            </a:r>
            <a:endParaRPr lang="en-US" sz="1200" dirty="0"/>
          </a:p>
        </p:txBody>
      </p:sp>
      <p:sp>
        <p:nvSpPr>
          <p:cNvPr id="288" name="TextBox 287"/>
          <p:cNvSpPr txBox="1"/>
          <p:nvPr/>
        </p:nvSpPr>
        <p:spPr>
          <a:xfrm>
            <a:off x="8168781" y="5193681"/>
            <a:ext cx="263214" cy="276999"/>
          </a:xfrm>
          <a:prstGeom prst="rect">
            <a:avLst/>
          </a:prstGeom>
          <a:noFill/>
        </p:spPr>
        <p:txBody>
          <a:bodyPr wrap="none" rtlCol="0">
            <a:spAutoFit/>
          </a:bodyPr>
          <a:lstStyle/>
          <a:p>
            <a:r>
              <a:rPr lang="en-US" sz="1200" dirty="0" smtClean="0"/>
              <a:t>9</a:t>
            </a:r>
            <a:endParaRPr lang="en-US" sz="1200" dirty="0"/>
          </a:p>
        </p:txBody>
      </p:sp>
      <p:sp>
        <p:nvSpPr>
          <p:cNvPr id="289" name="TextBox 288"/>
          <p:cNvSpPr txBox="1"/>
          <p:nvPr/>
        </p:nvSpPr>
        <p:spPr>
          <a:xfrm>
            <a:off x="8643106" y="5193681"/>
            <a:ext cx="263214" cy="276999"/>
          </a:xfrm>
          <a:prstGeom prst="rect">
            <a:avLst/>
          </a:prstGeom>
          <a:noFill/>
        </p:spPr>
        <p:txBody>
          <a:bodyPr wrap="none" rtlCol="0">
            <a:spAutoFit/>
          </a:bodyPr>
          <a:lstStyle/>
          <a:p>
            <a:r>
              <a:rPr lang="en-US" sz="1200" dirty="0" smtClean="0"/>
              <a:t>3</a:t>
            </a:r>
            <a:endParaRPr lang="en-US" sz="1200" dirty="0"/>
          </a:p>
        </p:txBody>
      </p:sp>
      <p:sp>
        <p:nvSpPr>
          <p:cNvPr id="290" name="TextBox 289"/>
          <p:cNvSpPr txBox="1"/>
          <p:nvPr/>
        </p:nvSpPr>
        <p:spPr>
          <a:xfrm>
            <a:off x="9114853" y="5193681"/>
            <a:ext cx="341760" cy="276999"/>
          </a:xfrm>
          <a:prstGeom prst="rect">
            <a:avLst/>
          </a:prstGeom>
          <a:noFill/>
        </p:spPr>
        <p:txBody>
          <a:bodyPr wrap="none" rtlCol="0">
            <a:spAutoFit/>
          </a:bodyPr>
          <a:lstStyle/>
          <a:p>
            <a:r>
              <a:rPr lang="en-US" sz="1200" dirty="0" smtClean="0"/>
              <a:t>13</a:t>
            </a:r>
            <a:endParaRPr lang="en-US" sz="1200" dirty="0"/>
          </a:p>
        </p:txBody>
      </p:sp>
      <p:sp>
        <p:nvSpPr>
          <p:cNvPr id="291" name="TextBox 290"/>
          <p:cNvSpPr txBox="1"/>
          <p:nvPr/>
        </p:nvSpPr>
        <p:spPr>
          <a:xfrm>
            <a:off x="9627854" y="5193681"/>
            <a:ext cx="263214" cy="276999"/>
          </a:xfrm>
          <a:prstGeom prst="rect">
            <a:avLst/>
          </a:prstGeom>
          <a:noFill/>
        </p:spPr>
        <p:txBody>
          <a:bodyPr wrap="none" rtlCol="0">
            <a:spAutoFit/>
          </a:bodyPr>
          <a:lstStyle/>
          <a:p>
            <a:r>
              <a:rPr lang="en-US" sz="1200" dirty="0" smtClean="0"/>
              <a:t>2</a:t>
            </a:r>
            <a:endParaRPr lang="en-US" sz="1200" dirty="0"/>
          </a:p>
        </p:txBody>
      </p:sp>
      <p:sp>
        <p:nvSpPr>
          <p:cNvPr id="292" name="TextBox 291"/>
          <p:cNvSpPr txBox="1"/>
          <p:nvPr/>
        </p:nvSpPr>
        <p:spPr>
          <a:xfrm>
            <a:off x="10135175" y="5193681"/>
            <a:ext cx="341760" cy="276999"/>
          </a:xfrm>
          <a:prstGeom prst="rect">
            <a:avLst/>
          </a:prstGeom>
          <a:noFill/>
        </p:spPr>
        <p:txBody>
          <a:bodyPr wrap="none" rtlCol="0">
            <a:spAutoFit/>
          </a:bodyPr>
          <a:lstStyle/>
          <a:p>
            <a:r>
              <a:rPr lang="en-US" sz="1200" dirty="0" smtClean="0"/>
              <a:t>23</a:t>
            </a:r>
            <a:endParaRPr lang="en-US" sz="1200" dirty="0"/>
          </a:p>
        </p:txBody>
      </p:sp>
      <p:sp>
        <p:nvSpPr>
          <p:cNvPr id="293" name="TextBox 292"/>
          <p:cNvSpPr txBox="1"/>
          <p:nvPr/>
        </p:nvSpPr>
        <p:spPr>
          <a:xfrm>
            <a:off x="10704616" y="5193681"/>
            <a:ext cx="341760" cy="276999"/>
          </a:xfrm>
          <a:prstGeom prst="rect">
            <a:avLst/>
          </a:prstGeom>
          <a:noFill/>
        </p:spPr>
        <p:txBody>
          <a:bodyPr wrap="none" rtlCol="0">
            <a:spAutoFit/>
          </a:bodyPr>
          <a:lstStyle/>
          <a:p>
            <a:r>
              <a:rPr lang="en-US" sz="1200" dirty="0" smtClean="0"/>
              <a:t>33</a:t>
            </a:r>
            <a:endParaRPr lang="en-US" sz="1200" dirty="0"/>
          </a:p>
        </p:txBody>
      </p:sp>
      <p:sp>
        <p:nvSpPr>
          <p:cNvPr id="294" name="TextBox 293"/>
          <p:cNvSpPr txBox="1"/>
          <p:nvPr/>
        </p:nvSpPr>
        <p:spPr>
          <a:xfrm>
            <a:off x="11156198" y="5193681"/>
            <a:ext cx="263214" cy="276999"/>
          </a:xfrm>
          <a:prstGeom prst="rect">
            <a:avLst/>
          </a:prstGeom>
          <a:noFill/>
        </p:spPr>
        <p:txBody>
          <a:bodyPr wrap="none" rtlCol="0">
            <a:spAutoFit/>
          </a:bodyPr>
          <a:lstStyle/>
          <a:p>
            <a:r>
              <a:rPr lang="en-US" sz="1200" dirty="0" smtClean="0"/>
              <a:t>4</a:t>
            </a:r>
            <a:endParaRPr lang="en-US" sz="1200" dirty="0"/>
          </a:p>
        </p:txBody>
      </p:sp>
      <p:sp>
        <p:nvSpPr>
          <p:cNvPr id="295" name="TextBox 294"/>
          <p:cNvSpPr txBox="1"/>
          <p:nvPr/>
        </p:nvSpPr>
        <p:spPr>
          <a:xfrm>
            <a:off x="11732843" y="5193681"/>
            <a:ext cx="263214" cy="276999"/>
          </a:xfrm>
          <a:prstGeom prst="rect">
            <a:avLst/>
          </a:prstGeom>
          <a:noFill/>
        </p:spPr>
        <p:txBody>
          <a:bodyPr wrap="none" rtlCol="0">
            <a:spAutoFit/>
          </a:bodyPr>
          <a:lstStyle/>
          <a:p>
            <a:r>
              <a:rPr lang="en-US" sz="1200" dirty="0"/>
              <a:t>9</a:t>
            </a:r>
          </a:p>
        </p:txBody>
      </p:sp>
      <p:sp>
        <p:nvSpPr>
          <p:cNvPr id="3" name="TextBox 2"/>
          <p:cNvSpPr txBox="1"/>
          <p:nvPr/>
        </p:nvSpPr>
        <p:spPr>
          <a:xfrm>
            <a:off x="1624175" y="1013513"/>
            <a:ext cx="775836" cy="369332"/>
          </a:xfrm>
          <a:prstGeom prst="rect">
            <a:avLst/>
          </a:prstGeom>
          <a:noFill/>
        </p:spPr>
        <p:txBody>
          <a:bodyPr wrap="none" rtlCol="0">
            <a:spAutoFit/>
          </a:bodyPr>
          <a:lstStyle/>
          <a:p>
            <a:r>
              <a:rPr lang="en-US" dirty="0" smtClean="0"/>
              <a:t>FIG.S1</a:t>
            </a:r>
            <a:endParaRPr lang="en-US" dirty="0"/>
          </a:p>
        </p:txBody>
      </p:sp>
    </p:spTree>
    <p:extLst>
      <p:ext uri="{BB962C8B-B14F-4D97-AF65-F5344CB8AC3E}">
        <p14:creationId xmlns:p14="http://schemas.microsoft.com/office/powerpoint/2010/main" val="21353240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3058</TotalTime>
  <Words>340</Words>
  <Application>Microsoft Office PowerPoint</Application>
  <PresentationFormat>Custom</PresentationFormat>
  <Paragraphs>191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Bowdoin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Anja Forche</dc:creator>
  <cp:lastModifiedBy>Copy Editor</cp:lastModifiedBy>
  <cp:revision>25</cp:revision>
  <cp:lastPrinted>2018-04-04T16:44:36Z</cp:lastPrinted>
  <dcterms:created xsi:type="dcterms:W3CDTF">2018-01-09T15:51:05Z</dcterms:created>
  <dcterms:modified xsi:type="dcterms:W3CDTF">2018-05-03T16:29:08Z</dcterms:modified>
</cp:coreProperties>
</file>