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9" d="100"/>
          <a:sy n="79" d="100"/>
        </p:scale>
        <p:origin x="-402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9F61C1-E368-1C4E-B9D4-6D49C9441633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CE2ABB-0839-5B44-A996-0031D0473C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550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FIG.S4. Whole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LOH is more frequent for larger Chr1-3, and R. Shown are examples for whole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LOH either toward allele A or allele B and the number of isolates that acquired these specific genome changes. * For Chrs4 and 7 no isolate with a single whole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LOH was observed.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exhibiting whole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Chr</a:t>
            </a:r>
            <a:r>
              <a:rPr 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LOH are boxed.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5F98E8-EE70-094F-B8DB-09346A09710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819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06726-840D-9547-9118-C2077F889987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56428-B5A0-5444-B9AD-F9BB18015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327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06726-840D-9547-9118-C2077F889987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56428-B5A0-5444-B9AD-F9BB18015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820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06726-840D-9547-9118-C2077F889987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56428-B5A0-5444-B9AD-F9BB18015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898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06726-840D-9547-9118-C2077F889987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56428-B5A0-5444-B9AD-F9BB18015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633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06726-840D-9547-9118-C2077F889987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56428-B5A0-5444-B9AD-F9BB18015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701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06726-840D-9547-9118-C2077F889987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56428-B5A0-5444-B9AD-F9BB18015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90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06726-840D-9547-9118-C2077F889987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56428-B5A0-5444-B9AD-F9BB18015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89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06726-840D-9547-9118-C2077F889987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56428-B5A0-5444-B9AD-F9BB18015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308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06726-840D-9547-9118-C2077F889987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56428-B5A0-5444-B9AD-F9BB18015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023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06726-840D-9547-9118-C2077F889987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56428-B5A0-5444-B9AD-F9BB18015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666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06726-840D-9547-9118-C2077F889987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56428-B5A0-5444-B9AD-F9BB18015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18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206726-840D-9547-9118-C2077F889987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556428-B5A0-5444-B9AD-F9BB18015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390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5.wmf"/><Relationship Id="rId18" Type="http://schemas.openxmlformats.org/officeDocument/2006/relationships/oleObject" Target="../embeddings/oleObject8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w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7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7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wmf"/><Relationship Id="rId5" Type="http://schemas.openxmlformats.org/officeDocument/2006/relationships/image" Target="../media/image1.wmf"/><Relationship Id="rId15" Type="http://schemas.openxmlformats.org/officeDocument/2006/relationships/image" Target="../media/image6.wmf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8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Relationship Id="rId14" Type="http://schemas.openxmlformats.org/officeDocument/2006/relationships/oleObject" Target="../embeddings/oleObject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640203" y="1400143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83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40203" y="1818312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29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640203" y="2209615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42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40203" y="2665471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8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40203" y="3113551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6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640203" y="3518613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4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40203" y="3944181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5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640203" y="4391260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22</a:t>
            </a:r>
          </a:p>
        </p:txBody>
      </p:sp>
      <p:sp>
        <p:nvSpPr>
          <p:cNvPr id="24" name="Rectangle 23"/>
          <p:cNvSpPr/>
          <p:nvPr/>
        </p:nvSpPr>
        <p:spPr>
          <a:xfrm>
            <a:off x="604103" y="1818312"/>
            <a:ext cx="6263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Chr2</a:t>
            </a:r>
          </a:p>
        </p:txBody>
      </p:sp>
      <p:sp>
        <p:nvSpPr>
          <p:cNvPr id="25" name="Rectangle 24"/>
          <p:cNvSpPr/>
          <p:nvPr/>
        </p:nvSpPr>
        <p:spPr>
          <a:xfrm>
            <a:off x="604103" y="2209615"/>
            <a:ext cx="64781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Chr3</a:t>
            </a:r>
          </a:p>
        </p:txBody>
      </p:sp>
      <p:sp>
        <p:nvSpPr>
          <p:cNvPr id="26" name="Rectangle 25"/>
          <p:cNvSpPr/>
          <p:nvPr/>
        </p:nvSpPr>
        <p:spPr>
          <a:xfrm>
            <a:off x="604103" y="2665471"/>
            <a:ext cx="80901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Chr4*</a:t>
            </a:r>
          </a:p>
        </p:txBody>
      </p:sp>
      <p:sp>
        <p:nvSpPr>
          <p:cNvPr id="27" name="Rectangle 26"/>
          <p:cNvSpPr/>
          <p:nvPr/>
        </p:nvSpPr>
        <p:spPr>
          <a:xfrm>
            <a:off x="604103" y="3113551"/>
            <a:ext cx="64047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Chr5</a:t>
            </a:r>
          </a:p>
        </p:txBody>
      </p:sp>
      <p:sp>
        <p:nvSpPr>
          <p:cNvPr id="28" name="Rectangle 27"/>
          <p:cNvSpPr/>
          <p:nvPr/>
        </p:nvSpPr>
        <p:spPr>
          <a:xfrm>
            <a:off x="604103" y="3518613"/>
            <a:ext cx="62795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Chr6</a:t>
            </a:r>
          </a:p>
        </p:txBody>
      </p:sp>
      <p:sp>
        <p:nvSpPr>
          <p:cNvPr id="29" name="Rectangle 28"/>
          <p:cNvSpPr/>
          <p:nvPr/>
        </p:nvSpPr>
        <p:spPr>
          <a:xfrm>
            <a:off x="604103" y="3944181"/>
            <a:ext cx="81660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Chr7*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04103" y="4391260"/>
            <a:ext cx="68900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/>
              <a:t>ChrR</a:t>
            </a:r>
            <a:endParaRPr lang="en-US" sz="1600" dirty="0"/>
          </a:p>
        </p:txBody>
      </p:sp>
      <p:sp>
        <p:nvSpPr>
          <p:cNvPr id="31" name="Rectangle 30"/>
          <p:cNvSpPr/>
          <p:nvPr/>
        </p:nvSpPr>
        <p:spPr>
          <a:xfrm>
            <a:off x="604103" y="1400143"/>
            <a:ext cx="67663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Chr1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18584" y="973576"/>
            <a:ext cx="21351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/>
              <a:t>Whole </a:t>
            </a:r>
            <a:r>
              <a:rPr lang="en-US" sz="1600" u="sng" dirty="0" err="1"/>
              <a:t>Chr</a:t>
            </a:r>
            <a:r>
              <a:rPr lang="en-US" sz="1600" u="sng" dirty="0"/>
              <a:t> LOH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320086" y="973576"/>
            <a:ext cx="13335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# of strains</a:t>
            </a:r>
          </a:p>
        </p:txBody>
      </p:sp>
      <p:graphicFrame>
        <p:nvGraphicFramePr>
          <p:cNvPr id="40" name="Object 39"/>
          <p:cNvGraphicFramePr>
            <a:graphicFrameLocks noChangeAspect="1"/>
          </p:cNvGraphicFramePr>
          <p:nvPr>
            <p:extLst/>
          </p:nvPr>
        </p:nvGraphicFramePr>
        <p:xfrm>
          <a:off x="1217369" y="1472989"/>
          <a:ext cx="3158688" cy="2388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Image" r:id="rId4" imgW="2315520" imgH="82080" progId="Photoshop.Image.12">
                  <p:embed/>
                </p:oleObj>
              </mc:Choice>
              <mc:Fallback>
                <p:oleObj name="Image" r:id="rId4" imgW="2315520" imgH="82080" progId="Photoshop.Image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217369" y="1472989"/>
                        <a:ext cx="3158688" cy="2388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40"/>
          <p:cNvGraphicFramePr>
            <a:graphicFrameLocks noChangeAspect="1"/>
          </p:cNvGraphicFramePr>
          <p:nvPr>
            <p:extLst/>
          </p:nvPr>
        </p:nvGraphicFramePr>
        <p:xfrm>
          <a:off x="1217369" y="1880067"/>
          <a:ext cx="3158688" cy="237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Image" r:id="rId6" imgW="2327040" imgH="77400" progId="Photoshop.Image.12">
                  <p:embed/>
                </p:oleObj>
              </mc:Choice>
              <mc:Fallback>
                <p:oleObj name="Image" r:id="rId6" imgW="2327040" imgH="77400" progId="Photoshop.Image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217369" y="1880067"/>
                        <a:ext cx="3158688" cy="2374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46"/>
          <p:cNvGraphicFramePr>
            <a:graphicFrameLocks noChangeAspect="1"/>
          </p:cNvGraphicFramePr>
          <p:nvPr>
            <p:extLst/>
          </p:nvPr>
        </p:nvGraphicFramePr>
        <p:xfrm>
          <a:off x="1217368" y="4001520"/>
          <a:ext cx="3146727" cy="265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Image" r:id="rId8" imgW="2322360" imgH="86760" progId="Photoshop.Image.12">
                  <p:embed/>
                </p:oleObj>
              </mc:Choice>
              <mc:Fallback>
                <p:oleObj name="Image" r:id="rId8" imgW="2322360" imgH="86760" progId="Photoshop.Image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217368" y="4001520"/>
                        <a:ext cx="3146727" cy="2657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Object 48"/>
          <p:cNvGraphicFramePr>
            <a:graphicFrameLocks noChangeAspect="1"/>
          </p:cNvGraphicFramePr>
          <p:nvPr>
            <p:extLst/>
          </p:nvPr>
        </p:nvGraphicFramePr>
        <p:xfrm>
          <a:off x="1217369" y="3178866"/>
          <a:ext cx="3146727" cy="2859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Image" r:id="rId10" imgW="2310840" imgH="88920" progId="Photoshop.Image.12">
                  <p:embed/>
                </p:oleObj>
              </mc:Choice>
              <mc:Fallback>
                <p:oleObj name="Image" r:id="rId10" imgW="2310840" imgH="88920" progId="Photoshop.Image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217369" y="3178866"/>
                        <a:ext cx="3146727" cy="2859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Object 49"/>
          <p:cNvGraphicFramePr>
            <a:graphicFrameLocks noChangeAspect="1"/>
          </p:cNvGraphicFramePr>
          <p:nvPr>
            <p:extLst/>
          </p:nvPr>
        </p:nvGraphicFramePr>
        <p:xfrm>
          <a:off x="1217369" y="3578647"/>
          <a:ext cx="3146727" cy="2785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Image" r:id="rId12" imgW="2322360" imgH="88920" progId="Photoshop.Image.12">
                  <p:embed/>
                </p:oleObj>
              </mc:Choice>
              <mc:Fallback>
                <p:oleObj name="Image" r:id="rId12" imgW="2322360" imgH="88920" progId="Photoshop.Image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217369" y="3578647"/>
                        <a:ext cx="3146727" cy="2785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50"/>
          <p:cNvGraphicFramePr>
            <a:graphicFrameLocks noChangeAspect="1"/>
          </p:cNvGraphicFramePr>
          <p:nvPr>
            <p:extLst/>
          </p:nvPr>
        </p:nvGraphicFramePr>
        <p:xfrm>
          <a:off x="1217369" y="4448331"/>
          <a:ext cx="3146726" cy="2483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Image" r:id="rId14" imgW="2315520" imgH="79920" progId="Photoshop.Image.12">
                  <p:embed/>
                </p:oleObj>
              </mc:Choice>
              <mc:Fallback>
                <p:oleObj name="Image" r:id="rId14" imgW="2315520" imgH="79920" progId="Photoshop.Image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217369" y="4448331"/>
                        <a:ext cx="3146726" cy="2483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" name="Rectangle 55"/>
          <p:cNvSpPr/>
          <p:nvPr/>
        </p:nvSpPr>
        <p:spPr>
          <a:xfrm>
            <a:off x="329548" y="348756"/>
            <a:ext cx="7758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FIG.S4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1217369" y="2722408"/>
          <a:ext cx="3047672" cy="335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Image" r:id="rId16" imgW="2265120" imgH="93600" progId="Photoshop.Image.12">
                  <p:embed/>
                </p:oleObj>
              </mc:Choice>
              <mc:Fallback>
                <p:oleObj name="Image" r:id="rId16" imgW="2265120" imgH="93600" progId="Photoshop.Image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217369" y="2722408"/>
                        <a:ext cx="3047672" cy="3352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1217369" y="2249710"/>
          <a:ext cx="3035388" cy="3129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Image" r:id="rId18" imgW="2233080" imgH="84240" progId="Photoshop.Image.12">
                  <p:embed/>
                </p:oleObj>
              </mc:Choice>
              <mc:Fallback>
                <p:oleObj name="Image" r:id="rId18" imgW="2233080" imgH="84240" progId="Photoshop.Image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217369" y="2249710"/>
                        <a:ext cx="3035388" cy="31291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217368" y="1463464"/>
            <a:ext cx="687632" cy="238880"/>
          </a:xfrm>
          <a:prstGeom prst="round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ounded Rectangle 60"/>
          <p:cNvSpPr/>
          <p:nvPr/>
        </p:nvSpPr>
        <p:spPr>
          <a:xfrm>
            <a:off x="1894336" y="1853239"/>
            <a:ext cx="544064" cy="238880"/>
          </a:xfrm>
          <a:prstGeom prst="round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ounded Rectangle 61"/>
          <p:cNvSpPr/>
          <p:nvPr/>
        </p:nvSpPr>
        <p:spPr>
          <a:xfrm>
            <a:off x="3870093" y="4441097"/>
            <a:ext cx="382664" cy="238880"/>
          </a:xfrm>
          <a:prstGeom prst="round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ounded Rectangle 62"/>
          <p:cNvSpPr/>
          <p:nvPr/>
        </p:nvSpPr>
        <p:spPr>
          <a:xfrm>
            <a:off x="3146193" y="3190310"/>
            <a:ext cx="263757" cy="238880"/>
          </a:xfrm>
          <a:prstGeom prst="round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ounded Rectangle 63"/>
          <p:cNvSpPr/>
          <p:nvPr/>
        </p:nvSpPr>
        <p:spPr>
          <a:xfrm>
            <a:off x="3377111" y="3594786"/>
            <a:ext cx="232864" cy="238880"/>
          </a:xfrm>
          <a:prstGeom prst="round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ounded Rectangle 64"/>
          <p:cNvSpPr/>
          <p:nvPr/>
        </p:nvSpPr>
        <p:spPr>
          <a:xfrm>
            <a:off x="2790731" y="2774216"/>
            <a:ext cx="355462" cy="238880"/>
          </a:xfrm>
          <a:prstGeom prst="round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ounded Rectangle 65"/>
          <p:cNvSpPr/>
          <p:nvPr/>
        </p:nvSpPr>
        <p:spPr>
          <a:xfrm>
            <a:off x="2390775" y="2281290"/>
            <a:ext cx="380905" cy="238880"/>
          </a:xfrm>
          <a:prstGeom prst="round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ounded Rectangle 66"/>
          <p:cNvSpPr/>
          <p:nvPr/>
        </p:nvSpPr>
        <p:spPr>
          <a:xfrm>
            <a:off x="3629025" y="4000834"/>
            <a:ext cx="263757" cy="238880"/>
          </a:xfrm>
          <a:prstGeom prst="round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0404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91</Words>
  <Application>Microsoft Office PowerPoint</Application>
  <PresentationFormat>On-screen Show (4:3)</PresentationFormat>
  <Paragraphs>21</Paragraphs>
  <Slides>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Image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BowdoinIT</dc:creator>
  <cp:lastModifiedBy>Copy Editor</cp:lastModifiedBy>
  <cp:revision>3</cp:revision>
  <dcterms:created xsi:type="dcterms:W3CDTF">2018-02-05T19:19:29Z</dcterms:created>
  <dcterms:modified xsi:type="dcterms:W3CDTF">2018-05-03T16:32:19Z</dcterms:modified>
</cp:coreProperties>
</file>