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8" autoAdjust="0"/>
    <p:restoredTop sz="90646" autoAdjust="0"/>
  </p:normalViewPr>
  <p:slideViewPr>
    <p:cSldViewPr snapToGrid="0">
      <p:cViewPr>
        <p:scale>
          <a:sx n="69" d="100"/>
          <a:sy n="69" d="100"/>
        </p:scale>
        <p:origin x="-2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aforche\Documents\Dropbox\OPC%20manuscript_Aleeza\011218_Figs\011218_data_for_new_figS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spPr>
            <a:solidFill>
              <a:schemeClr val="accent1">
                <a:alpha val="75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  <a:effectLst/>
          </c:spPr>
          <c:invertIfNegative val="0"/>
          <c:xVal>
            <c:strRef>
              <c:f>Sheet1!$P$104:$P$127</c:f>
              <c:strCache>
                <c:ptCount val="24"/>
                <c:pt idx="0">
                  <c:v>350-400</c:v>
                </c:pt>
                <c:pt idx="1">
                  <c:v>400-450</c:v>
                </c:pt>
                <c:pt idx="2">
                  <c:v>450-500</c:v>
                </c:pt>
                <c:pt idx="3">
                  <c:v>500-550</c:v>
                </c:pt>
                <c:pt idx="4">
                  <c:v>550-600</c:v>
                </c:pt>
                <c:pt idx="5">
                  <c:v>600-650</c:v>
                </c:pt>
                <c:pt idx="6">
                  <c:v>650-700</c:v>
                </c:pt>
                <c:pt idx="7">
                  <c:v>700-750</c:v>
                </c:pt>
                <c:pt idx="8">
                  <c:v>750-800</c:v>
                </c:pt>
                <c:pt idx="9">
                  <c:v>800-850</c:v>
                </c:pt>
                <c:pt idx="10">
                  <c:v>850-900</c:v>
                </c:pt>
                <c:pt idx="11">
                  <c:v>900-950</c:v>
                </c:pt>
                <c:pt idx="12">
                  <c:v>950-1000</c:v>
                </c:pt>
                <c:pt idx="13">
                  <c:v>1000-1050</c:v>
                </c:pt>
                <c:pt idx="14">
                  <c:v>1050-1100</c:v>
                </c:pt>
                <c:pt idx="15">
                  <c:v>1100-1150</c:v>
                </c:pt>
                <c:pt idx="16">
                  <c:v>1150-1200</c:v>
                </c:pt>
                <c:pt idx="17">
                  <c:v>1200-1250</c:v>
                </c:pt>
                <c:pt idx="18">
                  <c:v>1250-1300</c:v>
                </c:pt>
                <c:pt idx="19">
                  <c:v>1300-1350</c:v>
                </c:pt>
                <c:pt idx="20">
                  <c:v>1350-1400</c:v>
                </c:pt>
                <c:pt idx="21">
                  <c:v>1400-1450</c:v>
                </c:pt>
                <c:pt idx="22">
                  <c:v>1450-1500</c:v>
                </c:pt>
                <c:pt idx="23">
                  <c:v>1500-1550</c:v>
                </c:pt>
              </c:strCache>
            </c:strRef>
          </c:xVal>
          <c:yVal>
            <c:numRef>
              <c:f>Sheet1!$R$104:$R$127</c:f>
              <c:numCache>
                <c:formatCode>General</c:formatCode>
                <c:ptCount val="2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yVal>
          <c:bubbleSize>
            <c:numRef>
              <c:f>Sheet1!$Q$104:$Q$127</c:f>
              <c:numCache>
                <c:formatCode>General</c:formatCode>
                <c:ptCount val="24"/>
                <c:pt idx="0">
                  <c:v>2</c:v>
                </c:pt>
                <c:pt idx="1">
                  <c:v>14</c:v>
                </c:pt>
                <c:pt idx="2">
                  <c:v>22</c:v>
                </c:pt>
                <c:pt idx="3">
                  <c:v>17</c:v>
                </c:pt>
                <c:pt idx="4">
                  <c:v>11</c:v>
                </c:pt>
                <c:pt idx="5">
                  <c:v>2</c:v>
                </c:pt>
                <c:pt idx="6">
                  <c:v>7</c:v>
                </c:pt>
                <c:pt idx="7">
                  <c:v>15</c:v>
                </c:pt>
                <c:pt idx="8">
                  <c:v>9</c:v>
                </c:pt>
                <c:pt idx="9">
                  <c:v>14</c:v>
                </c:pt>
                <c:pt idx="10">
                  <c:v>18</c:v>
                </c:pt>
                <c:pt idx="11">
                  <c:v>11</c:v>
                </c:pt>
                <c:pt idx="12">
                  <c:v>8</c:v>
                </c:pt>
                <c:pt idx="13">
                  <c:v>4</c:v>
                </c:pt>
                <c:pt idx="14">
                  <c:v>9</c:v>
                </c:pt>
                <c:pt idx="15">
                  <c:v>3</c:v>
                </c:pt>
                <c:pt idx="16">
                  <c:v>2</c:v>
                </c:pt>
                <c:pt idx="17">
                  <c:v>7</c:v>
                </c:pt>
                <c:pt idx="18">
                  <c:v>5</c:v>
                </c:pt>
                <c:pt idx="19">
                  <c:v>4</c:v>
                </c:pt>
                <c:pt idx="20">
                  <c:v>4</c:v>
                </c:pt>
                <c:pt idx="21">
                  <c:v>2</c:v>
                </c:pt>
                <c:pt idx="22">
                  <c:v>2</c:v>
                </c:pt>
                <c:pt idx="23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23654528"/>
        <c:axId val="123656064"/>
      </c:bubbleChart>
      <c:valAx>
        <c:axId val="12365452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656064"/>
        <c:crosses val="autoZero"/>
        <c:crossBetween val="midCat"/>
        <c:majorUnit val="1"/>
      </c:valAx>
      <c:valAx>
        <c:axId val="123656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6545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E4C05-66A9-8040-B5DB-6BDF17275A64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15514-DC2C-3949-9590-7BF1FC05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3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FIG.S5. Mapping of LOH breaks along Chr1L reveals 4 hotspot regions. Each of these regions contains between 15 and 22 breaks and is marked with a red arrow. Breaks were mapped in 25 kb bins due to low resolution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ddRADseq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CEN1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centromere 1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15514-DC2C-3949-9590-7BF1FC0589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78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8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88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0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9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1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0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27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011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90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1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A777E-60F1-413A-81EB-EDA51CA7D158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D36B6-7614-40FB-B5C0-295692A39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7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1413273"/>
              </p:ext>
            </p:extLst>
          </p:nvPr>
        </p:nvGraphicFramePr>
        <p:xfrm>
          <a:off x="414560" y="718311"/>
          <a:ext cx="10604413" cy="5072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40245" y="28328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cen1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302329" y="283280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GAL1</a:t>
            </a:r>
            <a:endParaRPr lang="en-US" i="1" dirty="0"/>
          </a:p>
        </p:txBody>
      </p:sp>
      <p:sp>
        <p:nvSpPr>
          <p:cNvPr id="36" name="Rectangle 35"/>
          <p:cNvSpPr/>
          <p:nvPr/>
        </p:nvSpPr>
        <p:spPr>
          <a:xfrm>
            <a:off x="265583" y="2392314"/>
            <a:ext cx="10818053" cy="34404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65583" y="652612"/>
            <a:ext cx="510272" cy="19936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9876957" y="652612"/>
            <a:ext cx="1345225" cy="2256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75855" y="851133"/>
            <a:ext cx="9101102" cy="15411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1467067" y="652612"/>
            <a:ext cx="348916" cy="39704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9384143" y="652612"/>
            <a:ext cx="348916" cy="39704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881020" y="2482520"/>
            <a:ext cx="8687789" cy="1576014"/>
            <a:chOff x="881020" y="5156437"/>
            <a:chExt cx="8687789" cy="1576014"/>
          </a:xfrm>
        </p:grpSpPr>
        <p:sp>
          <p:nvSpPr>
            <p:cNvPr id="7" name="TextBox 6"/>
            <p:cNvSpPr txBox="1"/>
            <p:nvPr/>
          </p:nvSpPr>
          <p:spPr>
            <a:xfrm>
              <a:off x="4062184" y="6363119"/>
              <a:ext cx="28595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Chromosome 1L (50 kb bins)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927706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400-450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1337327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451-500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150982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701-750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847038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801-850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4216370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851-900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709788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501-550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061053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551-600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2430385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601-650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2769379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651-700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5551162" y="5567448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1051-1100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4585703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901-950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3495927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751-800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4896525" y="5508938"/>
              <a:ext cx="10743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951-1100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5186929" y="5567448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1101-1150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587029" y="5450428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351-400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8788467" y="5567447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1501-1550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8424235" y="5567447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1451-1500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8083263" y="5567447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1401-1450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7699752" y="5567448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1351-1400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7350062" y="5567448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1301-1350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6964690" y="5567448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1251-1300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6628129" y="5567448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1201-1250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6291568" y="5567448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1151-1200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5917763" y="5567448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1101-1150</a:t>
              </a:r>
              <a:endParaRPr lang="en-US" dirty="0"/>
            </a:p>
          </p:txBody>
        </p:sp>
      </p:grpSp>
      <p:cxnSp>
        <p:nvCxnSpPr>
          <p:cNvPr id="41" name="Straight Arrow Connector 40"/>
          <p:cNvCxnSpPr/>
          <p:nvPr/>
        </p:nvCxnSpPr>
        <p:spPr>
          <a:xfrm flipH="1">
            <a:off x="1980720" y="617146"/>
            <a:ext cx="207724" cy="3831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341746" y="617146"/>
            <a:ext cx="207724" cy="3831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3757183" y="617146"/>
            <a:ext cx="207724" cy="3831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4794200" y="617146"/>
            <a:ext cx="207724" cy="3831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28846" y="220854"/>
            <a:ext cx="1693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FIG.S5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621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84</Words>
  <Application>Microsoft Office PowerPoint</Application>
  <PresentationFormat>Custom</PresentationFormat>
  <Paragraphs>30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Bowdoin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Anja Forche</dc:creator>
  <cp:lastModifiedBy>Copy Editor</cp:lastModifiedBy>
  <cp:revision>10</cp:revision>
  <dcterms:created xsi:type="dcterms:W3CDTF">2018-01-12T20:30:03Z</dcterms:created>
  <dcterms:modified xsi:type="dcterms:W3CDTF">2018-05-03T16:33:51Z</dcterms:modified>
</cp:coreProperties>
</file>