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7"/>
  </p:notesMasterIdLst>
  <p:sldIdLst>
    <p:sldId id="423" r:id="rId5"/>
    <p:sldId id="424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94660"/>
  </p:normalViewPr>
  <p:slideViewPr>
    <p:cSldViewPr snapToGrid="0">
      <p:cViewPr varScale="1">
        <p:scale>
          <a:sx n="64" d="100"/>
          <a:sy n="64" d="100"/>
        </p:scale>
        <p:origin x="894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1BD01B5-C8E1-4B01-B22B-46A0ABB1FBEA}" type="datetimeFigureOut">
              <a:rPr lang="en-US" smtClean="0"/>
              <a:t>8/31/2023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2522F21-B590-4690-AA8C-5A32CCF488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09303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Figure S1: Network of interacting proteins encoded by IQ resistance genes identified in the yeast deletion libraries.  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The interactome of the </a:t>
            </a: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combined 1159 unique ORFs displaying a decreased abundance in pools of the “humanized” library treated with either </a:t>
            </a:r>
            <a:r>
              <a:rPr lang="en-U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400 μM or 800 μM IQ</a:t>
            </a: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. </a:t>
            </a:r>
            <a:r>
              <a:rPr lang="en-US" sz="12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This interactome was curated using String V11 (https://string-db.org, </a:t>
            </a:r>
            <a:r>
              <a:rPr lang="en-US" sz="1200" b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Szklarczyk</a:t>
            </a:r>
            <a:r>
              <a:rPr lang="en-US" sz="12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et al</a:t>
            </a:r>
            <a:r>
              <a:rPr lang="en-US" sz="12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2019. </a:t>
            </a:r>
            <a:r>
              <a:rPr lang="en-US" sz="1200" dirty="0">
                <a:effectLst/>
                <a:latin typeface="Times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Protein interactions with a “highest” confidence (0.9) of interaction are included. Nodes indicate proteins and edges indicate interaction between two connected proteins. </a:t>
            </a:r>
            <a:r>
              <a:rPr lang="en-U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Thickness of edges corresponds to evidence of interaction. </a:t>
            </a: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Singletons and doublets were removed to improve readability. Circled clusters primarily contain proteins which fall within the category in the corresponding label.</a:t>
            </a:r>
            <a:endParaRPr lang="en-US" sz="12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296E4DD-5875-4199-97F9-2BA6C650FD13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88959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2BB5ED-C834-4729-97D2-CBAF5417468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7DD8B10-FC5B-4504-AB37-D50A389DDF8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0B895D6-D544-4198-9F8E-F0F135C1F6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844FF0-9891-463D-96A5-107B7F708D47}" type="datetimeFigureOut">
              <a:rPr lang="en-US" smtClean="0"/>
              <a:t>8/31/2023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6779F4D-F539-4B54-A3F8-3514677E4F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2EE0D1D-2F93-41FC-80BB-850E246771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1098B6-5BB1-4126-9150-FE51CE570C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03786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2F61BE-9B44-4C14-A8B0-AC53FE8F86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9625478-0780-4062-B0D5-4108DB8C6E9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A00C55-A619-4412-A511-37DE449F77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844FF0-9891-463D-96A5-107B7F708D47}" type="datetimeFigureOut">
              <a:rPr lang="en-US" smtClean="0"/>
              <a:t>8/31/2023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00BFAF3-AC6C-4D2F-844F-CA631A5587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B0BF4BE-37D6-484A-99E4-01DACAA78D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1098B6-5BB1-4126-9150-FE51CE570C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11919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64A69BC-7AF9-4D1B-9D1F-B25FDBB8948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A362B7C-E72B-425D-84F2-59273EDE3E3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CB93570-36A9-4F8F-B022-053A6CA240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844FF0-9891-463D-96A5-107B7F708D47}" type="datetimeFigureOut">
              <a:rPr lang="en-US" smtClean="0"/>
              <a:t>8/31/2023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A55686C-02E7-414E-98F6-E0F1845741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152126B-37ED-48FA-B481-8F4C1635FA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1098B6-5BB1-4126-9150-FE51CE570C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48613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5702D2-1582-411C-9429-37DDCDB8CC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EC73AF7-0A94-4599-8828-43A13E44765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0A3C196-3274-4D7B-863D-4BB441849D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844FF0-9891-463D-96A5-107B7F708D47}" type="datetimeFigureOut">
              <a:rPr lang="en-US" smtClean="0"/>
              <a:t>8/31/2023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25D608E-D69D-411D-BC3D-1F1FAF49DD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CFA8F96-2CCF-4C06-B30C-C6F97A1CE6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1098B6-5BB1-4126-9150-FE51CE570C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00583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266881-3949-495D-8C4F-AE4A5C3334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D4591F-E1E9-4662-AF6A-2A858C21AFE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D26F125-560D-448B-951B-67445E8610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844FF0-9891-463D-96A5-107B7F708D47}" type="datetimeFigureOut">
              <a:rPr lang="en-US" smtClean="0"/>
              <a:t>8/31/2023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5A27C74-D653-4C8F-B112-11AC0A906F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D6EAD3A-D8B7-4F10-A255-A87DB65BCE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1098B6-5BB1-4126-9150-FE51CE570C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78133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D01628-B053-43CF-887D-748D42F4C2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1F8805E-C94C-456D-8646-DA2FB930B44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4B464C0-2638-48E6-A14D-26CF8F93A2C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5041FA1-4A56-437E-9C77-0358D9B50B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844FF0-9891-463D-96A5-107B7F708D47}" type="datetimeFigureOut">
              <a:rPr lang="en-US" smtClean="0"/>
              <a:t>8/31/2023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63C52BA-8CE9-4C2C-9470-DD4AAA8AE6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D9F96D9-1F1C-433A-94C7-4711904625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1098B6-5BB1-4126-9150-FE51CE570C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59514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6B2165-1E54-44D8-A8F4-8544D0A8BA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341D2BB-7AB0-48C2-B95B-A44A642265F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DAB524C-545F-4522-934F-7BEDA10318E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70810D8-279D-44DB-AE3A-FB6332945CB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BD6CB3B-61AE-437B-8189-3D8C4E5A8C5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10D75E0-3063-486B-B81F-CC035783B3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844FF0-9891-463D-96A5-107B7F708D47}" type="datetimeFigureOut">
              <a:rPr lang="en-US" smtClean="0"/>
              <a:t>8/31/2023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C45C5F4-9D5B-418C-BE9C-97BD3F6901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0F53B1C-6BB8-41C9-95E4-E71F3F730E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1098B6-5BB1-4126-9150-FE51CE570C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92949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FD68E7-E9B7-4EC1-B5A0-335A75F2B1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DE73FA6-16AB-4630-B68F-E6EBF7EF19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844FF0-9891-463D-96A5-107B7F708D47}" type="datetimeFigureOut">
              <a:rPr lang="en-US" smtClean="0"/>
              <a:t>8/31/2023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D74600D-2DCC-4955-8765-BEDF5876F5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D7242C6-7D6A-4F4C-AC7B-A401C507E2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1098B6-5BB1-4126-9150-FE51CE570C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68178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8A076A2-F09F-4DA3-826E-8DC828666F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844FF0-9891-463D-96A5-107B7F708D47}" type="datetimeFigureOut">
              <a:rPr lang="en-US" smtClean="0"/>
              <a:t>8/31/2023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89A187E-1435-422E-A6D2-88CCBDD0B3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1DDB2B-B611-4544-8101-B0D5E4F30E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1098B6-5BB1-4126-9150-FE51CE570C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35008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B0F682-63C0-4655-9BE8-6EEAFB6744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9546DFB-4662-4F9C-827D-5F88FC799AB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60EB255-78CF-4A86-B48B-6A3974CF328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7C87388-3CEF-41DC-9AD5-053099948B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844FF0-9891-463D-96A5-107B7F708D47}" type="datetimeFigureOut">
              <a:rPr lang="en-US" smtClean="0"/>
              <a:t>8/31/2023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90B2275-F7E4-49AA-8986-EC25906491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85D4C2A-C805-442A-B7C3-D33444E4DE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1098B6-5BB1-4126-9150-FE51CE570C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1577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F88155-4615-451C-8221-146E89B8AA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2B51E87-007F-4202-BFE2-85BB19466D2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48009E6-5E54-4276-9676-EBF787CA112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B42FE50-0A7A-44C6-8C6B-E34A4EEF35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844FF0-9891-463D-96A5-107B7F708D47}" type="datetimeFigureOut">
              <a:rPr lang="en-US" smtClean="0"/>
              <a:t>8/31/2023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9812B88-BBDD-4443-9695-A4B1ECA4AF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AD4A8CC-939E-412C-AB7B-E7DDC53422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1098B6-5BB1-4126-9150-FE51CE570C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91903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79D4BF5-7B14-48C6-8CC2-8F85BFC8DE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C3F3441-CC3A-4A0A-843D-57ADF408FC6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BD31EDE-63BA-4FFF-B8AB-6BA60B2B730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844FF0-9891-463D-96A5-107B7F708D47}" type="datetimeFigureOut">
              <a:rPr lang="en-US" smtClean="0"/>
              <a:t>8/31/2023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B2CE18E-3210-4890-9F05-204437A9699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2232BB-D117-471E-90EB-241A4CC351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1098B6-5BB1-4126-9150-FE51CE570C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53396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sv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phic 2">
            <a:extLst>
              <a:ext uri="{FF2B5EF4-FFF2-40B4-BE49-F238E27FC236}">
                <a16:creationId xmlns:a16="http://schemas.microsoft.com/office/drawing/2014/main" id="{5D52A4D3-ABB8-4DB5-9B46-42BE7AA4086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 l="7895" r="7829"/>
          <a:stretch/>
        </p:blipFill>
        <p:spPr>
          <a:xfrm>
            <a:off x="0" y="120320"/>
            <a:ext cx="12175119" cy="66414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85110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D8C20F5-55EF-4DA2-AD8A-1D5CE2666B1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8298" y="956196"/>
            <a:ext cx="10515600" cy="4351338"/>
          </a:xfrm>
        </p:spPr>
        <p:txBody>
          <a:bodyPr>
            <a:normAutofit fontScale="85000" lnSpcReduction="20000"/>
          </a:bodyPr>
          <a:lstStyle/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en-US" sz="4000" b="1" dirty="0">
                <a:effectLst/>
                <a:latin typeface="Times" panose="02020603050405020304" pitchFamily="18" charset="0"/>
                <a:ea typeface="Calibri" panose="020F0502020204030204" pitchFamily="34" charset="0"/>
                <a:cs typeface="Times" panose="02020603050405020304" pitchFamily="18" charset="0"/>
              </a:rPr>
              <a:t>Figure S1: Network of interacting proteins encoded by IQ resistance genes identified in the yeast deletion libraries.  </a:t>
            </a:r>
            <a:endParaRPr lang="en-US" sz="4000" dirty="0">
              <a:effectLst/>
              <a:latin typeface="Times" panose="02020603050405020304" pitchFamily="18" charset="0"/>
              <a:ea typeface="Calibri" panose="020F0502020204030204" pitchFamily="34" charset="0"/>
              <a:cs typeface="Times" panose="02020603050405020304" pitchFamily="18" charset="0"/>
            </a:endParaRP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en-US" dirty="0">
                <a:latin typeface="Times" panose="02020603050405020304" pitchFamily="18" charset="0"/>
                <a:ea typeface="Calibri" panose="020F0502020204030204" pitchFamily="34" charset="0"/>
                <a:cs typeface="Times" panose="02020603050405020304" pitchFamily="18" charset="0"/>
              </a:rPr>
              <a:t>The interactome of the </a:t>
            </a:r>
            <a:r>
              <a:rPr lang="en-US" dirty="0">
                <a:latin typeface="Times" panose="02020603050405020304" pitchFamily="18" charset="0"/>
                <a:cs typeface="Times" panose="02020603050405020304" pitchFamily="18" charset="0"/>
              </a:rPr>
              <a:t>combined 1159 unique ORFs displaying a decreased abundance in pools of the “humanized” library treated with either </a:t>
            </a:r>
            <a:r>
              <a:rPr lang="en-US" dirty="0">
                <a:latin typeface="Times" panose="02020603050405020304" pitchFamily="18" charset="0"/>
                <a:ea typeface="Calibri" panose="020F0502020204030204" pitchFamily="34" charset="0"/>
                <a:cs typeface="Times" panose="02020603050405020304" pitchFamily="18" charset="0"/>
              </a:rPr>
              <a:t>400 μM or 800 μM IQ</a:t>
            </a:r>
            <a:r>
              <a:rPr lang="en-US" dirty="0">
                <a:latin typeface="Times" panose="02020603050405020304" pitchFamily="18" charset="0"/>
                <a:cs typeface="Times" panose="02020603050405020304" pitchFamily="18" charset="0"/>
              </a:rPr>
              <a:t>. This interactome was curated using String V11 (https://string-db.org, </a:t>
            </a:r>
            <a:r>
              <a:rPr lang="en-US" dirty="0" err="1">
                <a:latin typeface="Times" panose="02020603050405020304" pitchFamily="18" charset="0"/>
                <a:cs typeface="Times" panose="02020603050405020304" pitchFamily="18" charset="0"/>
              </a:rPr>
              <a:t>Szklarczyk</a:t>
            </a:r>
            <a:r>
              <a:rPr lang="en-US" dirty="0"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en-US" i="1" dirty="0">
                <a:latin typeface="Times" panose="02020603050405020304" pitchFamily="18" charset="0"/>
                <a:cs typeface="Times" panose="02020603050405020304" pitchFamily="18" charset="0"/>
              </a:rPr>
              <a:t>et al</a:t>
            </a:r>
            <a:r>
              <a:rPr lang="en-US" dirty="0">
                <a:latin typeface="Times" panose="02020603050405020304" pitchFamily="18" charset="0"/>
                <a:cs typeface="Times" panose="02020603050405020304" pitchFamily="18" charset="0"/>
              </a:rPr>
              <a:t>. 2019. </a:t>
            </a:r>
            <a:r>
              <a:rPr lang="en-US" dirty="0">
                <a:latin typeface="Times" panose="02020603050405020304" pitchFamily="18" charset="0"/>
                <a:ea typeface="Calibri" panose="020F0502020204030204" pitchFamily="34" charset="0"/>
                <a:cs typeface="Times" panose="02020603050405020304" pitchFamily="18" charset="0"/>
              </a:rPr>
              <a:t>Protein interactions with a “highest” confidence (0.9) of interaction are included. Nodes indicate proteins and edges indicate interaction between two connected proteins. Thickness of edges corresponds to evidence of interaction. </a:t>
            </a:r>
            <a:r>
              <a:rPr lang="en-US" dirty="0">
                <a:latin typeface="Times" panose="02020603050405020304" pitchFamily="18" charset="0"/>
                <a:cs typeface="Times" panose="02020603050405020304" pitchFamily="18" charset="0"/>
              </a:rPr>
              <a:t>Singletons and doublets were removed to improve readability. Circled clusters primarily contain proteins which fall within the category in the corresponding label.</a:t>
            </a:r>
            <a:endParaRPr lang="en-US" dirty="0">
              <a:latin typeface="Times" panose="02020603050405020304" pitchFamily="18" charset="0"/>
              <a:ea typeface="Calibri" panose="020F0502020204030204" pitchFamily="34" charset="0"/>
              <a:cs typeface="Times" panose="02020603050405020304" pitchFamily="18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endParaRPr lang="en-US" dirty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endParaRPr lang="en-US" dirty="0"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7671386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8986376A15F9D4BB62ECF398A473EB7" ma:contentTypeVersion="13" ma:contentTypeDescription="Create a new document." ma:contentTypeScope="" ma:versionID="2f4c772ba76e8c342d81ee2fb85aa4cd">
  <xsd:schema xmlns:xsd="http://www.w3.org/2001/XMLSchema" xmlns:xs="http://www.w3.org/2001/XMLSchema" xmlns:p="http://schemas.microsoft.com/office/2006/metadata/properties" xmlns:ns3="32111650-db92-40d2-a3ea-7b11927893e1" xmlns:ns4="d59c3311-6038-416f-9b67-2ebbff470d3d" targetNamespace="http://schemas.microsoft.com/office/2006/metadata/properties" ma:root="true" ma:fieldsID="673815c50b57f04ad330ca8ec051f334" ns3:_="" ns4:_="">
    <xsd:import namespace="32111650-db92-40d2-a3ea-7b11927893e1"/>
    <xsd:import namespace="d59c3311-6038-416f-9b67-2ebbff470d3d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edWithDetails" minOccurs="0"/>
                <xsd:element ref="ns3:SharingHintHash" minOccurs="0"/>
                <xsd:element ref="ns4:MediaServiceMetadata" minOccurs="0"/>
                <xsd:element ref="ns4:MediaServiceFastMetadata" minOccurs="0"/>
                <xsd:element ref="ns4:MediaServiceAutoKeyPoints" minOccurs="0"/>
                <xsd:element ref="ns4:MediaServiceKeyPoints" minOccurs="0"/>
                <xsd:element ref="ns4:MediaServiceAutoTags" minOccurs="0"/>
                <xsd:element ref="ns4:MediaServiceGenerationTime" minOccurs="0"/>
                <xsd:element ref="ns4:MediaServiceEventHashCode" minOccurs="0"/>
                <xsd:element ref="ns4:MediaServiceOCR" minOccurs="0"/>
                <xsd:element ref="ns4:MediaServiceObjectDetectorVersions" minOccurs="0"/>
                <xsd:element ref="ns4:_activity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2111650-db92-40d2-a3ea-7b11927893e1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Sharing Hint Hash" ma:hidden="true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59c3311-6038-416f-9b67-2ebbff470d3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5" nillable="true" ma:displayName="Tags" ma:internalName="MediaServiceAutoTags" ma:readOnly="true">
      <xsd:simpleType>
        <xsd:restriction base="dms:Text"/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8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ObjectDetectorVersions" ma:index="19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_activity" ma:index="20" nillable="true" ma:displayName="_activity" ma:hidden="true" ma:internalName="_activity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d59c3311-6038-416f-9b67-2ebbff470d3d" xsi:nil="true"/>
  </documentManagement>
</p:properties>
</file>

<file path=customXml/itemProps1.xml><?xml version="1.0" encoding="utf-8"?>
<ds:datastoreItem xmlns:ds="http://schemas.openxmlformats.org/officeDocument/2006/customXml" ds:itemID="{CF7126A5-667E-425B-BDB3-946EC033064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32111650-db92-40d2-a3ea-7b11927893e1"/>
    <ds:schemaRef ds:uri="d59c3311-6038-416f-9b67-2ebbff470d3d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3EFF9406-8124-445F-95BD-C1CDE76F4E63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7A614CED-4249-4988-BF14-19E9933C4D58}">
  <ds:schemaRefs>
    <ds:schemaRef ds:uri="http://schemas.openxmlformats.org/package/2006/metadata/core-properties"/>
    <ds:schemaRef ds:uri="http://schemas.microsoft.com/office/infopath/2007/PartnerControls"/>
    <ds:schemaRef ds:uri="http://purl.org/dc/elements/1.1/"/>
    <ds:schemaRef ds:uri="http://purl.org/dc/terms/"/>
    <ds:schemaRef ds:uri="http://purl.org/dc/dcmitype/"/>
    <ds:schemaRef ds:uri="d59c3311-6038-416f-9b67-2ebbff470d3d"/>
    <ds:schemaRef ds:uri="http://schemas.microsoft.com/office/2006/documentManagement/types"/>
    <ds:schemaRef ds:uri="32111650-db92-40d2-a3ea-7b11927893e1"/>
    <ds:schemaRef ds:uri="http://schemas.microsoft.com/office/2006/metadata/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263</Words>
  <Application>Microsoft Office PowerPoint</Application>
  <PresentationFormat>Widescreen</PresentationFormat>
  <Paragraphs>5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8" baseType="lpstr">
      <vt:lpstr>Arial</vt:lpstr>
      <vt:lpstr>Calibri</vt:lpstr>
      <vt:lpstr>Calibri Light</vt:lpstr>
      <vt:lpstr>Times</vt:lpstr>
      <vt:lpstr>Times New Roman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Dolan, Michael</dc:creator>
  <cp:lastModifiedBy>Dolan, Michael</cp:lastModifiedBy>
  <cp:revision>1</cp:revision>
  <dcterms:created xsi:type="dcterms:W3CDTF">2023-08-31T20:48:04Z</dcterms:created>
  <dcterms:modified xsi:type="dcterms:W3CDTF">2023-08-31T20:48:57Z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0x01010028986376A15F9D4BB62ECF398A473EB7</vt:lpwstr>
  </property>
</Properties>
</file>