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7"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28"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3"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5"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6"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7"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8"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39"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40"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8"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1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1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1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2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21"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24"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
        <p:nvSpPr>
          <p:cNvPr id="25"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endParaRPr lang="en-US"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dt"/>
          </p:nvPr>
        </p:nvSpPr>
        <p:spPr>
          <a:xfrm>
            <a:off x="838080" y="6356520"/>
            <a:ext cx="2742840" cy="364680"/>
          </a:xfrm>
          <a:prstGeom prst="rect">
            <a:avLst/>
          </a:prstGeom>
          <a:noFill/>
          <a:ln w="0">
            <a:noFill/>
          </a:ln>
        </p:spPr>
        <p:txBody>
          <a:bodyPr anchor="ctr">
            <a:noAutofit/>
          </a:bodyPr>
          <a:lstStyle/>
          <a:p>
            <a:pPr>
              <a:lnSpc>
                <a:spcPct val="100000"/>
              </a:lnSpc>
            </a:pPr>
            <a:fld id="{3C179781-0CE7-4DF1-A5B5-055FFF7D4489}" type="datetime">
              <a:rPr lang="en-US" sz="1200" b="0" strike="noStrike" spc="-1">
                <a:solidFill>
                  <a:srgbClr val="8B8B8B"/>
                </a:solidFill>
                <a:latin typeface="Calibri"/>
              </a:rPr>
              <a:t>10/26/2021</a:t>
            </a:fld>
            <a:endParaRPr lang="en-GB" sz="1200" b="0" strike="noStrike" spc="-1">
              <a:latin typeface="Times New Roman"/>
            </a:endParaRPr>
          </a:p>
        </p:txBody>
      </p:sp>
      <p:sp>
        <p:nvSpPr>
          <p:cNvPr id="6" name="PlaceHolder 2"/>
          <p:cNvSpPr>
            <a:spLocks noGrp="1"/>
          </p:cNvSpPr>
          <p:nvPr>
            <p:ph type="ftr"/>
          </p:nvPr>
        </p:nvSpPr>
        <p:spPr>
          <a:xfrm>
            <a:off x="4038480" y="6356520"/>
            <a:ext cx="4114440" cy="364680"/>
          </a:xfrm>
          <a:prstGeom prst="rect">
            <a:avLst/>
          </a:prstGeom>
          <a:noFill/>
          <a:ln w="0">
            <a:noFill/>
          </a:ln>
        </p:spPr>
        <p:txBody>
          <a:bodyPr anchor="ctr">
            <a:noAutofit/>
          </a:bodyPr>
          <a:lstStyle/>
          <a:p>
            <a:endParaRPr lang="en-GB" sz="2400" b="0" strike="noStrike" spc="-1">
              <a:latin typeface="Times New Roman"/>
            </a:endParaRPr>
          </a:p>
        </p:txBody>
      </p:sp>
      <p:sp>
        <p:nvSpPr>
          <p:cNvPr id="2" name="PlaceHolder 3"/>
          <p:cNvSpPr>
            <a:spLocks noGrp="1"/>
          </p:cNvSpPr>
          <p:nvPr>
            <p:ph type="sldNum"/>
          </p:nvPr>
        </p:nvSpPr>
        <p:spPr>
          <a:xfrm>
            <a:off x="8610480" y="6356520"/>
            <a:ext cx="2742840" cy="364680"/>
          </a:xfrm>
          <a:prstGeom prst="rect">
            <a:avLst/>
          </a:prstGeom>
          <a:noFill/>
          <a:ln w="0">
            <a:noFill/>
          </a:ln>
        </p:spPr>
        <p:txBody>
          <a:bodyPr anchor="ctr">
            <a:noAutofit/>
          </a:bodyPr>
          <a:lstStyle/>
          <a:p>
            <a:pPr algn="r">
              <a:lnSpc>
                <a:spcPct val="100000"/>
              </a:lnSpc>
            </a:pPr>
            <a:fld id="{EC0EA3E2-7C98-41EE-88C1-C381707876E3}" type="slidenum">
              <a:rPr lang="en-US" sz="1200" b="0" strike="noStrike" spc="-1">
                <a:solidFill>
                  <a:srgbClr val="8B8B8B"/>
                </a:solidFill>
                <a:latin typeface="Calibri"/>
              </a:rPr>
              <a:t>‹#›</a:t>
            </a:fld>
            <a:endParaRPr lang="en-GB" sz="1200" b="0" strike="noStrike" spc="-1">
              <a:latin typeface="Times New Roman"/>
            </a:endParaRPr>
          </a:p>
        </p:txBody>
      </p:sp>
      <p:sp>
        <p:nvSpPr>
          <p:cNvPr id="3" name="PlaceHolder 4"/>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r>
              <a:rPr lang="en-US" sz="1800" b="0" strike="noStrike" spc="-1">
                <a:solidFill>
                  <a:srgbClr val="000000"/>
                </a:solidFill>
                <a:latin typeface="Calibri"/>
              </a:rPr>
              <a:t>Click to edit the title text format</a:t>
            </a: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2"/>
          <p:cNvSpPr/>
          <p:nvPr/>
        </p:nvSpPr>
        <p:spPr>
          <a:xfrm>
            <a:off x="4331520" y="6117840"/>
            <a:ext cx="3256200" cy="729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1400" b="1" strike="noStrike" spc="-1">
                <a:solidFill>
                  <a:srgbClr val="000000"/>
                </a:solidFill>
                <a:latin typeface="Calibri"/>
              </a:rPr>
              <a:t>Figure S1</a:t>
            </a:r>
            <a:r>
              <a:rPr lang="en-US" sz="1400" b="0" strike="noStrike" spc="-1">
                <a:solidFill>
                  <a:srgbClr val="000000"/>
                </a:solidFill>
                <a:latin typeface="Calibri"/>
              </a:rPr>
              <a:t>: Density distribution of the raw observations recorded for each trait in the NVPT between 2002 - 2017</a:t>
            </a:r>
            <a:endParaRPr lang="en-GB" sz="1400" b="0" strike="noStrike" spc="-1">
              <a:latin typeface="Arial"/>
            </a:endParaRPr>
          </a:p>
        </p:txBody>
      </p:sp>
      <p:pic>
        <p:nvPicPr>
          <p:cNvPr id="42" name="Picture 10"/>
          <p:cNvPicPr/>
          <p:nvPr/>
        </p:nvPicPr>
        <p:blipFill>
          <a:blip r:embed="rId2"/>
          <a:stretch/>
        </p:blipFill>
        <p:spPr>
          <a:xfrm>
            <a:off x="4032720" y="472320"/>
            <a:ext cx="3554640" cy="5644800"/>
          </a:xfrm>
          <a:prstGeom prst="rect">
            <a:avLst/>
          </a:prstGeom>
          <a:ln w="0">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Diagram, venn diagram&#10;&#10;Description automatically generated"/>
          <p:cNvPicPr/>
          <p:nvPr/>
        </p:nvPicPr>
        <p:blipFill>
          <a:blip r:embed="rId2"/>
          <a:stretch/>
        </p:blipFill>
        <p:spPr>
          <a:xfrm>
            <a:off x="3713400" y="502200"/>
            <a:ext cx="4089960" cy="3840120"/>
          </a:xfrm>
          <a:prstGeom prst="rect">
            <a:avLst/>
          </a:prstGeom>
          <a:ln w="0">
            <a:noFill/>
          </a:ln>
        </p:spPr>
      </p:pic>
      <p:sp>
        <p:nvSpPr>
          <p:cNvPr id="44" name="TextBox 6"/>
          <p:cNvSpPr/>
          <p:nvPr/>
        </p:nvSpPr>
        <p:spPr>
          <a:xfrm>
            <a:off x="1842120" y="348480"/>
            <a:ext cx="2093040" cy="1978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1" strike="noStrike" spc="-1">
                <a:solidFill>
                  <a:srgbClr val="000000"/>
                </a:solidFill>
                <a:latin typeface="Calibri"/>
              </a:rPr>
              <a:t>Genotyped Varieties</a:t>
            </a:r>
            <a:endParaRPr lang="en-GB" sz="2000" b="0" strike="noStrike" spc="-1">
              <a:latin typeface="Arial"/>
            </a:endParaRPr>
          </a:p>
          <a:p>
            <a:pPr algn="ctr">
              <a:lnSpc>
                <a:spcPct val="100000"/>
              </a:lnSpc>
            </a:pPr>
            <a:r>
              <a:rPr lang="en-US" sz="1400" b="0" strike="noStrike" spc="-1">
                <a:solidFill>
                  <a:srgbClr val="000000"/>
                </a:solidFill>
                <a:latin typeface="Calibri"/>
              </a:rPr>
              <a:t>D+E+F+G: 139 varieties genotyped on the Axiom-35k Wheat Breeders’ array and used for population grouping</a:t>
            </a:r>
            <a:endParaRPr lang="en-GB" sz="1400" b="0" strike="noStrike" spc="-1">
              <a:latin typeface="Arial"/>
            </a:endParaRPr>
          </a:p>
          <a:p>
            <a:pPr algn="ctr">
              <a:lnSpc>
                <a:spcPct val="100000"/>
              </a:lnSpc>
            </a:pPr>
            <a:r>
              <a:rPr lang="en-US" sz="1400" b="0" strike="noStrike" spc="-1">
                <a:solidFill>
                  <a:srgbClr val="000000"/>
                </a:solidFill>
                <a:latin typeface="Calibri"/>
              </a:rPr>
              <a:t>(Figure 6)</a:t>
            </a:r>
            <a:endParaRPr lang="en-GB" sz="1400" b="0" strike="noStrike" spc="-1">
              <a:latin typeface="Arial"/>
            </a:endParaRPr>
          </a:p>
        </p:txBody>
      </p:sp>
      <p:sp>
        <p:nvSpPr>
          <p:cNvPr id="45" name="TextBox 7"/>
          <p:cNvSpPr/>
          <p:nvPr/>
        </p:nvSpPr>
        <p:spPr>
          <a:xfrm>
            <a:off x="7720200" y="502200"/>
            <a:ext cx="2093040" cy="1460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1" strike="noStrike" spc="-1">
                <a:solidFill>
                  <a:srgbClr val="000000"/>
                </a:solidFill>
                <a:latin typeface="Calibri"/>
              </a:rPr>
              <a:t>Trialed Varieties</a:t>
            </a:r>
            <a:endParaRPr lang="en-GB" sz="2000" b="0" strike="noStrike" spc="-1">
              <a:latin typeface="Arial"/>
            </a:endParaRPr>
          </a:p>
          <a:p>
            <a:pPr algn="ctr">
              <a:lnSpc>
                <a:spcPct val="100000"/>
              </a:lnSpc>
            </a:pPr>
            <a:r>
              <a:rPr lang="en-US" sz="1400" b="0" strike="noStrike" spc="-1">
                <a:solidFill>
                  <a:srgbClr val="000000"/>
                </a:solidFill>
                <a:latin typeface="Calibri"/>
              </a:rPr>
              <a:t>A+B+F+G: 133 varieties trialed in more than two years and used for overall trend analysis</a:t>
            </a:r>
            <a:endParaRPr lang="en-GB" sz="1400" b="0" strike="noStrike" spc="-1">
              <a:latin typeface="Arial"/>
            </a:endParaRPr>
          </a:p>
          <a:p>
            <a:pPr algn="ctr">
              <a:lnSpc>
                <a:spcPct val="100000"/>
              </a:lnSpc>
            </a:pPr>
            <a:r>
              <a:rPr lang="en-US" sz="1400" b="0" strike="noStrike" spc="-1">
                <a:solidFill>
                  <a:srgbClr val="000000"/>
                </a:solidFill>
                <a:latin typeface="Calibri"/>
              </a:rPr>
              <a:t>(Figure 1-3; Figure S1, S5)</a:t>
            </a:r>
            <a:endParaRPr lang="en-GB" sz="1400" b="0" strike="noStrike" spc="-1">
              <a:latin typeface="Arial"/>
            </a:endParaRPr>
          </a:p>
        </p:txBody>
      </p:sp>
      <p:sp>
        <p:nvSpPr>
          <p:cNvPr id="46" name="TextBox 8"/>
          <p:cNvSpPr/>
          <p:nvPr/>
        </p:nvSpPr>
        <p:spPr>
          <a:xfrm>
            <a:off x="4859640" y="4342680"/>
            <a:ext cx="1936080" cy="1034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1" strike="noStrike" spc="-1">
                <a:solidFill>
                  <a:srgbClr val="000000"/>
                </a:solidFill>
                <a:latin typeface="Calibri"/>
              </a:rPr>
              <a:t>UFG Varieties</a:t>
            </a:r>
            <a:endParaRPr lang="en-GB" sz="2000" b="0" strike="noStrike" spc="-1">
              <a:latin typeface="Arial"/>
            </a:endParaRPr>
          </a:p>
          <a:p>
            <a:pPr algn="ctr">
              <a:lnSpc>
                <a:spcPct val="100000"/>
              </a:lnSpc>
            </a:pPr>
            <a:r>
              <a:rPr lang="en-US" sz="1400" b="0" strike="noStrike" spc="-1">
                <a:solidFill>
                  <a:srgbClr val="000000"/>
                </a:solidFill>
                <a:latin typeface="Calibri"/>
              </a:rPr>
              <a:t>B+C+D+G: 118 varieties with end-use group information</a:t>
            </a:r>
            <a:endParaRPr lang="en-GB" sz="1400" b="0" strike="noStrike" spc="-1">
              <a:latin typeface="Arial"/>
            </a:endParaRPr>
          </a:p>
        </p:txBody>
      </p:sp>
      <p:sp>
        <p:nvSpPr>
          <p:cNvPr id="47" name="TextBox 17"/>
          <p:cNvSpPr/>
          <p:nvPr/>
        </p:nvSpPr>
        <p:spPr>
          <a:xfrm>
            <a:off x="1945080" y="5389200"/>
            <a:ext cx="8100720" cy="1155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1400" b="1" strike="noStrike" spc="-1" dirty="0">
                <a:solidFill>
                  <a:srgbClr val="000000"/>
                </a:solidFill>
                <a:latin typeface="Calibri"/>
              </a:rPr>
              <a:t>Figure S2</a:t>
            </a:r>
            <a:r>
              <a:rPr lang="en-US" sz="1400" b="0" strike="noStrike" spc="-1" dirty="0">
                <a:solidFill>
                  <a:srgbClr val="000000"/>
                </a:solidFill>
                <a:latin typeface="Calibri"/>
              </a:rPr>
              <a:t>: The number of varieties used for different analyses in this study. The white letters are used to label each section of the Venn diagram and the number of varieties in each section are indicated. Important intersections include: G+B: varieties used for examining trend (Figure 4; Figure S6-7). A subset of 95 varieties that were trialed in three or more environments were used for stability analysis (Figure 5); G+D: varieties used for comparing DAPC population and end-use groups (Figure S3); G+F: varieties used for GWAS (Figure 7).</a:t>
            </a:r>
            <a:endParaRPr lang="en-GB" sz="1400" b="0" strike="noStrike" spc="-1" dirty="0">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19"/>
          <p:cNvSpPr/>
          <p:nvPr/>
        </p:nvSpPr>
        <p:spPr>
          <a:xfrm>
            <a:off x="2905920" y="5430960"/>
            <a:ext cx="5272920" cy="1168097"/>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1400" b="1" strike="noStrike" spc="-1" dirty="0">
                <a:solidFill>
                  <a:srgbClr val="000000"/>
                </a:solidFill>
                <a:latin typeface="Calibri"/>
              </a:rPr>
              <a:t>Figure S3: Comparison of population and end-use grouping.  </a:t>
            </a:r>
            <a:r>
              <a:rPr lang="en-US" sz="1400" strike="noStrike" spc="-1" dirty="0">
                <a:solidFill>
                  <a:srgbClr val="000000"/>
                </a:solidFill>
                <a:latin typeface="Calibri"/>
              </a:rPr>
              <a:t>Dis</a:t>
            </a:r>
            <a:r>
              <a:rPr lang="en-US" sz="1400" b="0" strike="noStrike" spc="-1" dirty="0">
                <a:solidFill>
                  <a:srgbClr val="000000"/>
                </a:solidFill>
                <a:latin typeface="Calibri"/>
              </a:rPr>
              <a:t>tribution of UK Recommended List varieties from the four population groups determined in the DAPC analysis into the end use groups (UK flour groups). This Sankey diagram is based on only varieties with UK Flour Group information</a:t>
            </a:r>
            <a:endParaRPr lang="en-GB" sz="1400" b="0" strike="noStrike" spc="-1" dirty="0">
              <a:latin typeface="Arial"/>
            </a:endParaRPr>
          </a:p>
        </p:txBody>
      </p:sp>
      <p:grpSp>
        <p:nvGrpSpPr>
          <p:cNvPr id="49" name="Group 3"/>
          <p:cNvGrpSpPr/>
          <p:nvPr/>
        </p:nvGrpSpPr>
        <p:grpSpPr>
          <a:xfrm>
            <a:off x="2464200" y="776160"/>
            <a:ext cx="5598360" cy="4692600"/>
            <a:chOff x="2464200" y="776160"/>
            <a:chExt cx="5598360" cy="4692600"/>
          </a:xfrm>
        </p:grpSpPr>
        <p:sp>
          <p:nvSpPr>
            <p:cNvPr id="50" name="TextBox 5"/>
            <p:cNvSpPr/>
            <p:nvPr/>
          </p:nvSpPr>
          <p:spPr>
            <a:xfrm>
              <a:off x="3310920" y="1481760"/>
              <a:ext cx="951120" cy="39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0" strike="noStrike" spc="-1">
                  <a:solidFill>
                    <a:srgbClr val="262626"/>
                  </a:solidFill>
                  <a:latin typeface="Arial"/>
                </a:rPr>
                <a:t>UFG1</a:t>
              </a:r>
              <a:endParaRPr lang="en-GB" sz="2000" b="0" strike="noStrike" spc="-1">
                <a:latin typeface="Arial"/>
              </a:endParaRPr>
            </a:p>
          </p:txBody>
        </p:sp>
        <p:sp>
          <p:nvSpPr>
            <p:cNvPr id="51" name="TextBox 6"/>
            <p:cNvSpPr/>
            <p:nvPr/>
          </p:nvSpPr>
          <p:spPr>
            <a:xfrm>
              <a:off x="3310920" y="2216160"/>
              <a:ext cx="951120" cy="39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0" strike="noStrike" spc="-1">
                  <a:solidFill>
                    <a:srgbClr val="262626"/>
                  </a:solidFill>
                  <a:latin typeface="Arial"/>
                </a:rPr>
                <a:t>UFG2</a:t>
              </a:r>
              <a:endParaRPr lang="en-GB" sz="2000" b="0" strike="noStrike" spc="-1">
                <a:latin typeface="Arial"/>
              </a:endParaRPr>
            </a:p>
          </p:txBody>
        </p:sp>
        <p:sp>
          <p:nvSpPr>
            <p:cNvPr id="52" name="TextBox 20"/>
            <p:cNvSpPr/>
            <p:nvPr/>
          </p:nvSpPr>
          <p:spPr>
            <a:xfrm>
              <a:off x="2464200" y="776160"/>
              <a:ext cx="163800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1" strike="noStrike" spc="-1">
                  <a:solidFill>
                    <a:srgbClr val="262626"/>
                  </a:solidFill>
                  <a:latin typeface="Arial"/>
                </a:rPr>
                <a:t>Population Groups</a:t>
              </a:r>
              <a:endParaRPr lang="en-GB" sz="2000" b="0" strike="noStrike" spc="-1">
                <a:latin typeface="Arial"/>
              </a:endParaRPr>
            </a:p>
          </p:txBody>
        </p:sp>
        <p:sp>
          <p:nvSpPr>
            <p:cNvPr id="53" name="TextBox 21"/>
            <p:cNvSpPr/>
            <p:nvPr/>
          </p:nvSpPr>
          <p:spPr>
            <a:xfrm>
              <a:off x="6424560" y="776160"/>
              <a:ext cx="163800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1" strike="noStrike" spc="-1">
                  <a:solidFill>
                    <a:srgbClr val="262626"/>
                  </a:solidFill>
                  <a:latin typeface="Arial"/>
                </a:rPr>
                <a:t>End-Use Groups</a:t>
              </a:r>
              <a:endParaRPr lang="en-GB" sz="2000" b="0" strike="noStrike" spc="-1">
                <a:latin typeface="Arial"/>
              </a:endParaRPr>
            </a:p>
          </p:txBody>
        </p:sp>
        <p:pic>
          <p:nvPicPr>
            <p:cNvPr id="54" name="Picture 2" descr="Diagram&#10;&#10;Description automatically generated"/>
            <p:cNvPicPr/>
            <p:nvPr/>
          </p:nvPicPr>
          <p:blipFill>
            <a:blip r:embed="rId2"/>
            <a:srcRect l="20273" t="4449" r="43070" b="37690"/>
            <a:stretch/>
          </p:blipFill>
          <p:spPr>
            <a:xfrm>
              <a:off x="3526920" y="1445400"/>
              <a:ext cx="3858480" cy="4023360"/>
            </a:xfrm>
            <a:prstGeom prst="rect">
              <a:avLst/>
            </a:prstGeom>
            <a:ln w="0">
              <a:noFill/>
            </a:ln>
          </p:spPr>
        </p:pic>
        <p:sp>
          <p:nvSpPr>
            <p:cNvPr id="55" name="Rectangle 22"/>
            <p:cNvSpPr/>
            <p:nvPr/>
          </p:nvSpPr>
          <p:spPr>
            <a:xfrm>
              <a:off x="7358760" y="1526400"/>
              <a:ext cx="138240" cy="249120"/>
            </a:xfrm>
            <a:prstGeom prst="rect">
              <a:avLst/>
            </a:prstGeom>
            <a:solidFill>
              <a:srgbClr val="B14941"/>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56" name="Rectangle 23"/>
            <p:cNvSpPr/>
            <p:nvPr/>
          </p:nvSpPr>
          <p:spPr>
            <a:xfrm>
              <a:off x="7358760" y="2166120"/>
              <a:ext cx="138240" cy="463680"/>
            </a:xfrm>
            <a:prstGeom prst="rect">
              <a:avLst/>
            </a:prstGeom>
            <a:solidFill>
              <a:schemeClr val="accent6">
                <a:lumMod val="75000"/>
              </a:schemeClr>
            </a:solidFill>
            <a:ln>
              <a:solidFill>
                <a:srgbClr val="000000">
                  <a:lumMod val="75000"/>
                  <a:lumOff val="25000"/>
                </a:srgbClr>
              </a:solidFill>
            </a:ln>
          </p:spPr>
          <p:style>
            <a:lnRef idx="2">
              <a:schemeClr val="accent6">
                <a:shade val="50000"/>
              </a:schemeClr>
            </a:lnRef>
            <a:fillRef idx="1">
              <a:schemeClr val="accent6"/>
            </a:fillRef>
            <a:effectRef idx="0">
              <a:schemeClr val="accent6"/>
            </a:effectRef>
            <a:fontRef idx="minor"/>
          </p:style>
        </p:sp>
        <p:sp>
          <p:nvSpPr>
            <p:cNvPr id="57" name="Rectangle 24"/>
            <p:cNvSpPr/>
            <p:nvPr/>
          </p:nvSpPr>
          <p:spPr>
            <a:xfrm>
              <a:off x="7358760" y="3016080"/>
              <a:ext cx="138240" cy="1495080"/>
            </a:xfrm>
            <a:prstGeom prst="rect">
              <a:avLst/>
            </a:prstGeom>
            <a:solidFill>
              <a:schemeClr val="tx1">
                <a:lumMod val="65000"/>
                <a:lumOff val="35000"/>
              </a:schemeClr>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58" name="Rectangle 25"/>
            <p:cNvSpPr/>
            <p:nvPr/>
          </p:nvSpPr>
          <p:spPr>
            <a:xfrm>
              <a:off x="7358760" y="4890960"/>
              <a:ext cx="138240" cy="543600"/>
            </a:xfrm>
            <a:prstGeom prst="rect">
              <a:avLst/>
            </a:prstGeom>
            <a:solidFill>
              <a:srgbClr val="F5E8B9"/>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59" name="Rectangle 26"/>
            <p:cNvSpPr/>
            <p:nvPr/>
          </p:nvSpPr>
          <p:spPr>
            <a:xfrm>
              <a:off x="3381120" y="1532520"/>
              <a:ext cx="138240" cy="1096920"/>
            </a:xfrm>
            <a:prstGeom prst="rect">
              <a:avLst/>
            </a:prstGeom>
            <a:solidFill>
              <a:srgbClr val="EBAFDA"/>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60" name="Rectangle 27"/>
            <p:cNvSpPr/>
            <p:nvPr/>
          </p:nvSpPr>
          <p:spPr>
            <a:xfrm>
              <a:off x="3381120" y="3010320"/>
              <a:ext cx="138240" cy="347040"/>
            </a:xfrm>
            <a:prstGeom prst="rect">
              <a:avLst/>
            </a:prstGeom>
            <a:solidFill>
              <a:srgbClr val="BCE4E6"/>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61" name="Rectangle 28"/>
            <p:cNvSpPr/>
            <p:nvPr/>
          </p:nvSpPr>
          <p:spPr>
            <a:xfrm>
              <a:off x="3381120" y="3738600"/>
              <a:ext cx="138240" cy="523800"/>
            </a:xfrm>
            <a:prstGeom prst="rect">
              <a:avLst/>
            </a:prstGeom>
            <a:solidFill>
              <a:srgbClr val="EAE3B0"/>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62" name="Rectangle 29"/>
            <p:cNvSpPr/>
            <p:nvPr/>
          </p:nvSpPr>
          <p:spPr>
            <a:xfrm>
              <a:off x="3394440" y="4647960"/>
              <a:ext cx="138240" cy="786600"/>
            </a:xfrm>
            <a:prstGeom prst="rect">
              <a:avLst/>
            </a:prstGeom>
            <a:solidFill>
              <a:srgbClr val="D5908B"/>
            </a:solidFill>
            <a:ln>
              <a:solidFill>
                <a:srgbClr val="000000">
                  <a:lumMod val="75000"/>
                  <a:lumOff val="25000"/>
                </a:srgbClr>
              </a:solidFill>
            </a:ln>
          </p:spPr>
          <p:style>
            <a:lnRef idx="2">
              <a:schemeClr val="accent1">
                <a:shade val="50000"/>
              </a:schemeClr>
            </a:lnRef>
            <a:fillRef idx="1">
              <a:schemeClr val="accent1"/>
            </a:fillRef>
            <a:effectRef idx="0">
              <a:schemeClr val="accent1"/>
            </a:effectRef>
            <a:fontRef idx="minor"/>
          </p:style>
        </p:sp>
        <p:sp>
          <p:nvSpPr>
            <p:cNvPr id="63" name="TextBox 1"/>
            <p:cNvSpPr/>
            <p:nvPr/>
          </p:nvSpPr>
          <p:spPr>
            <a:xfrm>
              <a:off x="6709680" y="1476000"/>
              <a:ext cx="10148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strike="noStrike" spc="-1">
                  <a:solidFill>
                    <a:srgbClr val="000000"/>
                  </a:solidFill>
                  <a:latin typeface="Calibri"/>
                </a:rPr>
                <a:t>UFG1</a:t>
              </a:r>
              <a:endParaRPr lang="en-GB" sz="1800" b="0" strike="noStrike" spc="-1">
                <a:latin typeface="Arial"/>
              </a:endParaRPr>
            </a:p>
          </p:txBody>
        </p:sp>
        <p:sp>
          <p:nvSpPr>
            <p:cNvPr id="64" name="TextBox 16"/>
            <p:cNvSpPr/>
            <p:nvPr/>
          </p:nvSpPr>
          <p:spPr>
            <a:xfrm>
              <a:off x="6709680" y="2231640"/>
              <a:ext cx="10148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strike="noStrike" spc="-1">
                  <a:solidFill>
                    <a:srgbClr val="000000"/>
                  </a:solidFill>
                  <a:latin typeface="Calibri"/>
                </a:rPr>
                <a:t>UFG2</a:t>
              </a:r>
              <a:endParaRPr lang="en-GB" sz="1800" b="0" strike="noStrike" spc="-1">
                <a:latin typeface="Arial"/>
              </a:endParaRPr>
            </a:p>
          </p:txBody>
        </p:sp>
        <p:sp>
          <p:nvSpPr>
            <p:cNvPr id="65" name="TextBox 17"/>
            <p:cNvSpPr/>
            <p:nvPr/>
          </p:nvSpPr>
          <p:spPr>
            <a:xfrm>
              <a:off x="6709680" y="3590280"/>
              <a:ext cx="10148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strike="noStrike" spc="-1">
                  <a:solidFill>
                    <a:srgbClr val="000000"/>
                  </a:solidFill>
                  <a:latin typeface="Calibri"/>
                </a:rPr>
                <a:t>UFG3</a:t>
              </a:r>
              <a:endParaRPr lang="en-GB" sz="1800" b="0" strike="noStrike" spc="-1">
                <a:latin typeface="Arial"/>
              </a:endParaRPr>
            </a:p>
          </p:txBody>
        </p:sp>
        <p:sp>
          <p:nvSpPr>
            <p:cNvPr id="66" name="TextBox 18"/>
            <p:cNvSpPr/>
            <p:nvPr/>
          </p:nvSpPr>
          <p:spPr>
            <a:xfrm>
              <a:off x="6709680" y="4983840"/>
              <a:ext cx="1014840" cy="364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0" strike="noStrike" spc="-1">
                  <a:solidFill>
                    <a:srgbClr val="000000"/>
                  </a:solidFill>
                  <a:latin typeface="Calibri"/>
                </a:rPr>
                <a:t>UFG4</a:t>
              </a:r>
              <a:endParaRPr lang="en-GB" sz="1800" b="0" strike="noStrike" spc="-1">
                <a:latin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160"/>
          <p:cNvGrpSpPr/>
          <p:nvPr/>
        </p:nvGrpSpPr>
        <p:grpSpPr>
          <a:xfrm>
            <a:off x="1081910" y="756327"/>
            <a:ext cx="9361440" cy="4052520"/>
            <a:chOff x="1037520" y="1093680"/>
            <a:chExt cx="9361440" cy="4052520"/>
          </a:xfrm>
        </p:grpSpPr>
        <p:pic>
          <p:nvPicPr>
            <p:cNvPr id="68" name="Picture 2" descr="Diagram, schematic&#10;&#10;Description automatically generated"/>
            <p:cNvPicPr/>
            <p:nvPr/>
          </p:nvPicPr>
          <p:blipFill>
            <a:blip r:embed="rId2"/>
            <a:srcRect t="41099"/>
            <a:stretch/>
          </p:blipFill>
          <p:spPr>
            <a:xfrm>
              <a:off x="1037520" y="1107360"/>
              <a:ext cx="9361440" cy="4038840"/>
            </a:xfrm>
            <a:prstGeom prst="rect">
              <a:avLst/>
            </a:prstGeom>
            <a:ln w="0">
              <a:noFill/>
            </a:ln>
          </p:spPr>
        </p:pic>
        <p:sp>
          <p:nvSpPr>
            <p:cNvPr id="69" name="Oval 4"/>
            <p:cNvSpPr/>
            <p:nvPr/>
          </p:nvSpPr>
          <p:spPr>
            <a:xfrm>
              <a:off x="2030760" y="21200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0" name="Oval 5"/>
            <p:cNvSpPr/>
            <p:nvPr/>
          </p:nvSpPr>
          <p:spPr>
            <a:xfrm>
              <a:off x="128916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1" name="Oval 6"/>
            <p:cNvSpPr/>
            <p:nvPr/>
          </p:nvSpPr>
          <p:spPr>
            <a:xfrm>
              <a:off x="2647800" y="21200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2" name="Oval 7"/>
            <p:cNvSpPr/>
            <p:nvPr/>
          </p:nvSpPr>
          <p:spPr>
            <a:xfrm>
              <a:off x="2029320" y="25214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0" strike="noStrike" spc="-1">
                  <a:solidFill>
                    <a:srgbClr val="000000"/>
                  </a:solidFill>
                  <a:latin typeface="Calibri"/>
                </a:rPr>
                <a:t>1</a:t>
              </a:r>
              <a:endParaRPr lang="en-GB" sz="1000" b="0" strike="noStrike" spc="-1">
                <a:latin typeface="Arial"/>
              </a:endParaRPr>
            </a:p>
          </p:txBody>
        </p:sp>
        <p:sp>
          <p:nvSpPr>
            <p:cNvPr id="73" name="Oval 8"/>
            <p:cNvSpPr/>
            <p:nvPr/>
          </p:nvSpPr>
          <p:spPr>
            <a:xfrm>
              <a:off x="2954160" y="306792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3</a:t>
              </a:r>
              <a:endParaRPr lang="en-GB" sz="1000" b="0" strike="noStrike" spc="-1">
                <a:latin typeface="Arial"/>
              </a:endParaRPr>
            </a:p>
          </p:txBody>
        </p:sp>
        <p:sp>
          <p:nvSpPr>
            <p:cNvPr id="74" name="Oval 9"/>
            <p:cNvSpPr/>
            <p:nvPr/>
          </p:nvSpPr>
          <p:spPr>
            <a:xfrm>
              <a:off x="4842720" y="165456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5" name="Oval 10"/>
            <p:cNvSpPr/>
            <p:nvPr/>
          </p:nvSpPr>
          <p:spPr>
            <a:xfrm>
              <a:off x="5892120" y="165456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6" name="Oval 11"/>
            <p:cNvSpPr/>
            <p:nvPr/>
          </p:nvSpPr>
          <p:spPr>
            <a:xfrm>
              <a:off x="6149880" y="165456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7" name="Oval 12"/>
            <p:cNvSpPr/>
            <p:nvPr/>
          </p:nvSpPr>
          <p:spPr>
            <a:xfrm>
              <a:off x="6887160" y="165456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78" name="Oval 13"/>
            <p:cNvSpPr/>
            <p:nvPr/>
          </p:nvSpPr>
          <p:spPr>
            <a:xfrm>
              <a:off x="7487640" y="25214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2</a:t>
              </a:r>
              <a:endParaRPr lang="en-GB" sz="1000" b="0" strike="noStrike" spc="-1">
                <a:latin typeface="Arial"/>
              </a:endParaRPr>
            </a:p>
          </p:txBody>
        </p:sp>
        <p:sp>
          <p:nvSpPr>
            <p:cNvPr id="79" name="Oval 14"/>
            <p:cNvSpPr/>
            <p:nvPr/>
          </p:nvSpPr>
          <p:spPr>
            <a:xfrm>
              <a:off x="9158040" y="306792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4</a:t>
              </a:r>
              <a:endParaRPr lang="en-GB" sz="1000" b="0" strike="noStrike" spc="-1">
                <a:latin typeface="Arial"/>
              </a:endParaRPr>
            </a:p>
          </p:txBody>
        </p:sp>
        <p:sp>
          <p:nvSpPr>
            <p:cNvPr id="80" name="Oval 15"/>
            <p:cNvSpPr/>
            <p:nvPr/>
          </p:nvSpPr>
          <p:spPr>
            <a:xfrm>
              <a:off x="7701480" y="356148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6</a:t>
              </a:r>
              <a:endParaRPr lang="en-GB" sz="1000" b="0" strike="noStrike" spc="-1">
                <a:latin typeface="Arial"/>
              </a:endParaRPr>
            </a:p>
          </p:txBody>
        </p:sp>
        <p:sp>
          <p:nvSpPr>
            <p:cNvPr id="81" name="Oval 16"/>
            <p:cNvSpPr/>
            <p:nvPr/>
          </p:nvSpPr>
          <p:spPr>
            <a:xfrm>
              <a:off x="8188560" y="355788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7</a:t>
              </a:r>
              <a:endParaRPr lang="en-GB" sz="1000" b="0" strike="noStrike" spc="-1">
                <a:latin typeface="Arial"/>
              </a:endParaRPr>
            </a:p>
          </p:txBody>
        </p:sp>
        <p:sp>
          <p:nvSpPr>
            <p:cNvPr id="82" name="Oval 17"/>
            <p:cNvSpPr/>
            <p:nvPr/>
          </p:nvSpPr>
          <p:spPr>
            <a:xfrm>
              <a:off x="9524520" y="41792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10</a:t>
              </a:r>
              <a:endParaRPr lang="en-GB" sz="1000" b="0" strike="noStrike" spc="-1">
                <a:latin typeface="Arial"/>
              </a:endParaRPr>
            </a:p>
          </p:txBody>
        </p:sp>
        <p:sp>
          <p:nvSpPr>
            <p:cNvPr id="83" name="Oval 18"/>
            <p:cNvSpPr/>
            <p:nvPr/>
          </p:nvSpPr>
          <p:spPr>
            <a:xfrm>
              <a:off x="8649360" y="41792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9</a:t>
              </a:r>
              <a:endParaRPr lang="en-GB" sz="1000" b="0" strike="noStrike" spc="-1">
                <a:latin typeface="Arial"/>
              </a:endParaRPr>
            </a:p>
          </p:txBody>
        </p:sp>
        <p:sp>
          <p:nvSpPr>
            <p:cNvPr id="84" name="Oval 19"/>
            <p:cNvSpPr/>
            <p:nvPr/>
          </p:nvSpPr>
          <p:spPr>
            <a:xfrm>
              <a:off x="7644960" y="41792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8</a:t>
              </a:r>
              <a:endParaRPr lang="en-GB" sz="1000" b="0" strike="noStrike" spc="-1">
                <a:latin typeface="Arial"/>
              </a:endParaRPr>
            </a:p>
          </p:txBody>
        </p:sp>
        <p:sp>
          <p:nvSpPr>
            <p:cNvPr id="85" name="Oval 20"/>
            <p:cNvSpPr/>
            <p:nvPr/>
          </p:nvSpPr>
          <p:spPr>
            <a:xfrm>
              <a:off x="7148880" y="488844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11</a:t>
              </a:r>
              <a:endParaRPr lang="en-GB" sz="1000" b="0" strike="noStrike" spc="-1">
                <a:latin typeface="Arial"/>
              </a:endParaRPr>
            </a:p>
          </p:txBody>
        </p:sp>
        <p:sp>
          <p:nvSpPr>
            <p:cNvPr id="86" name="Oval 21"/>
            <p:cNvSpPr/>
            <p:nvPr/>
          </p:nvSpPr>
          <p:spPr>
            <a:xfrm>
              <a:off x="1303920" y="3557880"/>
              <a:ext cx="237240" cy="23400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1000" b="1" strike="noStrike" spc="-1">
                  <a:solidFill>
                    <a:srgbClr val="000000"/>
                  </a:solidFill>
                  <a:latin typeface="Calibri"/>
                </a:rPr>
                <a:t>5</a:t>
              </a:r>
              <a:endParaRPr lang="en-GB" sz="1000" b="0" strike="noStrike" spc="-1">
                <a:latin typeface="Arial"/>
              </a:endParaRPr>
            </a:p>
          </p:txBody>
        </p:sp>
        <p:sp>
          <p:nvSpPr>
            <p:cNvPr id="87" name="Oval 22"/>
            <p:cNvSpPr/>
            <p:nvPr/>
          </p:nvSpPr>
          <p:spPr>
            <a:xfrm>
              <a:off x="128916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88" name="Oval 23"/>
            <p:cNvSpPr/>
            <p:nvPr/>
          </p:nvSpPr>
          <p:spPr>
            <a:xfrm>
              <a:off x="154044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89" name="Oval 24"/>
            <p:cNvSpPr/>
            <p:nvPr/>
          </p:nvSpPr>
          <p:spPr>
            <a:xfrm>
              <a:off x="177984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0" name="Oval 25"/>
            <p:cNvSpPr/>
            <p:nvPr/>
          </p:nvSpPr>
          <p:spPr>
            <a:xfrm>
              <a:off x="244980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1" name="Oval 26"/>
            <p:cNvSpPr/>
            <p:nvPr/>
          </p:nvSpPr>
          <p:spPr>
            <a:xfrm>
              <a:off x="354672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2" name="Oval 27"/>
            <p:cNvSpPr/>
            <p:nvPr/>
          </p:nvSpPr>
          <p:spPr>
            <a:xfrm>
              <a:off x="5149080" y="1648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3" name="Oval 28"/>
            <p:cNvSpPr/>
            <p:nvPr/>
          </p:nvSpPr>
          <p:spPr>
            <a:xfrm>
              <a:off x="5644440" y="1648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4" name="Oval 29"/>
            <p:cNvSpPr/>
            <p:nvPr/>
          </p:nvSpPr>
          <p:spPr>
            <a:xfrm>
              <a:off x="6395760" y="16426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5" name="Oval 30"/>
            <p:cNvSpPr/>
            <p:nvPr/>
          </p:nvSpPr>
          <p:spPr>
            <a:xfrm>
              <a:off x="4920840" y="21196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6" name="Oval 31"/>
            <p:cNvSpPr/>
            <p:nvPr/>
          </p:nvSpPr>
          <p:spPr>
            <a:xfrm>
              <a:off x="549288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7" name="Oval 32"/>
            <p:cNvSpPr/>
            <p:nvPr/>
          </p:nvSpPr>
          <p:spPr>
            <a:xfrm>
              <a:off x="604620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8" name="Oval 33"/>
            <p:cNvSpPr/>
            <p:nvPr/>
          </p:nvSpPr>
          <p:spPr>
            <a:xfrm>
              <a:off x="654336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99" name="Oval 34"/>
            <p:cNvSpPr/>
            <p:nvPr/>
          </p:nvSpPr>
          <p:spPr>
            <a:xfrm>
              <a:off x="678960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0" name="Oval 35"/>
            <p:cNvSpPr/>
            <p:nvPr/>
          </p:nvSpPr>
          <p:spPr>
            <a:xfrm>
              <a:off x="778032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1" name="Oval 36"/>
            <p:cNvSpPr/>
            <p:nvPr/>
          </p:nvSpPr>
          <p:spPr>
            <a:xfrm>
              <a:off x="825984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2" name="Oval 37"/>
            <p:cNvSpPr/>
            <p:nvPr/>
          </p:nvSpPr>
          <p:spPr>
            <a:xfrm>
              <a:off x="10148760" y="1648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3" name="Oval 38"/>
            <p:cNvSpPr/>
            <p:nvPr/>
          </p:nvSpPr>
          <p:spPr>
            <a:xfrm>
              <a:off x="10142640" y="21200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4" name="Oval 39"/>
            <p:cNvSpPr/>
            <p:nvPr/>
          </p:nvSpPr>
          <p:spPr>
            <a:xfrm>
              <a:off x="954828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5" name="Oval 40"/>
            <p:cNvSpPr/>
            <p:nvPr/>
          </p:nvSpPr>
          <p:spPr>
            <a:xfrm>
              <a:off x="837252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6" name="Oval 41"/>
            <p:cNvSpPr/>
            <p:nvPr/>
          </p:nvSpPr>
          <p:spPr>
            <a:xfrm>
              <a:off x="7976520" y="25214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7" name="Oval 42"/>
            <p:cNvSpPr/>
            <p:nvPr/>
          </p:nvSpPr>
          <p:spPr>
            <a:xfrm>
              <a:off x="6887160" y="25192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8" name="Oval 43"/>
            <p:cNvSpPr/>
            <p:nvPr/>
          </p:nvSpPr>
          <p:spPr>
            <a:xfrm>
              <a:off x="6083280" y="25282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09" name="Oval 44"/>
            <p:cNvSpPr/>
            <p:nvPr/>
          </p:nvSpPr>
          <p:spPr>
            <a:xfrm>
              <a:off x="608328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0" name="Oval 45"/>
            <p:cNvSpPr/>
            <p:nvPr/>
          </p:nvSpPr>
          <p:spPr>
            <a:xfrm>
              <a:off x="639576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1" name="Oval 46"/>
            <p:cNvSpPr/>
            <p:nvPr/>
          </p:nvSpPr>
          <p:spPr>
            <a:xfrm>
              <a:off x="663732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2" name="Oval 47"/>
            <p:cNvSpPr/>
            <p:nvPr/>
          </p:nvSpPr>
          <p:spPr>
            <a:xfrm>
              <a:off x="689724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3" name="Oval 48"/>
            <p:cNvSpPr/>
            <p:nvPr/>
          </p:nvSpPr>
          <p:spPr>
            <a:xfrm>
              <a:off x="154872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4" name="Oval 49"/>
            <p:cNvSpPr/>
            <p:nvPr/>
          </p:nvSpPr>
          <p:spPr>
            <a:xfrm>
              <a:off x="1860840" y="3065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5" name="Oval 50"/>
            <p:cNvSpPr/>
            <p:nvPr/>
          </p:nvSpPr>
          <p:spPr>
            <a:xfrm>
              <a:off x="2700000" y="3062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6" name="Oval 51"/>
            <p:cNvSpPr/>
            <p:nvPr/>
          </p:nvSpPr>
          <p:spPr>
            <a:xfrm>
              <a:off x="3695400" y="3056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7" name="Oval 52"/>
            <p:cNvSpPr/>
            <p:nvPr/>
          </p:nvSpPr>
          <p:spPr>
            <a:xfrm>
              <a:off x="2656800" y="356112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8" name="Oval 53"/>
            <p:cNvSpPr/>
            <p:nvPr/>
          </p:nvSpPr>
          <p:spPr>
            <a:xfrm>
              <a:off x="111096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19" name="Oval 54"/>
            <p:cNvSpPr/>
            <p:nvPr/>
          </p:nvSpPr>
          <p:spPr>
            <a:xfrm>
              <a:off x="2907720" y="35614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0" name="Oval 55"/>
            <p:cNvSpPr/>
            <p:nvPr/>
          </p:nvSpPr>
          <p:spPr>
            <a:xfrm>
              <a:off x="340704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1" name="Oval 56"/>
            <p:cNvSpPr/>
            <p:nvPr/>
          </p:nvSpPr>
          <p:spPr>
            <a:xfrm>
              <a:off x="366120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2" name="Oval 57"/>
            <p:cNvSpPr/>
            <p:nvPr/>
          </p:nvSpPr>
          <p:spPr>
            <a:xfrm>
              <a:off x="3912120" y="35614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3" name="Oval 58"/>
            <p:cNvSpPr/>
            <p:nvPr/>
          </p:nvSpPr>
          <p:spPr>
            <a:xfrm>
              <a:off x="4219560" y="3563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4" name="Oval 59"/>
            <p:cNvSpPr/>
            <p:nvPr/>
          </p:nvSpPr>
          <p:spPr>
            <a:xfrm>
              <a:off x="446904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5" name="Oval 60"/>
            <p:cNvSpPr/>
            <p:nvPr/>
          </p:nvSpPr>
          <p:spPr>
            <a:xfrm>
              <a:off x="471240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6" name="Oval 61"/>
            <p:cNvSpPr/>
            <p:nvPr/>
          </p:nvSpPr>
          <p:spPr>
            <a:xfrm>
              <a:off x="5206320" y="3554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7" name="Oval 62"/>
            <p:cNvSpPr/>
            <p:nvPr/>
          </p:nvSpPr>
          <p:spPr>
            <a:xfrm>
              <a:off x="595872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8" name="Oval 63"/>
            <p:cNvSpPr/>
            <p:nvPr/>
          </p:nvSpPr>
          <p:spPr>
            <a:xfrm>
              <a:off x="6699600" y="35697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29" name="Oval 64"/>
            <p:cNvSpPr/>
            <p:nvPr/>
          </p:nvSpPr>
          <p:spPr>
            <a:xfrm>
              <a:off x="6944040" y="3554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0" name="Oval 65"/>
            <p:cNvSpPr/>
            <p:nvPr/>
          </p:nvSpPr>
          <p:spPr>
            <a:xfrm>
              <a:off x="7195320" y="35596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1" name="Oval 66"/>
            <p:cNvSpPr/>
            <p:nvPr/>
          </p:nvSpPr>
          <p:spPr>
            <a:xfrm>
              <a:off x="745020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2" name="Oval 67"/>
            <p:cNvSpPr/>
            <p:nvPr/>
          </p:nvSpPr>
          <p:spPr>
            <a:xfrm>
              <a:off x="7939080" y="3563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3" name="Oval 68"/>
            <p:cNvSpPr/>
            <p:nvPr/>
          </p:nvSpPr>
          <p:spPr>
            <a:xfrm>
              <a:off x="8439840" y="3563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4" name="Oval 69"/>
            <p:cNvSpPr/>
            <p:nvPr/>
          </p:nvSpPr>
          <p:spPr>
            <a:xfrm>
              <a:off x="8688240" y="35578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5" name="Oval 70"/>
            <p:cNvSpPr/>
            <p:nvPr/>
          </p:nvSpPr>
          <p:spPr>
            <a:xfrm>
              <a:off x="8936280" y="356292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6" name="Oval 71"/>
            <p:cNvSpPr/>
            <p:nvPr/>
          </p:nvSpPr>
          <p:spPr>
            <a:xfrm>
              <a:off x="9990360" y="3567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7" name="Oval 72"/>
            <p:cNvSpPr/>
            <p:nvPr/>
          </p:nvSpPr>
          <p:spPr>
            <a:xfrm>
              <a:off x="690984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8" name="Oval 73"/>
            <p:cNvSpPr/>
            <p:nvPr/>
          </p:nvSpPr>
          <p:spPr>
            <a:xfrm>
              <a:off x="715176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39" name="Oval 74"/>
            <p:cNvSpPr/>
            <p:nvPr/>
          </p:nvSpPr>
          <p:spPr>
            <a:xfrm>
              <a:off x="8399160" y="417060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0" name="Oval 75"/>
            <p:cNvSpPr/>
            <p:nvPr/>
          </p:nvSpPr>
          <p:spPr>
            <a:xfrm>
              <a:off x="2589840" y="417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1" name="Oval 76"/>
            <p:cNvSpPr/>
            <p:nvPr/>
          </p:nvSpPr>
          <p:spPr>
            <a:xfrm>
              <a:off x="2836440" y="417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2" name="Oval 77"/>
            <p:cNvSpPr/>
            <p:nvPr/>
          </p:nvSpPr>
          <p:spPr>
            <a:xfrm>
              <a:off x="3334680" y="417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3" name="Oval 78"/>
            <p:cNvSpPr/>
            <p:nvPr/>
          </p:nvSpPr>
          <p:spPr>
            <a:xfrm>
              <a:off x="3906720" y="41756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4" name="Oval 79"/>
            <p:cNvSpPr/>
            <p:nvPr/>
          </p:nvSpPr>
          <p:spPr>
            <a:xfrm>
              <a:off x="440892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5" name="Oval 80"/>
            <p:cNvSpPr/>
            <p:nvPr/>
          </p:nvSpPr>
          <p:spPr>
            <a:xfrm>
              <a:off x="465228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6" name="Oval 81"/>
            <p:cNvSpPr/>
            <p:nvPr/>
          </p:nvSpPr>
          <p:spPr>
            <a:xfrm>
              <a:off x="490176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7" name="Oval 82"/>
            <p:cNvSpPr/>
            <p:nvPr/>
          </p:nvSpPr>
          <p:spPr>
            <a:xfrm>
              <a:off x="5152680" y="417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8" name="Oval 83"/>
            <p:cNvSpPr/>
            <p:nvPr/>
          </p:nvSpPr>
          <p:spPr>
            <a:xfrm>
              <a:off x="5397480" y="4179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49" name="Oval 84"/>
            <p:cNvSpPr/>
            <p:nvPr/>
          </p:nvSpPr>
          <p:spPr>
            <a:xfrm>
              <a:off x="5639760" y="417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0" name="Oval 85"/>
            <p:cNvSpPr/>
            <p:nvPr/>
          </p:nvSpPr>
          <p:spPr>
            <a:xfrm>
              <a:off x="1526760" y="4890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1" name="Oval 86"/>
            <p:cNvSpPr/>
            <p:nvPr/>
          </p:nvSpPr>
          <p:spPr>
            <a:xfrm>
              <a:off x="1778040" y="4890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2" name="Oval 87"/>
            <p:cNvSpPr/>
            <p:nvPr/>
          </p:nvSpPr>
          <p:spPr>
            <a:xfrm>
              <a:off x="2029320" y="4890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3" name="Oval 88"/>
            <p:cNvSpPr/>
            <p:nvPr/>
          </p:nvSpPr>
          <p:spPr>
            <a:xfrm>
              <a:off x="2529000" y="4890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4" name="Oval 89"/>
            <p:cNvSpPr/>
            <p:nvPr/>
          </p:nvSpPr>
          <p:spPr>
            <a:xfrm>
              <a:off x="2775240" y="489096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5" name="Oval 90"/>
            <p:cNvSpPr/>
            <p:nvPr/>
          </p:nvSpPr>
          <p:spPr>
            <a:xfrm>
              <a:off x="4755960" y="489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6" name="Oval 91"/>
            <p:cNvSpPr/>
            <p:nvPr/>
          </p:nvSpPr>
          <p:spPr>
            <a:xfrm>
              <a:off x="5242680" y="489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7" name="Oval 92"/>
            <p:cNvSpPr/>
            <p:nvPr/>
          </p:nvSpPr>
          <p:spPr>
            <a:xfrm>
              <a:off x="5741280" y="489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8" name="Oval 93"/>
            <p:cNvSpPr/>
            <p:nvPr/>
          </p:nvSpPr>
          <p:spPr>
            <a:xfrm>
              <a:off x="7395120" y="489132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59" name="Oval 94"/>
            <p:cNvSpPr/>
            <p:nvPr/>
          </p:nvSpPr>
          <p:spPr>
            <a:xfrm>
              <a:off x="7900560" y="488628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0" name="Oval 95"/>
            <p:cNvSpPr/>
            <p:nvPr/>
          </p:nvSpPr>
          <p:spPr>
            <a:xfrm>
              <a:off x="8399160" y="4890240"/>
              <a:ext cx="237240" cy="234000"/>
            </a:xfrm>
            <a:prstGeom prst="ellipse">
              <a:avLst/>
            </a:prstGeom>
            <a:solidFill>
              <a:schemeClr val="accent1">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1" name="Oval 96"/>
            <p:cNvSpPr/>
            <p:nvPr/>
          </p:nvSpPr>
          <p:spPr>
            <a:xfrm>
              <a:off x="6097320" y="1093680"/>
              <a:ext cx="347400" cy="336240"/>
            </a:xfrm>
            <a:prstGeom prst="ellipse">
              <a:avLst/>
            </a:prstGeom>
            <a:solidFill>
              <a:srgbClr val="FFCCCC"/>
            </a:solidFill>
            <a:ln>
              <a:solidFill>
                <a:srgbClr val="000000"/>
              </a:solidFill>
            </a:ln>
          </p:spPr>
          <p:style>
            <a:lnRef idx="2">
              <a:schemeClr val="accent1">
                <a:shade val="50000"/>
              </a:schemeClr>
            </a:lnRef>
            <a:fillRef idx="1">
              <a:schemeClr val="accent1"/>
            </a:fillRef>
            <a:effectRef idx="0">
              <a:schemeClr val="accent1"/>
            </a:effectRef>
            <a:fontRef idx="minor"/>
          </p:style>
          <p:txBody>
            <a:bodyPr lIns="0" tIns="0" rIns="0" bIns="0" anchor="ctr">
              <a:noAutofit/>
            </a:bodyPr>
            <a:lstStyle/>
            <a:p>
              <a:pPr algn="ctr">
                <a:lnSpc>
                  <a:spcPct val="100000"/>
                </a:lnSpc>
              </a:pPr>
              <a:r>
                <a:rPr lang="en-US" sz="500" b="1" strike="noStrike" spc="-1">
                  <a:solidFill>
                    <a:srgbClr val="000000"/>
                  </a:solidFill>
                  <a:latin typeface="Calibri"/>
                </a:rPr>
                <a:t>MOULIN</a:t>
              </a:r>
              <a:endParaRPr lang="en-GB" sz="500" b="0" strike="noStrike" spc="-1">
                <a:latin typeface="Arial"/>
              </a:endParaRPr>
            </a:p>
          </p:txBody>
        </p:sp>
        <p:sp>
          <p:nvSpPr>
            <p:cNvPr id="162" name="Oval 97"/>
            <p:cNvSpPr/>
            <p:nvPr/>
          </p:nvSpPr>
          <p:spPr>
            <a:xfrm>
              <a:off x="1537920" y="21124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3" name="Oval 98"/>
            <p:cNvSpPr/>
            <p:nvPr/>
          </p:nvSpPr>
          <p:spPr>
            <a:xfrm>
              <a:off x="3543120" y="2121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4" name="Oval 99"/>
            <p:cNvSpPr/>
            <p:nvPr/>
          </p:nvSpPr>
          <p:spPr>
            <a:xfrm>
              <a:off x="5749560" y="2130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5" name="Oval 100"/>
            <p:cNvSpPr/>
            <p:nvPr/>
          </p:nvSpPr>
          <p:spPr>
            <a:xfrm>
              <a:off x="5403960" y="16545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6" name="Oval 101"/>
            <p:cNvSpPr/>
            <p:nvPr/>
          </p:nvSpPr>
          <p:spPr>
            <a:xfrm>
              <a:off x="8128440" y="16455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7" name="Oval 102"/>
            <p:cNvSpPr/>
            <p:nvPr/>
          </p:nvSpPr>
          <p:spPr>
            <a:xfrm>
              <a:off x="8366040" y="16455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8" name="Oval 103"/>
            <p:cNvSpPr/>
            <p:nvPr/>
          </p:nvSpPr>
          <p:spPr>
            <a:xfrm>
              <a:off x="9864360" y="16459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69" name="Oval 104"/>
            <p:cNvSpPr/>
            <p:nvPr/>
          </p:nvSpPr>
          <p:spPr>
            <a:xfrm>
              <a:off x="6305400" y="2118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0" name="Oval 105"/>
            <p:cNvSpPr/>
            <p:nvPr/>
          </p:nvSpPr>
          <p:spPr>
            <a:xfrm>
              <a:off x="2795400" y="25189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1" name="Oval 106"/>
            <p:cNvSpPr/>
            <p:nvPr/>
          </p:nvSpPr>
          <p:spPr>
            <a:xfrm>
              <a:off x="7043040" y="2121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2" name="Oval 107"/>
            <p:cNvSpPr/>
            <p:nvPr/>
          </p:nvSpPr>
          <p:spPr>
            <a:xfrm>
              <a:off x="7721280" y="25282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3" name="Oval 108"/>
            <p:cNvSpPr/>
            <p:nvPr/>
          </p:nvSpPr>
          <p:spPr>
            <a:xfrm>
              <a:off x="8232120" y="25210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4" name="Oval 109"/>
            <p:cNvSpPr/>
            <p:nvPr/>
          </p:nvSpPr>
          <p:spPr>
            <a:xfrm>
              <a:off x="8696520" y="25225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5" name="Oval 110"/>
            <p:cNvSpPr/>
            <p:nvPr/>
          </p:nvSpPr>
          <p:spPr>
            <a:xfrm>
              <a:off x="9800640" y="25282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6" name="Oval 111"/>
            <p:cNvSpPr/>
            <p:nvPr/>
          </p:nvSpPr>
          <p:spPr>
            <a:xfrm>
              <a:off x="4971960" y="25293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7" name="Oval 112"/>
            <p:cNvSpPr/>
            <p:nvPr/>
          </p:nvSpPr>
          <p:spPr>
            <a:xfrm>
              <a:off x="1061280" y="306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8" name="Oval 113"/>
            <p:cNvSpPr/>
            <p:nvPr/>
          </p:nvSpPr>
          <p:spPr>
            <a:xfrm>
              <a:off x="1301760" y="30693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79" name="Oval 114"/>
            <p:cNvSpPr/>
            <p:nvPr/>
          </p:nvSpPr>
          <p:spPr>
            <a:xfrm>
              <a:off x="2211840" y="306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0" name="Oval 115"/>
            <p:cNvSpPr/>
            <p:nvPr/>
          </p:nvSpPr>
          <p:spPr>
            <a:xfrm>
              <a:off x="2452680" y="3066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1" name="Oval 116"/>
            <p:cNvSpPr/>
            <p:nvPr/>
          </p:nvSpPr>
          <p:spPr>
            <a:xfrm>
              <a:off x="3191760" y="306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2" name="Oval 117"/>
            <p:cNvSpPr/>
            <p:nvPr/>
          </p:nvSpPr>
          <p:spPr>
            <a:xfrm>
              <a:off x="3441960" y="30682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3" name="Oval 118"/>
            <p:cNvSpPr/>
            <p:nvPr/>
          </p:nvSpPr>
          <p:spPr>
            <a:xfrm>
              <a:off x="4856760" y="30700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4" name="Oval 119"/>
            <p:cNvSpPr/>
            <p:nvPr/>
          </p:nvSpPr>
          <p:spPr>
            <a:xfrm>
              <a:off x="5105160" y="3071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5" name="Oval 120"/>
            <p:cNvSpPr/>
            <p:nvPr/>
          </p:nvSpPr>
          <p:spPr>
            <a:xfrm>
              <a:off x="5353560" y="30736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6" name="Oval 121"/>
            <p:cNvSpPr/>
            <p:nvPr/>
          </p:nvSpPr>
          <p:spPr>
            <a:xfrm>
              <a:off x="5274720" y="25210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7" name="Oval 122"/>
            <p:cNvSpPr/>
            <p:nvPr/>
          </p:nvSpPr>
          <p:spPr>
            <a:xfrm>
              <a:off x="5528880" y="252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8" name="Oval 123"/>
            <p:cNvSpPr/>
            <p:nvPr/>
          </p:nvSpPr>
          <p:spPr>
            <a:xfrm>
              <a:off x="5839200" y="25246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89" name="Oval 124"/>
            <p:cNvSpPr/>
            <p:nvPr/>
          </p:nvSpPr>
          <p:spPr>
            <a:xfrm>
              <a:off x="6634440" y="252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0" name="Oval 125"/>
            <p:cNvSpPr/>
            <p:nvPr/>
          </p:nvSpPr>
          <p:spPr>
            <a:xfrm>
              <a:off x="6641280" y="1649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1" name="Oval 126"/>
            <p:cNvSpPr/>
            <p:nvPr/>
          </p:nvSpPr>
          <p:spPr>
            <a:xfrm>
              <a:off x="8128440" y="30657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2" name="Oval 127"/>
            <p:cNvSpPr/>
            <p:nvPr/>
          </p:nvSpPr>
          <p:spPr>
            <a:xfrm>
              <a:off x="8622360" y="306000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3" name="Oval 128"/>
            <p:cNvSpPr/>
            <p:nvPr/>
          </p:nvSpPr>
          <p:spPr>
            <a:xfrm>
              <a:off x="9745560" y="30700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4" name="Oval 129"/>
            <p:cNvSpPr/>
            <p:nvPr/>
          </p:nvSpPr>
          <p:spPr>
            <a:xfrm>
              <a:off x="9982440" y="3080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5" name="Oval 130"/>
            <p:cNvSpPr/>
            <p:nvPr/>
          </p:nvSpPr>
          <p:spPr>
            <a:xfrm>
              <a:off x="9735120" y="35679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6" name="Oval 131"/>
            <p:cNvSpPr/>
            <p:nvPr/>
          </p:nvSpPr>
          <p:spPr>
            <a:xfrm>
              <a:off x="9423360" y="35600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7" name="Oval 132"/>
            <p:cNvSpPr/>
            <p:nvPr/>
          </p:nvSpPr>
          <p:spPr>
            <a:xfrm>
              <a:off x="9176400" y="35679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8" name="Oval 133"/>
            <p:cNvSpPr/>
            <p:nvPr/>
          </p:nvSpPr>
          <p:spPr>
            <a:xfrm>
              <a:off x="6455880" y="35600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9" name="Oval 134"/>
            <p:cNvSpPr/>
            <p:nvPr/>
          </p:nvSpPr>
          <p:spPr>
            <a:xfrm>
              <a:off x="5706720" y="356796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0" name="Oval 135"/>
            <p:cNvSpPr/>
            <p:nvPr/>
          </p:nvSpPr>
          <p:spPr>
            <a:xfrm>
              <a:off x="6194520" y="35701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1" name="Oval 136"/>
            <p:cNvSpPr/>
            <p:nvPr/>
          </p:nvSpPr>
          <p:spPr>
            <a:xfrm>
              <a:off x="4956840" y="35650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2" name="Oval 137"/>
            <p:cNvSpPr/>
            <p:nvPr/>
          </p:nvSpPr>
          <p:spPr>
            <a:xfrm>
              <a:off x="5456520" y="3570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3" name="Oval 138"/>
            <p:cNvSpPr/>
            <p:nvPr/>
          </p:nvSpPr>
          <p:spPr>
            <a:xfrm>
              <a:off x="3164400" y="356580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4" name="Oval 139"/>
            <p:cNvSpPr/>
            <p:nvPr/>
          </p:nvSpPr>
          <p:spPr>
            <a:xfrm>
              <a:off x="2413080" y="35701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5" name="Oval 140"/>
            <p:cNvSpPr/>
            <p:nvPr/>
          </p:nvSpPr>
          <p:spPr>
            <a:xfrm>
              <a:off x="2172240" y="35744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6" name="Oval 141"/>
            <p:cNvSpPr/>
            <p:nvPr/>
          </p:nvSpPr>
          <p:spPr>
            <a:xfrm>
              <a:off x="3947040" y="30668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7" name="Oval 142"/>
            <p:cNvSpPr/>
            <p:nvPr/>
          </p:nvSpPr>
          <p:spPr>
            <a:xfrm>
              <a:off x="161964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8" name="Oval 143"/>
            <p:cNvSpPr/>
            <p:nvPr/>
          </p:nvSpPr>
          <p:spPr>
            <a:xfrm>
              <a:off x="1961280" y="41846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09" name="Oval 144"/>
            <p:cNvSpPr/>
            <p:nvPr/>
          </p:nvSpPr>
          <p:spPr>
            <a:xfrm>
              <a:off x="2274120" y="4179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0" name="Oval 145"/>
            <p:cNvSpPr/>
            <p:nvPr/>
          </p:nvSpPr>
          <p:spPr>
            <a:xfrm>
              <a:off x="308052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1" name="Oval 146"/>
            <p:cNvSpPr/>
            <p:nvPr/>
          </p:nvSpPr>
          <p:spPr>
            <a:xfrm>
              <a:off x="357192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2" name="Oval 147"/>
            <p:cNvSpPr/>
            <p:nvPr/>
          </p:nvSpPr>
          <p:spPr>
            <a:xfrm>
              <a:off x="4161600" y="41767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3" name="Oval 148"/>
            <p:cNvSpPr/>
            <p:nvPr/>
          </p:nvSpPr>
          <p:spPr>
            <a:xfrm>
              <a:off x="2284920" y="4890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4" name="Oval 149"/>
            <p:cNvSpPr/>
            <p:nvPr/>
          </p:nvSpPr>
          <p:spPr>
            <a:xfrm>
              <a:off x="3016440" y="4890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5" name="Oval 150"/>
            <p:cNvSpPr/>
            <p:nvPr/>
          </p:nvSpPr>
          <p:spPr>
            <a:xfrm>
              <a:off x="4991760" y="48877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6" name="Oval 151"/>
            <p:cNvSpPr/>
            <p:nvPr/>
          </p:nvSpPr>
          <p:spPr>
            <a:xfrm>
              <a:off x="5499720" y="4890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7" name="Oval 152"/>
            <p:cNvSpPr/>
            <p:nvPr/>
          </p:nvSpPr>
          <p:spPr>
            <a:xfrm>
              <a:off x="7656840" y="488232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8" name="Oval 153"/>
            <p:cNvSpPr/>
            <p:nvPr/>
          </p:nvSpPr>
          <p:spPr>
            <a:xfrm>
              <a:off x="8143920" y="4890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19" name="Oval 154"/>
            <p:cNvSpPr/>
            <p:nvPr/>
          </p:nvSpPr>
          <p:spPr>
            <a:xfrm>
              <a:off x="8898840" y="417924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20" name="Oval 155"/>
            <p:cNvSpPr/>
            <p:nvPr/>
          </p:nvSpPr>
          <p:spPr>
            <a:xfrm>
              <a:off x="814104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21" name="Oval 156"/>
            <p:cNvSpPr/>
            <p:nvPr/>
          </p:nvSpPr>
          <p:spPr>
            <a:xfrm>
              <a:off x="789660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sp>
          <p:nvSpPr>
            <p:cNvPr id="222" name="Oval 157"/>
            <p:cNvSpPr/>
            <p:nvPr/>
          </p:nvSpPr>
          <p:spPr>
            <a:xfrm>
              <a:off x="7405920" y="4178880"/>
              <a:ext cx="237240" cy="234000"/>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p:style>
        </p:sp>
      </p:grpSp>
      <p:sp>
        <p:nvSpPr>
          <p:cNvPr id="223" name="TextBox 159"/>
          <p:cNvSpPr/>
          <p:nvPr/>
        </p:nvSpPr>
        <p:spPr>
          <a:xfrm>
            <a:off x="918470" y="4977327"/>
            <a:ext cx="9750600" cy="1461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1800" b="1" strike="noStrike" spc="-1" dirty="0">
                <a:solidFill>
                  <a:srgbClr val="000000"/>
                </a:solidFill>
                <a:latin typeface="Arial"/>
                <a:ea typeface="Cambria"/>
              </a:rPr>
              <a:t>Figure S4: </a:t>
            </a:r>
            <a:r>
              <a:rPr lang="en-US" sz="1800" b="0" strike="noStrike" spc="-1" dirty="0">
                <a:solidFill>
                  <a:srgbClr val="000000"/>
                </a:solidFill>
                <a:latin typeface="Arial"/>
                <a:ea typeface="Cambria"/>
              </a:rPr>
              <a:t>Pedigree structure for varieties descending from Moulin. The pink, blue and grey circles represent varieties with late maturity, early maturity and unknown alleles of AX-94490150, respectively. The numbered circles represent varieties in this study with the early maturity allele as follows: (1) Claire (2) Malacca (3) Nijinsky (4) Xi19 (5) Zulu (6) Cordiale (7) Gallant (8) Grafton (9) </a:t>
            </a:r>
            <a:r>
              <a:rPr lang="en-US" sz="1800" b="0" strike="noStrike" spc="-1" dirty="0" err="1">
                <a:solidFill>
                  <a:srgbClr val="000000"/>
                </a:solidFill>
                <a:latin typeface="Arial"/>
                <a:ea typeface="Cambria"/>
              </a:rPr>
              <a:t>KWS_Podium</a:t>
            </a:r>
            <a:r>
              <a:rPr lang="en-US" sz="1800" b="0" strike="noStrike" spc="-1" dirty="0">
                <a:solidFill>
                  <a:srgbClr val="000000"/>
                </a:solidFill>
                <a:latin typeface="Arial"/>
                <a:ea typeface="Cambria"/>
              </a:rPr>
              <a:t> (10) Kingdom (11) Moulton.</a:t>
            </a:r>
            <a:endParaRPr lang="en-GB" sz="1800" b="0" strike="noStrike" spc="-1" dirty="0">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7"/>
          <p:cNvSpPr/>
          <p:nvPr/>
        </p:nvSpPr>
        <p:spPr>
          <a:xfrm>
            <a:off x="1286640" y="5753160"/>
            <a:ext cx="6700680" cy="942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1400" b="1" strike="noStrike" spc="-1">
                <a:solidFill>
                  <a:srgbClr val="000000"/>
                </a:solidFill>
                <a:latin typeface="Calibri"/>
              </a:rPr>
              <a:t>Figure S5</a:t>
            </a:r>
            <a:r>
              <a:rPr lang="en-US" sz="1400" b="0" strike="noStrike" spc="-1">
                <a:solidFill>
                  <a:srgbClr val="000000"/>
                </a:solidFill>
                <a:latin typeface="Calibri"/>
              </a:rPr>
              <a:t>: Regression of BLUEs for grain protein content on Treated Yield. The solid line is the regression line. Labels for varieties are indicated (except for 14 varieties due to high point density). UFG1, UFG2, UFG3 and UFG4 are represented by red, green, gray and peach dots, respectively.</a:t>
            </a:r>
            <a:endParaRPr lang="en-GB" sz="1400" b="0" strike="noStrike" spc="-1">
              <a:latin typeface="Arial"/>
            </a:endParaRPr>
          </a:p>
        </p:txBody>
      </p:sp>
      <p:pic>
        <p:nvPicPr>
          <p:cNvPr id="225" name="Picture 9"/>
          <p:cNvPicPr/>
          <p:nvPr/>
        </p:nvPicPr>
        <p:blipFill>
          <a:blip r:embed="rId2"/>
          <a:stretch/>
        </p:blipFill>
        <p:spPr>
          <a:xfrm>
            <a:off x="1286640" y="475200"/>
            <a:ext cx="6700680" cy="500328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Picture 2"/>
          <p:cNvPicPr/>
          <p:nvPr/>
        </p:nvPicPr>
        <p:blipFill>
          <a:blip r:embed="rId2"/>
          <a:stretch/>
        </p:blipFill>
        <p:spPr>
          <a:xfrm>
            <a:off x="5918040" y="1328760"/>
            <a:ext cx="4573440" cy="4179600"/>
          </a:xfrm>
          <a:prstGeom prst="rect">
            <a:avLst/>
          </a:prstGeom>
          <a:ln w="0">
            <a:noFill/>
          </a:ln>
        </p:spPr>
      </p:pic>
      <p:pic>
        <p:nvPicPr>
          <p:cNvPr id="227" name="Picture 6"/>
          <p:cNvPicPr/>
          <p:nvPr/>
        </p:nvPicPr>
        <p:blipFill>
          <a:blip r:embed="rId3"/>
          <a:stretch/>
        </p:blipFill>
        <p:spPr>
          <a:xfrm>
            <a:off x="529200" y="1334520"/>
            <a:ext cx="4920840" cy="4160160"/>
          </a:xfrm>
          <a:prstGeom prst="rect">
            <a:avLst/>
          </a:prstGeom>
          <a:ln w="0">
            <a:noFill/>
          </a:ln>
        </p:spPr>
      </p:pic>
      <p:sp>
        <p:nvSpPr>
          <p:cNvPr id="228" name="TextBox 9"/>
          <p:cNvSpPr/>
          <p:nvPr/>
        </p:nvSpPr>
        <p:spPr>
          <a:xfrm>
            <a:off x="529200" y="5461200"/>
            <a:ext cx="9962280" cy="94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r>
              <a:rPr lang="en-US" sz="1400" b="1" strike="noStrike" spc="-1">
                <a:solidFill>
                  <a:srgbClr val="000000"/>
                </a:solidFill>
                <a:latin typeface="Calibri"/>
              </a:rPr>
              <a:t>Figure S6</a:t>
            </a:r>
            <a:r>
              <a:rPr lang="en-US" sz="1400" b="0" strike="noStrike" spc="-1">
                <a:solidFill>
                  <a:srgbClr val="000000"/>
                </a:solidFill>
                <a:latin typeface="Calibri"/>
              </a:rPr>
              <a:t>: Violin plots showing the distribution for HFN (A) and specific weight (B) for the different end-use groups. The solid lines represent the mean of each distribution. The white letters represent the Tukey statistical comparison between the groups.  Groups that are statistically similar share the same letter. UFG1, UFG2, UFG3 and UFG4 are represented by red, green, gray and peach colour, respectively.</a:t>
            </a:r>
            <a:endParaRPr lang="en-GB" sz="1400" b="0" strike="noStrike" spc="-1">
              <a:latin typeface="Arial"/>
            </a:endParaRPr>
          </a:p>
        </p:txBody>
      </p:sp>
      <p:sp>
        <p:nvSpPr>
          <p:cNvPr id="229" name="TextBox 10"/>
          <p:cNvSpPr/>
          <p:nvPr/>
        </p:nvSpPr>
        <p:spPr>
          <a:xfrm>
            <a:off x="423000" y="1328760"/>
            <a:ext cx="212400" cy="39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1" strike="noStrike" spc="-1">
                <a:solidFill>
                  <a:srgbClr val="000000"/>
                </a:solidFill>
                <a:latin typeface="Arial"/>
              </a:rPr>
              <a:t>A</a:t>
            </a:r>
            <a:endParaRPr lang="en-GB" sz="2000" b="0" strike="noStrike" spc="-1">
              <a:latin typeface="Arial"/>
            </a:endParaRPr>
          </a:p>
        </p:txBody>
      </p:sp>
      <p:sp>
        <p:nvSpPr>
          <p:cNvPr id="230" name="TextBox 11"/>
          <p:cNvSpPr/>
          <p:nvPr/>
        </p:nvSpPr>
        <p:spPr>
          <a:xfrm>
            <a:off x="5700960" y="1328760"/>
            <a:ext cx="212400" cy="39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1" strike="noStrike" spc="-1">
                <a:solidFill>
                  <a:srgbClr val="000000"/>
                </a:solidFill>
                <a:latin typeface="Arial"/>
              </a:rPr>
              <a:t>B</a:t>
            </a:r>
            <a:endParaRPr lang="en-GB" sz="2000" b="0" strike="noStrike" spc="-1">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14846</TotalTime>
  <Words>515</Words>
  <Application>Microsoft Office PowerPoint</Application>
  <PresentationFormat>Widescreen</PresentationFormat>
  <Paragraphs>36</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Shorinola, Oluwaseyi (ILRI)</dc:creator>
  <dc:description/>
  <cp:lastModifiedBy>Shorinola, Oluwaseyi (ILRI)</cp:lastModifiedBy>
  <cp:revision>74</cp:revision>
  <dcterms:created xsi:type="dcterms:W3CDTF">2021-02-21T14:23:02Z</dcterms:created>
  <dcterms:modified xsi:type="dcterms:W3CDTF">2021-10-26T09:27:34Z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6</vt:i4>
  </property>
</Properties>
</file>