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33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DF95-8C03-45E2-93F6-13D7695474DB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613-0A47-4CE5-B84E-2A1D8790B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DF95-8C03-45E2-93F6-13D7695474DB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613-0A47-4CE5-B84E-2A1D8790B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56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DF95-8C03-45E2-93F6-13D7695474DB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613-0A47-4CE5-B84E-2A1D8790B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048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DF95-8C03-45E2-93F6-13D7695474DB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613-0A47-4CE5-B84E-2A1D8790B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982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DF95-8C03-45E2-93F6-13D7695474DB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613-0A47-4CE5-B84E-2A1D8790B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395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DF95-8C03-45E2-93F6-13D7695474DB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613-0A47-4CE5-B84E-2A1D8790B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340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DF95-8C03-45E2-93F6-13D7695474DB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613-0A47-4CE5-B84E-2A1D8790B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29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DF95-8C03-45E2-93F6-13D7695474DB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613-0A47-4CE5-B84E-2A1D8790B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993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DF95-8C03-45E2-93F6-13D7695474DB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613-0A47-4CE5-B84E-2A1D8790B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619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DF95-8C03-45E2-93F6-13D7695474DB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613-0A47-4CE5-B84E-2A1D8790B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509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DF95-8C03-45E2-93F6-13D7695474DB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76613-0A47-4CE5-B84E-2A1D8790B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203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FDF95-8C03-45E2-93F6-13D7695474DB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76613-0A47-4CE5-B84E-2A1D8790B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113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>
            <a:extLst>
              <a:ext uri="{FF2B5EF4-FFF2-40B4-BE49-F238E27FC236}">
                <a16:creationId xmlns:a16="http://schemas.microsoft.com/office/drawing/2014/main" id="{CDADE5F0-E830-4994-8767-2A116D663E4E}"/>
              </a:ext>
            </a:extLst>
          </p:cNvPr>
          <p:cNvGrpSpPr/>
          <p:nvPr/>
        </p:nvGrpSpPr>
        <p:grpSpPr>
          <a:xfrm>
            <a:off x="4104567" y="2023075"/>
            <a:ext cx="3429295" cy="2070432"/>
            <a:chOff x="2363689" y="3917495"/>
            <a:chExt cx="3429295" cy="2070432"/>
          </a:xfrm>
        </p:grpSpPr>
        <p:sp>
          <p:nvSpPr>
            <p:cNvPr id="5" name="Rectangle 62">
              <a:extLst>
                <a:ext uri="{FF2B5EF4-FFF2-40B4-BE49-F238E27FC236}">
                  <a16:creationId xmlns:a16="http://schemas.microsoft.com/office/drawing/2014/main" id="{4B6D056E-3911-47E2-9552-F17A80FBCE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4956" y="4100782"/>
              <a:ext cx="2864785" cy="16406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6" name="Line 63">
              <a:extLst>
                <a:ext uri="{FF2B5EF4-FFF2-40B4-BE49-F238E27FC236}">
                  <a16:creationId xmlns:a16="http://schemas.microsoft.com/office/drawing/2014/main" id="{1764C5D6-95B6-40DB-A4BE-4C1B539531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4956" y="5418468"/>
              <a:ext cx="2864785" cy="0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7" name="Line 64">
              <a:extLst>
                <a:ext uri="{FF2B5EF4-FFF2-40B4-BE49-F238E27FC236}">
                  <a16:creationId xmlns:a16="http://schemas.microsoft.com/office/drawing/2014/main" id="{FBDFB94A-7A7A-41A7-BF32-22866B77EC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4956" y="4921116"/>
              <a:ext cx="2864785" cy="0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8" name="Line 65">
              <a:extLst>
                <a:ext uri="{FF2B5EF4-FFF2-40B4-BE49-F238E27FC236}">
                  <a16:creationId xmlns:a16="http://schemas.microsoft.com/office/drawing/2014/main" id="{BB400A4C-8A16-4941-9FF4-E2562B1267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4956" y="4423764"/>
              <a:ext cx="2864785" cy="0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9" name="Line 66">
              <a:extLst>
                <a:ext uri="{FF2B5EF4-FFF2-40B4-BE49-F238E27FC236}">
                  <a16:creationId xmlns:a16="http://schemas.microsoft.com/office/drawing/2014/main" id="{A0132C2A-DC83-452A-AA9F-16941CF5C8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12639" y="4100782"/>
              <a:ext cx="0" cy="1640668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10" name="Line 67">
              <a:extLst>
                <a:ext uri="{FF2B5EF4-FFF2-40B4-BE49-F238E27FC236}">
                  <a16:creationId xmlns:a16="http://schemas.microsoft.com/office/drawing/2014/main" id="{80DB5B7F-01BD-4CEB-8F9D-58FF2815E4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83052" y="4100782"/>
              <a:ext cx="0" cy="1640668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11" name="Line 68">
              <a:extLst>
                <a:ext uri="{FF2B5EF4-FFF2-40B4-BE49-F238E27FC236}">
                  <a16:creationId xmlns:a16="http://schemas.microsoft.com/office/drawing/2014/main" id="{DAA8E527-587F-4F3B-9FFF-256DF3282A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53465" y="4100782"/>
              <a:ext cx="0" cy="1640668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12" name="Line 69">
              <a:extLst>
                <a:ext uri="{FF2B5EF4-FFF2-40B4-BE49-F238E27FC236}">
                  <a16:creationId xmlns:a16="http://schemas.microsoft.com/office/drawing/2014/main" id="{EF72C64B-5FE8-4EA3-BDB6-276B59EFD0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23878" y="4100782"/>
              <a:ext cx="0" cy="1640668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13" name="Line 70">
              <a:extLst>
                <a:ext uri="{FF2B5EF4-FFF2-40B4-BE49-F238E27FC236}">
                  <a16:creationId xmlns:a16="http://schemas.microsoft.com/office/drawing/2014/main" id="{1775AF09-D726-4072-82CB-6CA2789418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4956" y="5669126"/>
              <a:ext cx="2864785" cy="0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14" name="Line 71">
              <a:extLst>
                <a:ext uri="{FF2B5EF4-FFF2-40B4-BE49-F238E27FC236}">
                  <a16:creationId xmlns:a16="http://schemas.microsoft.com/office/drawing/2014/main" id="{6A86CB65-131B-4B64-994C-D304F8E401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4956" y="5171774"/>
              <a:ext cx="2864785" cy="0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15" name="Line 72">
              <a:extLst>
                <a:ext uri="{FF2B5EF4-FFF2-40B4-BE49-F238E27FC236}">
                  <a16:creationId xmlns:a16="http://schemas.microsoft.com/office/drawing/2014/main" id="{5429D91C-B66C-4A48-958C-6FE65CCD93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4956" y="4674421"/>
              <a:ext cx="2864785" cy="0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16" name="Line 73">
              <a:extLst>
                <a:ext uri="{FF2B5EF4-FFF2-40B4-BE49-F238E27FC236}">
                  <a16:creationId xmlns:a16="http://schemas.microsoft.com/office/drawing/2014/main" id="{4CDA9A34-A812-4211-9DF3-A9755C5F17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4956" y="4177069"/>
              <a:ext cx="2864785" cy="0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17" name="Line 74">
              <a:extLst>
                <a:ext uri="{FF2B5EF4-FFF2-40B4-BE49-F238E27FC236}">
                  <a16:creationId xmlns:a16="http://schemas.microsoft.com/office/drawing/2014/main" id="{F7048244-65B8-4909-B76B-0B3894DE6D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73149" y="4100782"/>
              <a:ext cx="0" cy="1640668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18" name="Line 75">
              <a:extLst>
                <a:ext uri="{FF2B5EF4-FFF2-40B4-BE49-F238E27FC236}">
                  <a16:creationId xmlns:a16="http://schemas.microsoft.com/office/drawing/2014/main" id="{536BEECD-DCDC-4965-91A6-E858791642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47846" y="4100782"/>
              <a:ext cx="0" cy="1640668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19" name="Line 76">
              <a:extLst>
                <a:ext uri="{FF2B5EF4-FFF2-40B4-BE49-F238E27FC236}">
                  <a16:creationId xmlns:a16="http://schemas.microsoft.com/office/drawing/2014/main" id="{E3275789-F188-4C9A-B822-61D0549E91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18258" y="4100782"/>
              <a:ext cx="0" cy="1640668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20" name="Line 77">
              <a:extLst>
                <a:ext uri="{FF2B5EF4-FFF2-40B4-BE49-F238E27FC236}">
                  <a16:creationId xmlns:a16="http://schemas.microsoft.com/office/drawing/2014/main" id="{EF58499D-00F6-4510-9723-1DD244B039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88672" y="4100782"/>
              <a:ext cx="0" cy="1640668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21" name="Line 78">
              <a:extLst>
                <a:ext uri="{FF2B5EF4-FFF2-40B4-BE49-F238E27FC236}">
                  <a16:creationId xmlns:a16="http://schemas.microsoft.com/office/drawing/2014/main" id="{F7663BC4-8EB8-44D2-AF2F-DC5A33B0AD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59086" y="4100782"/>
              <a:ext cx="0" cy="1640668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22" name="Freeform 79">
              <a:extLst>
                <a:ext uri="{FF2B5EF4-FFF2-40B4-BE49-F238E27FC236}">
                  <a16:creationId xmlns:a16="http://schemas.microsoft.com/office/drawing/2014/main" id="{F965E1F4-9042-45F9-899D-A6E8BA338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611" y="4642717"/>
              <a:ext cx="2603474" cy="973899"/>
            </a:xfrm>
            <a:custGeom>
              <a:avLst/>
              <a:gdLst>
                <a:gd name="T0" fmla="*/ 6 w 598"/>
                <a:gd name="T1" fmla="*/ 235 h 241"/>
                <a:gd name="T2" fmla="*/ 18 w 598"/>
                <a:gd name="T3" fmla="*/ 241 h 241"/>
                <a:gd name="T4" fmla="*/ 31 w 598"/>
                <a:gd name="T5" fmla="*/ 238 h 241"/>
                <a:gd name="T6" fmla="*/ 43 w 598"/>
                <a:gd name="T7" fmla="*/ 233 h 241"/>
                <a:gd name="T8" fmla="*/ 55 w 598"/>
                <a:gd name="T9" fmla="*/ 227 h 241"/>
                <a:gd name="T10" fmla="*/ 68 w 598"/>
                <a:gd name="T11" fmla="*/ 219 h 241"/>
                <a:gd name="T12" fmla="*/ 80 w 598"/>
                <a:gd name="T13" fmla="*/ 210 h 241"/>
                <a:gd name="T14" fmla="*/ 92 w 598"/>
                <a:gd name="T15" fmla="*/ 200 h 241"/>
                <a:gd name="T16" fmla="*/ 105 w 598"/>
                <a:gd name="T17" fmla="*/ 189 h 241"/>
                <a:gd name="T18" fmla="*/ 117 w 598"/>
                <a:gd name="T19" fmla="*/ 177 h 241"/>
                <a:gd name="T20" fmla="*/ 129 w 598"/>
                <a:gd name="T21" fmla="*/ 164 h 241"/>
                <a:gd name="T22" fmla="*/ 142 w 598"/>
                <a:gd name="T23" fmla="*/ 150 h 241"/>
                <a:gd name="T24" fmla="*/ 154 w 598"/>
                <a:gd name="T25" fmla="*/ 134 h 241"/>
                <a:gd name="T26" fmla="*/ 166 w 598"/>
                <a:gd name="T27" fmla="*/ 116 h 241"/>
                <a:gd name="T28" fmla="*/ 179 w 598"/>
                <a:gd name="T29" fmla="*/ 95 h 241"/>
                <a:gd name="T30" fmla="*/ 191 w 598"/>
                <a:gd name="T31" fmla="*/ 73 h 241"/>
                <a:gd name="T32" fmla="*/ 203 w 598"/>
                <a:gd name="T33" fmla="*/ 51 h 241"/>
                <a:gd name="T34" fmla="*/ 216 w 598"/>
                <a:gd name="T35" fmla="*/ 31 h 241"/>
                <a:gd name="T36" fmla="*/ 228 w 598"/>
                <a:gd name="T37" fmla="*/ 14 h 241"/>
                <a:gd name="T38" fmla="*/ 240 w 598"/>
                <a:gd name="T39" fmla="*/ 4 h 241"/>
                <a:gd name="T40" fmla="*/ 253 w 598"/>
                <a:gd name="T41" fmla="*/ 0 h 241"/>
                <a:gd name="T42" fmla="*/ 265 w 598"/>
                <a:gd name="T43" fmla="*/ 3 h 241"/>
                <a:gd name="T44" fmla="*/ 277 w 598"/>
                <a:gd name="T45" fmla="*/ 14 h 241"/>
                <a:gd name="T46" fmla="*/ 290 w 598"/>
                <a:gd name="T47" fmla="*/ 31 h 241"/>
                <a:gd name="T48" fmla="*/ 302 w 598"/>
                <a:gd name="T49" fmla="*/ 53 h 241"/>
                <a:gd name="T50" fmla="*/ 314 w 598"/>
                <a:gd name="T51" fmla="*/ 77 h 241"/>
                <a:gd name="T52" fmla="*/ 327 w 598"/>
                <a:gd name="T53" fmla="*/ 101 h 241"/>
                <a:gd name="T54" fmla="*/ 339 w 598"/>
                <a:gd name="T55" fmla="*/ 125 h 241"/>
                <a:gd name="T56" fmla="*/ 351 w 598"/>
                <a:gd name="T57" fmla="*/ 146 h 241"/>
                <a:gd name="T58" fmla="*/ 364 w 598"/>
                <a:gd name="T59" fmla="*/ 165 h 241"/>
                <a:gd name="T60" fmla="*/ 376 w 598"/>
                <a:gd name="T61" fmla="*/ 180 h 241"/>
                <a:gd name="T62" fmla="*/ 388 w 598"/>
                <a:gd name="T63" fmla="*/ 192 h 241"/>
                <a:gd name="T64" fmla="*/ 401 w 598"/>
                <a:gd name="T65" fmla="*/ 202 h 241"/>
                <a:gd name="T66" fmla="*/ 413 w 598"/>
                <a:gd name="T67" fmla="*/ 209 h 241"/>
                <a:gd name="T68" fmla="*/ 425 w 598"/>
                <a:gd name="T69" fmla="*/ 214 h 241"/>
                <a:gd name="T70" fmla="*/ 438 w 598"/>
                <a:gd name="T71" fmla="*/ 218 h 241"/>
                <a:gd name="T72" fmla="*/ 450 w 598"/>
                <a:gd name="T73" fmla="*/ 221 h 241"/>
                <a:gd name="T74" fmla="*/ 462 w 598"/>
                <a:gd name="T75" fmla="*/ 222 h 241"/>
                <a:gd name="T76" fmla="*/ 475 w 598"/>
                <a:gd name="T77" fmla="*/ 224 h 241"/>
                <a:gd name="T78" fmla="*/ 487 w 598"/>
                <a:gd name="T79" fmla="*/ 225 h 241"/>
                <a:gd name="T80" fmla="*/ 499 w 598"/>
                <a:gd name="T81" fmla="*/ 225 h 241"/>
                <a:gd name="T82" fmla="*/ 512 w 598"/>
                <a:gd name="T83" fmla="*/ 226 h 241"/>
                <a:gd name="T84" fmla="*/ 524 w 598"/>
                <a:gd name="T85" fmla="*/ 227 h 241"/>
                <a:gd name="T86" fmla="*/ 536 w 598"/>
                <a:gd name="T87" fmla="*/ 228 h 241"/>
                <a:gd name="T88" fmla="*/ 549 w 598"/>
                <a:gd name="T89" fmla="*/ 229 h 241"/>
                <a:gd name="T90" fmla="*/ 561 w 598"/>
                <a:gd name="T91" fmla="*/ 230 h 241"/>
                <a:gd name="T92" fmla="*/ 573 w 598"/>
                <a:gd name="T93" fmla="*/ 231 h 241"/>
                <a:gd name="T94" fmla="*/ 586 w 598"/>
                <a:gd name="T95" fmla="*/ 233 h 241"/>
                <a:gd name="T96" fmla="*/ 598 w 598"/>
                <a:gd name="T97" fmla="*/ 234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8" h="241">
                  <a:moveTo>
                    <a:pt x="0" y="215"/>
                  </a:moveTo>
                  <a:lnTo>
                    <a:pt x="6" y="235"/>
                  </a:lnTo>
                  <a:lnTo>
                    <a:pt x="12" y="240"/>
                  </a:lnTo>
                  <a:lnTo>
                    <a:pt x="18" y="241"/>
                  </a:lnTo>
                  <a:lnTo>
                    <a:pt x="25" y="240"/>
                  </a:lnTo>
                  <a:lnTo>
                    <a:pt x="31" y="238"/>
                  </a:lnTo>
                  <a:lnTo>
                    <a:pt x="37" y="236"/>
                  </a:lnTo>
                  <a:lnTo>
                    <a:pt x="43" y="233"/>
                  </a:lnTo>
                  <a:lnTo>
                    <a:pt x="49" y="230"/>
                  </a:lnTo>
                  <a:lnTo>
                    <a:pt x="55" y="227"/>
                  </a:lnTo>
                  <a:lnTo>
                    <a:pt x="62" y="223"/>
                  </a:lnTo>
                  <a:lnTo>
                    <a:pt x="68" y="219"/>
                  </a:lnTo>
                  <a:lnTo>
                    <a:pt x="74" y="215"/>
                  </a:lnTo>
                  <a:lnTo>
                    <a:pt x="80" y="210"/>
                  </a:lnTo>
                  <a:lnTo>
                    <a:pt x="86" y="205"/>
                  </a:lnTo>
                  <a:lnTo>
                    <a:pt x="92" y="200"/>
                  </a:lnTo>
                  <a:lnTo>
                    <a:pt x="99" y="194"/>
                  </a:lnTo>
                  <a:lnTo>
                    <a:pt x="105" y="189"/>
                  </a:lnTo>
                  <a:lnTo>
                    <a:pt x="111" y="183"/>
                  </a:lnTo>
                  <a:lnTo>
                    <a:pt x="117" y="177"/>
                  </a:lnTo>
                  <a:lnTo>
                    <a:pt x="123" y="171"/>
                  </a:lnTo>
                  <a:lnTo>
                    <a:pt x="129" y="164"/>
                  </a:lnTo>
                  <a:lnTo>
                    <a:pt x="136" y="158"/>
                  </a:lnTo>
                  <a:lnTo>
                    <a:pt x="142" y="150"/>
                  </a:lnTo>
                  <a:lnTo>
                    <a:pt x="148" y="143"/>
                  </a:lnTo>
                  <a:lnTo>
                    <a:pt x="154" y="134"/>
                  </a:lnTo>
                  <a:lnTo>
                    <a:pt x="160" y="125"/>
                  </a:lnTo>
                  <a:lnTo>
                    <a:pt x="166" y="116"/>
                  </a:lnTo>
                  <a:lnTo>
                    <a:pt x="173" y="106"/>
                  </a:lnTo>
                  <a:lnTo>
                    <a:pt x="179" y="95"/>
                  </a:lnTo>
                  <a:lnTo>
                    <a:pt x="185" y="84"/>
                  </a:lnTo>
                  <a:lnTo>
                    <a:pt x="191" y="73"/>
                  </a:lnTo>
                  <a:lnTo>
                    <a:pt x="197" y="62"/>
                  </a:lnTo>
                  <a:lnTo>
                    <a:pt x="203" y="51"/>
                  </a:lnTo>
                  <a:lnTo>
                    <a:pt x="210" y="41"/>
                  </a:lnTo>
                  <a:lnTo>
                    <a:pt x="216" y="31"/>
                  </a:lnTo>
                  <a:lnTo>
                    <a:pt x="222" y="22"/>
                  </a:lnTo>
                  <a:lnTo>
                    <a:pt x="228" y="14"/>
                  </a:lnTo>
                  <a:lnTo>
                    <a:pt x="234" y="8"/>
                  </a:lnTo>
                  <a:lnTo>
                    <a:pt x="240" y="4"/>
                  </a:lnTo>
                  <a:lnTo>
                    <a:pt x="247" y="1"/>
                  </a:lnTo>
                  <a:lnTo>
                    <a:pt x="253" y="0"/>
                  </a:lnTo>
                  <a:lnTo>
                    <a:pt x="259" y="1"/>
                  </a:lnTo>
                  <a:lnTo>
                    <a:pt x="265" y="3"/>
                  </a:lnTo>
                  <a:lnTo>
                    <a:pt x="271" y="8"/>
                  </a:lnTo>
                  <a:lnTo>
                    <a:pt x="277" y="14"/>
                  </a:lnTo>
                  <a:lnTo>
                    <a:pt x="284" y="22"/>
                  </a:lnTo>
                  <a:lnTo>
                    <a:pt x="290" y="31"/>
                  </a:lnTo>
                  <a:lnTo>
                    <a:pt x="296" y="42"/>
                  </a:lnTo>
                  <a:lnTo>
                    <a:pt x="302" y="53"/>
                  </a:lnTo>
                  <a:lnTo>
                    <a:pt x="308" y="65"/>
                  </a:lnTo>
                  <a:lnTo>
                    <a:pt x="314" y="77"/>
                  </a:lnTo>
                  <a:lnTo>
                    <a:pt x="321" y="89"/>
                  </a:lnTo>
                  <a:lnTo>
                    <a:pt x="327" y="101"/>
                  </a:lnTo>
                  <a:lnTo>
                    <a:pt x="333" y="113"/>
                  </a:lnTo>
                  <a:lnTo>
                    <a:pt x="339" y="125"/>
                  </a:lnTo>
                  <a:lnTo>
                    <a:pt x="345" y="136"/>
                  </a:lnTo>
                  <a:lnTo>
                    <a:pt x="351" y="146"/>
                  </a:lnTo>
                  <a:lnTo>
                    <a:pt x="358" y="156"/>
                  </a:lnTo>
                  <a:lnTo>
                    <a:pt x="364" y="165"/>
                  </a:lnTo>
                  <a:lnTo>
                    <a:pt x="370" y="173"/>
                  </a:lnTo>
                  <a:lnTo>
                    <a:pt x="376" y="180"/>
                  </a:lnTo>
                  <a:lnTo>
                    <a:pt x="382" y="187"/>
                  </a:lnTo>
                  <a:lnTo>
                    <a:pt x="388" y="192"/>
                  </a:lnTo>
                  <a:lnTo>
                    <a:pt x="395" y="198"/>
                  </a:lnTo>
                  <a:lnTo>
                    <a:pt x="401" y="202"/>
                  </a:lnTo>
                  <a:lnTo>
                    <a:pt x="407" y="206"/>
                  </a:lnTo>
                  <a:lnTo>
                    <a:pt x="413" y="209"/>
                  </a:lnTo>
                  <a:lnTo>
                    <a:pt x="419" y="212"/>
                  </a:lnTo>
                  <a:lnTo>
                    <a:pt x="425" y="214"/>
                  </a:lnTo>
                  <a:lnTo>
                    <a:pt x="432" y="216"/>
                  </a:lnTo>
                  <a:lnTo>
                    <a:pt x="438" y="218"/>
                  </a:lnTo>
                  <a:lnTo>
                    <a:pt x="444" y="219"/>
                  </a:lnTo>
                  <a:lnTo>
                    <a:pt x="450" y="221"/>
                  </a:lnTo>
                  <a:lnTo>
                    <a:pt x="456" y="222"/>
                  </a:lnTo>
                  <a:lnTo>
                    <a:pt x="462" y="222"/>
                  </a:lnTo>
                  <a:lnTo>
                    <a:pt x="469" y="223"/>
                  </a:lnTo>
                  <a:lnTo>
                    <a:pt x="475" y="224"/>
                  </a:lnTo>
                  <a:lnTo>
                    <a:pt x="481" y="224"/>
                  </a:lnTo>
                  <a:lnTo>
                    <a:pt x="487" y="225"/>
                  </a:lnTo>
                  <a:lnTo>
                    <a:pt x="493" y="225"/>
                  </a:lnTo>
                  <a:lnTo>
                    <a:pt x="499" y="225"/>
                  </a:lnTo>
                  <a:lnTo>
                    <a:pt x="506" y="226"/>
                  </a:lnTo>
                  <a:lnTo>
                    <a:pt x="512" y="226"/>
                  </a:lnTo>
                  <a:lnTo>
                    <a:pt x="518" y="226"/>
                  </a:lnTo>
                  <a:lnTo>
                    <a:pt x="524" y="227"/>
                  </a:lnTo>
                  <a:lnTo>
                    <a:pt x="530" y="227"/>
                  </a:lnTo>
                  <a:lnTo>
                    <a:pt x="536" y="228"/>
                  </a:lnTo>
                  <a:lnTo>
                    <a:pt x="543" y="228"/>
                  </a:lnTo>
                  <a:lnTo>
                    <a:pt x="549" y="229"/>
                  </a:lnTo>
                  <a:lnTo>
                    <a:pt x="555" y="230"/>
                  </a:lnTo>
                  <a:lnTo>
                    <a:pt x="561" y="230"/>
                  </a:lnTo>
                  <a:lnTo>
                    <a:pt x="567" y="231"/>
                  </a:lnTo>
                  <a:lnTo>
                    <a:pt x="573" y="231"/>
                  </a:lnTo>
                  <a:lnTo>
                    <a:pt x="580" y="232"/>
                  </a:lnTo>
                  <a:lnTo>
                    <a:pt x="586" y="233"/>
                  </a:lnTo>
                  <a:lnTo>
                    <a:pt x="592" y="233"/>
                  </a:lnTo>
                  <a:lnTo>
                    <a:pt x="598" y="234"/>
                  </a:lnTo>
                </a:path>
              </a:pathLst>
            </a:custGeom>
            <a:noFill/>
            <a:ln w="12700" cap="flat">
              <a:solidFill>
                <a:srgbClr val="F8766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23" name="Freeform 80">
              <a:extLst>
                <a:ext uri="{FF2B5EF4-FFF2-40B4-BE49-F238E27FC236}">
                  <a16:creationId xmlns:a16="http://schemas.microsoft.com/office/drawing/2014/main" id="{E4E74787-DE7B-47B8-A05C-E8F9C2549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611" y="4497079"/>
              <a:ext cx="2603474" cy="1135390"/>
            </a:xfrm>
            <a:custGeom>
              <a:avLst/>
              <a:gdLst>
                <a:gd name="T0" fmla="*/ 6 w 598"/>
                <a:gd name="T1" fmla="*/ 274 h 281"/>
                <a:gd name="T2" fmla="*/ 18 w 598"/>
                <a:gd name="T3" fmla="*/ 273 h 281"/>
                <a:gd name="T4" fmla="*/ 31 w 598"/>
                <a:gd name="T5" fmla="*/ 269 h 281"/>
                <a:gd name="T6" fmla="*/ 43 w 598"/>
                <a:gd name="T7" fmla="*/ 262 h 281"/>
                <a:gd name="T8" fmla="*/ 55 w 598"/>
                <a:gd name="T9" fmla="*/ 254 h 281"/>
                <a:gd name="T10" fmla="*/ 68 w 598"/>
                <a:gd name="T11" fmla="*/ 244 h 281"/>
                <a:gd name="T12" fmla="*/ 80 w 598"/>
                <a:gd name="T13" fmla="*/ 232 h 281"/>
                <a:gd name="T14" fmla="*/ 92 w 598"/>
                <a:gd name="T15" fmla="*/ 219 h 281"/>
                <a:gd name="T16" fmla="*/ 105 w 598"/>
                <a:gd name="T17" fmla="*/ 205 h 281"/>
                <a:gd name="T18" fmla="*/ 117 w 598"/>
                <a:gd name="T19" fmla="*/ 191 h 281"/>
                <a:gd name="T20" fmla="*/ 129 w 598"/>
                <a:gd name="T21" fmla="*/ 176 h 281"/>
                <a:gd name="T22" fmla="*/ 142 w 598"/>
                <a:gd name="T23" fmla="*/ 158 h 281"/>
                <a:gd name="T24" fmla="*/ 154 w 598"/>
                <a:gd name="T25" fmla="*/ 138 h 281"/>
                <a:gd name="T26" fmla="*/ 166 w 598"/>
                <a:gd name="T27" fmla="*/ 115 h 281"/>
                <a:gd name="T28" fmla="*/ 179 w 598"/>
                <a:gd name="T29" fmla="*/ 91 h 281"/>
                <a:gd name="T30" fmla="*/ 191 w 598"/>
                <a:gd name="T31" fmla="*/ 65 h 281"/>
                <a:gd name="T32" fmla="*/ 203 w 598"/>
                <a:gd name="T33" fmla="*/ 41 h 281"/>
                <a:gd name="T34" fmla="*/ 216 w 598"/>
                <a:gd name="T35" fmla="*/ 20 h 281"/>
                <a:gd name="T36" fmla="*/ 228 w 598"/>
                <a:gd name="T37" fmla="*/ 6 h 281"/>
                <a:gd name="T38" fmla="*/ 240 w 598"/>
                <a:gd name="T39" fmla="*/ 0 h 281"/>
                <a:gd name="T40" fmla="*/ 253 w 598"/>
                <a:gd name="T41" fmla="*/ 3 h 281"/>
                <a:gd name="T42" fmla="*/ 265 w 598"/>
                <a:gd name="T43" fmla="*/ 16 h 281"/>
                <a:gd name="T44" fmla="*/ 277 w 598"/>
                <a:gd name="T45" fmla="*/ 36 h 281"/>
                <a:gd name="T46" fmla="*/ 290 w 598"/>
                <a:gd name="T47" fmla="*/ 62 h 281"/>
                <a:gd name="T48" fmla="*/ 302 w 598"/>
                <a:gd name="T49" fmla="*/ 91 h 281"/>
                <a:gd name="T50" fmla="*/ 314 w 598"/>
                <a:gd name="T51" fmla="*/ 121 h 281"/>
                <a:gd name="T52" fmla="*/ 327 w 598"/>
                <a:gd name="T53" fmla="*/ 150 h 281"/>
                <a:gd name="T54" fmla="*/ 339 w 598"/>
                <a:gd name="T55" fmla="*/ 177 h 281"/>
                <a:gd name="T56" fmla="*/ 351 w 598"/>
                <a:gd name="T57" fmla="*/ 200 h 281"/>
                <a:gd name="T58" fmla="*/ 364 w 598"/>
                <a:gd name="T59" fmla="*/ 219 h 281"/>
                <a:gd name="T60" fmla="*/ 376 w 598"/>
                <a:gd name="T61" fmla="*/ 235 h 281"/>
                <a:gd name="T62" fmla="*/ 388 w 598"/>
                <a:gd name="T63" fmla="*/ 247 h 281"/>
                <a:gd name="T64" fmla="*/ 401 w 598"/>
                <a:gd name="T65" fmla="*/ 256 h 281"/>
                <a:gd name="T66" fmla="*/ 413 w 598"/>
                <a:gd name="T67" fmla="*/ 263 h 281"/>
                <a:gd name="T68" fmla="*/ 425 w 598"/>
                <a:gd name="T69" fmla="*/ 268 h 281"/>
                <a:gd name="T70" fmla="*/ 438 w 598"/>
                <a:gd name="T71" fmla="*/ 271 h 281"/>
                <a:gd name="T72" fmla="*/ 450 w 598"/>
                <a:gd name="T73" fmla="*/ 274 h 281"/>
                <a:gd name="T74" fmla="*/ 462 w 598"/>
                <a:gd name="T75" fmla="*/ 275 h 281"/>
                <a:gd name="T76" fmla="*/ 475 w 598"/>
                <a:gd name="T77" fmla="*/ 276 h 281"/>
                <a:gd name="T78" fmla="*/ 487 w 598"/>
                <a:gd name="T79" fmla="*/ 277 h 281"/>
                <a:gd name="T80" fmla="*/ 499 w 598"/>
                <a:gd name="T81" fmla="*/ 278 h 281"/>
                <a:gd name="T82" fmla="*/ 512 w 598"/>
                <a:gd name="T83" fmla="*/ 278 h 281"/>
                <a:gd name="T84" fmla="*/ 524 w 598"/>
                <a:gd name="T85" fmla="*/ 279 h 281"/>
                <a:gd name="T86" fmla="*/ 536 w 598"/>
                <a:gd name="T87" fmla="*/ 279 h 281"/>
                <a:gd name="T88" fmla="*/ 549 w 598"/>
                <a:gd name="T89" fmla="*/ 279 h 281"/>
                <a:gd name="T90" fmla="*/ 561 w 598"/>
                <a:gd name="T91" fmla="*/ 280 h 281"/>
                <a:gd name="T92" fmla="*/ 573 w 598"/>
                <a:gd name="T93" fmla="*/ 280 h 281"/>
                <a:gd name="T94" fmla="*/ 586 w 598"/>
                <a:gd name="T95" fmla="*/ 281 h 281"/>
                <a:gd name="T96" fmla="*/ 598 w 598"/>
                <a:gd name="T97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8" h="281">
                  <a:moveTo>
                    <a:pt x="0" y="266"/>
                  </a:moveTo>
                  <a:lnTo>
                    <a:pt x="6" y="274"/>
                  </a:lnTo>
                  <a:lnTo>
                    <a:pt x="12" y="275"/>
                  </a:lnTo>
                  <a:lnTo>
                    <a:pt x="18" y="273"/>
                  </a:lnTo>
                  <a:lnTo>
                    <a:pt x="25" y="271"/>
                  </a:lnTo>
                  <a:lnTo>
                    <a:pt x="31" y="269"/>
                  </a:lnTo>
                  <a:lnTo>
                    <a:pt x="37" y="266"/>
                  </a:lnTo>
                  <a:lnTo>
                    <a:pt x="43" y="262"/>
                  </a:lnTo>
                  <a:lnTo>
                    <a:pt x="49" y="258"/>
                  </a:lnTo>
                  <a:lnTo>
                    <a:pt x="55" y="254"/>
                  </a:lnTo>
                  <a:lnTo>
                    <a:pt x="62" y="249"/>
                  </a:lnTo>
                  <a:lnTo>
                    <a:pt x="68" y="244"/>
                  </a:lnTo>
                  <a:lnTo>
                    <a:pt x="74" y="238"/>
                  </a:lnTo>
                  <a:lnTo>
                    <a:pt x="80" y="232"/>
                  </a:lnTo>
                  <a:lnTo>
                    <a:pt x="86" y="226"/>
                  </a:lnTo>
                  <a:lnTo>
                    <a:pt x="92" y="219"/>
                  </a:lnTo>
                  <a:lnTo>
                    <a:pt x="99" y="212"/>
                  </a:lnTo>
                  <a:lnTo>
                    <a:pt x="105" y="205"/>
                  </a:lnTo>
                  <a:lnTo>
                    <a:pt x="111" y="198"/>
                  </a:lnTo>
                  <a:lnTo>
                    <a:pt x="117" y="191"/>
                  </a:lnTo>
                  <a:lnTo>
                    <a:pt x="123" y="184"/>
                  </a:lnTo>
                  <a:lnTo>
                    <a:pt x="129" y="176"/>
                  </a:lnTo>
                  <a:lnTo>
                    <a:pt x="136" y="167"/>
                  </a:lnTo>
                  <a:lnTo>
                    <a:pt x="142" y="158"/>
                  </a:lnTo>
                  <a:lnTo>
                    <a:pt x="148" y="148"/>
                  </a:lnTo>
                  <a:lnTo>
                    <a:pt x="154" y="138"/>
                  </a:lnTo>
                  <a:lnTo>
                    <a:pt x="160" y="127"/>
                  </a:lnTo>
                  <a:lnTo>
                    <a:pt x="166" y="115"/>
                  </a:lnTo>
                  <a:lnTo>
                    <a:pt x="173" y="103"/>
                  </a:lnTo>
                  <a:lnTo>
                    <a:pt x="179" y="91"/>
                  </a:lnTo>
                  <a:lnTo>
                    <a:pt x="185" y="77"/>
                  </a:lnTo>
                  <a:lnTo>
                    <a:pt x="191" y="65"/>
                  </a:lnTo>
                  <a:lnTo>
                    <a:pt x="197" y="52"/>
                  </a:lnTo>
                  <a:lnTo>
                    <a:pt x="203" y="41"/>
                  </a:lnTo>
                  <a:lnTo>
                    <a:pt x="210" y="29"/>
                  </a:lnTo>
                  <a:lnTo>
                    <a:pt x="216" y="20"/>
                  </a:lnTo>
                  <a:lnTo>
                    <a:pt x="222" y="12"/>
                  </a:lnTo>
                  <a:lnTo>
                    <a:pt x="228" y="6"/>
                  </a:lnTo>
                  <a:lnTo>
                    <a:pt x="234" y="2"/>
                  </a:lnTo>
                  <a:lnTo>
                    <a:pt x="240" y="0"/>
                  </a:lnTo>
                  <a:lnTo>
                    <a:pt x="247" y="1"/>
                  </a:lnTo>
                  <a:lnTo>
                    <a:pt x="253" y="3"/>
                  </a:lnTo>
                  <a:lnTo>
                    <a:pt x="259" y="9"/>
                  </a:lnTo>
                  <a:lnTo>
                    <a:pt x="265" y="16"/>
                  </a:lnTo>
                  <a:lnTo>
                    <a:pt x="271" y="25"/>
                  </a:lnTo>
                  <a:lnTo>
                    <a:pt x="277" y="36"/>
                  </a:lnTo>
                  <a:lnTo>
                    <a:pt x="284" y="48"/>
                  </a:lnTo>
                  <a:lnTo>
                    <a:pt x="290" y="62"/>
                  </a:lnTo>
                  <a:lnTo>
                    <a:pt x="296" y="76"/>
                  </a:lnTo>
                  <a:lnTo>
                    <a:pt x="302" y="91"/>
                  </a:lnTo>
                  <a:lnTo>
                    <a:pt x="308" y="106"/>
                  </a:lnTo>
                  <a:lnTo>
                    <a:pt x="314" y="121"/>
                  </a:lnTo>
                  <a:lnTo>
                    <a:pt x="321" y="136"/>
                  </a:lnTo>
                  <a:lnTo>
                    <a:pt x="327" y="150"/>
                  </a:lnTo>
                  <a:lnTo>
                    <a:pt x="333" y="164"/>
                  </a:lnTo>
                  <a:lnTo>
                    <a:pt x="339" y="177"/>
                  </a:lnTo>
                  <a:lnTo>
                    <a:pt x="345" y="189"/>
                  </a:lnTo>
                  <a:lnTo>
                    <a:pt x="351" y="200"/>
                  </a:lnTo>
                  <a:lnTo>
                    <a:pt x="358" y="210"/>
                  </a:lnTo>
                  <a:lnTo>
                    <a:pt x="364" y="219"/>
                  </a:lnTo>
                  <a:lnTo>
                    <a:pt x="370" y="228"/>
                  </a:lnTo>
                  <a:lnTo>
                    <a:pt x="376" y="235"/>
                  </a:lnTo>
                  <a:lnTo>
                    <a:pt x="382" y="241"/>
                  </a:lnTo>
                  <a:lnTo>
                    <a:pt x="388" y="247"/>
                  </a:lnTo>
                  <a:lnTo>
                    <a:pt x="395" y="252"/>
                  </a:lnTo>
                  <a:lnTo>
                    <a:pt x="401" y="256"/>
                  </a:lnTo>
                  <a:lnTo>
                    <a:pt x="407" y="260"/>
                  </a:lnTo>
                  <a:lnTo>
                    <a:pt x="413" y="263"/>
                  </a:lnTo>
                  <a:lnTo>
                    <a:pt x="419" y="266"/>
                  </a:lnTo>
                  <a:lnTo>
                    <a:pt x="425" y="268"/>
                  </a:lnTo>
                  <a:lnTo>
                    <a:pt x="432" y="270"/>
                  </a:lnTo>
                  <a:lnTo>
                    <a:pt x="438" y="271"/>
                  </a:lnTo>
                  <a:lnTo>
                    <a:pt x="444" y="272"/>
                  </a:lnTo>
                  <a:lnTo>
                    <a:pt x="450" y="274"/>
                  </a:lnTo>
                  <a:lnTo>
                    <a:pt x="456" y="274"/>
                  </a:lnTo>
                  <a:lnTo>
                    <a:pt x="462" y="275"/>
                  </a:lnTo>
                  <a:lnTo>
                    <a:pt x="469" y="276"/>
                  </a:lnTo>
                  <a:lnTo>
                    <a:pt x="475" y="276"/>
                  </a:lnTo>
                  <a:lnTo>
                    <a:pt x="481" y="277"/>
                  </a:lnTo>
                  <a:lnTo>
                    <a:pt x="487" y="277"/>
                  </a:lnTo>
                  <a:lnTo>
                    <a:pt x="493" y="277"/>
                  </a:lnTo>
                  <a:lnTo>
                    <a:pt x="499" y="278"/>
                  </a:lnTo>
                  <a:lnTo>
                    <a:pt x="506" y="278"/>
                  </a:lnTo>
                  <a:lnTo>
                    <a:pt x="512" y="278"/>
                  </a:lnTo>
                  <a:lnTo>
                    <a:pt x="518" y="278"/>
                  </a:lnTo>
                  <a:lnTo>
                    <a:pt x="524" y="279"/>
                  </a:lnTo>
                  <a:lnTo>
                    <a:pt x="530" y="279"/>
                  </a:lnTo>
                  <a:lnTo>
                    <a:pt x="536" y="279"/>
                  </a:lnTo>
                  <a:lnTo>
                    <a:pt x="543" y="279"/>
                  </a:lnTo>
                  <a:lnTo>
                    <a:pt x="549" y="279"/>
                  </a:lnTo>
                  <a:lnTo>
                    <a:pt x="555" y="280"/>
                  </a:lnTo>
                  <a:lnTo>
                    <a:pt x="561" y="280"/>
                  </a:lnTo>
                  <a:lnTo>
                    <a:pt x="567" y="280"/>
                  </a:lnTo>
                  <a:lnTo>
                    <a:pt x="573" y="280"/>
                  </a:lnTo>
                  <a:lnTo>
                    <a:pt x="580" y="280"/>
                  </a:lnTo>
                  <a:lnTo>
                    <a:pt x="586" y="281"/>
                  </a:lnTo>
                  <a:lnTo>
                    <a:pt x="592" y="281"/>
                  </a:lnTo>
                  <a:lnTo>
                    <a:pt x="598" y="281"/>
                  </a:lnTo>
                </a:path>
              </a:pathLst>
            </a:custGeom>
            <a:noFill/>
            <a:ln w="12700" cap="flat">
              <a:solidFill>
                <a:srgbClr val="00BA3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24" name="Freeform 81">
              <a:extLst>
                <a:ext uri="{FF2B5EF4-FFF2-40B4-BE49-F238E27FC236}">
                  <a16:creationId xmlns:a16="http://schemas.microsoft.com/office/drawing/2014/main" id="{AF4991E2-5E24-448F-98E5-F818CB43E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611" y="4452495"/>
              <a:ext cx="2603474" cy="1187899"/>
            </a:xfrm>
            <a:custGeom>
              <a:avLst/>
              <a:gdLst>
                <a:gd name="T0" fmla="*/ 6 w 598"/>
                <a:gd name="T1" fmla="*/ 283 h 294"/>
                <a:gd name="T2" fmla="*/ 18 w 598"/>
                <a:gd name="T3" fmla="*/ 282 h 294"/>
                <a:gd name="T4" fmla="*/ 31 w 598"/>
                <a:gd name="T5" fmla="*/ 276 h 294"/>
                <a:gd name="T6" fmla="*/ 43 w 598"/>
                <a:gd name="T7" fmla="*/ 269 h 294"/>
                <a:gd name="T8" fmla="*/ 55 w 598"/>
                <a:gd name="T9" fmla="*/ 259 h 294"/>
                <a:gd name="T10" fmla="*/ 68 w 598"/>
                <a:gd name="T11" fmla="*/ 248 h 294"/>
                <a:gd name="T12" fmla="*/ 80 w 598"/>
                <a:gd name="T13" fmla="*/ 235 h 294"/>
                <a:gd name="T14" fmla="*/ 92 w 598"/>
                <a:gd name="T15" fmla="*/ 220 h 294"/>
                <a:gd name="T16" fmla="*/ 105 w 598"/>
                <a:gd name="T17" fmla="*/ 206 h 294"/>
                <a:gd name="T18" fmla="*/ 117 w 598"/>
                <a:gd name="T19" fmla="*/ 190 h 294"/>
                <a:gd name="T20" fmla="*/ 129 w 598"/>
                <a:gd name="T21" fmla="*/ 173 h 294"/>
                <a:gd name="T22" fmla="*/ 142 w 598"/>
                <a:gd name="T23" fmla="*/ 153 h 294"/>
                <a:gd name="T24" fmla="*/ 154 w 598"/>
                <a:gd name="T25" fmla="*/ 131 h 294"/>
                <a:gd name="T26" fmla="*/ 166 w 598"/>
                <a:gd name="T27" fmla="*/ 106 h 294"/>
                <a:gd name="T28" fmla="*/ 179 w 598"/>
                <a:gd name="T29" fmla="*/ 79 h 294"/>
                <a:gd name="T30" fmla="*/ 191 w 598"/>
                <a:gd name="T31" fmla="*/ 52 h 294"/>
                <a:gd name="T32" fmla="*/ 203 w 598"/>
                <a:gd name="T33" fmla="*/ 29 h 294"/>
                <a:gd name="T34" fmla="*/ 216 w 598"/>
                <a:gd name="T35" fmla="*/ 11 h 294"/>
                <a:gd name="T36" fmla="*/ 228 w 598"/>
                <a:gd name="T37" fmla="*/ 1 h 294"/>
                <a:gd name="T38" fmla="*/ 240 w 598"/>
                <a:gd name="T39" fmla="*/ 2 h 294"/>
                <a:gd name="T40" fmla="*/ 253 w 598"/>
                <a:gd name="T41" fmla="*/ 12 h 294"/>
                <a:gd name="T42" fmla="*/ 265 w 598"/>
                <a:gd name="T43" fmla="*/ 31 h 294"/>
                <a:gd name="T44" fmla="*/ 277 w 598"/>
                <a:gd name="T45" fmla="*/ 57 h 294"/>
                <a:gd name="T46" fmla="*/ 290 w 598"/>
                <a:gd name="T47" fmla="*/ 87 h 294"/>
                <a:gd name="T48" fmla="*/ 302 w 598"/>
                <a:gd name="T49" fmla="*/ 120 h 294"/>
                <a:gd name="T50" fmla="*/ 314 w 598"/>
                <a:gd name="T51" fmla="*/ 151 h 294"/>
                <a:gd name="T52" fmla="*/ 327 w 598"/>
                <a:gd name="T53" fmla="*/ 180 h 294"/>
                <a:gd name="T54" fmla="*/ 339 w 598"/>
                <a:gd name="T55" fmla="*/ 205 h 294"/>
                <a:gd name="T56" fmla="*/ 351 w 598"/>
                <a:gd name="T57" fmla="*/ 227 h 294"/>
                <a:gd name="T58" fmla="*/ 364 w 598"/>
                <a:gd name="T59" fmla="*/ 244 h 294"/>
                <a:gd name="T60" fmla="*/ 376 w 598"/>
                <a:gd name="T61" fmla="*/ 257 h 294"/>
                <a:gd name="T62" fmla="*/ 388 w 598"/>
                <a:gd name="T63" fmla="*/ 267 h 294"/>
                <a:gd name="T64" fmla="*/ 401 w 598"/>
                <a:gd name="T65" fmla="*/ 275 h 294"/>
                <a:gd name="T66" fmla="*/ 413 w 598"/>
                <a:gd name="T67" fmla="*/ 280 h 294"/>
                <a:gd name="T68" fmla="*/ 425 w 598"/>
                <a:gd name="T69" fmla="*/ 284 h 294"/>
                <a:gd name="T70" fmla="*/ 438 w 598"/>
                <a:gd name="T71" fmla="*/ 286 h 294"/>
                <a:gd name="T72" fmla="*/ 450 w 598"/>
                <a:gd name="T73" fmla="*/ 288 h 294"/>
                <a:gd name="T74" fmla="*/ 462 w 598"/>
                <a:gd name="T75" fmla="*/ 289 h 294"/>
                <a:gd name="T76" fmla="*/ 475 w 598"/>
                <a:gd name="T77" fmla="*/ 290 h 294"/>
                <a:gd name="T78" fmla="*/ 487 w 598"/>
                <a:gd name="T79" fmla="*/ 291 h 294"/>
                <a:gd name="T80" fmla="*/ 499 w 598"/>
                <a:gd name="T81" fmla="*/ 291 h 294"/>
                <a:gd name="T82" fmla="*/ 512 w 598"/>
                <a:gd name="T83" fmla="*/ 292 h 294"/>
                <a:gd name="T84" fmla="*/ 524 w 598"/>
                <a:gd name="T85" fmla="*/ 292 h 294"/>
                <a:gd name="T86" fmla="*/ 536 w 598"/>
                <a:gd name="T87" fmla="*/ 292 h 294"/>
                <a:gd name="T88" fmla="*/ 549 w 598"/>
                <a:gd name="T89" fmla="*/ 292 h 294"/>
                <a:gd name="T90" fmla="*/ 561 w 598"/>
                <a:gd name="T91" fmla="*/ 293 h 294"/>
                <a:gd name="T92" fmla="*/ 573 w 598"/>
                <a:gd name="T93" fmla="*/ 293 h 294"/>
                <a:gd name="T94" fmla="*/ 586 w 598"/>
                <a:gd name="T95" fmla="*/ 293 h 294"/>
                <a:gd name="T96" fmla="*/ 598 w 598"/>
                <a:gd name="T97" fmla="*/ 29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8" h="294">
                  <a:moveTo>
                    <a:pt x="0" y="277"/>
                  </a:moveTo>
                  <a:lnTo>
                    <a:pt x="6" y="283"/>
                  </a:lnTo>
                  <a:lnTo>
                    <a:pt x="12" y="283"/>
                  </a:lnTo>
                  <a:lnTo>
                    <a:pt x="18" y="282"/>
                  </a:lnTo>
                  <a:lnTo>
                    <a:pt x="25" y="279"/>
                  </a:lnTo>
                  <a:lnTo>
                    <a:pt x="31" y="276"/>
                  </a:lnTo>
                  <a:lnTo>
                    <a:pt x="37" y="273"/>
                  </a:lnTo>
                  <a:lnTo>
                    <a:pt x="43" y="269"/>
                  </a:lnTo>
                  <a:lnTo>
                    <a:pt x="49" y="264"/>
                  </a:lnTo>
                  <a:lnTo>
                    <a:pt x="55" y="259"/>
                  </a:lnTo>
                  <a:lnTo>
                    <a:pt x="62" y="254"/>
                  </a:lnTo>
                  <a:lnTo>
                    <a:pt x="68" y="248"/>
                  </a:lnTo>
                  <a:lnTo>
                    <a:pt x="74" y="241"/>
                  </a:lnTo>
                  <a:lnTo>
                    <a:pt x="80" y="235"/>
                  </a:lnTo>
                  <a:lnTo>
                    <a:pt x="86" y="228"/>
                  </a:lnTo>
                  <a:lnTo>
                    <a:pt x="92" y="220"/>
                  </a:lnTo>
                  <a:lnTo>
                    <a:pt x="99" y="213"/>
                  </a:lnTo>
                  <a:lnTo>
                    <a:pt x="105" y="206"/>
                  </a:lnTo>
                  <a:lnTo>
                    <a:pt x="111" y="198"/>
                  </a:lnTo>
                  <a:lnTo>
                    <a:pt x="117" y="190"/>
                  </a:lnTo>
                  <a:lnTo>
                    <a:pt x="123" y="182"/>
                  </a:lnTo>
                  <a:lnTo>
                    <a:pt x="129" y="173"/>
                  </a:lnTo>
                  <a:lnTo>
                    <a:pt x="136" y="164"/>
                  </a:lnTo>
                  <a:lnTo>
                    <a:pt x="142" y="153"/>
                  </a:lnTo>
                  <a:lnTo>
                    <a:pt x="148" y="142"/>
                  </a:lnTo>
                  <a:lnTo>
                    <a:pt x="154" y="131"/>
                  </a:lnTo>
                  <a:lnTo>
                    <a:pt x="160" y="119"/>
                  </a:lnTo>
                  <a:lnTo>
                    <a:pt x="166" y="106"/>
                  </a:lnTo>
                  <a:lnTo>
                    <a:pt x="173" y="92"/>
                  </a:lnTo>
                  <a:lnTo>
                    <a:pt x="179" y="79"/>
                  </a:lnTo>
                  <a:lnTo>
                    <a:pt x="185" y="65"/>
                  </a:lnTo>
                  <a:lnTo>
                    <a:pt x="191" y="52"/>
                  </a:lnTo>
                  <a:lnTo>
                    <a:pt x="197" y="40"/>
                  </a:lnTo>
                  <a:lnTo>
                    <a:pt x="203" y="29"/>
                  </a:lnTo>
                  <a:lnTo>
                    <a:pt x="210" y="19"/>
                  </a:lnTo>
                  <a:lnTo>
                    <a:pt x="216" y="11"/>
                  </a:lnTo>
                  <a:lnTo>
                    <a:pt x="222" y="5"/>
                  </a:lnTo>
                  <a:lnTo>
                    <a:pt x="228" y="1"/>
                  </a:lnTo>
                  <a:lnTo>
                    <a:pt x="234" y="0"/>
                  </a:lnTo>
                  <a:lnTo>
                    <a:pt x="240" y="2"/>
                  </a:lnTo>
                  <a:lnTo>
                    <a:pt x="247" y="6"/>
                  </a:lnTo>
                  <a:lnTo>
                    <a:pt x="253" y="12"/>
                  </a:lnTo>
                  <a:lnTo>
                    <a:pt x="259" y="20"/>
                  </a:lnTo>
                  <a:lnTo>
                    <a:pt x="265" y="31"/>
                  </a:lnTo>
                  <a:lnTo>
                    <a:pt x="271" y="43"/>
                  </a:lnTo>
                  <a:lnTo>
                    <a:pt x="277" y="57"/>
                  </a:lnTo>
                  <a:lnTo>
                    <a:pt x="284" y="72"/>
                  </a:lnTo>
                  <a:lnTo>
                    <a:pt x="290" y="87"/>
                  </a:lnTo>
                  <a:lnTo>
                    <a:pt x="296" y="104"/>
                  </a:lnTo>
                  <a:lnTo>
                    <a:pt x="302" y="120"/>
                  </a:lnTo>
                  <a:lnTo>
                    <a:pt x="308" y="135"/>
                  </a:lnTo>
                  <a:lnTo>
                    <a:pt x="314" y="151"/>
                  </a:lnTo>
                  <a:lnTo>
                    <a:pt x="321" y="166"/>
                  </a:lnTo>
                  <a:lnTo>
                    <a:pt x="327" y="180"/>
                  </a:lnTo>
                  <a:lnTo>
                    <a:pt x="333" y="193"/>
                  </a:lnTo>
                  <a:lnTo>
                    <a:pt x="339" y="205"/>
                  </a:lnTo>
                  <a:lnTo>
                    <a:pt x="345" y="217"/>
                  </a:lnTo>
                  <a:lnTo>
                    <a:pt x="351" y="227"/>
                  </a:lnTo>
                  <a:lnTo>
                    <a:pt x="358" y="236"/>
                  </a:lnTo>
                  <a:lnTo>
                    <a:pt x="364" y="244"/>
                  </a:lnTo>
                  <a:lnTo>
                    <a:pt x="370" y="251"/>
                  </a:lnTo>
                  <a:lnTo>
                    <a:pt x="376" y="257"/>
                  </a:lnTo>
                  <a:lnTo>
                    <a:pt x="382" y="263"/>
                  </a:lnTo>
                  <a:lnTo>
                    <a:pt x="388" y="267"/>
                  </a:lnTo>
                  <a:lnTo>
                    <a:pt x="395" y="271"/>
                  </a:lnTo>
                  <a:lnTo>
                    <a:pt x="401" y="275"/>
                  </a:lnTo>
                  <a:lnTo>
                    <a:pt x="407" y="278"/>
                  </a:lnTo>
                  <a:lnTo>
                    <a:pt x="413" y="280"/>
                  </a:lnTo>
                  <a:lnTo>
                    <a:pt x="419" y="282"/>
                  </a:lnTo>
                  <a:lnTo>
                    <a:pt x="425" y="284"/>
                  </a:lnTo>
                  <a:lnTo>
                    <a:pt x="432" y="285"/>
                  </a:lnTo>
                  <a:lnTo>
                    <a:pt x="438" y="286"/>
                  </a:lnTo>
                  <a:lnTo>
                    <a:pt x="444" y="287"/>
                  </a:lnTo>
                  <a:lnTo>
                    <a:pt x="450" y="288"/>
                  </a:lnTo>
                  <a:lnTo>
                    <a:pt x="456" y="289"/>
                  </a:lnTo>
                  <a:lnTo>
                    <a:pt x="462" y="289"/>
                  </a:lnTo>
                  <a:lnTo>
                    <a:pt x="469" y="290"/>
                  </a:lnTo>
                  <a:lnTo>
                    <a:pt x="475" y="290"/>
                  </a:lnTo>
                  <a:lnTo>
                    <a:pt x="481" y="290"/>
                  </a:lnTo>
                  <a:lnTo>
                    <a:pt x="487" y="291"/>
                  </a:lnTo>
                  <a:lnTo>
                    <a:pt x="493" y="291"/>
                  </a:lnTo>
                  <a:lnTo>
                    <a:pt x="499" y="291"/>
                  </a:lnTo>
                  <a:lnTo>
                    <a:pt x="506" y="291"/>
                  </a:lnTo>
                  <a:lnTo>
                    <a:pt x="512" y="292"/>
                  </a:lnTo>
                  <a:lnTo>
                    <a:pt x="518" y="292"/>
                  </a:lnTo>
                  <a:lnTo>
                    <a:pt x="524" y="292"/>
                  </a:lnTo>
                  <a:lnTo>
                    <a:pt x="530" y="292"/>
                  </a:lnTo>
                  <a:lnTo>
                    <a:pt x="536" y="292"/>
                  </a:lnTo>
                  <a:lnTo>
                    <a:pt x="543" y="292"/>
                  </a:lnTo>
                  <a:lnTo>
                    <a:pt x="549" y="292"/>
                  </a:lnTo>
                  <a:lnTo>
                    <a:pt x="555" y="293"/>
                  </a:lnTo>
                  <a:lnTo>
                    <a:pt x="561" y="293"/>
                  </a:lnTo>
                  <a:lnTo>
                    <a:pt x="567" y="293"/>
                  </a:lnTo>
                  <a:lnTo>
                    <a:pt x="573" y="293"/>
                  </a:lnTo>
                  <a:lnTo>
                    <a:pt x="580" y="293"/>
                  </a:lnTo>
                  <a:lnTo>
                    <a:pt x="586" y="293"/>
                  </a:lnTo>
                  <a:lnTo>
                    <a:pt x="592" y="294"/>
                  </a:lnTo>
                  <a:lnTo>
                    <a:pt x="598" y="294"/>
                  </a:lnTo>
                </a:path>
              </a:pathLst>
            </a:custGeom>
            <a:noFill/>
            <a:ln w="12700" cap="flat">
              <a:solidFill>
                <a:srgbClr val="619C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25" name="Rectangle 82">
              <a:extLst>
                <a:ext uri="{FF2B5EF4-FFF2-40B4-BE49-F238E27FC236}">
                  <a16:creationId xmlns:a16="http://schemas.microsoft.com/office/drawing/2014/main" id="{CAA4E916-99DA-46CA-A35C-F8D6C7BD8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4956" y="4100782"/>
              <a:ext cx="2864785" cy="1640668"/>
            </a:xfrm>
            <a:prstGeom prst="rect">
              <a:avLst/>
            </a:prstGeom>
            <a:noFill/>
            <a:ln w="6350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26" name="Rectangle 83">
              <a:extLst>
                <a:ext uri="{FF2B5EF4-FFF2-40B4-BE49-F238E27FC236}">
                  <a16:creationId xmlns:a16="http://schemas.microsoft.com/office/drawing/2014/main" id="{C03205B3-3459-484A-8D8C-516F30E60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7414" y="5620580"/>
              <a:ext cx="47416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r>
                <a:rPr lang="ko-KR" altLang="ko-KR" sz="700">
                  <a:solidFill>
                    <a:srgbClr val="676C71"/>
                  </a:solidFill>
                  <a:latin typeface="Gothic A1 Regular"/>
                  <a:ea typeface="Gothic A1 Regular"/>
                </a:rPr>
                <a:t>0</a:t>
              </a:r>
              <a:endParaRPr lang="ko-KR" altLang="ko-KR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27" name="Rectangle 84">
              <a:extLst>
                <a:ext uri="{FF2B5EF4-FFF2-40B4-BE49-F238E27FC236}">
                  <a16:creationId xmlns:a16="http://schemas.microsoft.com/office/drawing/2014/main" id="{4BF7EDF7-7834-4D44-8B34-37A996FC11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7414" y="5123227"/>
              <a:ext cx="47416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r>
                <a:rPr lang="ko-KR" altLang="ko-KR" sz="700">
                  <a:solidFill>
                    <a:srgbClr val="676C71"/>
                  </a:solidFill>
                  <a:latin typeface="Gothic A1 Regular"/>
                  <a:ea typeface="Gothic A1 Regular"/>
                </a:rPr>
                <a:t>1</a:t>
              </a:r>
              <a:endParaRPr lang="ko-KR" altLang="ko-KR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28" name="Rectangle 85">
              <a:extLst>
                <a:ext uri="{FF2B5EF4-FFF2-40B4-BE49-F238E27FC236}">
                  <a16:creationId xmlns:a16="http://schemas.microsoft.com/office/drawing/2014/main" id="{0534DC9E-1A85-475F-8C96-3F6DA1F71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7414" y="4625875"/>
              <a:ext cx="47416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r>
                <a:rPr lang="ko-KR" altLang="ko-KR" sz="700">
                  <a:solidFill>
                    <a:srgbClr val="676C71"/>
                  </a:solidFill>
                  <a:latin typeface="Gothic A1 Regular"/>
                  <a:ea typeface="Gothic A1 Regular"/>
                </a:rPr>
                <a:t>2</a:t>
              </a:r>
              <a:endParaRPr lang="ko-KR" altLang="ko-KR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29" name="Rectangle 86">
              <a:extLst>
                <a:ext uri="{FF2B5EF4-FFF2-40B4-BE49-F238E27FC236}">
                  <a16:creationId xmlns:a16="http://schemas.microsoft.com/office/drawing/2014/main" id="{7689C27E-7EF5-450C-99DB-C732DCEE8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7414" y="4128523"/>
              <a:ext cx="47416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r>
                <a:rPr lang="ko-KR" altLang="ko-KR" sz="700">
                  <a:solidFill>
                    <a:srgbClr val="676C71"/>
                  </a:solidFill>
                  <a:latin typeface="Gothic A1 Regular"/>
                  <a:ea typeface="Gothic A1 Regular"/>
                </a:rPr>
                <a:t>3</a:t>
              </a:r>
              <a:endParaRPr lang="ko-KR" altLang="ko-KR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30" name="Line 87">
              <a:extLst>
                <a:ext uri="{FF2B5EF4-FFF2-40B4-BE49-F238E27FC236}">
                  <a16:creationId xmlns:a16="http://schemas.microsoft.com/office/drawing/2014/main" id="{8FA793F8-4EC0-4BF8-B026-66ACD33A60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7821" y="5669126"/>
              <a:ext cx="17135" cy="0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31" name="Line 88">
              <a:extLst>
                <a:ext uri="{FF2B5EF4-FFF2-40B4-BE49-F238E27FC236}">
                  <a16:creationId xmlns:a16="http://schemas.microsoft.com/office/drawing/2014/main" id="{A3304F11-7930-457E-A417-8B171A7700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7821" y="5171774"/>
              <a:ext cx="17135" cy="0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32" name="Line 89">
              <a:extLst>
                <a:ext uri="{FF2B5EF4-FFF2-40B4-BE49-F238E27FC236}">
                  <a16:creationId xmlns:a16="http://schemas.microsoft.com/office/drawing/2014/main" id="{F6855006-44E0-4186-AE77-4121006E82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7821" y="4674421"/>
              <a:ext cx="17135" cy="0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33" name="Line 90">
              <a:extLst>
                <a:ext uri="{FF2B5EF4-FFF2-40B4-BE49-F238E27FC236}">
                  <a16:creationId xmlns:a16="http://schemas.microsoft.com/office/drawing/2014/main" id="{97FCC6FD-987C-465B-99C0-5E41108D4B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7821" y="4177069"/>
              <a:ext cx="17135" cy="0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34" name="Line 91">
              <a:extLst>
                <a:ext uri="{FF2B5EF4-FFF2-40B4-BE49-F238E27FC236}">
                  <a16:creationId xmlns:a16="http://schemas.microsoft.com/office/drawing/2014/main" id="{1FDF2B5B-34F8-420F-8CC4-64C5EA0685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73149" y="5741450"/>
              <a:ext cx="0" cy="16843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35" name="Line 92">
              <a:extLst>
                <a:ext uri="{FF2B5EF4-FFF2-40B4-BE49-F238E27FC236}">
                  <a16:creationId xmlns:a16="http://schemas.microsoft.com/office/drawing/2014/main" id="{1C6196D9-9C83-49AF-88AD-87BB50C50A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47846" y="5741450"/>
              <a:ext cx="0" cy="16843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36" name="Line 93">
              <a:extLst>
                <a:ext uri="{FF2B5EF4-FFF2-40B4-BE49-F238E27FC236}">
                  <a16:creationId xmlns:a16="http://schemas.microsoft.com/office/drawing/2014/main" id="{618BFC6E-202D-41F7-AE28-1DA52699EC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18258" y="5741450"/>
              <a:ext cx="0" cy="16843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37" name="Line 94">
              <a:extLst>
                <a:ext uri="{FF2B5EF4-FFF2-40B4-BE49-F238E27FC236}">
                  <a16:creationId xmlns:a16="http://schemas.microsoft.com/office/drawing/2014/main" id="{606C28A6-8DB6-4C4F-B017-061EB593CF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88672" y="5741450"/>
              <a:ext cx="0" cy="16843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38" name="Line 95">
              <a:extLst>
                <a:ext uri="{FF2B5EF4-FFF2-40B4-BE49-F238E27FC236}">
                  <a16:creationId xmlns:a16="http://schemas.microsoft.com/office/drawing/2014/main" id="{B1D054DC-406B-4D9E-810C-4A9F50AB22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59086" y="5741450"/>
              <a:ext cx="0" cy="16843"/>
            </a:xfrm>
            <a:prstGeom prst="line">
              <a:avLst/>
            </a:prstGeom>
            <a:noFill/>
            <a:ln w="6350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39" name="Rectangle 96">
              <a:extLst>
                <a:ext uri="{FF2B5EF4-FFF2-40B4-BE49-F238E27FC236}">
                  <a16:creationId xmlns:a16="http://schemas.microsoft.com/office/drawing/2014/main" id="{3E7CCB52-4624-4631-93F7-8C1612A42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0602" y="5753340"/>
              <a:ext cx="47416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r>
                <a:rPr lang="ko-KR" altLang="ko-KR" sz="700">
                  <a:solidFill>
                    <a:srgbClr val="676C71"/>
                  </a:solidFill>
                  <a:latin typeface="Gothic A1 Regular"/>
                  <a:ea typeface="Gothic A1 Regular"/>
                </a:rPr>
                <a:t>0</a:t>
              </a:r>
              <a:endParaRPr lang="ko-KR" altLang="ko-KR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40" name="Rectangle 97">
              <a:extLst>
                <a:ext uri="{FF2B5EF4-FFF2-40B4-BE49-F238E27FC236}">
                  <a16:creationId xmlns:a16="http://schemas.microsoft.com/office/drawing/2014/main" id="{E88ACC7A-ADBA-44D8-9371-F8E88EC229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7455" y="5753340"/>
              <a:ext cx="94831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r>
                <a:rPr lang="ko-KR" altLang="ko-KR" sz="700">
                  <a:solidFill>
                    <a:srgbClr val="676C71"/>
                  </a:solidFill>
                  <a:latin typeface="Gothic A1 Regular"/>
                  <a:ea typeface="Gothic A1 Regular"/>
                </a:rPr>
                <a:t>25</a:t>
              </a:r>
              <a:endParaRPr lang="ko-KR" altLang="ko-KR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41" name="Rectangle 98">
              <a:extLst>
                <a:ext uri="{FF2B5EF4-FFF2-40B4-BE49-F238E27FC236}">
                  <a16:creationId xmlns:a16="http://schemas.microsoft.com/office/drawing/2014/main" id="{ABFF85EF-7548-4E05-AF7B-AF1F3C79A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869" y="5753340"/>
              <a:ext cx="94831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r>
                <a:rPr lang="ko-KR" altLang="ko-KR" sz="700" dirty="0">
                  <a:solidFill>
                    <a:srgbClr val="676C71"/>
                  </a:solidFill>
                  <a:latin typeface="Gothic A1 Regular"/>
                  <a:ea typeface="Gothic A1 Regular"/>
                </a:rPr>
                <a:t>50</a:t>
              </a:r>
              <a:endParaRPr lang="ko-KR" altLang="ko-KR" sz="1200" dirty="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42" name="Rectangle 99">
              <a:extLst>
                <a:ext uri="{FF2B5EF4-FFF2-40B4-BE49-F238E27FC236}">
                  <a16:creationId xmlns:a16="http://schemas.microsoft.com/office/drawing/2014/main" id="{CF36AD6F-1CF2-4C1C-BB6F-3DCD1BA0C0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8281" y="5753340"/>
              <a:ext cx="94831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r>
                <a:rPr lang="ko-KR" altLang="ko-KR" sz="700">
                  <a:solidFill>
                    <a:srgbClr val="676C71"/>
                  </a:solidFill>
                  <a:latin typeface="Gothic A1 Regular"/>
                  <a:ea typeface="Gothic A1 Regular"/>
                </a:rPr>
                <a:t>75</a:t>
              </a:r>
              <a:endParaRPr lang="ko-KR" altLang="ko-KR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43" name="Rectangle 100">
              <a:extLst>
                <a:ext uri="{FF2B5EF4-FFF2-40B4-BE49-F238E27FC236}">
                  <a16:creationId xmlns:a16="http://schemas.microsoft.com/office/drawing/2014/main" id="{F7D82ED8-82B5-4C63-9A38-72F88D322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1922" y="5753340"/>
              <a:ext cx="142247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r>
                <a:rPr lang="ko-KR" altLang="ko-KR" sz="700">
                  <a:solidFill>
                    <a:srgbClr val="676C71"/>
                  </a:solidFill>
                  <a:latin typeface="Gothic A1 Regular"/>
                  <a:ea typeface="Gothic A1 Regular"/>
                </a:rPr>
                <a:t>100</a:t>
              </a:r>
              <a:endParaRPr lang="ko-KR" altLang="ko-KR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44" name="Rectangle 101">
              <a:extLst>
                <a:ext uri="{FF2B5EF4-FFF2-40B4-BE49-F238E27FC236}">
                  <a16:creationId xmlns:a16="http://schemas.microsoft.com/office/drawing/2014/main" id="{FA96C0CA-53B9-4F9A-A08C-F666BADF3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5205" y="5880205"/>
              <a:ext cx="50015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r>
                <a:rPr lang="ko-KR" altLang="ko-KR" sz="700" dirty="0">
                  <a:solidFill>
                    <a:srgbClr val="676C71"/>
                  </a:solidFill>
                  <a:latin typeface="Gothic A1 Regular"/>
                  <a:ea typeface="Gothic A1 Regular"/>
                </a:rPr>
                <a:t>K-</a:t>
              </a:r>
              <a:r>
                <a:rPr lang="ko-KR" altLang="ko-KR" sz="700" dirty="0" err="1">
                  <a:solidFill>
                    <a:srgbClr val="676C71"/>
                  </a:solidFill>
                  <a:latin typeface="Gothic A1 Regular"/>
                  <a:ea typeface="Gothic A1 Regular"/>
                </a:rPr>
                <a:t>mer</a:t>
              </a:r>
              <a:r>
                <a:rPr lang="ko-KR" altLang="ko-KR" sz="700" dirty="0">
                  <a:solidFill>
                    <a:srgbClr val="676C71"/>
                  </a:solidFill>
                  <a:latin typeface="Gothic A1 Regular"/>
                  <a:ea typeface="Gothic A1 Regular"/>
                </a:rPr>
                <a:t> </a:t>
              </a:r>
              <a:r>
                <a:rPr lang="en-US" altLang="ko-KR" sz="700" dirty="0">
                  <a:solidFill>
                    <a:srgbClr val="676C71"/>
                  </a:solidFill>
                  <a:latin typeface="Gothic A1 Regular"/>
                  <a:ea typeface="Gothic A1 Regular"/>
                </a:rPr>
                <a:t>depth</a:t>
              </a:r>
              <a:endParaRPr lang="ko-KR" altLang="ko-KR" sz="1200" dirty="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45" name="Rectangle 102">
              <a:extLst>
                <a:ext uri="{FF2B5EF4-FFF2-40B4-BE49-F238E27FC236}">
                  <a16:creationId xmlns:a16="http://schemas.microsoft.com/office/drawing/2014/main" id="{335CD51B-AD91-410F-AD08-B518A75745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203485" y="4869228"/>
              <a:ext cx="423193" cy="102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700" dirty="0">
                  <a:solidFill>
                    <a:srgbClr val="676C71"/>
                  </a:solidFill>
                  <a:latin typeface="Gothic A1 Regular"/>
                  <a:ea typeface="Gothic A1 Regular"/>
                </a:rPr>
                <a:t>Frequency</a:t>
              </a:r>
              <a:endParaRPr lang="ko-KR" altLang="ko-KR" sz="1200" dirty="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46" name="Rectangle 105">
              <a:extLst>
                <a:ext uri="{FF2B5EF4-FFF2-40B4-BE49-F238E27FC236}">
                  <a16:creationId xmlns:a16="http://schemas.microsoft.com/office/drawing/2014/main" id="{B236B922-1F33-4B1B-A1E7-EAFA94CF9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1720" y="4827986"/>
              <a:ext cx="100670" cy="931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47" name="Line 106">
              <a:extLst>
                <a:ext uri="{FF2B5EF4-FFF2-40B4-BE49-F238E27FC236}">
                  <a16:creationId xmlns:a16="http://schemas.microsoft.com/office/drawing/2014/main" id="{22784B85-BCDE-466D-92F6-73A5C6C0D5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1359" y="4876532"/>
              <a:ext cx="82463" cy="0"/>
            </a:xfrm>
            <a:prstGeom prst="line">
              <a:avLst/>
            </a:prstGeom>
            <a:noFill/>
            <a:ln w="12700" cap="flat">
              <a:solidFill>
                <a:srgbClr val="F8766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48" name="Rectangle 107">
              <a:extLst>
                <a:ext uri="{FF2B5EF4-FFF2-40B4-BE49-F238E27FC236}">
                  <a16:creationId xmlns:a16="http://schemas.microsoft.com/office/drawing/2014/main" id="{741448CF-055B-4A5B-83E6-988180983F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1720" y="4921116"/>
              <a:ext cx="100670" cy="931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49" name="Line 108">
              <a:extLst>
                <a:ext uri="{FF2B5EF4-FFF2-40B4-BE49-F238E27FC236}">
                  <a16:creationId xmlns:a16="http://schemas.microsoft.com/office/drawing/2014/main" id="{3739F6B5-4EF5-4F7C-8268-46C6E42530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1359" y="4969662"/>
              <a:ext cx="82463" cy="0"/>
            </a:xfrm>
            <a:prstGeom prst="line">
              <a:avLst/>
            </a:prstGeom>
            <a:noFill/>
            <a:ln w="12700" cap="flat">
              <a:solidFill>
                <a:srgbClr val="00BA3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50" name="Rectangle 109">
              <a:extLst>
                <a:ext uri="{FF2B5EF4-FFF2-40B4-BE49-F238E27FC236}">
                  <a16:creationId xmlns:a16="http://schemas.microsoft.com/office/drawing/2014/main" id="{FF405635-1CAF-483C-91F1-66D834E1D0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1720" y="5014246"/>
              <a:ext cx="100670" cy="931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51" name="Line 110">
              <a:extLst>
                <a:ext uri="{FF2B5EF4-FFF2-40B4-BE49-F238E27FC236}">
                  <a16:creationId xmlns:a16="http://schemas.microsoft.com/office/drawing/2014/main" id="{DEE6F052-C014-42B4-885B-900FC05A5F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1359" y="5062792"/>
              <a:ext cx="82463" cy="0"/>
            </a:xfrm>
            <a:prstGeom prst="line">
              <a:avLst/>
            </a:prstGeom>
            <a:noFill/>
            <a:ln w="12700" cap="flat">
              <a:solidFill>
                <a:srgbClr val="619C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2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52" name="Rectangle 111">
              <a:extLst>
                <a:ext uri="{FF2B5EF4-FFF2-40B4-BE49-F238E27FC236}">
                  <a16:creationId xmlns:a16="http://schemas.microsoft.com/office/drawing/2014/main" id="{FB20D80E-02A5-4D31-84E2-A7D368462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376" y="4839268"/>
              <a:ext cx="110608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r>
                <a:rPr lang="ko-KR" altLang="ko-KR" sz="500">
                  <a:solidFill>
                    <a:srgbClr val="676C71"/>
                  </a:solidFill>
                  <a:latin typeface="Gothic A1 Regular"/>
                  <a:ea typeface="Gothic A1 Regular"/>
                </a:rPr>
                <a:t>K17</a:t>
              </a:r>
              <a:endParaRPr lang="ko-KR" altLang="ko-KR" sz="16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53" name="Rectangle 112">
              <a:extLst>
                <a:ext uri="{FF2B5EF4-FFF2-40B4-BE49-F238E27FC236}">
                  <a16:creationId xmlns:a16="http://schemas.microsoft.com/office/drawing/2014/main" id="{52502D49-0354-4195-819D-281A308226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376" y="4932397"/>
              <a:ext cx="110608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r>
                <a:rPr lang="ko-KR" altLang="ko-KR" sz="500">
                  <a:solidFill>
                    <a:srgbClr val="676C71"/>
                  </a:solidFill>
                  <a:latin typeface="Gothic A1 Regular"/>
                  <a:ea typeface="Gothic A1 Regular"/>
                </a:rPr>
                <a:t>K19</a:t>
              </a:r>
              <a:endParaRPr lang="ko-KR" altLang="ko-KR" sz="16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54" name="Rectangle 113">
              <a:extLst>
                <a:ext uri="{FF2B5EF4-FFF2-40B4-BE49-F238E27FC236}">
                  <a16:creationId xmlns:a16="http://schemas.microsoft.com/office/drawing/2014/main" id="{F35DA188-5612-4CAA-9EDA-2D45867995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376" y="5024537"/>
              <a:ext cx="110608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r>
                <a:rPr lang="ko-KR" altLang="ko-KR" sz="500">
                  <a:solidFill>
                    <a:srgbClr val="676C71"/>
                  </a:solidFill>
                  <a:latin typeface="Gothic A1 Regular"/>
                  <a:ea typeface="Gothic A1 Regular"/>
                </a:rPr>
                <a:t>K21</a:t>
              </a:r>
              <a:endParaRPr lang="ko-KR" altLang="ko-KR" sz="1600">
                <a:solidFill>
                  <a:srgbClr val="676C71"/>
                </a:solidFill>
                <a:latin typeface="Gothic A1 Regular"/>
                <a:ea typeface="Gothic A1 Regular"/>
              </a:endParaRPr>
            </a:p>
          </p:txBody>
        </p:sp>
        <p:sp>
          <p:nvSpPr>
            <p:cNvPr id="55" name="Rectangle 114">
              <a:extLst>
                <a:ext uri="{FF2B5EF4-FFF2-40B4-BE49-F238E27FC236}">
                  <a16:creationId xmlns:a16="http://schemas.microsoft.com/office/drawing/2014/main" id="{6F8C7A39-7C21-4BEB-91B3-71EE06A08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9710" y="3917495"/>
              <a:ext cx="2175275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700" i="1" dirty="0" err="1">
                  <a:solidFill>
                    <a:srgbClr val="676C71"/>
                  </a:solidFill>
                  <a:latin typeface="Gothic A1 Bold"/>
                  <a:ea typeface="Gothic A1 Bold"/>
                </a:rPr>
                <a:t>Hypomesus_nipponensis</a:t>
              </a:r>
              <a:r>
                <a:rPr lang="en-US" altLang="ko-KR" sz="700" i="1" dirty="0">
                  <a:solidFill>
                    <a:srgbClr val="676C71"/>
                  </a:solidFill>
                  <a:latin typeface="Gothic A1 Bold"/>
                  <a:ea typeface="Gothic A1 Bold"/>
                </a:rPr>
                <a:t> </a:t>
              </a:r>
              <a:r>
                <a:rPr lang="ko-KR" altLang="ko-KR" sz="700" dirty="0">
                  <a:solidFill>
                    <a:srgbClr val="676C71"/>
                  </a:solidFill>
                  <a:latin typeface="Gothic A1 Bold"/>
                  <a:ea typeface="Gothic A1 Bold"/>
                </a:rPr>
                <a:t>: </a:t>
              </a:r>
              <a:r>
                <a:rPr lang="en-US" altLang="ko-KR" sz="700" dirty="0">
                  <a:solidFill>
                    <a:srgbClr val="676C71"/>
                  </a:solidFill>
                  <a:latin typeface="Gothic A1 Bold"/>
                  <a:ea typeface="Gothic A1 Bold"/>
                </a:rPr>
                <a:t>Genome size estimation</a:t>
              </a:r>
              <a:endParaRPr lang="ko-KR" altLang="ko-KR" sz="1200" dirty="0">
                <a:solidFill>
                  <a:srgbClr val="676C71"/>
                </a:solidFill>
                <a:latin typeface="Gothic A1 Bold"/>
                <a:ea typeface="Gothic A1 Bold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5035178" y="4232262"/>
            <a:ext cx="1850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S3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K-mer depth.</a:t>
            </a:r>
          </a:p>
        </p:txBody>
      </p:sp>
    </p:spTree>
    <p:extLst>
      <p:ext uri="{BB962C8B-B14F-4D97-AF65-F5344CB8AC3E}">
        <p14:creationId xmlns:p14="http://schemas.microsoft.com/office/powerpoint/2010/main" val="797498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25</Words>
  <Application>Microsoft Office PowerPoint</Application>
  <PresentationFormat>와이드스크린</PresentationFormat>
  <Paragraphs>16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Gothic A1 Bold</vt:lpstr>
      <vt:lpstr>Gothic A1 Regular</vt:lpstr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XUAN BIAO</dc:creator>
  <cp:lastModifiedBy>XUAN BIAO</cp:lastModifiedBy>
  <cp:revision>3</cp:revision>
  <dcterms:created xsi:type="dcterms:W3CDTF">2020-11-10T03:41:09Z</dcterms:created>
  <dcterms:modified xsi:type="dcterms:W3CDTF">2021-03-10T08:14:50Z</dcterms:modified>
</cp:coreProperties>
</file>