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4"/>
  </p:notesMasterIdLst>
  <p:sldIdLst>
    <p:sldId id="436" r:id="rId2"/>
    <p:sldId id="434" r:id="rId3"/>
  </p:sldIdLst>
  <p:sldSz cx="9144000" cy="6858000" type="letter"/>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13"/>
    <p:restoredTop sz="94158"/>
  </p:normalViewPr>
  <p:slideViewPr>
    <p:cSldViewPr snapToGrid="0" snapToObjects="1">
      <p:cViewPr>
        <p:scale>
          <a:sx n="98" d="100"/>
          <a:sy n="98" d="100"/>
        </p:scale>
        <p:origin x="1152"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4F16D1FD-42F6-1849-AA3B-AF52206BB567}" type="datetimeFigureOut">
              <a:rPr lang="en-US" smtClean="0"/>
              <a:t>11/28/20</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096C434-C3F9-4243-B5C4-6C862D5C0C3D}" type="slidenum">
              <a:rPr lang="en-US" smtClean="0"/>
              <a:t>‹#›</a:t>
            </a:fld>
            <a:endParaRPr lang="en-US"/>
          </a:p>
        </p:txBody>
      </p:sp>
    </p:spTree>
    <p:extLst>
      <p:ext uri="{BB962C8B-B14F-4D97-AF65-F5344CB8AC3E}">
        <p14:creationId xmlns:p14="http://schemas.microsoft.com/office/powerpoint/2010/main" val="753938244"/>
      </p:ext>
    </p:extLst>
  </p:cSld>
  <p:clrMap bg1="lt1" tx1="dk1" bg2="lt2" tx2="dk2" accent1="accent1" accent2="accent2" accent3="accent3" accent4="accent4" accent5="accent5" accent6="accent6" hlink="hlink" folHlink="folHlink"/>
  <p:notesStyle>
    <a:lvl1pPr marL="0" algn="l" defTabSz="804569" rtl="0" eaLnBrk="1" latinLnBrk="0" hangingPunct="1">
      <a:defRPr sz="1056" kern="1200">
        <a:solidFill>
          <a:schemeClr val="tx1"/>
        </a:solidFill>
        <a:latin typeface="+mn-lt"/>
        <a:ea typeface="+mn-ea"/>
        <a:cs typeface="+mn-cs"/>
      </a:defRPr>
    </a:lvl1pPr>
    <a:lvl2pPr marL="402284" algn="l" defTabSz="804569" rtl="0" eaLnBrk="1" latinLnBrk="0" hangingPunct="1">
      <a:defRPr sz="1056" kern="1200">
        <a:solidFill>
          <a:schemeClr val="tx1"/>
        </a:solidFill>
        <a:latin typeface="+mn-lt"/>
        <a:ea typeface="+mn-ea"/>
        <a:cs typeface="+mn-cs"/>
      </a:defRPr>
    </a:lvl2pPr>
    <a:lvl3pPr marL="804569" algn="l" defTabSz="804569" rtl="0" eaLnBrk="1" latinLnBrk="0" hangingPunct="1">
      <a:defRPr sz="1056" kern="1200">
        <a:solidFill>
          <a:schemeClr val="tx1"/>
        </a:solidFill>
        <a:latin typeface="+mn-lt"/>
        <a:ea typeface="+mn-ea"/>
        <a:cs typeface="+mn-cs"/>
      </a:defRPr>
    </a:lvl3pPr>
    <a:lvl4pPr marL="1206855" algn="l" defTabSz="804569" rtl="0" eaLnBrk="1" latinLnBrk="0" hangingPunct="1">
      <a:defRPr sz="1056" kern="1200">
        <a:solidFill>
          <a:schemeClr val="tx1"/>
        </a:solidFill>
        <a:latin typeface="+mn-lt"/>
        <a:ea typeface="+mn-ea"/>
        <a:cs typeface="+mn-cs"/>
      </a:defRPr>
    </a:lvl4pPr>
    <a:lvl5pPr marL="1609139" algn="l" defTabSz="804569" rtl="0" eaLnBrk="1" latinLnBrk="0" hangingPunct="1">
      <a:defRPr sz="1056" kern="1200">
        <a:solidFill>
          <a:schemeClr val="tx1"/>
        </a:solidFill>
        <a:latin typeface="+mn-lt"/>
        <a:ea typeface="+mn-ea"/>
        <a:cs typeface="+mn-cs"/>
      </a:defRPr>
    </a:lvl5pPr>
    <a:lvl6pPr marL="2011423" algn="l" defTabSz="804569" rtl="0" eaLnBrk="1" latinLnBrk="0" hangingPunct="1">
      <a:defRPr sz="1056" kern="1200">
        <a:solidFill>
          <a:schemeClr val="tx1"/>
        </a:solidFill>
        <a:latin typeface="+mn-lt"/>
        <a:ea typeface="+mn-ea"/>
        <a:cs typeface="+mn-cs"/>
      </a:defRPr>
    </a:lvl6pPr>
    <a:lvl7pPr marL="2413708" algn="l" defTabSz="804569" rtl="0" eaLnBrk="1" latinLnBrk="0" hangingPunct="1">
      <a:defRPr sz="1056" kern="1200">
        <a:solidFill>
          <a:schemeClr val="tx1"/>
        </a:solidFill>
        <a:latin typeface="+mn-lt"/>
        <a:ea typeface="+mn-ea"/>
        <a:cs typeface="+mn-cs"/>
      </a:defRPr>
    </a:lvl7pPr>
    <a:lvl8pPr marL="2815992" algn="l" defTabSz="804569" rtl="0" eaLnBrk="1" latinLnBrk="0" hangingPunct="1">
      <a:defRPr sz="1056" kern="1200">
        <a:solidFill>
          <a:schemeClr val="tx1"/>
        </a:solidFill>
        <a:latin typeface="+mn-lt"/>
        <a:ea typeface="+mn-ea"/>
        <a:cs typeface="+mn-cs"/>
      </a:defRPr>
    </a:lvl8pPr>
    <a:lvl9pPr marL="3218278" algn="l" defTabSz="804569" rtl="0" eaLnBrk="1" latinLnBrk="0" hangingPunct="1">
      <a:defRPr sz="105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70921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04340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110388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267659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0DB35C-E47C-6D4F-A0F4-534F52F1EA49}" type="datetimeFigureOut">
              <a:rPr lang="en-US" smtClean="0"/>
              <a:t>11/28/20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07839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0DB35C-E47C-6D4F-A0F4-534F52F1EA49}" type="datetimeFigureOut">
              <a:rPr lang="en-US" smtClean="0"/>
              <a:t>11/28/20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089295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0DB35C-E47C-6D4F-A0F4-534F52F1EA49}" type="datetimeFigureOut">
              <a:rPr lang="en-US" smtClean="0"/>
              <a:t>11/28/20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67293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0DB35C-E47C-6D4F-A0F4-534F52F1EA49}" type="datetimeFigureOut">
              <a:rPr lang="en-US" smtClean="0"/>
              <a:t>11/28/20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669073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DB35C-E47C-6D4F-A0F4-534F52F1EA49}" type="datetimeFigureOut">
              <a:rPr lang="en-US" smtClean="0"/>
              <a:t>11/28/20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872424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448540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484829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DB35C-E47C-6D4F-A0F4-534F52F1EA49}" type="datetimeFigureOut">
              <a:rPr lang="en-US" smtClean="0"/>
              <a:t>11/28/20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86040-DE76-D348-B82B-40DF159CC684}" type="slidenum">
              <a:rPr lang="en-US" smtClean="0"/>
              <a:t>‹#›</a:t>
            </a:fld>
            <a:endParaRPr lang="en-US"/>
          </a:p>
        </p:txBody>
      </p:sp>
    </p:spTree>
    <p:extLst>
      <p:ext uri="{BB962C8B-B14F-4D97-AF65-F5344CB8AC3E}">
        <p14:creationId xmlns:p14="http://schemas.microsoft.com/office/powerpoint/2010/main" val="371978065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BCD41D9A-AC7C-9843-9D90-A1E2C4CE3AFA}"/>
              </a:ext>
            </a:extLst>
          </p:cNvPr>
          <p:cNvGrpSpPr/>
          <p:nvPr/>
        </p:nvGrpSpPr>
        <p:grpSpPr>
          <a:xfrm>
            <a:off x="0" y="271298"/>
            <a:ext cx="8915400" cy="2780706"/>
            <a:chOff x="0" y="2225048"/>
            <a:chExt cx="8915400" cy="2780706"/>
          </a:xfrm>
        </p:grpSpPr>
        <p:pic>
          <p:nvPicPr>
            <p:cNvPr id="6" name="Picture 5">
              <a:extLst>
                <a:ext uri="{FF2B5EF4-FFF2-40B4-BE49-F238E27FC236}">
                  <a16:creationId xmlns:a16="http://schemas.microsoft.com/office/drawing/2014/main" id="{8FA2871A-6344-5F49-995B-BC2E0620F8A3}"/>
                </a:ext>
              </a:extLst>
            </p:cNvPr>
            <p:cNvPicPr>
              <a:picLocks/>
            </p:cNvPicPr>
            <p:nvPr/>
          </p:nvPicPr>
          <p:blipFill rotWithShape="1">
            <a:blip r:embed="rId2"/>
            <a:srcRect b="68810"/>
            <a:stretch/>
          </p:blipFill>
          <p:spPr>
            <a:xfrm>
              <a:off x="0" y="2225048"/>
              <a:ext cx="8915400" cy="2780706"/>
            </a:xfrm>
            <a:prstGeom prst="rect">
              <a:avLst/>
            </a:prstGeom>
          </p:spPr>
        </p:pic>
        <p:sp>
          <p:nvSpPr>
            <p:cNvPr id="5" name="Rectangle 4">
              <a:extLst>
                <a:ext uri="{FF2B5EF4-FFF2-40B4-BE49-F238E27FC236}">
                  <a16:creationId xmlns:a16="http://schemas.microsoft.com/office/drawing/2014/main" id="{E1E9EE51-E53E-1F4B-A210-27943B22B55B}"/>
                </a:ext>
              </a:extLst>
            </p:cNvPr>
            <p:cNvSpPr/>
            <p:nvPr/>
          </p:nvSpPr>
          <p:spPr>
            <a:xfrm>
              <a:off x="4577205" y="229937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66AAC933-509D-5141-AACE-47EA65A56765}"/>
                </a:ext>
              </a:extLst>
            </p:cNvPr>
            <p:cNvSpPr txBox="1"/>
            <p:nvPr/>
          </p:nvSpPr>
          <p:spPr>
            <a:xfrm>
              <a:off x="4518363" y="2232797"/>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a:t>
              </a:r>
            </a:p>
          </p:txBody>
        </p:sp>
      </p:grpSp>
      <p:grpSp>
        <p:nvGrpSpPr>
          <p:cNvPr id="12" name="Group 11">
            <a:extLst>
              <a:ext uri="{FF2B5EF4-FFF2-40B4-BE49-F238E27FC236}">
                <a16:creationId xmlns:a16="http://schemas.microsoft.com/office/drawing/2014/main" id="{5BC007AE-583C-A94B-8629-3F8683F15021}"/>
              </a:ext>
            </a:extLst>
          </p:cNvPr>
          <p:cNvGrpSpPr/>
          <p:nvPr/>
        </p:nvGrpSpPr>
        <p:grpSpPr>
          <a:xfrm>
            <a:off x="0" y="3326153"/>
            <a:ext cx="8915400" cy="3010040"/>
            <a:chOff x="58615" y="527535"/>
            <a:chExt cx="8915400" cy="3010040"/>
          </a:xfrm>
        </p:grpSpPr>
        <p:pic>
          <p:nvPicPr>
            <p:cNvPr id="13" name="Picture 12">
              <a:extLst>
                <a:ext uri="{FF2B5EF4-FFF2-40B4-BE49-F238E27FC236}">
                  <a16:creationId xmlns:a16="http://schemas.microsoft.com/office/drawing/2014/main" id="{6C505772-DC62-8A4F-823A-837BEC936B5B}"/>
                </a:ext>
              </a:extLst>
            </p:cNvPr>
            <p:cNvPicPr>
              <a:picLocks noChangeAspect="1"/>
            </p:cNvPicPr>
            <p:nvPr/>
          </p:nvPicPr>
          <p:blipFill rotWithShape="1">
            <a:blip r:embed="rId2"/>
            <a:srcRect t="32841" b="33396"/>
            <a:stretch/>
          </p:blipFill>
          <p:spPr>
            <a:xfrm>
              <a:off x="58615" y="527535"/>
              <a:ext cx="8915400" cy="3010040"/>
            </a:xfrm>
            <a:prstGeom prst="rect">
              <a:avLst/>
            </a:prstGeom>
          </p:spPr>
        </p:pic>
        <p:sp>
          <p:nvSpPr>
            <p:cNvPr id="14" name="Rectangle 13">
              <a:extLst>
                <a:ext uri="{FF2B5EF4-FFF2-40B4-BE49-F238E27FC236}">
                  <a16:creationId xmlns:a16="http://schemas.microsoft.com/office/drawing/2014/main" id="{6F112839-15DC-8442-A9F5-1071221C2CD1}"/>
                </a:ext>
              </a:extLst>
            </p:cNvPr>
            <p:cNvSpPr/>
            <p:nvPr/>
          </p:nvSpPr>
          <p:spPr>
            <a:xfrm>
              <a:off x="4667354" y="644163"/>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BC5D9A08-F917-FE4E-B51D-2892ED924EFE}"/>
                </a:ext>
              </a:extLst>
            </p:cNvPr>
            <p:cNvSpPr txBox="1"/>
            <p:nvPr/>
          </p:nvSpPr>
          <p:spPr>
            <a:xfrm>
              <a:off x="4608512" y="577589"/>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3</a:t>
              </a:r>
            </a:p>
          </p:txBody>
        </p:sp>
      </p:grpSp>
    </p:spTree>
    <p:extLst>
      <p:ext uri="{BB962C8B-B14F-4D97-AF65-F5344CB8AC3E}">
        <p14:creationId xmlns:p14="http://schemas.microsoft.com/office/powerpoint/2010/main" val="3516078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E4FE5F80-4BA9-594C-8A41-99B22655230F}"/>
              </a:ext>
            </a:extLst>
          </p:cNvPr>
          <p:cNvGrpSpPr/>
          <p:nvPr/>
        </p:nvGrpSpPr>
        <p:grpSpPr>
          <a:xfrm>
            <a:off x="0" y="846596"/>
            <a:ext cx="8952159" cy="2977382"/>
            <a:chOff x="70338" y="3478960"/>
            <a:chExt cx="8952159" cy="2977382"/>
          </a:xfrm>
        </p:grpSpPr>
        <p:pic>
          <p:nvPicPr>
            <p:cNvPr id="8" name="Picture 7">
              <a:extLst>
                <a:ext uri="{FF2B5EF4-FFF2-40B4-BE49-F238E27FC236}">
                  <a16:creationId xmlns:a16="http://schemas.microsoft.com/office/drawing/2014/main" id="{5353FD21-1DA9-4049-B214-35CC64EE6338}"/>
                </a:ext>
              </a:extLst>
            </p:cNvPr>
            <p:cNvPicPr>
              <a:picLocks noChangeAspect="1"/>
            </p:cNvPicPr>
            <p:nvPr/>
          </p:nvPicPr>
          <p:blipFill rotWithShape="1">
            <a:blip r:embed="rId2"/>
            <a:srcRect t="66604"/>
            <a:stretch/>
          </p:blipFill>
          <p:spPr>
            <a:xfrm>
              <a:off x="70338" y="3478960"/>
              <a:ext cx="8915400" cy="2977382"/>
            </a:xfrm>
            <a:prstGeom prst="rect">
              <a:avLst/>
            </a:prstGeom>
          </p:spPr>
        </p:pic>
        <p:sp>
          <p:nvSpPr>
            <p:cNvPr id="11" name="Rectangle 10">
              <a:extLst>
                <a:ext uri="{FF2B5EF4-FFF2-40B4-BE49-F238E27FC236}">
                  <a16:creationId xmlns:a16="http://schemas.microsoft.com/office/drawing/2014/main" id="{CECF120B-A167-B248-89EE-9A53F961AB46}"/>
                </a:ext>
              </a:extLst>
            </p:cNvPr>
            <p:cNvSpPr/>
            <p:nvPr/>
          </p:nvSpPr>
          <p:spPr>
            <a:xfrm>
              <a:off x="3113527" y="3550718"/>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5413CB9-596E-E740-9BD2-955F67CC92EF}"/>
                </a:ext>
              </a:extLst>
            </p:cNvPr>
            <p:cNvSpPr txBox="1"/>
            <p:nvPr/>
          </p:nvSpPr>
          <p:spPr>
            <a:xfrm>
              <a:off x="3054685" y="3484144"/>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4</a:t>
              </a:r>
            </a:p>
          </p:txBody>
        </p:sp>
        <p:sp>
          <p:nvSpPr>
            <p:cNvPr id="14" name="Rectangle 13">
              <a:extLst>
                <a:ext uri="{FF2B5EF4-FFF2-40B4-BE49-F238E27FC236}">
                  <a16:creationId xmlns:a16="http://schemas.microsoft.com/office/drawing/2014/main" id="{3A1FFC1C-F282-BA4D-ACF5-1630B8832392}"/>
                </a:ext>
              </a:extLst>
            </p:cNvPr>
            <p:cNvSpPr/>
            <p:nvPr/>
          </p:nvSpPr>
          <p:spPr>
            <a:xfrm>
              <a:off x="6470830" y="3561869"/>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94C5FB2-3792-7C46-AAFF-5B275B249D03}"/>
                </a:ext>
              </a:extLst>
            </p:cNvPr>
            <p:cNvSpPr txBox="1"/>
            <p:nvPr/>
          </p:nvSpPr>
          <p:spPr>
            <a:xfrm>
              <a:off x="6411988" y="3495295"/>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5</a:t>
              </a:r>
            </a:p>
          </p:txBody>
        </p:sp>
        <p:sp>
          <p:nvSpPr>
            <p:cNvPr id="17" name="Rectangle 16">
              <a:extLst>
                <a:ext uri="{FF2B5EF4-FFF2-40B4-BE49-F238E27FC236}">
                  <a16:creationId xmlns:a16="http://schemas.microsoft.com/office/drawing/2014/main" id="{9EC5A81E-AA6D-E040-9B1F-2D5505A1B74D}"/>
                </a:ext>
              </a:extLst>
            </p:cNvPr>
            <p:cNvSpPr/>
            <p:nvPr/>
          </p:nvSpPr>
          <p:spPr>
            <a:xfrm>
              <a:off x="7289849" y="3558272"/>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1AD4608D-A744-A94A-9813-BD4592C2461D}"/>
                </a:ext>
              </a:extLst>
            </p:cNvPr>
            <p:cNvSpPr txBox="1"/>
            <p:nvPr/>
          </p:nvSpPr>
          <p:spPr>
            <a:xfrm>
              <a:off x="7231007" y="3491698"/>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6</a:t>
              </a:r>
            </a:p>
          </p:txBody>
        </p:sp>
        <p:sp>
          <p:nvSpPr>
            <p:cNvPr id="20" name="Rectangle 19">
              <a:extLst>
                <a:ext uri="{FF2B5EF4-FFF2-40B4-BE49-F238E27FC236}">
                  <a16:creationId xmlns:a16="http://schemas.microsoft.com/office/drawing/2014/main" id="{2039C6DE-861A-8848-805A-7BAB0EAF290E}"/>
                </a:ext>
              </a:extLst>
            </p:cNvPr>
            <p:cNvSpPr/>
            <p:nvPr/>
          </p:nvSpPr>
          <p:spPr>
            <a:xfrm>
              <a:off x="7591065" y="3557814"/>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B3BDBDE8-7AAC-8E43-8FED-ECE81FB885A1}"/>
                </a:ext>
              </a:extLst>
            </p:cNvPr>
            <p:cNvSpPr txBox="1"/>
            <p:nvPr/>
          </p:nvSpPr>
          <p:spPr>
            <a:xfrm>
              <a:off x="7532223" y="3491240"/>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7</a:t>
              </a:r>
            </a:p>
          </p:txBody>
        </p:sp>
        <p:sp>
          <p:nvSpPr>
            <p:cNvPr id="23" name="Rectangle 22">
              <a:extLst>
                <a:ext uri="{FF2B5EF4-FFF2-40B4-BE49-F238E27FC236}">
                  <a16:creationId xmlns:a16="http://schemas.microsoft.com/office/drawing/2014/main" id="{578D51D0-A53E-A741-AF5C-ACC7F0108115}"/>
                </a:ext>
              </a:extLst>
            </p:cNvPr>
            <p:cNvSpPr/>
            <p:nvPr/>
          </p:nvSpPr>
          <p:spPr>
            <a:xfrm>
              <a:off x="7889558" y="3557814"/>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4061B8B-FD30-B84A-9572-97660ADD1FCE}"/>
                </a:ext>
              </a:extLst>
            </p:cNvPr>
            <p:cNvSpPr txBox="1"/>
            <p:nvPr/>
          </p:nvSpPr>
          <p:spPr>
            <a:xfrm>
              <a:off x="7830716" y="3491240"/>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9</a:t>
              </a:r>
            </a:p>
          </p:txBody>
        </p:sp>
        <p:sp>
          <p:nvSpPr>
            <p:cNvPr id="26" name="Rectangle 25">
              <a:extLst>
                <a:ext uri="{FF2B5EF4-FFF2-40B4-BE49-F238E27FC236}">
                  <a16:creationId xmlns:a16="http://schemas.microsoft.com/office/drawing/2014/main" id="{A3BB396F-B925-6040-89AC-C61A5A34082A}"/>
                </a:ext>
              </a:extLst>
            </p:cNvPr>
            <p:cNvSpPr/>
            <p:nvPr/>
          </p:nvSpPr>
          <p:spPr>
            <a:xfrm>
              <a:off x="8143335" y="3557814"/>
              <a:ext cx="100584"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F4C5E0A6-DB5F-0445-946C-A932E5BB9C9F}"/>
                </a:ext>
              </a:extLst>
            </p:cNvPr>
            <p:cNvSpPr txBox="1"/>
            <p:nvPr/>
          </p:nvSpPr>
          <p:spPr>
            <a:xfrm>
              <a:off x="8047502" y="3491240"/>
              <a:ext cx="274320"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10</a:t>
              </a:r>
            </a:p>
          </p:txBody>
        </p:sp>
        <p:sp>
          <p:nvSpPr>
            <p:cNvPr id="29" name="Rectangle 28">
              <a:extLst>
                <a:ext uri="{FF2B5EF4-FFF2-40B4-BE49-F238E27FC236}">
                  <a16:creationId xmlns:a16="http://schemas.microsoft.com/office/drawing/2014/main" id="{A67A6281-9679-D74F-8C8B-D0E53919F2D9}"/>
                </a:ext>
              </a:extLst>
            </p:cNvPr>
            <p:cNvSpPr/>
            <p:nvPr/>
          </p:nvSpPr>
          <p:spPr>
            <a:xfrm>
              <a:off x="8351243" y="3559983"/>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8DE83C30-1267-5349-9C87-D6ACF5BF5ADD}"/>
                </a:ext>
              </a:extLst>
            </p:cNvPr>
            <p:cNvSpPr txBox="1"/>
            <p:nvPr/>
          </p:nvSpPr>
          <p:spPr>
            <a:xfrm>
              <a:off x="8292401" y="3493409"/>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12</a:t>
              </a:r>
            </a:p>
          </p:txBody>
        </p:sp>
        <p:sp>
          <p:nvSpPr>
            <p:cNvPr id="32" name="Rectangle 31">
              <a:extLst>
                <a:ext uri="{FF2B5EF4-FFF2-40B4-BE49-F238E27FC236}">
                  <a16:creationId xmlns:a16="http://schemas.microsoft.com/office/drawing/2014/main" id="{EB74632E-92A0-7E49-8B2D-EFACD6A20C0A}"/>
                </a:ext>
              </a:extLst>
            </p:cNvPr>
            <p:cNvSpPr/>
            <p:nvPr/>
          </p:nvSpPr>
          <p:spPr>
            <a:xfrm>
              <a:off x="8635734" y="3549542"/>
              <a:ext cx="100584"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5F7EA93B-F2EF-BB44-AFA3-86E96FED3872}"/>
                </a:ext>
              </a:extLst>
            </p:cNvPr>
            <p:cNvSpPr txBox="1"/>
            <p:nvPr/>
          </p:nvSpPr>
          <p:spPr>
            <a:xfrm>
              <a:off x="8535985" y="3491240"/>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14</a:t>
              </a:r>
            </a:p>
          </p:txBody>
        </p:sp>
        <p:sp>
          <p:nvSpPr>
            <p:cNvPr id="37" name="Rectangle 36">
              <a:extLst>
                <a:ext uri="{FF2B5EF4-FFF2-40B4-BE49-F238E27FC236}">
                  <a16:creationId xmlns:a16="http://schemas.microsoft.com/office/drawing/2014/main" id="{54D6CA0E-8A37-AB49-B00F-5919E84C1CBD}"/>
                </a:ext>
              </a:extLst>
            </p:cNvPr>
            <p:cNvSpPr/>
            <p:nvPr/>
          </p:nvSpPr>
          <p:spPr>
            <a:xfrm>
              <a:off x="8807105" y="3553777"/>
              <a:ext cx="100584"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77669BA3-B5DC-1345-8779-B1BC74209F12}"/>
                </a:ext>
              </a:extLst>
            </p:cNvPr>
            <p:cNvSpPr txBox="1"/>
            <p:nvPr/>
          </p:nvSpPr>
          <p:spPr>
            <a:xfrm>
              <a:off x="8722415" y="3491240"/>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28</a:t>
              </a:r>
            </a:p>
          </p:txBody>
        </p:sp>
      </p:grpSp>
      <p:sp>
        <p:nvSpPr>
          <p:cNvPr id="48" name="Rectangle 47">
            <a:extLst>
              <a:ext uri="{FF2B5EF4-FFF2-40B4-BE49-F238E27FC236}">
                <a16:creationId xmlns:a16="http://schemas.microsoft.com/office/drawing/2014/main" id="{8E54D35D-A75B-F74C-9D8F-AC2B9504CCE7}"/>
              </a:ext>
            </a:extLst>
          </p:cNvPr>
          <p:cNvSpPr/>
          <p:nvPr/>
        </p:nvSpPr>
        <p:spPr>
          <a:xfrm>
            <a:off x="271462" y="4418861"/>
            <a:ext cx="8872538" cy="1922706"/>
          </a:xfrm>
          <a:prstGeom prst="rect">
            <a:avLst/>
          </a:prstGeom>
        </p:spPr>
        <p:txBody>
          <a:bodyPr wrap="square">
            <a:spAutoFit/>
          </a:bodyPr>
          <a:lstStyle/>
          <a:p>
            <a:pPr>
              <a:lnSpc>
                <a:spcPts val="1600"/>
              </a:lnSpc>
            </a:pPr>
            <a:r>
              <a:rPr lang="en-US" sz="1200" b="1" dirty="0">
                <a:latin typeface="Arial" panose="020B0604020202020204" pitchFamily="34" charset="0"/>
                <a:ea typeface="Calibri" panose="020F0502020204030204" pitchFamily="34" charset="0"/>
                <a:cs typeface="Arial" panose="020B0604020202020204" pitchFamily="34" charset="0"/>
              </a:rPr>
              <a:t>FIGURE S2. Phenotypic profile similarity for genes in the same </a:t>
            </a:r>
            <a:r>
              <a:rPr lang="en-US" sz="1200" b="1" dirty="0" err="1">
                <a:latin typeface="Arial" panose="020B0604020202020204" pitchFamily="34" charset="0"/>
                <a:ea typeface="Calibri" panose="020F0502020204030204" pitchFamily="34" charset="0"/>
                <a:cs typeface="Arial" panose="020B0604020202020204" pitchFamily="34" charset="0"/>
              </a:rPr>
              <a:t>EcoCyc</a:t>
            </a:r>
            <a:r>
              <a:rPr lang="en-US" sz="1200" b="1" dirty="0">
                <a:latin typeface="Arial" panose="020B0604020202020204" pitchFamily="34" charset="0"/>
                <a:ea typeface="Calibri" panose="020F0502020204030204" pitchFamily="34" charset="0"/>
                <a:cs typeface="Arial" panose="020B0604020202020204" pitchFamily="34" charset="0"/>
              </a:rPr>
              <a:t> heteromeric protein complex.</a:t>
            </a:r>
            <a:r>
              <a:rPr lang="en-US" sz="1200" dirty="0">
                <a:latin typeface="Arial" panose="020B0604020202020204" pitchFamily="34" charset="0"/>
                <a:ea typeface="Calibri" panose="020F0502020204030204" pitchFamily="34" charset="0"/>
                <a:cs typeface="Arial" panose="020B0604020202020204" pitchFamily="34" charset="0"/>
              </a:rPr>
              <a:t> The distribution of phenotypic profile similarity values determined by |PCC| for all pairwise combinations of genes assigned to each of 271 </a:t>
            </a:r>
            <a:r>
              <a:rPr lang="en-US" sz="1200" dirty="0" err="1">
                <a:latin typeface="Arial" panose="020B0604020202020204" pitchFamily="34" charset="0"/>
                <a:ea typeface="Calibri" panose="020F0502020204030204" pitchFamily="34" charset="0"/>
                <a:cs typeface="Arial" panose="020B0604020202020204" pitchFamily="34" charset="0"/>
              </a:rPr>
              <a:t>EcoCyc</a:t>
            </a:r>
            <a:r>
              <a:rPr lang="en-US" sz="1200" dirty="0">
                <a:latin typeface="Arial" panose="020B0604020202020204" pitchFamily="34" charset="0"/>
                <a:ea typeface="Calibri" panose="020F0502020204030204" pitchFamily="34" charset="0"/>
                <a:cs typeface="Arial" panose="020B0604020202020204" pitchFamily="34" charset="0"/>
              </a:rPr>
              <a:t> heteromeric protein complexes is shown. Profile similarity is plotted on the y-axis and the individual protein complexes are arrayed along the x-axis. The name of each protein complex is indicated by a numeric label that is defined in Table S2. The complexes are sorted by the number of genes that encode the complex and then by the median |PCC| value. For protein complexes that have two or three members, the results are shown as scatter plots. For protein complexes with more than three genes, the results are shown as box plots with the outliers shown as black dots. The red dashed line shows the mean |PCC| value for all possible gene pairs. Asterisks indicate the permutation-based FDR-corrected p-values: * for p&lt;0.05, ** for p&lt;0.01, and *** for p&lt;0.001.</a:t>
            </a:r>
            <a:r>
              <a:rPr lang="en-US" sz="12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3351042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8870</TotalTime>
  <Words>202</Words>
  <Application>Microsoft Macintosh PowerPoint</Application>
  <PresentationFormat>Letter Paper (8.5x11 in)</PresentationFormat>
  <Paragraphs>12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吳逸凡</dc:creator>
  <cp:lastModifiedBy>Siegele</cp:lastModifiedBy>
  <cp:revision>166</cp:revision>
  <cp:lastPrinted>2020-11-23T06:08:07Z</cp:lastPrinted>
  <dcterms:created xsi:type="dcterms:W3CDTF">2019-04-27T22:31:05Z</dcterms:created>
  <dcterms:modified xsi:type="dcterms:W3CDTF">2020-11-29T05:24:29Z</dcterms:modified>
</cp:coreProperties>
</file>