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9" r:id="rId2"/>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86"/>
    <p:restoredTop sz="93814"/>
  </p:normalViewPr>
  <p:slideViewPr>
    <p:cSldViewPr snapToGrid="0" snapToObjects="1">
      <p:cViewPr varScale="1">
        <p:scale>
          <a:sx n="89" d="100"/>
          <a:sy n="89" d="100"/>
        </p:scale>
        <p:origin x="23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6D1FD-42F6-1849-AA3B-AF52206BB567}" type="datetimeFigureOut">
              <a:rPr lang="en-US" smtClean="0"/>
              <a:t>12/2/20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6C434-C3F9-4243-B5C4-6C862D5C0C3D}" type="slidenum">
              <a:rPr lang="en-US" smtClean="0"/>
              <a:t>‹#›</a:t>
            </a:fld>
            <a:endParaRPr lang="en-US"/>
          </a:p>
        </p:txBody>
      </p:sp>
    </p:spTree>
    <p:extLst>
      <p:ext uri="{BB962C8B-B14F-4D97-AF65-F5344CB8AC3E}">
        <p14:creationId xmlns:p14="http://schemas.microsoft.com/office/powerpoint/2010/main" val="7539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3794163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05659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865761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834795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627630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3580638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0DB35C-E47C-6D4F-A0F4-534F52F1EA49}" type="datetimeFigureOut">
              <a:rPr lang="en-US" smtClean="0"/>
              <a:t>12/2/20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078615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0DB35C-E47C-6D4F-A0F4-534F52F1EA49}" type="datetimeFigureOut">
              <a:rPr lang="en-US" smtClean="0"/>
              <a:t>12/2/20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1766760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DB35C-E47C-6D4F-A0F4-534F52F1EA49}" type="datetimeFigureOut">
              <a:rPr lang="en-US" smtClean="0"/>
              <a:t>12/2/20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400612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53004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7869656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DB35C-E47C-6D4F-A0F4-534F52F1EA49}" type="datetimeFigureOut">
              <a:rPr lang="en-US" smtClean="0"/>
              <a:t>12/2/20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86040-DE76-D348-B82B-40DF159CC684}" type="slidenum">
              <a:rPr lang="en-US" smtClean="0"/>
              <a:t>‹#›</a:t>
            </a:fld>
            <a:endParaRPr lang="en-US"/>
          </a:p>
        </p:txBody>
      </p:sp>
    </p:spTree>
    <p:extLst>
      <p:ext uri="{BB962C8B-B14F-4D97-AF65-F5344CB8AC3E}">
        <p14:creationId xmlns:p14="http://schemas.microsoft.com/office/powerpoint/2010/main" val="39413913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5C1BCE2-F0F5-C744-93B7-DF4BD7AB9B5D}"/>
              </a:ext>
            </a:extLst>
          </p:cNvPr>
          <p:cNvSpPr/>
          <p:nvPr/>
        </p:nvSpPr>
        <p:spPr>
          <a:xfrm>
            <a:off x="357188" y="4627917"/>
            <a:ext cx="8558212" cy="1927131"/>
          </a:xfrm>
          <a:prstGeom prst="rect">
            <a:avLst/>
          </a:prstGeom>
        </p:spPr>
        <p:txBody>
          <a:bodyPr wrap="square">
            <a:spAutoFit/>
          </a:bodyPr>
          <a:lstStyle/>
          <a:p>
            <a:pPr>
              <a:lnSpc>
                <a:spcPts val="1600"/>
              </a:lnSpc>
            </a:pPr>
            <a:r>
              <a:rPr lang="en-US" sz="1200" b="1" dirty="0">
                <a:solidFill>
                  <a:srgbClr val="000000"/>
                </a:solidFill>
                <a:latin typeface="Arial" panose="020B0604020202020204" pitchFamily="34" charset="0"/>
                <a:ea typeface="Arial" panose="020B0604020202020204" pitchFamily="34" charset="0"/>
              </a:rPr>
              <a:t>FIGURE S8. Precision-recall curves for quantitative versus discretized, ternary fitness scores. </a:t>
            </a:r>
            <a:r>
              <a:rPr lang="en-US" sz="1200" dirty="0">
                <a:solidFill>
                  <a:srgbClr val="000000"/>
                </a:solidFill>
                <a:latin typeface="Arial" panose="020B0604020202020204" pitchFamily="34" charset="0"/>
                <a:ea typeface="Arial" panose="020B0604020202020204" pitchFamily="34" charset="0"/>
              </a:rPr>
              <a:t>Gene pairs were ranked from high to low similarity based on MI. Precision and recall were then calculated for the 5,000 top-ranked gene pairs using the </a:t>
            </a:r>
            <a:r>
              <a:rPr lang="en-US" sz="1200" dirty="0">
                <a:latin typeface="Arial" panose="020B0604020202020204" pitchFamily="34" charset="0"/>
                <a:ea typeface="Arial" panose="020B0604020202020204" pitchFamily="34" charset="0"/>
              </a:rPr>
              <a:t>union of annotation sets 1 through 5 to identify co-annotated gene pairs. </a:t>
            </a:r>
            <a:r>
              <a:rPr lang="en-US" sz="1200" dirty="0">
                <a:solidFill>
                  <a:srgbClr val="000000"/>
                </a:solidFill>
                <a:latin typeface="Arial" panose="020B0604020202020204" pitchFamily="34" charset="0"/>
                <a:ea typeface="Arial" panose="020B0604020202020204" pitchFamily="34" charset="0"/>
              </a:rPr>
              <a:t>Circles indicate the positions of the 250th and 500th top-ranked gene pairs. The phenotypic profiles contained either the original quantitative fitness scores (black line), the discretized, ternary scores for all growth conditions (brown line), or the discretized, ternary scores for growth conditions collapsed to 114 unique stresses (orange line). </a:t>
            </a:r>
            <a:r>
              <a:rPr lang="en-US" sz="1200" dirty="0">
                <a:latin typeface="Arial" panose="020B0604020202020204" pitchFamily="34" charset="0"/>
                <a:ea typeface="Times New Roman" panose="02020603050405020304" pitchFamily="18" charset="0"/>
              </a:rPr>
              <a:t>The dashed line shows precision for randomly ordered gene pairs generated as described in the Methods (negative control).</a:t>
            </a:r>
            <a:r>
              <a:rPr lang="en-US" sz="1200" dirty="0">
                <a:solidFill>
                  <a:srgbClr val="000000"/>
                </a:solidFill>
                <a:latin typeface="Arial" panose="020B0604020202020204" pitchFamily="34" charset="0"/>
                <a:ea typeface="Arial" panose="020B0604020202020204" pitchFamily="34" charset="0"/>
              </a:rPr>
              <a:t> Areas under the curve (AUC) when MI was determined using either quantitative fitness scores; discretized, ternary scores for all growth conditions; or discretized, ternary scores for the collapsed set of growth conditions were 0.48, 0.32, 0.25, and 0.17, respectively. </a:t>
            </a:r>
            <a:endParaRPr lang="en-US" sz="1200" dirty="0"/>
          </a:p>
        </p:txBody>
      </p:sp>
      <p:grpSp>
        <p:nvGrpSpPr>
          <p:cNvPr id="12" name="Group 11">
            <a:extLst>
              <a:ext uri="{FF2B5EF4-FFF2-40B4-BE49-F238E27FC236}">
                <a16:creationId xmlns:a16="http://schemas.microsoft.com/office/drawing/2014/main" id="{2EFB7898-26B5-0C4C-9C4D-3F1487A754E6}"/>
              </a:ext>
            </a:extLst>
          </p:cNvPr>
          <p:cNvGrpSpPr/>
          <p:nvPr/>
        </p:nvGrpSpPr>
        <p:grpSpPr>
          <a:xfrm>
            <a:off x="1091716" y="328614"/>
            <a:ext cx="6960569" cy="4314321"/>
            <a:chOff x="1028302" y="328614"/>
            <a:chExt cx="6960569" cy="4314321"/>
          </a:xfrm>
        </p:grpSpPr>
        <p:pic>
          <p:nvPicPr>
            <p:cNvPr id="2" name="Picture 1">
              <a:extLst>
                <a:ext uri="{FF2B5EF4-FFF2-40B4-BE49-F238E27FC236}">
                  <a16:creationId xmlns:a16="http://schemas.microsoft.com/office/drawing/2014/main" id="{E7615209-09DB-2146-AAFD-A1E53402C408}"/>
                </a:ext>
              </a:extLst>
            </p:cNvPr>
            <p:cNvPicPr>
              <a:picLocks noChangeAspect="1"/>
            </p:cNvPicPr>
            <p:nvPr/>
          </p:nvPicPr>
          <p:blipFill rotWithShape="1">
            <a:blip r:embed="rId2"/>
            <a:srcRect t="9452"/>
            <a:stretch/>
          </p:blipFill>
          <p:spPr>
            <a:xfrm>
              <a:off x="1182190" y="328614"/>
              <a:ext cx="6806681" cy="4314321"/>
            </a:xfrm>
            <a:prstGeom prst="rect">
              <a:avLst/>
            </a:prstGeom>
          </p:spPr>
        </p:pic>
        <p:sp>
          <p:nvSpPr>
            <p:cNvPr id="4" name="TextBox 3">
              <a:extLst>
                <a:ext uri="{FF2B5EF4-FFF2-40B4-BE49-F238E27FC236}">
                  <a16:creationId xmlns:a16="http://schemas.microsoft.com/office/drawing/2014/main" id="{CAD1849A-C1D7-1842-9247-1847523388C5}"/>
                </a:ext>
              </a:extLst>
            </p:cNvPr>
            <p:cNvSpPr txBox="1"/>
            <p:nvPr/>
          </p:nvSpPr>
          <p:spPr>
            <a:xfrm>
              <a:off x="2017337" y="2641354"/>
              <a:ext cx="506870" cy="253916"/>
            </a:xfrm>
            <a:prstGeom prst="rect">
              <a:avLst/>
            </a:prstGeom>
            <a:noFill/>
          </p:spPr>
          <p:txBody>
            <a:bodyPr wrap="none" rtlCol="0">
              <a:spAutoFit/>
            </a:bodyPr>
            <a:lstStyle/>
            <a:p>
              <a:r>
                <a:rPr lang="en-TW" sz="1050" dirty="0"/>
                <a:t>250th</a:t>
              </a:r>
            </a:p>
          </p:txBody>
        </p:sp>
        <p:sp>
          <p:nvSpPr>
            <p:cNvPr id="5" name="TextBox 4">
              <a:extLst>
                <a:ext uri="{FF2B5EF4-FFF2-40B4-BE49-F238E27FC236}">
                  <a16:creationId xmlns:a16="http://schemas.microsoft.com/office/drawing/2014/main" id="{7EB57282-A0B5-FF4B-838D-91BF00A5B125}"/>
                </a:ext>
              </a:extLst>
            </p:cNvPr>
            <p:cNvSpPr txBox="1"/>
            <p:nvPr/>
          </p:nvSpPr>
          <p:spPr>
            <a:xfrm>
              <a:off x="2554697" y="3024827"/>
              <a:ext cx="506870" cy="253916"/>
            </a:xfrm>
            <a:prstGeom prst="rect">
              <a:avLst/>
            </a:prstGeom>
            <a:noFill/>
          </p:spPr>
          <p:txBody>
            <a:bodyPr wrap="none" rtlCol="0">
              <a:spAutoFit/>
            </a:bodyPr>
            <a:lstStyle/>
            <a:p>
              <a:r>
                <a:rPr lang="en-TW" sz="1050" dirty="0"/>
                <a:t>500th</a:t>
              </a:r>
            </a:p>
          </p:txBody>
        </p:sp>
        <p:sp>
          <p:nvSpPr>
            <p:cNvPr id="6" name="TextBox 5">
              <a:extLst>
                <a:ext uri="{FF2B5EF4-FFF2-40B4-BE49-F238E27FC236}">
                  <a16:creationId xmlns:a16="http://schemas.microsoft.com/office/drawing/2014/main" id="{D0D4D056-E580-EE44-A6F4-2975131ED7F3}"/>
                </a:ext>
              </a:extLst>
            </p:cNvPr>
            <p:cNvSpPr txBox="1"/>
            <p:nvPr/>
          </p:nvSpPr>
          <p:spPr>
            <a:xfrm>
              <a:off x="2859252" y="2000374"/>
              <a:ext cx="506870" cy="253916"/>
            </a:xfrm>
            <a:prstGeom prst="rect">
              <a:avLst/>
            </a:prstGeom>
            <a:noFill/>
          </p:spPr>
          <p:txBody>
            <a:bodyPr wrap="none" rtlCol="0">
              <a:spAutoFit/>
            </a:bodyPr>
            <a:lstStyle/>
            <a:p>
              <a:r>
                <a:rPr lang="en-TW" sz="1050" dirty="0"/>
                <a:t>250th</a:t>
              </a:r>
            </a:p>
          </p:txBody>
        </p:sp>
        <p:sp>
          <p:nvSpPr>
            <p:cNvPr id="7" name="TextBox 6">
              <a:extLst>
                <a:ext uri="{FF2B5EF4-FFF2-40B4-BE49-F238E27FC236}">
                  <a16:creationId xmlns:a16="http://schemas.microsoft.com/office/drawing/2014/main" id="{6B0609B8-D9E9-144D-80BC-5483737D7F07}"/>
                </a:ext>
              </a:extLst>
            </p:cNvPr>
            <p:cNvSpPr txBox="1"/>
            <p:nvPr/>
          </p:nvSpPr>
          <p:spPr>
            <a:xfrm>
              <a:off x="3108489" y="1062552"/>
              <a:ext cx="506870" cy="253916"/>
            </a:xfrm>
            <a:prstGeom prst="rect">
              <a:avLst/>
            </a:prstGeom>
            <a:noFill/>
          </p:spPr>
          <p:txBody>
            <a:bodyPr wrap="none" rtlCol="0">
              <a:spAutoFit/>
            </a:bodyPr>
            <a:lstStyle/>
            <a:p>
              <a:r>
                <a:rPr lang="en-TW" sz="1050" dirty="0"/>
                <a:t>250th</a:t>
              </a:r>
            </a:p>
          </p:txBody>
        </p:sp>
        <p:sp>
          <p:nvSpPr>
            <p:cNvPr id="8" name="TextBox 7">
              <a:extLst>
                <a:ext uri="{FF2B5EF4-FFF2-40B4-BE49-F238E27FC236}">
                  <a16:creationId xmlns:a16="http://schemas.microsoft.com/office/drawing/2014/main" id="{97DE08DE-FF7A-3A49-B07F-7035F4FAA605}"/>
                </a:ext>
              </a:extLst>
            </p:cNvPr>
            <p:cNvSpPr txBox="1"/>
            <p:nvPr/>
          </p:nvSpPr>
          <p:spPr>
            <a:xfrm>
              <a:off x="3015400" y="2495747"/>
              <a:ext cx="506870" cy="253916"/>
            </a:xfrm>
            <a:prstGeom prst="rect">
              <a:avLst/>
            </a:prstGeom>
            <a:noFill/>
          </p:spPr>
          <p:txBody>
            <a:bodyPr wrap="none" rtlCol="0">
              <a:spAutoFit/>
            </a:bodyPr>
            <a:lstStyle/>
            <a:p>
              <a:r>
                <a:rPr lang="en-TW" sz="1050" dirty="0"/>
                <a:t>500th</a:t>
              </a:r>
            </a:p>
          </p:txBody>
        </p:sp>
        <p:sp>
          <p:nvSpPr>
            <p:cNvPr id="9" name="TextBox 8">
              <a:extLst>
                <a:ext uri="{FF2B5EF4-FFF2-40B4-BE49-F238E27FC236}">
                  <a16:creationId xmlns:a16="http://schemas.microsoft.com/office/drawing/2014/main" id="{9F7B5638-88B2-2946-9709-11A0330D5AE5}"/>
                </a:ext>
              </a:extLst>
            </p:cNvPr>
            <p:cNvSpPr txBox="1"/>
            <p:nvPr/>
          </p:nvSpPr>
          <p:spPr>
            <a:xfrm>
              <a:off x="3908558" y="1822783"/>
              <a:ext cx="506870" cy="253916"/>
            </a:xfrm>
            <a:prstGeom prst="rect">
              <a:avLst/>
            </a:prstGeom>
            <a:noFill/>
          </p:spPr>
          <p:txBody>
            <a:bodyPr wrap="none" rtlCol="0">
              <a:spAutoFit/>
            </a:bodyPr>
            <a:lstStyle/>
            <a:p>
              <a:r>
                <a:rPr lang="en-TW" sz="1050" dirty="0"/>
                <a:t>500th</a:t>
              </a:r>
            </a:p>
          </p:txBody>
        </p:sp>
        <p:sp>
          <p:nvSpPr>
            <p:cNvPr id="11" name="TextBox 10">
              <a:extLst>
                <a:ext uri="{FF2B5EF4-FFF2-40B4-BE49-F238E27FC236}">
                  <a16:creationId xmlns:a16="http://schemas.microsoft.com/office/drawing/2014/main" id="{8064A875-5E6B-8946-A268-50F57F5428BD}"/>
                </a:ext>
              </a:extLst>
            </p:cNvPr>
            <p:cNvSpPr txBox="1"/>
            <p:nvPr/>
          </p:nvSpPr>
          <p:spPr>
            <a:xfrm rot="16200000">
              <a:off x="731586" y="1998017"/>
              <a:ext cx="901209" cy="307777"/>
            </a:xfrm>
            <a:prstGeom prst="rect">
              <a:avLst/>
            </a:prstGeom>
            <a:solidFill>
              <a:schemeClr val="bg1"/>
            </a:solidFill>
          </p:spPr>
          <p:txBody>
            <a:bodyPr wrap="none" rtlCol="0">
              <a:spAutoFit/>
            </a:bodyPr>
            <a:lstStyle/>
            <a:p>
              <a:r>
                <a:rPr lang="en-US" sz="1400" dirty="0">
                  <a:latin typeface="Arial" panose="020B0604020202020204" pitchFamily="34" charset="0"/>
                  <a:cs typeface="Arial" panose="020B0604020202020204" pitchFamily="34" charset="0"/>
                </a:rPr>
                <a:t>precision</a:t>
              </a:r>
            </a:p>
          </p:txBody>
        </p:sp>
        <p:sp>
          <p:nvSpPr>
            <p:cNvPr id="13" name="TextBox 12">
              <a:extLst>
                <a:ext uri="{FF2B5EF4-FFF2-40B4-BE49-F238E27FC236}">
                  <a16:creationId xmlns:a16="http://schemas.microsoft.com/office/drawing/2014/main" id="{2A63BE0D-AEBA-4C48-9A85-E503A37AB513}"/>
                </a:ext>
              </a:extLst>
            </p:cNvPr>
            <p:cNvSpPr txBox="1"/>
            <p:nvPr/>
          </p:nvSpPr>
          <p:spPr>
            <a:xfrm>
              <a:off x="3778032" y="4278678"/>
              <a:ext cx="1558440" cy="307777"/>
            </a:xfrm>
            <a:prstGeom prst="rect">
              <a:avLst/>
            </a:prstGeom>
            <a:solidFill>
              <a:schemeClr val="bg1"/>
            </a:solidFill>
          </p:spPr>
          <p:txBody>
            <a:bodyPr wrap="none" rtlCol="0">
              <a:spAutoFit/>
            </a:bodyPr>
            <a:lstStyle/>
            <a:p>
              <a:r>
                <a:rPr lang="en-US" sz="1400" dirty="0">
                  <a:latin typeface="Arial" panose="020B0604020202020204" pitchFamily="34" charset="0"/>
                  <a:cs typeface="Arial" panose="020B0604020202020204" pitchFamily="34" charset="0"/>
                </a:rPr>
                <a:t>recall (sensitivity)</a:t>
              </a:r>
            </a:p>
          </p:txBody>
        </p:sp>
      </p:grpSp>
    </p:spTree>
    <p:extLst>
      <p:ext uri="{BB962C8B-B14F-4D97-AF65-F5344CB8AC3E}">
        <p14:creationId xmlns:p14="http://schemas.microsoft.com/office/powerpoint/2010/main" val="40852213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9259</TotalTime>
  <Words>193</Words>
  <Application>Microsoft Macintosh PowerPoint</Application>
  <PresentationFormat>Letter Paper (8.5x11 in)</PresentationFormat>
  <Paragraphs>9</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吳逸凡</dc:creator>
  <cp:lastModifiedBy>Siegele</cp:lastModifiedBy>
  <cp:revision>142</cp:revision>
  <dcterms:created xsi:type="dcterms:W3CDTF">2019-04-27T22:31:05Z</dcterms:created>
  <dcterms:modified xsi:type="dcterms:W3CDTF">2020-12-02T17:32:50Z</dcterms:modified>
</cp:coreProperties>
</file>