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427" r:id="rId2"/>
  </p:sldIdLst>
  <p:sldSz cx="9144000" cy="6858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031"/>
    <p:restoredTop sz="93814"/>
  </p:normalViewPr>
  <p:slideViewPr>
    <p:cSldViewPr snapToGrid="0" snapToObjects="1">
      <p:cViewPr>
        <p:scale>
          <a:sx n="87" d="100"/>
          <a:sy n="87" d="100"/>
        </p:scale>
        <p:origin x="1784" y="2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16D1FD-42F6-1849-AA3B-AF52206BB567}" type="datetimeFigureOut">
              <a:rPr lang="en-US" smtClean="0"/>
              <a:t>12/2/20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96C434-C3F9-4243-B5C4-6C862D5C0C3D}" type="slidenum">
              <a:rPr lang="en-US" smtClean="0"/>
              <a:t>‹#›</a:t>
            </a:fld>
            <a:endParaRPr lang="en-US"/>
          </a:p>
        </p:txBody>
      </p:sp>
    </p:spTree>
    <p:extLst>
      <p:ext uri="{BB962C8B-B14F-4D97-AF65-F5344CB8AC3E}">
        <p14:creationId xmlns:p14="http://schemas.microsoft.com/office/powerpoint/2010/main" val="753938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E0DB35C-E47C-6D4F-A0F4-534F52F1EA49}" type="datetimeFigureOut">
              <a:rPr lang="en-US" smtClean="0"/>
              <a:t>12/2/20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28746454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0DB35C-E47C-6D4F-A0F4-534F52F1EA49}" type="datetimeFigureOut">
              <a:rPr lang="en-US" smtClean="0"/>
              <a:t>12/2/20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2349695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0DB35C-E47C-6D4F-A0F4-534F52F1EA49}" type="datetimeFigureOut">
              <a:rPr lang="en-US" smtClean="0"/>
              <a:t>12/2/20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2085018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0DB35C-E47C-6D4F-A0F4-534F52F1EA49}" type="datetimeFigureOut">
              <a:rPr lang="en-US" smtClean="0"/>
              <a:t>12/2/20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884828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0DB35C-E47C-6D4F-A0F4-534F52F1EA49}" type="datetimeFigureOut">
              <a:rPr lang="en-US" smtClean="0"/>
              <a:t>12/2/20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2876974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E0DB35C-E47C-6D4F-A0F4-534F52F1EA49}" type="datetimeFigureOut">
              <a:rPr lang="en-US" smtClean="0"/>
              <a:t>12/2/20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33151683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E0DB35C-E47C-6D4F-A0F4-534F52F1EA49}" type="datetimeFigureOut">
              <a:rPr lang="en-US" smtClean="0"/>
              <a:t>12/2/20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5876723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E0DB35C-E47C-6D4F-A0F4-534F52F1EA49}" type="datetimeFigureOut">
              <a:rPr lang="en-US" smtClean="0"/>
              <a:t>12/2/20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3884567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0DB35C-E47C-6D4F-A0F4-534F52F1EA49}" type="datetimeFigureOut">
              <a:rPr lang="en-US" smtClean="0"/>
              <a:t>12/2/20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1068217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E0DB35C-E47C-6D4F-A0F4-534F52F1EA49}" type="datetimeFigureOut">
              <a:rPr lang="en-US" smtClean="0"/>
              <a:t>12/2/20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298604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E0DB35C-E47C-6D4F-A0F4-534F52F1EA49}" type="datetimeFigureOut">
              <a:rPr lang="en-US" smtClean="0"/>
              <a:t>12/2/20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2739573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0DB35C-E47C-6D4F-A0F4-534F52F1EA49}" type="datetimeFigureOut">
              <a:rPr lang="en-US" smtClean="0"/>
              <a:t>12/2/20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F86040-DE76-D348-B82B-40DF159CC684}" type="slidenum">
              <a:rPr lang="en-US" smtClean="0"/>
              <a:t>‹#›</a:t>
            </a:fld>
            <a:endParaRPr lang="en-US"/>
          </a:p>
        </p:txBody>
      </p:sp>
    </p:spTree>
    <p:extLst>
      <p:ext uri="{BB962C8B-B14F-4D97-AF65-F5344CB8AC3E}">
        <p14:creationId xmlns:p14="http://schemas.microsoft.com/office/powerpoint/2010/main" val="26194134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9AE501-621C-EA45-A20B-5EBA91EEC707}"/>
              </a:ext>
            </a:extLst>
          </p:cNvPr>
          <p:cNvSpPr/>
          <p:nvPr/>
        </p:nvSpPr>
        <p:spPr>
          <a:xfrm>
            <a:off x="266700" y="4945380"/>
            <a:ext cx="8712200" cy="1717521"/>
          </a:xfrm>
          <a:prstGeom prst="rect">
            <a:avLst/>
          </a:prstGeom>
        </p:spPr>
        <p:txBody>
          <a:bodyPr wrap="square">
            <a:spAutoFit/>
          </a:bodyPr>
          <a:lstStyle/>
          <a:p>
            <a:pPr>
              <a:lnSpc>
                <a:spcPts val="1600"/>
              </a:lnSpc>
            </a:pPr>
            <a:r>
              <a:rPr lang="en-US" sz="1200" b="1" dirty="0">
                <a:solidFill>
                  <a:srgbClr val="000000"/>
                </a:solidFill>
                <a:latin typeface="Arial" panose="020B0604020202020204" pitchFamily="34" charset="0"/>
                <a:ea typeface="Arial" panose="020B0604020202020204" pitchFamily="34" charset="0"/>
                <a:cs typeface="Arial" panose="020B0604020202020204" pitchFamily="34" charset="0"/>
              </a:rPr>
              <a:t>FIGURE S3. Precision for co-annotated gene pairs when auxotrophic mutants were excluded. </a:t>
            </a:r>
            <a:r>
              <a:rPr lang="en-US" sz="1200" dirty="0">
                <a:solidFill>
                  <a:srgbClr val="000000"/>
                </a:solidFill>
                <a:latin typeface="Arial" panose="020B0604020202020204" pitchFamily="34" charset="0"/>
                <a:ea typeface="Arial" panose="020B0604020202020204" pitchFamily="34" charset="0"/>
                <a:cs typeface="Arial" panose="020B0604020202020204" pitchFamily="34" charset="0"/>
              </a:rPr>
              <a:t>Gene pairs were ranked from high to low similarity based on |PCC| after strains with an auxotrophic phenotype were excluded (only the first 500 gene pairs are shown). Precision was calculated using: (A) gene pairs co-annotated to the same </a:t>
            </a:r>
            <a:r>
              <a:rPr lang="en-US" sz="1200" dirty="0" err="1">
                <a:solidFill>
                  <a:srgbClr val="000000"/>
                </a:solidFill>
                <a:latin typeface="Arial" panose="020B0604020202020204" pitchFamily="34" charset="0"/>
                <a:ea typeface="Arial" panose="020B0604020202020204" pitchFamily="34" charset="0"/>
                <a:cs typeface="Arial" panose="020B0604020202020204" pitchFamily="34" charset="0"/>
              </a:rPr>
              <a:t>EcoCyc</a:t>
            </a:r>
            <a:r>
              <a:rPr lang="en-US" sz="1200" dirty="0">
                <a:solidFill>
                  <a:srgbClr val="000000"/>
                </a:solidFill>
                <a:latin typeface="Arial" panose="020B0604020202020204" pitchFamily="34" charset="0"/>
                <a:ea typeface="Arial" panose="020B0604020202020204" pitchFamily="34" charset="0"/>
                <a:cs typeface="Arial" panose="020B0604020202020204" pitchFamily="34" charset="0"/>
              </a:rPr>
              <a:t> pathway, (B) gene pairs co-annotated to the same heteromeric protein complex, (C) gene pairs co-annotated to either the same pathway or the same protein complex, and (D) gene pairs co-annotated to the union of annotation sets 1 to 5 (</a:t>
            </a:r>
            <a:r>
              <a:rPr lang="en-US" sz="1200" dirty="0" err="1">
                <a:solidFill>
                  <a:srgbClr val="000000"/>
                </a:solidFill>
                <a:latin typeface="Arial" panose="020B0604020202020204" pitchFamily="34" charset="0"/>
                <a:ea typeface="Arial" panose="020B0604020202020204" pitchFamily="34" charset="0"/>
                <a:cs typeface="Arial" panose="020B0604020202020204" pitchFamily="34" charset="0"/>
              </a:rPr>
              <a:t>EcoCyc</a:t>
            </a:r>
            <a:r>
              <a:rPr lang="en-US" sz="1200" dirty="0">
                <a:solidFill>
                  <a:srgbClr val="000000"/>
                </a:solidFill>
                <a:latin typeface="Arial" panose="020B0604020202020204" pitchFamily="34" charset="0"/>
                <a:ea typeface="Arial" panose="020B0604020202020204" pitchFamily="34" charset="0"/>
                <a:cs typeface="Arial" panose="020B0604020202020204" pitchFamily="34" charset="0"/>
              </a:rPr>
              <a:t> pathways, heteromeric protein complexes, operon, regulon, or KEGG module). In each panel, the blue line shows precision for all growth conditions, and the red line shows precision when growth conditions involving minimal media were excluded. </a:t>
            </a:r>
            <a:r>
              <a:rPr lang="en-US" sz="1200" dirty="0">
                <a:latin typeface="Arial" panose="020B0604020202020204" pitchFamily="34" charset="0"/>
                <a:ea typeface="Times New Roman" panose="02020603050405020304" pitchFamily="18" charset="0"/>
                <a:cs typeface="Arial" panose="020B0604020202020204" pitchFamily="34" charset="0"/>
              </a:rPr>
              <a:t>The dashed line shows precision for randomly ordered gene pairs generated as described in the Methods (negative control).</a:t>
            </a:r>
            <a:r>
              <a:rPr lang="en-US" sz="1200" dirty="0">
                <a:latin typeface="Arial" panose="020B0604020202020204" pitchFamily="34" charset="0"/>
                <a:cs typeface="Arial" panose="020B0604020202020204" pitchFamily="34" charset="0"/>
              </a:rPr>
              <a:t> </a:t>
            </a:r>
          </a:p>
        </p:txBody>
      </p:sp>
      <p:grpSp>
        <p:nvGrpSpPr>
          <p:cNvPr id="5" name="Group 4">
            <a:extLst>
              <a:ext uri="{FF2B5EF4-FFF2-40B4-BE49-F238E27FC236}">
                <a16:creationId xmlns:a16="http://schemas.microsoft.com/office/drawing/2014/main" id="{E1ABE49D-92CA-414D-9C54-F5C820799C6C}"/>
              </a:ext>
            </a:extLst>
          </p:cNvPr>
          <p:cNvGrpSpPr/>
          <p:nvPr/>
        </p:nvGrpSpPr>
        <p:grpSpPr>
          <a:xfrm>
            <a:off x="990600" y="0"/>
            <a:ext cx="7010400" cy="4907280"/>
            <a:chOff x="990600" y="0"/>
            <a:chExt cx="7010400" cy="4907280"/>
          </a:xfrm>
        </p:grpSpPr>
        <p:pic>
          <p:nvPicPr>
            <p:cNvPr id="3" name="Picture 2">
              <a:extLst>
                <a:ext uri="{FF2B5EF4-FFF2-40B4-BE49-F238E27FC236}">
                  <a16:creationId xmlns:a16="http://schemas.microsoft.com/office/drawing/2014/main" id="{004A2EAE-AF6D-1B43-B1EA-0572C0BD4747}"/>
                </a:ext>
              </a:extLst>
            </p:cNvPr>
            <p:cNvPicPr>
              <a:picLocks noChangeAspect="1"/>
            </p:cNvPicPr>
            <p:nvPr/>
          </p:nvPicPr>
          <p:blipFill>
            <a:blip r:embed="rId2"/>
            <a:stretch>
              <a:fillRect/>
            </a:stretch>
          </p:blipFill>
          <p:spPr>
            <a:xfrm>
              <a:off x="990600" y="0"/>
              <a:ext cx="7010400" cy="4907280"/>
            </a:xfrm>
            <a:prstGeom prst="rect">
              <a:avLst/>
            </a:prstGeom>
          </p:spPr>
        </p:pic>
        <p:sp>
          <p:nvSpPr>
            <p:cNvPr id="4" name="Rectangle 3">
              <a:extLst>
                <a:ext uri="{FF2B5EF4-FFF2-40B4-BE49-F238E27FC236}">
                  <a16:creationId xmlns:a16="http://schemas.microsoft.com/office/drawing/2014/main" id="{1BA2B0B5-6256-B74E-BA7C-99FCF683C714}"/>
                </a:ext>
              </a:extLst>
            </p:cNvPr>
            <p:cNvSpPr/>
            <p:nvPr/>
          </p:nvSpPr>
          <p:spPr>
            <a:xfrm>
              <a:off x="6930399" y="2648365"/>
              <a:ext cx="82296" cy="114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29872992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9348</TotalTime>
  <Words>174</Words>
  <Application>Microsoft Macintosh PowerPoint</Application>
  <PresentationFormat>Letter Paper (8.5x11 in)</PresentationFormat>
  <Paragraphs>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吳逸凡</dc:creator>
  <cp:lastModifiedBy>Siegele</cp:lastModifiedBy>
  <cp:revision>138</cp:revision>
  <dcterms:created xsi:type="dcterms:W3CDTF">2019-04-27T22:31:05Z</dcterms:created>
  <dcterms:modified xsi:type="dcterms:W3CDTF">2020-12-02T17:10:11Z</dcterms:modified>
</cp:coreProperties>
</file>