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34" autoAdjust="0"/>
    <p:restoredTop sz="94660"/>
  </p:normalViewPr>
  <p:slideViewPr>
    <p:cSldViewPr snapToGrid="0" showGuides="1">
      <p:cViewPr varScale="1">
        <p:scale>
          <a:sx n="114" d="100"/>
          <a:sy n="114" d="100"/>
        </p:scale>
        <p:origin x="1272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50093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84287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071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3783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1050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68744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7996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69085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83912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08346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61659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00DD8D-528A-4289-BA9C-83E06FB0BE03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DAA466-9999-4D90-AFBD-1602B64F97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02205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B13F361D-78D5-45A8-B20F-097794C69956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9534" t="2324" r="44717" b="4726"/>
          <a:stretch/>
        </p:blipFill>
        <p:spPr>
          <a:xfrm>
            <a:off x="2832391" y="1180351"/>
            <a:ext cx="3469452" cy="3212757"/>
          </a:xfrm>
          <a:prstGeom prst="rect">
            <a:avLst/>
          </a:prstGeom>
        </p:spPr>
      </p:pic>
      <p:sp>
        <p:nvSpPr>
          <p:cNvPr id="5" name="Oval 4">
            <a:extLst>
              <a:ext uri="{FF2B5EF4-FFF2-40B4-BE49-F238E27FC236}">
                <a16:creationId xmlns:a16="http://schemas.microsoft.com/office/drawing/2014/main" id="{2ABC9412-8389-4D55-BA3E-648FE0BC830A}"/>
              </a:ext>
            </a:extLst>
          </p:cNvPr>
          <p:cNvSpPr/>
          <p:nvPr/>
        </p:nvSpPr>
        <p:spPr>
          <a:xfrm rot="1334951">
            <a:off x="5370377" y="1375813"/>
            <a:ext cx="601362" cy="1449859"/>
          </a:xfrm>
          <a:prstGeom prst="ellipse">
            <a:avLst/>
          </a:prstGeom>
          <a:noFill/>
          <a:ln>
            <a:solidFill>
              <a:schemeClr val="bg1">
                <a:lumMod val="50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88019AAA-FC48-4BC3-86C1-66A8651F430D}"/>
              </a:ext>
            </a:extLst>
          </p:cNvPr>
          <p:cNvSpPr/>
          <p:nvPr/>
        </p:nvSpPr>
        <p:spPr>
          <a:xfrm rot="1334951">
            <a:off x="5189790" y="2797791"/>
            <a:ext cx="390269" cy="920006"/>
          </a:xfrm>
          <a:prstGeom prst="ellipse">
            <a:avLst/>
          </a:prstGeom>
          <a:noFill/>
          <a:ln>
            <a:solidFill>
              <a:schemeClr val="bg1">
                <a:lumMod val="50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E714EEC3-4A87-495C-9221-6D6E1F00B24B}"/>
              </a:ext>
            </a:extLst>
          </p:cNvPr>
          <p:cNvSpPr/>
          <p:nvPr/>
        </p:nvSpPr>
        <p:spPr>
          <a:xfrm rot="19064991">
            <a:off x="3314113" y="2664920"/>
            <a:ext cx="601362" cy="894865"/>
          </a:xfrm>
          <a:prstGeom prst="ellipse">
            <a:avLst/>
          </a:prstGeom>
          <a:noFill/>
          <a:ln>
            <a:solidFill>
              <a:schemeClr val="bg1">
                <a:lumMod val="50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48093E4E-1D7E-467E-AB57-D6306B2E4713}"/>
              </a:ext>
            </a:extLst>
          </p:cNvPr>
          <p:cNvSpPr/>
          <p:nvPr/>
        </p:nvSpPr>
        <p:spPr>
          <a:xfrm rot="1334951">
            <a:off x="3230358" y="1953210"/>
            <a:ext cx="1080528" cy="714657"/>
          </a:xfrm>
          <a:prstGeom prst="ellipse">
            <a:avLst/>
          </a:prstGeom>
          <a:noFill/>
          <a:ln>
            <a:solidFill>
              <a:schemeClr val="bg1">
                <a:lumMod val="50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9">
            <a:extLst>
              <a:ext uri="{FF2B5EF4-FFF2-40B4-BE49-F238E27FC236}">
                <a16:creationId xmlns:a16="http://schemas.microsoft.com/office/drawing/2014/main" id="{747EF379-9FE3-43EA-B2E2-AAC3EAC63DEF}"/>
              </a:ext>
            </a:extLst>
          </p:cNvPr>
          <p:cNvSpPr txBox="1"/>
          <p:nvPr/>
        </p:nvSpPr>
        <p:spPr>
          <a:xfrm>
            <a:off x="3249206" y="1330762"/>
            <a:ext cx="10086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Non-exercised</a:t>
            </a:r>
          </a:p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Females</a:t>
            </a:r>
          </a:p>
        </p:txBody>
      </p:sp>
      <p:sp>
        <p:nvSpPr>
          <p:cNvPr id="10" name="TextBox 10">
            <a:extLst>
              <a:ext uri="{FF2B5EF4-FFF2-40B4-BE49-F238E27FC236}">
                <a16:creationId xmlns:a16="http://schemas.microsoft.com/office/drawing/2014/main" id="{32911FAC-9B65-449B-B5A4-BBCAE46E5B7D}"/>
              </a:ext>
            </a:extLst>
          </p:cNvPr>
          <p:cNvSpPr txBox="1"/>
          <p:nvPr/>
        </p:nvSpPr>
        <p:spPr>
          <a:xfrm>
            <a:off x="4818386" y="1330762"/>
            <a:ext cx="7457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Exercised</a:t>
            </a:r>
          </a:p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Males</a:t>
            </a:r>
          </a:p>
        </p:txBody>
      </p:sp>
      <p:sp>
        <p:nvSpPr>
          <p:cNvPr id="11" name="TextBox 11">
            <a:extLst>
              <a:ext uri="{FF2B5EF4-FFF2-40B4-BE49-F238E27FC236}">
                <a16:creationId xmlns:a16="http://schemas.microsoft.com/office/drawing/2014/main" id="{F4F0CB61-68E2-4867-8B46-016464862E43}"/>
              </a:ext>
            </a:extLst>
          </p:cNvPr>
          <p:cNvSpPr txBox="1"/>
          <p:nvPr/>
        </p:nvSpPr>
        <p:spPr>
          <a:xfrm>
            <a:off x="3185551" y="3645718"/>
            <a:ext cx="7457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Exercised</a:t>
            </a:r>
          </a:p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Females</a:t>
            </a:r>
          </a:p>
        </p:txBody>
      </p:sp>
      <p:sp>
        <p:nvSpPr>
          <p:cNvPr id="12" name="TextBox 12">
            <a:extLst>
              <a:ext uri="{FF2B5EF4-FFF2-40B4-BE49-F238E27FC236}">
                <a16:creationId xmlns:a16="http://schemas.microsoft.com/office/drawing/2014/main" id="{3834C20E-EDC1-4A4A-927B-284F787E128E}"/>
              </a:ext>
            </a:extLst>
          </p:cNvPr>
          <p:cNvSpPr txBox="1"/>
          <p:nvPr/>
        </p:nvSpPr>
        <p:spPr>
          <a:xfrm>
            <a:off x="5069999" y="3712775"/>
            <a:ext cx="10086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Non-exercised</a:t>
            </a:r>
          </a:p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Males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667FF9C-2F02-4E18-9948-DF03AF3FCB1E}"/>
              </a:ext>
            </a:extLst>
          </p:cNvPr>
          <p:cNvSpPr txBox="1"/>
          <p:nvPr/>
        </p:nvSpPr>
        <p:spPr>
          <a:xfrm>
            <a:off x="3953122" y="4407932"/>
            <a:ext cx="143180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Component 1 (60.2%)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4E740C22-DD07-4F98-9251-FB148ED1EBF6}"/>
              </a:ext>
            </a:extLst>
          </p:cNvPr>
          <p:cNvSpPr txBox="1"/>
          <p:nvPr/>
        </p:nvSpPr>
        <p:spPr>
          <a:xfrm rot="16200000">
            <a:off x="5549460" y="2596944"/>
            <a:ext cx="1431802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Component 2 (13.2%)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458C41A5-780E-47C1-A146-18E969B6DF21}"/>
              </a:ext>
            </a:extLst>
          </p:cNvPr>
          <p:cNvSpPr txBox="1"/>
          <p:nvPr/>
        </p:nvSpPr>
        <p:spPr>
          <a:xfrm rot="16200000">
            <a:off x="2075674" y="2596943"/>
            <a:ext cx="1431802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Component 2 (13.2%)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709597" y="5111958"/>
            <a:ext cx="7724805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dirty="0">
                <a:latin typeface="Arial" panose="020B0604020202020204" pitchFamily="34" charset="0"/>
                <a:cs typeface="Arial" panose="020B0604020202020204" pitchFamily="34" charset="0"/>
              </a:rPr>
              <a:t>Figure S4.  Principal Component Analyses of RNA-</a:t>
            </a:r>
            <a:r>
              <a:rPr lang="en-US" sz="1200" b="1" dirty="0" err="1">
                <a:latin typeface="Arial" panose="020B0604020202020204" pitchFamily="34" charset="0"/>
                <a:cs typeface="Arial" panose="020B0604020202020204" pitchFamily="34" charset="0"/>
              </a:rPr>
              <a:t>seq</a:t>
            </a:r>
            <a:r>
              <a:rPr lang="en-US" sz="1200" b="1" dirty="0">
                <a:latin typeface="Arial" panose="020B0604020202020204" pitchFamily="34" charset="0"/>
                <a:cs typeface="Arial" panose="020B0604020202020204" pitchFamily="34" charset="0"/>
              </a:rPr>
              <a:t> data.  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Principal component analysis (PCA) was performed in JMP</a:t>
            </a:r>
            <a:r>
              <a:rPr lang="en-US" sz="1200" baseline="30000" dirty="0">
                <a:latin typeface="Arial" panose="020B0604020202020204" pitchFamily="34" charset="0"/>
                <a:cs typeface="Arial" panose="020B0604020202020204" pitchFamily="34" charset="0"/>
              </a:rPr>
              <a:t>®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 Pro, Version 14 (SAS Institute Inc., Cary, NC, 1989-2019).  Gene expression changes were investigated for male and female transgenic flies </a:t>
            </a:r>
            <a:r>
              <a:rPr lang="en-US" sz="1200">
                <a:latin typeface="Arial" panose="020B0604020202020204" pitchFamily="34" charset="0"/>
                <a:cs typeface="Arial" panose="020B0604020202020204" pitchFamily="34" charset="0"/>
              </a:rPr>
              <a:t>(●attp2 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control, </a:t>
            </a:r>
            <a:r>
              <a:rPr lang="en-US" sz="1200" dirty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●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WT, </a:t>
            </a:r>
            <a:r>
              <a:rPr lang="en-US" sz="1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●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A31P and </a:t>
            </a:r>
            <a:r>
              <a:rPr lang="en-US" sz="12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●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R820W) under non-exercised and exercised conditions. PCA was performed using normalized read counts of the total number of expressed genes (~16000 genes).  </a:t>
            </a:r>
            <a:endParaRPr lang="en-US" sz="1200" dirty="0"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098025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108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Mary Anna Carbone</dc:creator>
  <cp:lastModifiedBy>Mary Anna Carbone</cp:lastModifiedBy>
  <cp:revision>3</cp:revision>
  <dcterms:created xsi:type="dcterms:W3CDTF">2020-07-10T18:31:11Z</dcterms:created>
  <dcterms:modified xsi:type="dcterms:W3CDTF">2020-10-14T12:34:24Z</dcterms:modified>
</cp:coreProperties>
</file>

<file path=docProps/thumbnail.jpeg>
</file>