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64" userDrawn="1">
          <p15:clr>
            <a:srgbClr val="A4A3A4"/>
          </p15:clr>
        </p15:guide>
        <p15:guide id="2" pos="47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4" autoAdjust="0"/>
    <p:restoredTop sz="94660"/>
  </p:normalViewPr>
  <p:slideViewPr>
    <p:cSldViewPr snapToGrid="0" showGuides="1">
      <p:cViewPr varScale="1">
        <p:scale>
          <a:sx n="114" d="100"/>
          <a:sy n="114" d="100"/>
        </p:scale>
        <p:origin x="1272" y="102"/>
      </p:cViewPr>
      <p:guideLst>
        <p:guide orient="horz" pos="864"/>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6889FB-4FA1-439B-960E-F34B468A713D}" type="datetimeFigureOut">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E1096-B601-4005-95AD-04A6A451A2CF}" type="slidenum">
              <a:rPr lang="en-US" smtClean="0"/>
              <a:t>‹#›</a:t>
            </a:fld>
            <a:endParaRPr lang="en-US"/>
          </a:p>
        </p:txBody>
      </p:sp>
    </p:spTree>
    <p:extLst>
      <p:ext uri="{BB962C8B-B14F-4D97-AF65-F5344CB8AC3E}">
        <p14:creationId xmlns:p14="http://schemas.microsoft.com/office/powerpoint/2010/main" val="728986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6889FB-4FA1-439B-960E-F34B468A713D}" type="datetimeFigureOut">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E1096-B601-4005-95AD-04A6A451A2CF}" type="slidenum">
              <a:rPr lang="en-US" smtClean="0"/>
              <a:t>‹#›</a:t>
            </a:fld>
            <a:endParaRPr lang="en-US"/>
          </a:p>
        </p:txBody>
      </p:sp>
    </p:spTree>
    <p:extLst>
      <p:ext uri="{BB962C8B-B14F-4D97-AF65-F5344CB8AC3E}">
        <p14:creationId xmlns:p14="http://schemas.microsoft.com/office/powerpoint/2010/main" val="255125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6889FB-4FA1-439B-960E-F34B468A713D}" type="datetimeFigureOut">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E1096-B601-4005-95AD-04A6A451A2CF}" type="slidenum">
              <a:rPr lang="en-US" smtClean="0"/>
              <a:t>‹#›</a:t>
            </a:fld>
            <a:endParaRPr lang="en-US"/>
          </a:p>
        </p:txBody>
      </p:sp>
    </p:spTree>
    <p:extLst>
      <p:ext uri="{BB962C8B-B14F-4D97-AF65-F5344CB8AC3E}">
        <p14:creationId xmlns:p14="http://schemas.microsoft.com/office/powerpoint/2010/main" val="3864703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6889FB-4FA1-439B-960E-F34B468A713D}" type="datetimeFigureOut">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E1096-B601-4005-95AD-04A6A451A2CF}" type="slidenum">
              <a:rPr lang="en-US" smtClean="0"/>
              <a:t>‹#›</a:t>
            </a:fld>
            <a:endParaRPr lang="en-US"/>
          </a:p>
        </p:txBody>
      </p:sp>
    </p:spTree>
    <p:extLst>
      <p:ext uri="{BB962C8B-B14F-4D97-AF65-F5344CB8AC3E}">
        <p14:creationId xmlns:p14="http://schemas.microsoft.com/office/powerpoint/2010/main" val="486979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6889FB-4FA1-439B-960E-F34B468A713D}" type="datetimeFigureOut">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AE1096-B601-4005-95AD-04A6A451A2CF}" type="slidenum">
              <a:rPr lang="en-US" smtClean="0"/>
              <a:t>‹#›</a:t>
            </a:fld>
            <a:endParaRPr lang="en-US"/>
          </a:p>
        </p:txBody>
      </p:sp>
    </p:spTree>
    <p:extLst>
      <p:ext uri="{BB962C8B-B14F-4D97-AF65-F5344CB8AC3E}">
        <p14:creationId xmlns:p14="http://schemas.microsoft.com/office/powerpoint/2010/main" val="3301654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6889FB-4FA1-439B-960E-F34B468A713D}" type="datetimeFigureOut">
              <a:rPr lang="en-US" smtClean="0"/>
              <a:t>10/14/2020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AE1096-B601-4005-95AD-04A6A451A2CF}" type="slidenum">
              <a:rPr lang="en-US" smtClean="0"/>
              <a:t>‹#›</a:t>
            </a:fld>
            <a:endParaRPr lang="en-US"/>
          </a:p>
        </p:txBody>
      </p:sp>
    </p:spTree>
    <p:extLst>
      <p:ext uri="{BB962C8B-B14F-4D97-AF65-F5344CB8AC3E}">
        <p14:creationId xmlns:p14="http://schemas.microsoft.com/office/powerpoint/2010/main" val="2922373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6889FB-4FA1-439B-960E-F34B468A713D}" type="datetimeFigureOut">
              <a:rPr lang="en-US" smtClean="0"/>
              <a:t>10/14/2020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AE1096-B601-4005-95AD-04A6A451A2CF}" type="slidenum">
              <a:rPr lang="en-US" smtClean="0"/>
              <a:t>‹#›</a:t>
            </a:fld>
            <a:endParaRPr lang="en-US"/>
          </a:p>
        </p:txBody>
      </p:sp>
    </p:spTree>
    <p:extLst>
      <p:ext uri="{BB962C8B-B14F-4D97-AF65-F5344CB8AC3E}">
        <p14:creationId xmlns:p14="http://schemas.microsoft.com/office/powerpoint/2010/main" val="3214860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6889FB-4FA1-439B-960E-F34B468A713D}" type="datetimeFigureOut">
              <a:rPr lang="en-US" smtClean="0"/>
              <a:t>10/14/2020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AE1096-B601-4005-95AD-04A6A451A2CF}" type="slidenum">
              <a:rPr lang="en-US" smtClean="0"/>
              <a:t>‹#›</a:t>
            </a:fld>
            <a:endParaRPr lang="en-US"/>
          </a:p>
        </p:txBody>
      </p:sp>
    </p:spTree>
    <p:extLst>
      <p:ext uri="{BB962C8B-B14F-4D97-AF65-F5344CB8AC3E}">
        <p14:creationId xmlns:p14="http://schemas.microsoft.com/office/powerpoint/2010/main" val="855047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6889FB-4FA1-439B-960E-F34B468A713D}" type="datetimeFigureOut">
              <a:rPr lang="en-US" smtClean="0"/>
              <a:t>10/14/2020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AE1096-B601-4005-95AD-04A6A451A2CF}" type="slidenum">
              <a:rPr lang="en-US" smtClean="0"/>
              <a:t>‹#›</a:t>
            </a:fld>
            <a:endParaRPr lang="en-US"/>
          </a:p>
        </p:txBody>
      </p:sp>
    </p:spTree>
    <p:extLst>
      <p:ext uri="{BB962C8B-B14F-4D97-AF65-F5344CB8AC3E}">
        <p14:creationId xmlns:p14="http://schemas.microsoft.com/office/powerpoint/2010/main" val="3502810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E6889FB-4FA1-439B-960E-F34B468A713D}" type="datetimeFigureOut">
              <a:rPr lang="en-US" smtClean="0"/>
              <a:t>10/14/2020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AE1096-B601-4005-95AD-04A6A451A2CF}" type="slidenum">
              <a:rPr lang="en-US" smtClean="0"/>
              <a:t>‹#›</a:t>
            </a:fld>
            <a:endParaRPr lang="en-US"/>
          </a:p>
        </p:txBody>
      </p:sp>
    </p:spTree>
    <p:extLst>
      <p:ext uri="{BB962C8B-B14F-4D97-AF65-F5344CB8AC3E}">
        <p14:creationId xmlns:p14="http://schemas.microsoft.com/office/powerpoint/2010/main" val="2279728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E6889FB-4FA1-439B-960E-F34B468A713D}" type="datetimeFigureOut">
              <a:rPr lang="en-US" smtClean="0"/>
              <a:t>10/14/2020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AE1096-B601-4005-95AD-04A6A451A2CF}" type="slidenum">
              <a:rPr lang="en-US" smtClean="0"/>
              <a:t>‹#›</a:t>
            </a:fld>
            <a:endParaRPr lang="en-US"/>
          </a:p>
        </p:txBody>
      </p:sp>
    </p:spTree>
    <p:extLst>
      <p:ext uri="{BB962C8B-B14F-4D97-AF65-F5344CB8AC3E}">
        <p14:creationId xmlns:p14="http://schemas.microsoft.com/office/powerpoint/2010/main" val="4141687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6889FB-4FA1-439B-960E-F34B468A713D}" type="datetimeFigureOut">
              <a:rPr lang="en-US" smtClean="0"/>
              <a:t>10/14/2020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AE1096-B601-4005-95AD-04A6A451A2CF}" type="slidenum">
              <a:rPr lang="en-US" smtClean="0"/>
              <a:t>‹#›</a:t>
            </a:fld>
            <a:endParaRPr lang="en-US"/>
          </a:p>
        </p:txBody>
      </p:sp>
    </p:spTree>
    <p:extLst>
      <p:ext uri="{BB962C8B-B14F-4D97-AF65-F5344CB8AC3E}">
        <p14:creationId xmlns:p14="http://schemas.microsoft.com/office/powerpoint/2010/main" val="38789549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9201254-8737-4E4A-90B5-A6F85F4E2B5D}"/>
              </a:ext>
            </a:extLst>
          </p:cNvPr>
          <p:cNvSpPr txBox="1"/>
          <p:nvPr/>
        </p:nvSpPr>
        <p:spPr>
          <a:xfrm>
            <a:off x="1695291" y="817122"/>
            <a:ext cx="889987" cy="550920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Larvae</a:t>
            </a: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Females</a:t>
            </a: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Exercised</a:t>
            </a:r>
          </a:p>
          <a:p>
            <a:r>
              <a:rPr lang="en-US" sz="1100" b="1" dirty="0">
                <a:latin typeface="Arial" panose="020B0604020202020204" pitchFamily="34" charset="0"/>
                <a:cs typeface="Arial" panose="020B0604020202020204" pitchFamily="34" charset="0"/>
              </a:rPr>
              <a:t>Females</a:t>
            </a: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Males</a:t>
            </a: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Exercised </a:t>
            </a:r>
          </a:p>
          <a:p>
            <a:r>
              <a:rPr lang="en-US" sz="1100" b="1" dirty="0">
                <a:latin typeface="Arial" panose="020B0604020202020204" pitchFamily="34" charset="0"/>
                <a:cs typeface="Arial" panose="020B0604020202020204" pitchFamily="34" charset="0"/>
              </a:rPr>
              <a:t>Males</a:t>
            </a:r>
          </a:p>
        </p:txBody>
      </p:sp>
      <p:sp>
        <p:nvSpPr>
          <p:cNvPr id="5" name="TextBox 4">
            <a:extLst>
              <a:ext uri="{FF2B5EF4-FFF2-40B4-BE49-F238E27FC236}">
                <a16:creationId xmlns:a16="http://schemas.microsoft.com/office/drawing/2014/main" id="{73ADE758-919E-4987-83AF-D6B8A81A59BB}"/>
              </a:ext>
            </a:extLst>
          </p:cNvPr>
          <p:cNvSpPr txBox="1"/>
          <p:nvPr/>
        </p:nvSpPr>
        <p:spPr>
          <a:xfrm>
            <a:off x="3250309" y="107212"/>
            <a:ext cx="4195379"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WT			         A31P			      R820W</a:t>
            </a:r>
          </a:p>
        </p:txBody>
      </p:sp>
      <p:pic>
        <p:nvPicPr>
          <p:cNvPr id="9" name="Picture 8" descr="A picture containing light, boat, hanging, small&#10;&#10;Description automatically generated">
            <a:extLst>
              <a:ext uri="{FF2B5EF4-FFF2-40B4-BE49-F238E27FC236}">
                <a16:creationId xmlns:a16="http://schemas.microsoft.com/office/drawing/2014/main" id="{1C0ED346-A0A1-4A9C-9326-426E18B32FBF}"/>
              </a:ext>
            </a:extLst>
          </p:cNvPr>
          <p:cNvPicPr>
            <a:picLocks noChangeAspect="1"/>
          </p:cNvPicPr>
          <p:nvPr/>
        </p:nvPicPr>
        <p:blipFill rotWithShape="1">
          <a:blip r:embed="rId2">
            <a:extLst>
              <a:ext uri="{28A0092B-C50C-407E-A947-70E740481C1C}">
                <a14:useLocalDpi xmlns:a14="http://schemas.microsoft.com/office/drawing/2010/main" val="0"/>
              </a:ext>
            </a:extLst>
          </a:blip>
          <a:srcRect r="-104"/>
          <a:stretch/>
        </p:blipFill>
        <p:spPr>
          <a:xfrm>
            <a:off x="2738008" y="545951"/>
            <a:ext cx="1298760" cy="1142999"/>
          </a:xfrm>
          <a:prstGeom prst="rect">
            <a:avLst/>
          </a:prstGeom>
        </p:spPr>
      </p:pic>
      <p:pic>
        <p:nvPicPr>
          <p:cNvPr id="11" name="Picture 10" descr="A close up of a light&#10;&#10;Description automatically generated">
            <a:extLst>
              <a:ext uri="{FF2B5EF4-FFF2-40B4-BE49-F238E27FC236}">
                <a16:creationId xmlns:a16="http://schemas.microsoft.com/office/drawing/2014/main" id="{7A944B23-7704-4CC5-84FE-126299920425}"/>
              </a:ext>
            </a:extLst>
          </p:cNvPr>
          <p:cNvPicPr>
            <a:picLocks noChangeAspect="1"/>
          </p:cNvPicPr>
          <p:nvPr/>
        </p:nvPicPr>
        <p:blipFill rotWithShape="1">
          <a:blip r:embed="rId3">
            <a:extLst>
              <a:ext uri="{28A0092B-C50C-407E-A947-70E740481C1C}">
                <a14:useLocalDpi xmlns:a14="http://schemas.microsoft.com/office/drawing/2010/main" val="0"/>
              </a:ext>
            </a:extLst>
          </a:blip>
          <a:srcRect l="24328" t="19401" r="12490" b="19838"/>
          <a:stretch/>
        </p:blipFill>
        <p:spPr>
          <a:xfrm>
            <a:off x="4572000" y="545950"/>
            <a:ext cx="1382053" cy="1143000"/>
          </a:xfrm>
          <a:prstGeom prst="rect">
            <a:avLst/>
          </a:prstGeom>
        </p:spPr>
      </p:pic>
      <p:pic>
        <p:nvPicPr>
          <p:cNvPr id="13" name="Picture 12" descr="A close up of a light&#10;&#10;Description automatically generated">
            <a:extLst>
              <a:ext uri="{FF2B5EF4-FFF2-40B4-BE49-F238E27FC236}">
                <a16:creationId xmlns:a16="http://schemas.microsoft.com/office/drawing/2014/main" id="{2010F433-47EE-4B5E-84D3-07CE1281FCE0}"/>
              </a:ext>
            </a:extLst>
          </p:cNvPr>
          <p:cNvPicPr>
            <a:picLocks noChangeAspect="1"/>
          </p:cNvPicPr>
          <p:nvPr/>
        </p:nvPicPr>
        <p:blipFill rotWithShape="1">
          <a:blip r:embed="rId3">
            <a:extLst>
              <a:ext uri="{28A0092B-C50C-407E-A947-70E740481C1C}">
                <a14:useLocalDpi xmlns:a14="http://schemas.microsoft.com/office/drawing/2010/main" val="0"/>
              </a:ext>
            </a:extLst>
          </a:blip>
          <a:srcRect l="24327" t="19926" r="13710" b="20189"/>
          <a:stretch/>
        </p:blipFill>
        <p:spPr>
          <a:xfrm>
            <a:off x="6395844" y="545950"/>
            <a:ext cx="1375178" cy="1143000"/>
          </a:xfrm>
          <a:prstGeom prst="rect">
            <a:avLst/>
          </a:prstGeom>
        </p:spPr>
      </p:pic>
      <p:pic>
        <p:nvPicPr>
          <p:cNvPr id="17" name="Picture 16" descr="A close up of a computer&#10;&#10;Description automatically generated">
            <a:extLst>
              <a:ext uri="{FF2B5EF4-FFF2-40B4-BE49-F238E27FC236}">
                <a16:creationId xmlns:a16="http://schemas.microsoft.com/office/drawing/2014/main" id="{6BB500CF-C30B-47A4-8E59-F0F762AEBA5E}"/>
              </a:ext>
            </a:extLst>
          </p:cNvPr>
          <p:cNvPicPr>
            <a:picLocks noChangeAspect="1"/>
          </p:cNvPicPr>
          <p:nvPr/>
        </p:nvPicPr>
        <p:blipFill rotWithShape="1">
          <a:blip r:embed="rId4">
            <a:extLst>
              <a:ext uri="{28A0092B-C50C-407E-A947-70E740481C1C}">
                <a14:useLocalDpi xmlns:a14="http://schemas.microsoft.com/office/drawing/2010/main" val="0"/>
              </a:ext>
            </a:extLst>
          </a:blip>
          <a:srcRect l="37333" t="36736" r="37200" b="37203"/>
          <a:stretch/>
        </p:blipFill>
        <p:spPr>
          <a:xfrm>
            <a:off x="2738007" y="1780765"/>
            <a:ext cx="1298761" cy="1143000"/>
          </a:xfrm>
          <a:prstGeom prst="rect">
            <a:avLst/>
          </a:prstGeom>
        </p:spPr>
      </p:pic>
      <p:pic>
        <p:nvPicPr>
          <p:cNvPr id="19" name="Picture 18" descr="A picture containing fireworks, light, computer, bunch&#10;&#10;Description automatically generated">
            <a:extLst>
              <a:ext uri="{FF2B5EF4-FFF2-40B4-BE49-F238E27FC236}">
                <a16:creationId xmlns:a16="http://schemas.microsoft.com/office/drawing/2014/main" id="{43BAD6BD-DE73-44DA-A840-E0945FC2A60A}"/>
              </a:ext>
            </a:extLst>
          </p:cNvPr>
          <p:cNvPicPr>
            <a:picLocks noChangeAspect="1"/>
          </p:cNvPicPr>
          <p:nvPr/>
        </p:nvPicPr>
        <p:blipFill rotWithShape="1">
          <a:blip r:embed="rId5">
            <a:extLst>
              <a:ext uri="{28A0092B-C50C-407E-A947-70E740481C1C}">
                <a14:useLocalDpi xmlns:a14="http://schemas.microsoft.com/office/drawing/2010/main" val="0"/>
              </a:ext>
            </a:extLst>
          </a:blip>
          <a:srcRect l="8267" t="9535" r="8400" b="10327"/>
          <a:stretch/>
        </p:blipFill>
        <p:spPr>
          <a:xfrm>
            <a:off x="4572000" y="1780764"/>
            <a:ext cx="1382054" cy="1143000"/>
          </a:xfrm>
          <a:prstGeom prst="rect">
            <a:avLst/>
          </a:prstGeom>
        </p:spPr>
      </p:pic>
      <p:pic>
        <p:nvPicPr>
          <p:cNvPr id="21" name="Picture 20" descr="A picture containing green, water, road, ball&#10;&#10;Description automatically generated">
            <a:extLst>
              <a:ext uri="{FF2B5EF4-FFF2-40B4-BE49-F238E27FC236}">
                <a16:creationId xmlns:a16="http://schemas.microsoft.com/office/drawing/2014/main" id="{3D38CD1D-B08C-41A1-ACB2-B0AFE20445A3}"/>
              </a:ext>
            </a:extLst>
          </p:cNvPr>
          <p:cNvPicPr>
            <a:picLocks noChangeAspect="1"/>
          </p:cNvPicPr>
          <p:nvPr/>
        </p:nvPicPr>
        <p:blipFill rotWithShape="1">
          <a:blip r:embed="rId6">
            <a:extLst>
              <a:ext uri="{28A0092B-C50C-407E-A947-70E740481C1C}">
                <a14:useLocalDpi xmlns:a14="http://schemas.microsoft.com/office/drawing/2010/main" val="0"/>
              </a:ext>
            </a:extLst>
          </a:blip>
          <a:srcRect l="24327" t="16512" r="10704" b="20698"/>
          <a:stretch/>
        </p:blipFill>
        <p:spPr>
          <a:xfrm>
            <a:off x="6395844" y="1780764"/>
            <a:ext cx="1375178" cy="1143000"/>
          </a:xfrm>
          <a:prstGeom prst="rect">
            <a:avLst/>
          </a:prstGeom>
        </p:spPr>
      </p:pic>
      <p:pic>
        <p:nvPicPr>
          <p:cNvPr id="23" name="Picture 22" descr="A picture containing water, boat, holding, large&#10;&#10;Description automatically generated">
            <a:extLst>
              <a:ext uri="{FF2B5EF4-FFF2-40B4-BE49-F238E27FC236}">
                <a16:creationId xmlns:a16="http://schemas.microsoft.com/office/drawing/2014/main" id="{572D3D85-392D-4872-963E-DE6F0746B95A}"/>
              </a:ext>
            </a:extLst>
          </p:cNvPr>
          <p:cNvPicPr>
            <a:picLocks noChangeAspect="1"/>
          </p:cNvPicPr>
          <p:nvPr/>
        </p:nvPicPr>
        <p:blipFill rotWithShape="1">
          <a:blip r:embed="rId7">
            <a:extLst>
              <a:ext uri="{28A0092B-C50C-407E-A947-70E740481C1C}">
                <a14:useLocalDpi xmlns:a14="http://schemas.microsoft.com/office/drawing/2010/main" val="0"/>
              </a:ext>
            </a:extLst>
          </a:blip>
          <a:srcRect l="17272" t="11896" r="9276" b="13798"/>
          <a:stretch/>
        </p:blipFill>
        <p:spPr>
          <a:xfrm>
            <a:off x="2722960" y="3083550"/>
            <a:ext cx="1313808" cy="1143000"/>
          </a:xfrm>
          <a:prstGeom prst="rect">
            <a:avLst/>
          </a:prstGeom>
        </p:spPr>
      </p:pic>
      <p:pic>
        <p:nvPicPr>
          <p:cNvPr id="25" name="Picture 24" descr="A picture containing fireworks, air, water, rain&#10;&#10;Description automatically generated">
            <a:extLst>
              <a:ext uri="{FF2B5EF4-FFF2-40B4-BE49-F238E27FC236}">
                <a16:creationId xmlns:a16="http://schemas.microsoft.com/office/drawing/2014/main" id="{CDAABAB5-9044-4E9F-B6D4-25E01CC99A19}"/>
              </a:ext>
            </a:extLst>
          </p:cNvPr>
          <p:cNvPicPr>
            <a:picLocks noChangeAspect="1"/>
          </p:cNvPicPr>
          <p:nvPr/>
        </p:nvPicPr>
        <p:blipFill rotWithShape="1">
          <a:blip r:embed="rId8">
            <a:extLst>
              <a:ext uri="{28A0092B-C50C-407E-A947-70E740481C1C}">
                <a14:useLocalDpi xmlns:a14="http://schemas.microsoft.com/office/drawing/2010/main" val="0"/>
              </a:ext>
            </a:extLst>
          </a:blip>
          <a:srcRect l="11467" t="9225" r="1924" b="7486"/>
          <a:stretch/>
        </p:blipFill>
        <p:spPr>
          <a:xfrm>
            <a:off x="4572000" y="3055523"/>
            <a:ext cx="1382053" cy="1143000"/>
          </a:xfrm>
          <a:prstGeom prst="rect">
            <a:avLst/>
          </a:prstGeom>
        </p:spPr>
      </p:pic>
      <p:pic>
        <p:nvPicPr>
          <p:cNvPr id="27" name="Picture 26" descr="A picture containing light, night, small, hanging&#10;&#10;Description automatically generated">
            <a:extLst>
              <a:ext uri="{FF2B5EF4-FFF2-40B4-BE49-F238E27FC236}">
                <a16:creationId xmlns:a16="http://schemas.microsoft.com/office/drawing/2014/main" id="{D7B96958-5B70-43F2-B655-F326C8E5B1E1}"/>
              </a:ext>
            </a:extLst>
          </p:cNvPr>
          <p:cNvPicPr>
            <a:picLocks noChangeAspect="1"/>
          </p:cNvPicPr>
          <p:nvPr/>
        </p:nvPicPr>
        <p:blipFill rotWithShape="1">
          <a:blip r:embed="rId9">
            <a:extLst>
              <a:ext uri="{28A0092B-C50C-407E-A947-70E740481C1C}">
                <a14:useLocalDpi xmlns:a14="http://schemas.microsoft.com/office/drawing/2010/main" val="0"/>
              </a:ext>
            </a:extLst>
          </a:blip>
          <a:srcRect l="13334" t="10327" r="8400" b="14031"/>
          <a:stretch/>
        </p:blipFill>
        <p:spPr>
          <a:xfrm>
            <a:off x="6400800" y="3083550"/>
            <a:ext cx="1375179" cy="1143000"/>
          </a:xfrm>
          <a:prstGeom prst="rect">
            <a:avLst/>
          </a:prstGeom>
        </p:spPr>
      </p:pic>
      <p:pic>
        <p:nvPicPr>
          <p:cNvPr id="29" name="Picture 28" descr="A picture containing computer, computer, kite, different&#10;&#10;Description automatically generated">
            <a:extLst>
              <a:ext uri="{FF2B5EF4-FFF2-40B4-BE49-F238E27FC236}">
                <a16:creationId xmlns:a16="http://schemas.microsoft.com/office/drawing/2014/main" id="{D4CDB041-4614-4C25-8361-CCD382E91014}"/>
              </a:ext>
            </a:extLst>
          </p:cNvPr>
          <p:cNvPicPr>
            <a:picLocks noChangeAspect="1"/>
          </p:cNvPicPr>
          <p:nvPr/>
        </p:nvPicPr>
        <p:blipFill rotWithShape="1">
          <a:blip r:embed="rId10">
            <a:extLst>
              <a:ext uri="{28A0092B-C50C-407E-A947-70E740481C1C}">
                <a14:useLocalDpi xmlns:a14="http://schemas.microsoft.com/office/drawing/2010/main" val="0"/>
              </a:ext>
            </a:extLst>
          </a:blip>
          <a:srcRect l="22189" t="16512" r="12968" b="17132"/>
          <a:stretch/>
        </p:blipFill>
        <p:spPr>
          <a:xfrm>
            <a:off x="2738006" y="4318365"/>
            <a:ext cx="1298761" cy="1143000"/>
          </a:xfrm>
          <a:prstGeom prst="rect">
            <a:avLst/>
          </a:prstGeom>
        </p:spPr>
      </p:pic>
      <p:pic>
        <p:nvPicPr>
          <p:cNvPr id="31" name="Picture 30" descr="A picture containing sitting, computer, table, ball&#10;&#10;Description automatically generated">
            <a:extLst>
              <a:ext uri="{FF2B5EF4-FFF2-40B4-BE49-F238E27FC236}">
                <a16:creationId xmlns:a16="http://schemas.microsoft.com/office/drawing/2014/main" id="{4C8B9B2E-8927-4957-ABE3-0E554E9128DB}"/>
              </a:ext>
            </a:extLst>
          </p:cNvPr>
          <p:cNvPicPr>
            <a:picLocks noChangeAspect="1"/>
          </p:cNvPicPr>
          <p:nvPr/>
        </p:nvPicPr>
        <p:blipFill rotWithShape="1">
          <a:blip r:embed="rId11">
            <a:extLst>
              <a:ext uri="{28A0092B-C50C-407E-A947-70E740481C1C}">
                <a14:useLocalDpi xmlns:a14="http://schemas.microsoft.com/office/drawing/2010/main" val="0"/>
              </a:ext>
            </a:extLst>
          </a:blip>
          <a:srcRect l="27467" t="23172" r="18356" b="24728"/>
          <a:stretch/>
        </p:blipFill>
        <p:spPr>
          <a:xfrm>
            <a:off x="4572000" y="4330282"/>
            <a:ext cx="1382053" cy="1143000"/>
          </a:xfrm>
          <a:prstGeom prst="rect">
            <a:avLst/>
          </a:prstGeom>
        </p:spPr>
      </p:pic>
      <p:pic>
        <p:nvPicPr>
          <p:cNvPr id="33" name="Picture 32" descr="A picture containing green, kite, water, road&#10;&#10;Description automatically generated">
            <a:extLst>
              <a:ext uri="{FF2B5EF4-FFF2-40B4-BE49-F238E27FC236}">
                <a16:creationId xmlns:a16="http://schemas.microsoft.com/office/drawing/2014/main" id="{8377F7BA-1973-40D2-BBEC-2A902E069B55}"/>
              </a:ext>
            </a:extLst>
          </p:cNvPr>
          <p:cNvPicPr>
            <a:picLocks noChangeAspect="1"/>
          </p:cNvPicPr>
          <p:nvPr/>
        </p:nvPicPr>
        <p:blipFill rotWithShape="1">
          <a:blip r:embed="rId12">
            <a:extLst>
              <a:ext uri="{28A0092B-C50C-407E-A947-70E740481C1C}">
                <a14:useLocalDpi xmlns:a14="http://schemas.microsoft.com/office/drawing/2010/main" val="0"/>
              </a:ext>
            </a:extLst>
          </a:blip>
          <a:srcRect l="20599" t="23173" r="22445" b="21782"/>
          <a:stretch/>
        </p:blipFill>
        <p:spPr>
          <a:xfrm>
            <a:off x="6395844" y="4329186"/>
            <a:ext cx="1375178" cy="1143000"/>
          </a:xfrm>
          <a:prstGeom prst="rect">
            <a:avLst/>
          </a:prstGeom>
        </p:spPr>
      </p:pic>
      <p:pic>
        <p:nvPicPr>
          <p:cNvPr id="35" name="Picture 34" descr="A picture containing light, bunch, night, large&#10;&#10;Description automatically generated">
            <a:extLst>
              <a:ext uri="{FF2B5EF4-FFF2-40B4-BE49-F238E27FC236}">
                <a16:creationId xmlns:a16="http://schemas.microsoft.com/office/drawing/2014/main" id="{2EA57272-F6BE-48E8-A4CB-27E72E716321}"/>
              </a:ext>
            </a:extLst>
          </p:cNvPr>
          <p:cNvPicPr>
            <a:picLocks noChangeAspect="1"/>
          </p:cNvPicPr>
          <p:nvPr/>
        </p:nvPicPr>
        <p:blipFill rotWithShape="1">
          <a:blip r:embed="rId13">
            <a:extLst>
              <a:ext uri="{28A0092B-C50C-407E-A947-70E740481C1C}">
                <a14:useLocalDpi xmlns:a14="http://schemas.microsoft.com/office/drawing/2010/main" val="0"/>
              </a:ext>
            </a:extLst>
          </a:blip>
          <a:srcRect l="11734" t="8915" r="6734" b="8605"/>
          <a:stretch/>
        </p:blipFill>
        <p:spPr>
          <a:xfrm>
            <a:off x="2722959" y="5553180"/>
            <a:ext cx="1313807" cy="1143000"/>
          </a:xfrm>
          <a:prstGeom prst="rect">
            <a:avLst/>
          </a:prstGeom>
        </p:spPr>
      </p:pic>
      <p:pic>
        <p:nvPicPr>
          <p:cNvPr id="37" name="Picture 36" descr="A picture containing computer, computer, air, large&#10;&#10;Description automatically generated">
            <a:extLst>
              <a:ext uri="{FF2B5EF4-FFF2-40B4-BE49-F238E27FC236}">
                <a16:creationId xmlns:a16="http://schemas.microsoft.com/office/drawing/2014/main" id="{A013D9AF-787F-48AE-B3F3-432CA89B110A}"/>
              </a:ext>
            </a:extLst>
          </p:cNvPr>
          <p:cNvPicPr>
            <a:picLocks noChangeAspect="1"/>
          </p:cNvPicPr>
          <p:nvPr/>
        </p:nvPicPr>
        <p:blipFill rotWithShape="1">
          <a:blip r:embed="rId14">
            <a:extLst>
              <a:ext uri="{28A0092B-C50C-407E-A947-70E740481C1C}">
                <a14:useLocalDpi xmlns:a14="http://schemas.microsoft.com/office/drawing/2010/main" val="0"/>
              </a:ext>
            </a:extLst>
          </a:blip>
          <a:srcRect l="7309" t="5193" r="-557" b="5132"/>
          <a:stretch/>
        </p:blipFill>
        <p:spPr>
          <a:xfrm>
            <a:off x="4571999" y="5553180"/>
            <a:ext cx="1382053" cy="1143000"/>
          </a:xfrm>
          <a:prstGeom prst="rect">
            <a:avLst/>
          </a:prstGeom>
        </p:spPr>
      </p:pic>
      <p:pic>
        <p:nvPicPr>
          <p:cNvPr id="41" name="Picture 40" descr="A picture containing kite, water, light, computer&#10;&#10;Description automatically generated">
            <a:extLst>
              <a:ext uri="{FF2B5EF4-FFF2-40B4-BE49-F238E27FC236}">
                <a16:creationId xmlns:a16="http://schemas.microsoft.com/office/drawing/2014/main" id="{E926AC0A-902B-42B7-9032-9532BECD6CB8}"/>
              </a:ext>
            </a:extLst>
          </p:cNvPr>
          <p:cNvPicPr>
            <a:picLocks noChangeAspect="1"/>
          </p:cNvPicPr>
          <p:nvPr/>
        </p:nvPicPr>
        <p:blipFill rotWithShape="1">
          <a:blip r:embed="rId15">
            <a:extLst>
              <a:ext uri="{28A0092B-C50C-407E-A947-70E740481C1C}">
                <a14:useLocalDpi xmlns:a14="http://schemas.microsoft.com/office/drawing/2010/main" val="0"/>
              </a:ext>
            </a:extLst>
          </a:blip>
          <a:srcRect l="27114" t="24561" r="21379" b="25659"/>
          <a:stretch/>
        </p:blipFill>
        <p:spPr>
          <a:xfrm>
            <a:off x="6395844" y="5574822"/>
            <a:ext cx="1375178" cy="1143000"/>
          </a:xfrm>
          <a:prstGeom prst="rect">
            <a:avLst/>
          </a:prstGeom>
        </p:spPr>
      </p:pic>
    </p:spTree>
    <p:extLst>
      <p:ext uri="{BB962C8B-B14F-4D97-AF65-F5344CB8AC3E}">
        <p14:creationId xmlns:p14="http://schemas.microsoft.com/office/powerpoint/2010/main" val="3620029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A2E8A0-395C-4F7A-8662-9B50F6F851A0}"/>
              </a:ext>
            </a:extLst>
          </p:cNvPr>
          <p:cNvSpPr txBox="1"/>
          <p:nvPr/>
        </p:nvSpPr>
        <p:spPr>
          <a:xfrm>
            <a:off x="637564" y="947956"/>
            <a:ext cx="7482374" cy="2551148"/>
          </a:xfrm>
          <a:prstGeom prst="rect">
            <a:avLst/>
          </a:prstGeom>
          <a:noFill/>
        </p:spPr>
        <p:txBody>
          <a:bodyPr wrap="square" rtlCol="0">
            <a:spAutoFit/>
          </a:bodyPr>
          <a:lstStyle/>
          <a:p>
            <a:pPr>
              <a:lnSpc>
                <a:spcPct val="150000"/>
              </a:lnSpc>
            </a:pPr>
            <a:r>
              <a:rPr lang="en-US" sz="1200" b="1" dirty="0">
                <a:effectLst/>
                <a:latin typeface="Arial" panose="020B0604020202020204" pitchFamily="34" charset="0"/>
                <a:ea typeface="Calibri" panose="020F0502020204030204" pitchFamily="34" charset="0"/>
                <a:cs typeface="Arial" panose="020B0604020202020204" pitchFamily="34" charset="0"/>
              </a:rPr>
              <a:t>Figure S5. Protein-Protein Interaction networks. </a:t>
            </a:r>
            <a:r>
              <a:rPr lang="en-US" sz="1200" dirty="0">
                <a:effectLst/>
                <a:latin typeface="Arial" panose="020B0604020202020204" pitchFamily="34" charset="0"/>
                <a:ea typeface="Calibri" panose="020F0502020204030204" pitchFamily="34" charset="0"/>
                <a:cs typeface="Arial" panose="020B0604020202020204" pitchFamily="34" charset="0"/>
              </a:rPr>
              <a:t>The Protein-Protein Interaction (PPI) networks (minimum order) were generated for significantly differentially expressed genes (FDR &lt; 0.05 and |Log2FC| &gt; 0.5) for larvae and adults using www.NetworkAnalyst.ca (STRING algorithm) with confidence score cutoff = 900 (</a:t>
            </a:r>
            <a:r>
              <a:rPr lang="en-US" sz="1200" dirty="0" err="1">
                <a:effectLst/>
                <a:latin typeface="Arial" panose="020B0604020202020204" pitchFamily="34" charset="0"/>
                <a:ea typeface="Calibri" panose="020F0502020204030204" pitchFamily="34" charset="0"/>
                <a:cs typeface="Arial" panose="020B0604020202020204" pitchFamily="34" charset="0"/>
              </a:rPr>
              <a:t>Szklarczyk</a:t>
            </a:r>
            <a:r>
              <a:rPr lang="en-US" sz="1200" dirty="0">
                <a:effectLst/>
                <a:latin typeface="Arial" panose="020B0604020202020204" pitchFamily="34" charset="0"/>
                <a:ea typeface="Calibri" panose="020F0502020204030204" pitchFamily="34" charset="0"/>
                <a:cs typeface="Arial" panose="020B0604020202020204" pitchFamily="34" charset="0"/>
              </a:rPr>
              <a:t> </a:t>
            </a:r>
            <a:r>
              <a:rPr lang="en-US" sz="1200" i="1" dirty="0">
                <a:effectLst/>
                <a:latin typeface="Arial" panose="020B0604020202020204" pitchFamily="34" charset="0"/>
                <a:ea typeface="Calibri" panose="020F0502020204030204" pitchFamily="34" charset="0"/>
                <a:cs typeface="Arial" panose="020B0604020202020204" pitchFamily="34" charset="0"/>
              </a:rPr>
              <a:t>et al. </a:t>
            </a:r>
            <a:r>
              <a:rPr lang="en-US" sz="1200" dirty="0">
                <a:effectLst/>
                <a:latin typeface="Arial" panose="020B0604020202020204" pitchFamily="34" charset="0"/>
                <a:ea typeface="Calibri" panose="020F0502020204030204" pitchFamily="34" charset="0"/>
                <a:cs typeface="Arial" panose="020B0604020202020204" pitchFamily="34" charset="0"/>
              </a:rPr>
              <a:t>2015). The blue nodes highlight the significantly differentially expressed genes encoding proteins that are hubs in the network. Red nodes are major hub proteins that were not in the differentially expressed gene list.  Data for the networks were generated by the differential expression analysis of lines that express the </a:t>
            </a:r>
            <a:r>
              <a:rPr lang="en-US" sz="1200" i="1" dirty="0">
                <a:effectLst/>
                <a:latin typeface="Arial" panose="020B0604020202020204" pitchFamily="34" charset="0"/>
                <a:ea typeface="Calibri" panose="020F0502020204030204" pitchFamily="34" charset="0"/>
                <a:cs typeface="Arial" panose="020B0604020202020204" pitchFamily="34" charset="0"/>
              </a:rPr>
              <a:t>MYBPC3</a:t>
            </a:r>
            <a:r>
              <a:rPr lang="en-US" sz="1200" dirty="0">
                <a:effectLst/>
                <a:latin typeface="Arial" panose="020B0604020202020204" pitchFamily="34" charset="0"/>
                <a:ea typeface="Calibri" panose="020F0502020204030204" pitchFamily="34" charset="0"/>
                <a:cs typeface="Arial" panose="020B0604020202020204" pitchFamily="34" charset="0"/>
              </a:rPr>
              <a:t> alleles (WT, A31P, R820W) when normalized against </a:t>
            </a:r>
            <a:r>
              <a:rPr lang="en-US" sz="1200">
                <a:effectLst/>
                <a:latin typeface="Arial" panose="020B0604020202020204" pitchFamily="34" charset="0"/>
                <a:ea typeface="Calibri" panose="020F0502020204030204" pitchFamily="34" charset="0"/>
                <a:cs typeface="Arial" panose="020B0604020202020204" pitchFamily="34" charset="0"/>
              </a:rPr>
              <a:t>the </a:t>
            </a:r>
            <a:r>
              <a:rPr lang="en-US" sz="1200" i="1">
                <a:effectLst/>
                <a:latin typeface="Arial" panose="020B0604020202020204" pitchFamily="34" charset="0"/>
                <a:ea typeface="Calibri" panose="020F0502020204030204" pitchFamily="34" charset="0"/>
                <a:cs typeface="Arial" panose="020B0604020202020204" pitchFamily="34" charset="0"/>
              </a:rPr>
              <a:t>attp2</a:t>
            </a:r>
            <a:r>
              <a:rPr lang="en-US" sz="120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Calibri" panose="020F0502020204030204" pitchFamily="34" charset="0"/>
                <a:cs typeface="Arial" panose="020B0604020202020204" pitchFamily="34" charset="0"/>
              </a:rPr>
              <a:t>control line. </a:t>
            </a:r>
          </a:p>
          <a:p>
            <a:pPr>
              <a:lnSpc>
                <a:spcPct val="150000"/>
              </a:lnSpc>
            </a:pP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639008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185</TotalTime>
  <Words>148</Words>
  <Application>Microsoft Office PowerPoint</Application>
  <PresentationFormat>On-screen Show (4:3)</PresentationFormat>
  <Paragraphs>34</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 Anna Carbone</dc:creator>
  <cp:lastModifiedBy>Mary Anna Carbone</cp:lastModifiedBy>
  <cp:revision>47</cp:revision>
  <dcterms:created xsi:type="dcterms:W3CDTF">2020-07-14T15:04:19Z</dcterms:created>
  <dcterms:modified xsi:type="dcterms:W3CDTF">2020-10-14T12:35:57Z</dcterms:modified>
</cp:coreProperties>
</file>