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gnazio%20Carbone\Desktop\Feline_HCM_MS\Feline_HCM_RNAseq_data\Feline_MyBPC3_totalCounts_plo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gnazio%20Carbone\Desktop\Feline_HCM_MS\Feline_HCM_RNAseq_data\Feline_MyBPC3_totalCounts_plo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gnazio%20Carbone\Desktop\Feline_HCM_MS\Feline_HCM_RNAseq_data\Feline_MyBPC3_totalCounts_plo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feline_MyBPC3_totalCounts!$Y$1</c:f>
              <c:strCache>
                <c:ptCount val="1"/>
                <c:pt idx="0">
                  <c:v>Mean(NM_000256 (MyBPC3))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feline_MyBPC3_totalCounts!$Z$2:$Z$5</c:f>
                <c:numCache>
                  <c:formatCode>General</c:formatCode>
                  <c:ptCount val="4"/>
                  <c:pt idx="0">
                    <c:v>2</c:v>
                  </c:pt>
                  <c:pt idx="1">
                    <c:v>520</c:v>
                  </c:pt>
                  <c:pt idx="2">
                    <c:v>571.5</c:v>
                  </c:pt>
                  <c:pt idx="3">
                    <c:v>326</c:v>
                  </c:pt>
                </c:numCache>
              </c:numRef>
            </c:plus>
            <c:minus>
              <c:numRef>
                <c:f>feline_MyBPC3_totalCounts!$Z$2:$Z$5</c:f>
                <c:numCache>
                  <c:formatCode>General</c:formatCode>
                  <c:ptCount val="4"/>
                  <c:pt idx="0">
                    <c:v>2</c:v>
                  </c:pt>
                  <c:pt idx="1">
                    <c:v>520</c:v>
                  </c:pt>
                  <c:pt idx="2">
                    <c:v>571.5</c:v>
                  </c:pt>
                  <c:pt idx="3">
                    <c:v>326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feline_MyBPC3_totalCounts!$U$2:$U$5</c:f>
              <c:strCache>
                <c:ptCount val="4"/>
                <c:pt idx="0">
                  <c:v>Attp2</c:v>
                </c:pt>
                <c:pt idx="1">
                  <c:v>WT</c:v>
                </c:pt>
                <c:pt idx="2">
                  <c:v>A31P</c:v>
                </c:pt>
                <c:pt idx="3">
                  <c:v>R820W</c:v>
                </c:pt>
              </c:strCache>
            </c:strRef>
          </c:cat>
          <c:val>
            <c:numRef>
              <c:f>feline_MyBPC3_totalCounts!$Y$2:$Y$5</c:f>
              <c:numCache>
                <c:formatCode>General</c:formatCode>
                <c:ptCount val="4"/>
                <c:pt idx="0">
                  <c:v>6</c:v>
                </c:pt>
                <c:pt idx="1">
                  <c:v>7215</c:v>
                </c:pt>
                <c:pt idx="2">
                  <c:v>7276.5</c:v>
                </c:pt>
                <c:pt idx="3">
                  <c:v>6690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E-4CF0-97F8-237265C7F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666934096"/>
        <c:axId val="-1666929200"/>
      </c:barChart>
      <c:catAx>
        <c:axId val="-1666934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29200"/>
        <c:crosses val="autoZero"/>
        <c:auto val="1"/>
        <c:lblAlgn val="ctr"/>
        <c:lblOffset val="100"/>
        <c:noMultiLvlLbl val="0"/>
      </c:catAx>
      <c:valAx>
        <c:axId val="-166692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Total Counts (feline </a:t>
                </a:r>
                <a:r>
                  <a:rPr lang="en-US" i="1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MYBPC3</a:t>
                </a: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3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feline_MyBPC3_totalCounts!$AF$1</c:f>
              <c:strCache>
                <c:ptCount val="1"/>
                <c:pt idx="0">
                  <c:v>NON-Exercised (Mean Total Counts MyBPC3)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feline_MyBPC3_totalCounts!$AG$2:$AG$5</c:f>
                <c:numCache>
                  <c:formatCode>General</c:formatCode>
                  <c:ptCount val="4"/>
                  <c:pt idx="0">
                    <c:v>3</c:v>
                  </c:pt>
                  <c:pt idx="1">
                    <c:v>229</c:v>
                  </c:pt>
                  <c:pt idx="2">
                    <c:v>637</c:v>
                  </c:pt>
                  <c:pt idx="3">
                    <c:v>975</c:v>
                  </c:pt>
                </c:numCache>
              </c:numRef>
            </c:plus>
            <c:minus>
              <c:numRef>
                <c:f>feline_MyBPC3_totalCounts!$AG$2:$AG$5</c:f>
                <c:numCache>
                  <c:formatCode>General</c:formatCode>
                  <c:ptCount val="4"/>
                  <c:pt idx="0">
                    <c:v>3</c:v>
                  </c:pt>
                  <c:pt idx="1">
                    <c:v>229</c:v>
                  </c:pt>
                  <c:pt idx="2">
                    <c:v>637</c:v>
                  </c:pt>
                  <c:pt idx="3">
                    <c:v>975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feline_MyBPC3_totalCounts!$AC$2:$AC$5</c:f>
              <c:strCache>
                <c:ptCount val="4"/>
                <c:pt idx="0">
                  <c:v>Attp2</c:v>
                </c:pt>
                <c:pt idx="1">
                  <c:v>WT</c:v>
                </c:pt>
                <c:pt idx="2">
                  <c:v>A31P</c:v>
                </c:pt>
                <c:pt idx="3">
                  <c:v>R820W</c:v>
                </c:pt>
              </c:strCache>
            </c:strRef>
          </c:cat>
          <c:val>
            <c:numRef>
              <c:f>feline_MyBPC3_totalCounts!$AF$2:$AF$5</c:f>
              <c:numCache>
                <c:formatCode>General</c:formatCode>
                <c:ptCount val="4"/>
                <c:pt idx="0">
                  <c:v>12</c:v>
                </c:pt>
                <c:pt idx="1">
                  <c:v>8764</c:v>
                </c:pt>
                <c:pt idx="2">
                  <c:v>9046</c:v>
                </c:pt>
                <c:pt idx="3">
                  <c:v>7113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4C-4A5D-A652-4E2233A43A63}"/>
            </c:ext>
          </c:extLst>
        </c:ser>
        <c:ser>
          <c:idx val="1"/>
          <c:order val="1"/>
          <c:tx>
            <c:strRef>
              <c:f>feline_MyBPC3_totalCounts!$AH$1</c:f>
              <c:strCache>
                <c:ptCount val="1"/>
                <c:pt idx="0">
                  <c:v>Exercised (Mean Total Counts MyBPC3)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feline_MyBPC3_totalCounts!$AI$2:$AI$5</c:f>
                <c:numCache>
                  <c:formatCode>General</c:formatCode>
                  <c:ptCount val="4"/>
                  <c:pt idx="0">
                    <c:v>3.5</c:v>
                  </c:pt>
                  <c:pt idx="1">
                    <c:v>48</c:v>
                  </c:pt>
                  <c:pt idx="2">
                    <c:v>488</c:v>
                  </c:pt>
                  <c:pt idx="3">
                    <c:v>555</c:v>
                  </c:pt>
                </c:numCache>
              </c:numRef>
            </c:plus>
            <c:minus>
              <c:numRef>
                <c:f>feline_MyBPC3_totalCounts!$AI$2:$AI$5</c:f>
                <c:numCache>
                  <c:formatCode>General</c:formatCode>
                  <c:ptCount val="4"/>
                  <c:pt idx="0">
                    <c:v>3.5</c:v>
                  </c:pt>
                  <c:pt idx="1">
                    <c:v>48</c:v>
                  </c:pt>
                  <c:pt idx="2">
                    <c:v>488</c:v>
                  </c:pt>
                  <c:pt idx="3">
                    <c:v>555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feline_MyBPC3_totalCounts!$AC$2:$AC$5</c:f>
              <c:strCache>
                <c:ptCount val="4"/>
                <c:pt idx="0">
                  <c:v>Attp2</c:v>
                </c:pt>
                <c:pt idx="1">
                  <c:v>WT</c:v>
                </c:pt>
                <c:pt idx="2">
                  <c:v>A31P</c:v>
                </c:pt>
                <c:pt idx="3">
                  <c:v>R820W</c:v>
                </c:pt>
              </c:strCache>
            </c:strRef>
          </c:cat>
          <c:val>
            <c:numRef>
              <c:f>feline_MyBPC3_totalCounts!$AH$2:$AH$5</c:f>
              <c:numCache>
                <c:formatCode>General</c:formatCode>
                <c:ptCount val="4"/>
                <c:pt idx="0">
                  <c:v>29.5</c:v>
                </c:pt>
                <c:pt idx="1">
                  <c:v>11821</c:v>
                </c:pt>
                <c:pt idx="2">
                  <c:v>12978</c:v>
                </c:pt>
                <c:pt idx="3">
                  <c:v>10314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4C-4A5D-A652-4E2233A43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666922672"/>
        <c:axId val="-1666925936"/>
      </c:barChart>
      <c:catAx>
        <c:axId val="-166692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25936"/>
        <c:crosses val="autoZero"/>
        <c:auto val="1"/>
        <c:lblAlgn val="ctr"/>
        <c:lblOffset val="100"/>
        <c:noMultiLvlLbl val="0"/>
      </c:catAx>
      <c:valAx>
        <c:axId val="-1666925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Total Counts (feline </a:t>
                </a:r>
                <a:r>
                  <a:rPr lang="en-US" i="1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MYBPC3</a:t>
                </a: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22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feline_MyBPC3_totalCounts!$AO$1</c:f>
              <c:strCache>
                <c:ptCount val="1"/>
                <c:pt idx="0">
                  <c:v>NON-Exercised (Mean Total Counts MyBPC3)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feline_MyBPC3_totalCounts!$AP$2:$AP$5</c:f>
                <c:numCache>
                  <c:formatCode>General</c:formatCode>
                  <c:ptCount val="4"/>
                  <c:pt idx="0">
                    <c:v>6</c:v>
                  </c:pt>
                  <c:pt idx="1">
                    <c:v>42</c:v>
                  </c:pt>
                  <c:pt idx="2">
                    <c:v>17</c:v>
                  </c:pt>
                  <c:pt idx="3">
                    <c:v>386.5</c:v>
                  </c:pt>
                </c:numCache>
              </c:numRef>
            </c:plus>
            <c:minus>
              <c:numRef>
                <c:f>feline_MyBPC3_totalCounts!$AP$2:$AP$5</c:f>
                <c:numCache>
                  <c:formatCode>General</c:formatCode>
                  <c:ptCount val="4"/>
                  <c:pt idx="0">
                    <c:v>6</c:v>
                  </c:pt>
                  <c:pt idx="1">
                    <c:v>42</c:v>
                  </c:pt>
                  <c:pt idx="2">
                    <c:v>17</c:v>
                  </c:pt>
                  <c:pt idx="3">
                    <c:v>386.5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feline_MyBPC3_totalCounts!$AL$2:$AL$5</c:f>
              <c:strCache>
                <c:ptCount val="4"/>
                <c:pt idx="0">
                  <c:v>Attp2</c:v>
                </c:pt>
                <c:pt idx="1">
                  <c:v>WT</c:v>
                </c:pt>
                <c:pt idx="2">
                  <c:v>A31P</c:v>
                </c:pt>
                <c:pt idx="3">
                  <c:v>R820W</c:v>
                </c:pt>
              </c:strCache>
            </c:strRef>
          </c:cat>
          <c:val>
            <c:numRef>
              <c:f>feline_MyBPC3_totalCounts!$AO$2:$AO$5</c:f>
              <c:numCache>
                <c:formatCode>General</c:formatCode>
                <c:ptCount val="4"/>
                <c:pt idx="0">
                  <c:v>7</c:v>
                </c:pt>
                <c:pt idx="1">
                  <c:v>1457</c:v>
                </c:pt>
                <c:pt idx="2">
                  <c:v>1701</c:v>
                </c:pt>
                <c:pt idx="3">
                  <c:v>1880.5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38-4063-AE23-50BF6F56AEBC}"/>
            </c:ext>
          </c:extLst>
        </c:ser>
        <c:ser>
          <c:idx val="1"/>
          <c:order val="1"/>
          <c:tx>
            <c:strRef>
              <c:f>feline_MyBPC3_totalCounts!$AQ$1</c:f>
              <c:strCache>
                <c:ptCount val="1"/>
                <c:pt idx="0">
                  <c:v>Exercised (Mean Total Counts MyBPC3)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feline_MyBPC3_totalCounts!$AR$2:$AR$5</c:f>
                <c:numCache>
                  <c:formatCode>General</c:formatCode>
                  <c:ptCount val="4"/>
                  <c:pt idx="0">
                    <c:v>5.5</c:v>
                  </c:pt>
                  <c:pt idx="1">
                    <c:v>130.5</c:v>
                  </c:pt>
                  <c:pt idx="2">
                    <c:v>3</c:v>
                  </c:pt>
                  <c:pt idx="3">
                    <c:v>154.5</c:v>
                  </c:pt>
                </c:numCache>
              </c:numRef>
            </c:plus>
            <c:minus>
              <c:numRef>
                <c:f>feline_MyBPC3_totalCounts!$AR$2:$AR$5</c:f>
                <c:numCache>
                  <c:formatCode>General</c:formatCode>
                  <c:ptCount val="4"/>
                  <c:pt idx="0">
                    <c:v>5.5</c:v>
                  </c:pt>
                  <c:pt idx="1">
                    <c:v>130.5</c:v>
                  </c:pt>
                  <c:pt idx="2">
                    <c:v>3</c:v>
                  </c:pt>
                  <c:pt idx="3">
                    <c:v>154.5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feline_MyBPC3_totalCounts!$AL$2:$AL$5</c:f>
              <c:strCache>
                <c:ptCount val="4"/>
                <c:pt idx="0">
                  <c:v>Attp2</c:v>
                </c:pt>
                <c:pt idx="1">
                  <c:v>WT</c:v>
                </c:pt>
                <c:pt idx="2">
                  <c:v>A31P</c:v>
                </c:pt>
                <c:pt idx="3">
                  <c:v>R820W</c:v>
                </c:pt>
              </c:strCache>
            </c:strRef>
          </c:cat>
          <c:val>
            <c:numRef>
              <c:f>feline_MyBPC3_totalCounts!$AQ$2:$AQ$5</c:f>
              <c:numCache>
                <c:formatCode>General</c:formatCode>
                <c:ptCount val="4"/>
                <c:pt idx="0">
                  <c:v>5.5</c:v>
                </c:pt>
                <c:pt idx="1">
                  <c:v>1015.5</c:v>
                </c:pt>
                <c:pt idx="2">
                  <c:v>1355</c:v>
                </c:pt>
                <c:pt idx="3">
                  <c:v>985.5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38-4063-AE23-50BF6F56AE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666933552"/>
        <c:axId val="-1666920496"/>
      </c:barChart>
      <c:catAx>
        <c:axId val="-1666933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20496"/>
        <c:crosses val="autoZero"/>
        <c:auto val="1"/>
        <c:lblAlgn val="ctr"/>
        <c:lblOffset val="100"/>
        <c:noMultiLvlLbl val="0"/>
      </c:catAx>
      <c:valAx>
        <c:axId val="-1666920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Total Counts (feline </a:t>
                </a:r>
                <a:r>
                  <a:rPr lang="en-US" i="1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MYBPC3</a:t>
                </a:r>
                <a:r>
                  <a:rPr lang="en-US" baseline="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-1666933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8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8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3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4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6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7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2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5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0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55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10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F8A88-F1D6-43F1-A576-3800BEC0F625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79047-84A0-4EB0-B4E3-27D11DC1D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0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:\MYBPC3_cDNA_both_longrun.tif">
            <a:extLst>
              <a:ext uri="{FF2B5EF4-FFF2-40B4-BE49-F238E27FC236}">
                <a16:creationId xmlns:a16="http://schemas.microsoft.com/office/drawing/2014/main" id="{2AB8368C-1898-4FB4-9151-E30D7FE87B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232" r="11979" b="37376"/>
          <a:stretch/>
        </p:blipFill>
        <p:spPr bwMode="auto">
          <a:xfrm rot="16200000">
            <a:off x="1625448" y="-346679"/>
            <a:ext cx="1048177" cy="2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K:\MYBPC3_cDNA_both_longrun.tif">
            <a:extLst>
              <a:ext uri="{FF2B5EF4-FFF2-40B4-BE49-F238E27FC236}">
                <a16:creationId xmlns:a16="http://schemas.microsoft.com/office/drawing/2014/main" id="{69FC82DB-82A8-4AAC-AA32-42520F3962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91" r="65348" b="37376"/>
          <a:stretch/>
        </p:blipFill>
        <p:spPr bwMode="auto">
          <a:xfrm rot="16200000">
            <a:off x="1610695" y="761496"/>
            <a:ext cx="1077687" cy="292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83D696-D3BD-4D68-9572-5DFEFFF62997}"/>
              </a:ext>
            </a:extLst>
          </p:cNvPr>
          <p:cNvSpPr txBox="1"/>
          <p:nvPr/>
        </p:nvSpPr>
        <p:spPr>
          <a:xfrm>
            <a:off x="605215" y="129036"/>
            <a:ext cx="315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 bp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ladder    Larvae          Males         Females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8646F2-C013-4B41-947A-3B8ED0104EDC}"/>
              </a:ext>
            </a:extLst>
          </p:cNvPr>
          <p:cNvSpPr txBox="1"/>
          <p:nvPr/>
        </p:nvSpPr>
        <p:spPr>
          <a:xfrm rot="16200000">
            <a:off x="1917250" y="1764078"/>
            <a:ext cx="696024" cy="2689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Attp2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A31P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R820W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Attp2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A31P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R820W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Attp2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A31P</a:t>
            </a:r>
          </a:p>
          <a:p>
            <a:pPr algn="r">
              <a:lnSpc>
                <a:spcPts val="17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R820W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9204F0-A0B5-4ACE-9A10-01AF48C42E88}"/>
              </a:ext>
            </a:extLst>
          </p:cNvPr>
          <p:cNvSpPr txBox="1"/>
          <p:nvPr/>
        </p:nvSpPr>
        <p:spPr>
          <a:xfrm>
            <a:off x="3519529" y="1115839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MYBPC3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DC6726-DBCB-4E72-92F1-5196650502DC}"/>
              </a:ext>
            </a:extLst>
          </p:cNvPr>
          <p:cNvSpPr txBox="1"/>
          <p:nvPr/>
        </p:nvSpPr>
        <p:spPr>
          <a:xfrm>
            <a:off x="3517367" y="2164870"/>
            <a:ext cx="10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18s rRNA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0FB669D-C971-458E-BCBC-211C6BAD6F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628764"/>
              </p:ext>
            </p:extLst>
          </p:nvPr>
        </p:nvGraphicFramePr>
        <p:xfrm>
          <a:off x="4574407" y="58617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AD70D5D-15D0-4570-BB52-1EB2A307D0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599414"/>
              </p:ext>
            </p:extLst>
          </p:nvPr>
        </p:nvGraphicFramePr>
        <p:xfrm>
          <a:off x="12991" y="40252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74E7CFD-16E5-4C85-9F14-02593D5C0C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499898"/>
              </p:ext>
            </p:extLst>
          </p:nvPr>
        </p:nvGraphicFramePr>
        <p:xfrm>
          <a:off x="4584991" y="403188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7D0B2C4-856B-4C0B-AE9F-2C6E80227E02}"/>
              </a:ext>
            </a:extLst>
          </p:cNvPr>
          <p:cNvSpPr txBox="1"/>
          <p:nvPr/>
        </p:nvSpPr>
        <p:spPr>
          <a:xfrm>
            <a:off x="137290" y="1290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FC5F24-8951-4CD9-A7EC-5BF5139D6D6C}"/>
              </a:ext>
            </a:extLst>
          </p:cNvPr>
          <p:cNvSpPr txBox="1"/>
          <p:nvPr/>
        </p:nvSpPr>
        <p:spPr>
          <a:xfrm>
            <a:off x="4579244" y="1879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5DADF5-251C-4F06-B4BE-3698313EDBB8}"/>
              </a:ext>
            </a:extLst>
          </p:cNvPr>
          <p:cNvSpPr txBox="1"/>
          <p:nvPr/>
        </p:nvSpPr>
        <p:spPr>
          <a:xfrm>
            <a:off x="130878" y="35947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43F521-269D-40EF-B453-C7B26C4CECBE}"/>
              </a:ext>
            </a:extLst>
          </p:cNvPr>
          <p:cNvSpPr txBox="1"/>
          <p:nvPr/>
        </p:nvSpPr>
        <p:spPr>
          <a:xfrm>
            <a:off x="4579441" y="357011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C70AF-EF66-4C62-ACD9-FDE82C334141}"/>
              </a:ext>
            </a:extLst>
          </p:cNvPr>
          <p:cNvSpPr txBox="1"/>
          <p:nvPr/>
        </p:nvSpPr>
        <p:spPr>
          <a:xfrm>
            <a:off x="6705731" y="432968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Larvae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729F1C-AD30-47C3-83EE-CB033B4A5D83}"/>
              </a:ext>
            </a:extLst>
          </p:cNvPr>
          <p:cNvSpPr txBox="1"/>
          <p:nvPr/>
        </p:nvSpPr>
        <p:spPr>
          <a:xfrm>
            <a:off x="2237822" y="3871537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913FC6-A39B-48F5-8268-06C887A0DBE9}"/>
              </a:ext>
            </a:extLst>
          </p:cNvPr>
          <p:cNvSpPr txBox="1"/>
          <p:nvPr/>
        </p:nvSpPr>
        <p:spPr>
          <a:xfrm>
            <a:off x="6720894" y="389093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Females</a:t>
            </a:r>
          </a:p>
        </p:txBody>
      </p:sp>
    </p:spTree>
    <p:extLst>
      <p:ext uri="{BB962C8B-B14F-4D97-AF65-F5344CB8AC3E}">
        <p14:creationId xmlns:p14="http://schemas.microsoft.com/office/powerpoint/2010/main" val="373702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0216" y="1268627"/>
            <a:ext cx="69774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  Feline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MYBPC3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expression in a Drosophila model for HCM.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Total RNA was extracted from larvae or young adults the three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MYBPC3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genotypes expressed in cardiac tissue [(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w1118/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y,w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; Chr2/+; UAS-WT-MYBPC3/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TinC</a:t>
            </a:r>
            <a:r>
              <a:rPr lang="el-GR" sz="1200" i="1" dirty="0">
                <a:latin typeface="Arial" panose="020B0604020202020204" pitchFamily="34" charset="0"/>
                <a:cs typeface="Arial" panose="020B0604020202020204" pitchFamily="34" charset="0"/>
              </a:rPr>
              <a:t>Δ4-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Gal4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(WT)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w1118/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y,w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; Chr2/+; UAS-A31P-MYBPC3/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TinC</a:t>
            </a:r>
            <a:r>
              <a:rPr lang="el-GR" sz="1200" i="1" dirty="0">
                <a:latin typeface="Arial" panose="020B0604020202020204" pitchFamily="34" charset="0"/>
                <a:cs typeface="Arial" panose="020B0604020202020204" pitchFamily="34" charset="0"/>
              </a:rPr>
              <a:t>Δ4-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Gal4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(A31P)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w1118/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y,w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; Chr2/+; UAS-R820W-MYBPC3/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TinC</a:t>
            </a:r>
            <a:r>
              <a:rPr lang="el-GR" sz="1200" i="1" dirty="0">
                <a:latin typeface="Arial" panose="020B0604020202020204" pitchFamily="34" charset="0"/>
                <a:cs typeface="Arial" panose="020B0604020202020204" pitchFamily="34" charset="0"/>
              </a:rPr>
              <a:t>Δ4-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Gal4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(R820W)] and the control genotype [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w1118/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y,w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; Chr2/+; attP2/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TinC</a:t>
            </a:r>
            <a:r>
              <a:rPr lang="el-GR" sz="1200" i="1" dirty="0">
                <a:latin typeface="Arial" panose="020B0604020202020204" pitchFamily="34" charset="0"/>
                <a:cs typeface="Arial" panose="020B0604020202020204" pitchFamily="34" charset="0"/>
              </a:rPr>
              <a:t>Δ4-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Gal4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(attP2)] and cDNA was synthesized.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Feline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MYBPC3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specific primers were used to validate expression of the gene using RT-PCR and visualized on a 2% agarose gel. The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Drosophila 18s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rRNA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was used as the reference gene.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(B-D)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RNA-sequencing revealed strong expression (Total normalized counts) of the feline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MYBPC3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transcript for all three genotypes expressing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MYBPC3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 cardiac tissue in Larvae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Males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Females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 Black bars represent the non-exercised condition and gray bars the exercised condition. </a:t>
            </a:r>
          </a:p>
        </p:txBody>
      </p:sp>
    </p:spTree>
    <p:extLst>
      <p:ext uri="{BB962C8B-B14F-4D97-AF65-F5344CB8AC3E}">
        <p14:creationId xmlns:p14="http://schemas.microsoft.com/office/powerpoint/2010/main" val="136118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243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Anna Carbone</dc:creator>
  <cp:lastModifiedBy>Mary Anna Carbone</cp:lastModifiedBy>
  <cp:revision>13</cp:revision>
  <dcterms:created xsi:type="dcterms:W3CDTF">2020-07-13T14:23:24Z</dcterms:created>
  <dcterms:modified xsi:type="dcterms:W3CDTF">2020-09-25T18:10:36Z</dcterms:modified>
</cp:coreProperties>
</file>