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72" y="102"/>
      </p:cViewPr>
      <p:guideLst>
        <p:guide orient="horz" pos="31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gnazio%20Carbone\Desktop\Feline_HCM_MS\feline_HCM_phenotype_data\RNAi_data\RNAi_Larvae_HeartRates_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RNAiPlot_G3paper!$O$2</c:f>
              <c:strCache>
                <c:ptCount val="1"/>
                <c:pt idx="0">
                  <c:v>DIFF (RNAi - Control)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12-4CB4-BB20-B7DEEDCF785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12-4CB4-BB20-B7DEEDCF7856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12-4CB4-BB20-B7DEEDCF785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912-4CB4-BB20-B7DEEDCF7856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912-4CB4-BB20-B7DEEDCF7856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912-4CB4-BB20-B7DEEDCF7856}"/>
              </c:ext>
            </c:extLst>
          </c:dPt>
          <c:dPt>
            <c:idx val="7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912-4CB4-BB20-B7DEEDCF7856}"/>
              </c:ext>
            </c:extLst>
          </c:dPt>
          <c:dPt>
            <c:idx val="8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912-4CB4-BB20-B7DEEDCF785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912-4CB4-BB20-B7DEEDCF7856}"/>
              </c:ext>
            </c:extLst>
          </c:dPt>
          <c:errBars>
            <c:errBarType val="both"/>
            <c:errValType val="cust"/>
            <c:noEndCap val="0"/>
            <c:plus>
              <c:numRef>
                <c:f>RNAiPlot_G3paper!$L$3:$L$14</c:f>
                <c:numCache>
                  <c:formatCode>General</c:formatCode>
                  <c:ptCount val="12"/>
                  <c:pt idx="0">
                    <c:v>1.7310370481999999</c:v>
                  </c:pt>
                  <c:pt idx="1">
                    <c:v>1.3505333179000001</c:v>
                  </c:pt>
                  <c:pt idx="2">
                    <c:v>1.8802526798000001</c:v>
                  </c:pt>
                  <c:pt idx="3">
                    <c:v>1.6029821648</c:v>
                  </c:pt>
                  <c:pt idx="4">
                    <c:v>1.0990149226000001</c:v>
                  </c:pt>
                  <c:pt idx="5">
                    <c:v>3.7615859843999999</c:v>
                  </c:pt>
                  <c:pt idx="7">
                    <c:v>0.72633552239999999</c:v>
                  </c:pt>
                  <c:pt idx="8">
                    <c:v>0.90524141830000004</c:v>
                  </c:pt>
                  <c:pt idx="10">
                    <c:v>0.66824444100000002</c:v>
                  </c:pt>
                  <c:pt idx="11">
                    <c:v>0.77865105690000003</c:v>
                  </c:pt>
                </c:numCache>
              </c:numRef>
            </c:plus>
            <c:minus>
              <c:numRef>
                <c:f>RNAiPlot_G3paper!$L$3:$L$14</c:f>
                <c:numCache>
                  <c:formatCode>General</c:formatCode>
                  <c:ptCount val="12"/>
                  <c:pt idx="0">
                    <c:v>1.7310370481999999</c:v>
                  </c:pt>
                  <c:pt idx="1">
                    <c:v>1.3505333179000001</c:v>
                  </c:pt>
                  <c:pt idx="2">
                    <c:v>1.8802526798000001</c:v>
                  </c:pt>
                  <c:pt idx="3">
                    <c:v>1.6029821648</c:v>
                  </c:pt>
                  <c:pt idx="4">
                    <c:v>1.0990149226000001</c:v>
                  </c:pt>
                  <c:pt idx="5">
                    <c:v>3.7615859843999999</c:v>
                  </c:pt>
                  <c:pt idx="7">
                    <c:v>0.72633552239999999</c:v>
                  </c:pt>
                  <c:pt idx="8">
                    <c:v>0.90524141830000004</c:v>
                  </c:pt>
                  <c:pt idx="10">
                    <c:v>0.66824444100000002</c:v>
                  </c:pt>
                  <c:pt idx="11">
                    <c:v>0.77865105690000003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RNAiPlot_G3paper!$K$3:$K$14</c:f>
              <c:strCache>
                <c:ptCount val="12"/>
                <c:pt idx="0">
                  <c:v>Act57B</c:v>
                </c:pt>
                <c:pt idx="1">
                  <c:v>Act79B</c:v>
                </c:pt>
                <c:pt idx="2">
                  <c:v>Ef1alpha100E</c:v>
                </c:pt>
                <c:pt idx="3">
                  <c:v>Mhc</c:v>
                </c:pt>
                <c:pt idx="4">
                  <c:v>Mlc2</c:v>
                </c:pt>
                <c:pt idx="5">
                  <c:v>TyrR</c:v>
                </c:pt>
                <c:pt idx="7">
                  <c:v>Act88F</c:v>
                </c:pt>
                <c:pt idx="8">
                  <c:v>Hsp22</c:v>
                </c:pt>
                <c:pt idx="10">
                  <c:v>Act88F</c:v>
                </c:pt>
                <c:pt idx="11">
                  <c:v>Hsp22</c:v>
                </c:pt>
              </c:strCache>
            </c:strRef>
          </c:cat>
          <c:val>
            <c:numRef>
              <c:f>RNAiPlot_G3paper!$O$3:$O$14</c:f>
              <c:numCache>
                <c:formatCode>General</c:formatCode>
                <c:ptCount val="12"/>
                <c:pt idx="0">
                  <c:v>-6.0333333300000049</c:v>
                </c:pt>
                <c:pt idx="1">
                  <c:v>-7.0333333300000049</c:v>
                </c:pt>
                <c:pt idx="2">
                  <c:v>4.9000000000000057</c:v>
                </c:pt>
                <c:pt idx="3">
                  <c:v>-8.1999999999999886</c:v>
                </c:pt>
                <c:pt idx="4">
                  <c:v>-9.8666666700000007</c:v>
                </c:pt>
                <c:pt idx="5">
                  <c:v>-33.954545450000012</c:v>
                </c:pt>
                <c:pt idx="7">
                  <c:v>2.632000000000005</c:v>
                </c:pt>
                <c:pt idx="8">
                  <c:v>16.532000000000011</c:v>
                </c:pt>
                <c:pt idx="10">
                  <c:v>-4.9999999999982947E-2</c:v>
                </c:pt>
                <c:pt idx="11">
                  <c:v>8.8500000000000227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B912-4CB4-BB20-B7DEEDCF7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8607024"/>
        <c:axId val="1498609200"/>
      </c:barChart>
      <c:catAx>
        <c:axId val="1498607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98609200"/>
        <c:crosses val="autoZero"/>
        <c:auto val="1"/>
        <c:lblAlgn val="ctr"/>
        <c:lblOffset val="100"/>
        <c:noMultiLvlLbl val="0"/>
      </c:catAx>
      <c:valAx>
        <c:axId val="1498609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98607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1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3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4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2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8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2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8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7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5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F4BAB-200B-48F2-91C5-A2B32B5A5833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ECC8D-B685-4185-B6DE-2F62C4FC0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1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CCF1C4D6-9768-4942-B8D5-24CA208E55CE}"/>
              </a:ext>
            </a:extLst>
          </p:cNvPr>
          <p:cNvGrpSpPr/>
          <p:nvPr/>
        </p:nvGrpSpPr>
        <p:grpSpPr>
          <a:xfrm>
            <a:off x="989824" y="548792"/>
            <a:ext cx="6887351" cy="4537362"/>
            <a:chOff x="989824" y="548792"/>
            <a:chExt cx="6887351" cy="4537362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00000000-0008-0000-0400-0000040000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96810589"/>
                </p:ext>
              </p:extLst>
            </p:nvPr>
          </p:nvGraphicFramePr>
          <p:xfrm>
            <a:off x="1266825" y="548792"/>
            <a:ext cx="6610350" cy="41767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6EAA2B4-41A0-46D2-B4DB-8CCBBDCC90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0079" y="3753068"/>
              <a:ext cx="1082717" cy="133308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BF7D3D0-FF70-470B-B70D-E446AF4633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6923" y="3753068"/>
              <a:ext cx="1082717" cy="133308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1F3A09-1D0A-4AA0-8543-BF4D8CA4D8A3}"/>
                </a:ext>
              </a:extLst>
            </p:cNvPr>
            <p:cNvSpPr txBox="1"/>
            <p:nvPr/>
          </p:nvSpPr>
          <p:spPr>
            <a:xfrm>
              <a:off x="2496826" y="4531288"/>
              <a:ext cx="1634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KK[PhiC31]-RNAi x </a:t>
              </a:r>
              <a:r>
                <a:rPr lang="en-US" sz="12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TinC</a:t>
              </a:r>
              <a:r>
                <a:rPr lang="el-GR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Δ4-</a:t>
              </a:r>
              <a:r>
                <a:rPr lang="en-US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Gal4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ABBA44D-07AA-4317-B18F-57CCA2DC19A1}"/>
                </a:ext>
              </a:extLst>
            </p:cNvPr>
            <p:cNvSpPr txBox="1"/>
            <p:nvPr/>
          </p:nvSpPr>
          <p:spPr>
            <a:xfrm>
              <a:off x="4299809" y="4531872"/>
              <a:ext cx="1634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GD[P-element]-RNAi x </a:t>
              </a:r>
              <a:r>
                <a:rPr lang="en-US" sz="1200" i="1" dirty="0" err="1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TinC</a:t>
              </a:r>
              <a:r>
                <a:rPr lang="el-GR" sz="1200" i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Δ4-</a:t>
              </a:r>
              <a:r>
                <a:rPr lang="en-US" sz="1200" i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Gal4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3A43E7-8B2A-45B7-9538-7FB673F77DB9}"/>
                </a:ext>
              </a:extLst>
            </p:cNvPr>
            <p:cNvSpPr txBox="1"/>
            <p:nvPr/>
          </p:nvSpPr>
          <p:spPr>
            <a:xfrm>
              <a:off x="6187214" y="4531873"/>
              <a:ext cx="1634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GD[P-element]-RNAi x Ubi156-Gal4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CAE3CDA-4842-4CF5-89B0-DF94103A6010}"/>
                </a:ext>
              </a:extLst>
            </p:cNvPr>
            <p:cNvSpPr txBox="1"/>
            <p:nvPr/>
          </p:nvSpPr>
          <p:spPr>
            <a:xfrm rot="16200000">
              <a:off x="50144" y="2131802"/>
              <a:ext cx="21563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Deviation from control (BPM)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2320CD5-32D0-44C0-9354-AD8B5DA5E7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5229" b="44200"/>
            <a:stretch/>
          </p:blipFill>
          <p:spPr>
            <a:xfrm>
              <a:off x="1743009" y="2111192"/>
              <a:ext cx="346260" cy="29936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EF6DDD7-D1E5-41A3-9D17-2FF4C28D20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4200"/>
            <a:stretch/>
          </p:blipFill>
          <p:spPr>
            <a:xfrm>
              <a:off x="2206112" y="2111041"/>
              <a:ext cx="506012" cy="299363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D12BCDF-948F-460C-8300-F2234469E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5229" b="44200"/>
            <a:stretch/>
          </p:blipFill>
          <p:spPr>
            <a:xfrm>
              <a:off x="2749832" y="1310595"/>
              <a:ext cx="346260" cy="29936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6C28DF7-F4DB-430B-8BBD-3E591F657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4200"/>
            <a:stretch/>
          </p:blipFill>
          <p:spPr>
            <a:xfrm>
              <a:off x="3191638" y="2148748"/>
              <a:ext cx="506012" cy="299363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4AB0C04-A255-4941-AA59-2103236ED3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992" b="44200"/>
            <a:stretch/>
          </p:blipFill>
          <p:spPr>
            <a:xfrm>
              <a:off x="3670265" y="2214202"/>
              <a:ext cx="554833" cy="299363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518545E-DD46-40BC-8FBD-5B6F65C23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992" b="44200"/>
            <a:stretch/>
          </p:blipFill>
          <p:spPr>
            <a:xfrm>
              <a:off x="4159128" y="3221253"/>
              <a:ext cx="554833" cy="299363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8844DB20-BD9D-447F-BCCD-AB344EB4E4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992" b="44200"/>
            <a:stretch/>
          </p:blipFill>
          <p:spPr>
            <a:xfrm>
              <a:off x="5684694" y="892758"/>
              <a:ext cx="554833" cy="299363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533ACE9-2134-42CD-BA4E-83DAC7845D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8992" b="44200"/>
            <a:stretch/>
          </p:blipFill>
          <p:spPr>
            <a:xfrm>
              <a:off x="7195018" y="1202695"/>
              <a:ext cx="554833" cy="2993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2167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37DEE0-6A42-418E-B702-5DB334CB64D5}"/>
              </a:ext>
            </a:extLst>
          </p:cNvPr>
          <p:cNvSpPr txBox="1"/>
          <p:nvPr/>
        </p:nvSpPr>
        <p:spPr>
          <a:xfrm>
            <a:off x="1047155" y="612645"/>
            <a:ext cx="7065000" cy="2274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Figure S6.  RNAi knockdown of candidate genes associated with gene expression differences due to mutations in feline </a:t>
            </a:r>
            <a:r>
              <a:rPr lang="en-US" sz="1200" b="1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MYBPC3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The average larvae heart-rates (BPM) are presented as deviation from the appropriate control ± SE (RNAi – Control BPM ± SE).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t-test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-values are shown as:  * P &lt; 0.05; ** P &lt; 0.001; *** P &lt; 0.0001. Gray bars indicate F1 progeny of KK[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PhiC31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]-RNAi lines crossed to the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TinCΔ4-Gal4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driver line.  Green bars indicate F1 progeny of GD[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P-element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]-RNAi lines crossed to the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TinCΔ4-Gal4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driver line.  Blue bars indicate F1 progeny of GD[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P-element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]-RNAi lines crossed to the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Ubi156-Gal4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driver line. All RNAi lines were purchased from the Vienna Drosophila Resource Center (VDRC, https://stockcenter.vdrc.at/control/main). </a:t>
            </a:r>
            <a:endParaRPr lang="en-US" sz="1200" b="0" i="0" dirty="0">
              <a:solidFill>
                <a:srgbClr val="FFFF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222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180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Anna Carbone</dc:creator>
  <cp:lastModifiedBy>Mary Anna Carbone</cp:lastModifiedBy>
  <cp:revision>26</cp:revision>
  <dcterms:created xsi:type="dcterms:W3CDTF">2020-08-17T16:01:37Z</dcterms:created>
  <dcterms:modified xsi:type="dcterms:W3CDTF">2020-10-14T12:37:30Z</dcterms:modified>
</cp:coreProperties>
</file>