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Raleway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136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136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aleway-bold.fntdata"/><Relationship Id="rId23" Type="http://schemas.openxmlformats.org/officeDocument/2006/relationships/font" Target="fonts/Raleway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aleway-boldItalic.fntdata"/><Relationship Id="rId25" Type="http://schemas.openxmlformats.org/officeDocument/2006/relationships/font" Target="fonts/Raleway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4b5e030b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4b5e030b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8ac3e36200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8ac3e36200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8ac3e36200_1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8ac3e36200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8db3613115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8db3613115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f9e4b064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8f9e4b064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91364c313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91364c313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8ac3e36200_1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8ac3e36200_1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8f9e4b0649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8f9e4b0649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8ac3e36200_1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8ac3e36200_1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87adc11d1f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87adc11d1f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8a0f288202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8a0f288202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87adc11d1f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87adc11d1f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f9e4b064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8f9e4b064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87adc11d1f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87adc11d1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8ac3e36200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8ac3e36200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9648bc71a1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9648bc71a1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87adc11d1f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87adc11d1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100"/>
            </a:lvl1pPr>
            <a:lvl2pPr indent="-3175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100"/>
            </a:lvl2pPr>
            <a:lvl3pPr indent="-3175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100"/>
            </a:lvl3pPr>
            <a:lvl4pPr indent="-3175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100"/>
            </a:lvl4pPr>
            <a:lvl5pPr indent="-3175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sz="1100"/>
            </a:lvl1pPr>
            <a:lvl2pPr indent="0" lvl="1" marL="0" algn="r">
              <a:spcBef>
                <a:spcPts val="0"/>
              </a:spcBef>
              <a:buNone/>
              <a:defRPr sz="1100"/>
            </a:lvl2pPr>
            <a:lvl3pPr indent="0" lvl="2" marL="0" algn="r">
              <a:spcBef>
                <a:spcPts val="0"/>
              </a:spcBef>
              <a:buNone/>
              <a:defRPr sz="1100"/>
            </a:lvl3pPr>
            <a:lvl4pPr indent="0" lvl="3" marL="0" algn="r">
              <a:spcBef>
                <a:spcPts val="0"/>
              </a:spcBef>
              <a:buNone/>
              <a:defRPr sz="1100"/>
            </a:lvl4pPr>
            <a:lvl5pPr indent="0" lvl="4" marL="0" algn="r">
              <a:spcBef>
                <a:spcPts val="0"/>
              </a:spcBef>
              <a:buNone/>
              <a:defRPr sz="1100"/>
            </a:lvl5pPr>
            <a:lvl6pPr indent="0" lvl="5" marL="0" algn="r">
              <a:spcBef>
                <a:spcPts val="0"/>
              </a:spcBef>
              <a:buNone/>
              <a:defRPr sz="1100"/>
            </a:lvl6pPr>
            <a:lvl7pPr indent="0" lvl="6" marL="0" algn="r">
              <a:spcBef>
                <a:spcPts val="0"/>
              </a:spcBef>
              <a:buNone/>
              <a:defRPr sz="1100"/>
            </a:lvl7pPr>
            <a:lvl8pPr indent="0" lvl="7" marL="0" algn="r">
              <a:spcBef>
                <a:spcPts val="0"/>
              </a:spcBef>
              <a:buNone/>
              <a:defRPr sz="1100"/>
            </a:lvl8pPr>
            <a:lvl9pPr indent="0" lvl="8" mar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923875"/>
            <a:ext cx="8520600" cy="40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79174" y="4570798"/>
            <a:ext cx="1664822" cy="57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923875"/>
            <a:ext cx="8520600" cy="40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aleway"/>
              <a:buChar char="●"/>
              <a:defRPr sz="1800"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●"/>
              <a:defRPr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●"/>
              <a:defRPr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aleway"/>
              <a:buChar char="○"/>
              <a:defRPr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Raleway"/>
              <a:buChar char="■"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Relationship Id="rId4" Type="http://schemas.openxmlformats.org/officeDocument/2006/relationships/image" Target="../media/image15.png"/><Relationship Id="rId5" Type="http://schemas.openxmlformats.org/officeDocument/2006/relationships/image" Target="../media/image20.png"/><Relationship Id="rId6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31.png"/><Relationship Id="rId7" Type="http://schemas.openxmlformats.org/officeDocument/2006/relationships/image" Target="../media/image33.png"/><Relationship Id="rId8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0.png"/><Relationship Id="rId4" Type="http://schemas.openxmlformats.org/officeDocument/2006/relationships/image" Target="../media/image39.png"/><Relationship Id="rId5" Type="http://schemas.openxmlformats.org/officeDocument/2006/relationships/image" Target="../media/image43.png"/><Relationship Id="rId6" Type="http://schemas.openxmlformats.org/officeDocument/2006/relationships/image" Target="../media/image36.png"/><Relationship Id="rId7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2.png"/><Relationship Id="rId4" Type="http://schemas.openxmlformats.org/officeDocument/2006/relationships/image" Target="../media/image3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4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28.png"/><Relationship Id="rId10" Type="http://schemas.openxmlformats.org/officeDocument/2006/relationships/image" Target="../media/image3.png"/><Relationship Id="rId1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6.png"/><Relationship Id="rId7" Type="http://schemas.openxmlformats.org/officeDocument/2006/relationships/image" Target="../media/image4.png"/><Relationship Id="rId8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genome of </a:t>
            </a:r>
            <a:r>
              <a:rPr i="1" lang="en-GB"/>
              <a:t>Oscheius tipulae </a:t>
            </a:r>
            <a:r>
              <a:rPr lang="en-GB"/>
              <a:t>CEW1</a:t>
            </a:r>
            <a:endParaRPr/>
          </a:p>
        </p:txBody>
      </p:sp>
      <p:sp>
        <p:nvSpPr>
          <p:cNvPr id="62" name="Google Shape;62;p14"/>
          <p:cNvSpPr txBox="1"/>
          <p:nvPr>
            <p:ph idx="1" type="subTitle"/>
          </p:nvPr>
        </p:nvSpPr>
        <p:spPr>
          <a:xfrm>
            <a:off x="311700" y="2844600"/>
            <a:ext cx="8520600" cy="126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Figures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3"/>
          <p:cNvPicPr preferRelativeResize="0"/>
          <p:nvPr/>
        </p:nvPicPr>
        <p:blipFill rotWithShape="1">
          <a:blip r:embed="rId3">
            <a:alphaModFix/>
          </a:blip>
          <a:srcRect b="0" l="0" r="0" t="5589"/>
          <a:stretch/>
        </p:blipFill>
        <p:spPr>
          <a:xfrm>
            <a:off x="100125" y="698050"/>
            <a:ext cx="4444540" cy="41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3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S1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5" name="Google Shape;17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5335" y="698050"/>
            <a:ext cx="4064415" cy="4064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/>
          <p:nvPr/>
        </p:nvSpPr>
        <p:spPr>
          <a:xfrm>
            <a:off x="2363400" y="852075"/>
            <a:ext cx="50130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4"/>
          <p:cNvSpPr/>
          <p:nvPr/>
        </p:nvSpPr>
        <p:spPr>
          <a:xfrm>
            <a:off x="2363400" y="1385100"/>
            <a:ext cx="50439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4"/>
          <p:cNvSpPr/>
          <p:nvPr/>
        </p:nvSpPr>
        <p:spPr>
          <a:xfrm>
            <a:off x="2363400" y="1918125"/>
            <a:ext cx="53424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4"/>
          <p:cNvSpPr/>
          <p:nvPr/>
        </p:nvSpPr>
        <p:spPr>
          <a:xfrm>
            <a:off x="2363400" y="2451175"/>
            <a:ext cx="61263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4"/>
          <p:cNvSpPr/>
          <p:nvPr/>
        </p:nvSpPr>
        <p:spPr>
          <a:xfrm>
            <a:off x="2363400" y="2984200"/>
            <a:ext cx="60453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4"/>
          <p:cNvSpPr/>
          <p:nvPr/>
        </p:nvSpPr>
        <p:spPr>
          <a:xfrm>
            <a:off x="2363400" y="3517225"/>
            <a:ext cx="6250500" cy="2613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6" name="Google Shape;186;p24" title="Chart"/>
          <p:cNvPicPr preferRelativeResize="0"/>
          <p:nvPr/>
        </p:nvPicPr>
        <p:blipFill rotWithShape="1">
          <a:blip r:embed="rId3">
            <a:alphaModFix amt="80000"/>
          </a:blip>
          <a:srcRect b="6130" l="3838" r="2088" t="4885"/>
          <a:stretch/>
        </p:blipFill>
        <p:spPr>
          <a:xfrm>
            <a:off x="2344775" y="824725"/>
            <a:ext cx="6679675" cy="29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4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S2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8" name="Google Shape;188;p24"/>
          <p:cNvSpPr txBox="1"/>
          <p:nvPr/>
        </p:nvSpPr>
        <p:spPr>
          <a:xfrm>
            <a:off x="1617100" y="687225"/>
            <a:ext cx="783600" cy="33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5S rRNA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SL RNA</a:t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9" name="Google Shape;189;p24"/>
          <p:cNvSpPr txBox="1"/>
          <p:nvPr/>
        </p:nvSpPr>
        <p:spPr>
          <a:xfrm>
            <a:off x="889375" y="687225"/>
            <a:ext cx="939000" cy="31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Otip_I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Otip_II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Otip_III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Otip_IV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Otip_V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Otip_X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0" name="Google Shape;190;p24"/>
          <p:cNvSpPr txBox="1"/>
          <p:nvPr/>
        </p:nvSpPr>
        <p:spPr>
          <a:xfrm>
            <a:off x="3230700" y="3750300"/>
            <a:ext cx="5661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2 Mb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6534938" y="3750300"/>
            <a:ext cx="5661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8</a:t>
            </a: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 Mb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2" name="Google Shape;192;p24"/>
          <p:cNvSpPr txBox="1"/>
          <p:nvPr/>
        </p:nvSpPr>
        <p:spPr>
          <a:xfrm>
            <a:off x="5433525" y="3750300"/>
            <a:ext cx="5661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6 </a:t>
            </a: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Mb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332113" y="3750300"/>
            <a:ext cx="5661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4</a:t>
            </a: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 Mb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94" name="Google Shape;194;p24"/>
          <p:cNvSpPr txBox="1"/>
          <p:nvPr/>
        </p:nvSpPr>
        <p:spPr>
          <a:xfrm>
            <a:off x="7636350" y="3750300"/>
            <a:ext cx="5661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10</a:t>
            </a:r>
            <a:r>
              <a:rPr b="1" lang="en-GB" sz="900">
                <a:latin typeface="Raleway"/>
                <a:ea typeface="Raleway"/>
                <a:cs typeface="Raleway"/>
                <a:sym typeface="Raleway"/>
              </a:rPr>
              <a:t> Mb</a:t>
            </a:r>
            <a:endParaRPr b="1" sz="9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S3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00" name="Google Shape;200;p25"/>
          <p:cNvPicPr preferRelativeResize="0"/>
          <p:nvPr/>
        </p:nvPicPr>
        <p:blipFill rotWithShape="1">
          <a:blip r:embed="rId3">
            <a:alphaModFix/>
          </a:blip>
          <a:srcRect b="0" l="0" r="0" t="8332"/>
          <a:stretch/>
        </p:blipFill>
        <p:spPr>
          <a:xfrm>
            <a:off x="969575" y="640281"/>
            <a:ext cx="3106875" cy="2190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5"/>
          <p:cNvPicPr preferRelativeResize="0"/>
          <p:nvPr/>
        </p:nvPicPr>
        <p:blipFill rotWithShape="1">
          <a:blip r:embed="rId4">
            <a:alphaModFix/>
          </a:blip>
          <a:srcRect b="0" l="0" r="0" t="9148"/>
          <a:stretch/>
        </p:blipFill>
        <p:spPr>
          <a:xfrm>
            <a:off x="4138375" y="506810"/>
            <a:ext cx="3106875" cy="2166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5"/>
          <p:cNvPicPr preferRelativeResize="0"/>
          <p:nvPr/>
        </p:nvPicPr>
        <p:blipFill rotWithShape="1">
          <a:blip r:embed="rId5">
            <a:alphaModFix/>
          </a:blip>
          <a:srcRect b="0" l="0" r="0" t="9148"/>
          <a:stretch/>
        </p:blipFill>
        <p:spPr>
          <a:xfrm>
            <a:off x="969575" y="2830734"/>
            <a:ext cx="3106875" cy="2161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5"/>
          <p:cNvPicPr preferRelativeResize="0"/>
          <p:nvPr/>
        </p:nvPicPr>
        <p:blipFill rotWithShape="1">
          <a:blip r:embed="rId6">
            <a:alphaModFix/>
          </a:blip>
          <a:srcRect b="0" l="0" r="0" t="9657"/>
          <a:stretch/>
        </p:blipFill>
        <p:spPr>
          <a:xfrm>
            <a:off x="4290775" y="2785797"/>
            <a:ext cx="3106875" cy="2147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S4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09" name="Google Shape;209;p26"/>
          <p:cNvPicPr preferRelativeResize="0"/>
          <p:nvPr/>
        </p:nvPicPr>
        <p:blipFill rotWithShape="1">
          <a:blip r:embed="rId3">
            <a:alphaModFix/>
          </a:blip>
          <a:srcRect b="0" l="0" r="12526" t="0"/>
          <a:stretch/>
        </p:blipFill>
        <p:spPr>
          <a:xfrm>
            <a:off x="204550" y="1505925"/>
            <a:ext cx="2330674" cy="213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6"/>
          <p:cNvPicPr preferRelativeResize="0"/>
          <p:nvPr/>
        </p:nvPicPr>
        <p:blipFill rotWithShape="1">
          <a:blip r:embed="rId4">
            <a:alphaModFix/>
          </a:blip>
          <a:srcRect b="0" l="0" r="11738" t="0"/>
          <a:stretch/>
        </p:blipFill>
        <p:spPr>
          <a:xfrm>
            <a:off x="2853173" y="1595025"/>
            <a:ext cx="2253551" cy="204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6"/>
          <p:cNvPicPr preferRelativeResize="0"/>
          <p:nvPr/>
        </p:nvPicPr>
        <p:blipFill rotWithShape="1">
          <a:blip r:embed="rId5">
            <a:alphaModFix/>
          </a:blip>
          <a:srcRect b="0" l="0" r="12755" t="0"/>
          <a:stretch/>
        </p:blipFill>
        <p:spPr>
          <a:xfrm>
            <a:off x="5310725" y="1518825"/>
            <a:ext cx="2393801" cy="219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6"/>
          <p:cNvPicPr preferRelativeResize="0"/>
          <p:nvPr/>
        </p:nvPicPr>
        <p:blipFill rotWithShape="1">
          <a:blip r:embed="rId6">
            <a:alphaModFix/>
          </a:blip>
          <a:srcRect b="22454" l="86856" r="0" t="19997"/>
          <a:stretch/>
        </p:blipFill>
        <p:spPr>
          <a:xfrm>
            <a:off x="8012600" y="1505925"/>
            <a:ext cx="608524" cy="2131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7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S5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18" name="Google Shape;21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475" y="1019900"/>
            <a:ext cx="5201873" cy="340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8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S6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24" name="Google Shape;224;p2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1876" y="599301"/>
            <a:ext cx="3155675" cy="14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8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3994" y="544850"/>
            <a:ext cx="3155675" cy="14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8" title="Chart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1876" y="2067911"/>
            <a:ext cx="3155675" cy="14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8" title="Chart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53994" y="2082541"/>
            <a:ext cx="3155675" cy="14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8" title="Chart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51876" y="3536521"/>
            <a:ext cx="3155675" cy="1428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8" title="Chart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53994" y="3620231"/>
            <a:ext cx="3155675" cy="1428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9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S7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35" name="Google Shape;23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963" y="1252296"/>
            <a:ext cx="1707358" cy="2209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4796" y="1222757"/>
            <a:ext cx="1707358" cy="223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11854" y="1199126"/>
            <a:ext cx="1707358" cy="226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20687" y="1199126"/>
            <a:ext cx="1707358" cy="226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9"/>
          <p:cNvPicPr preferRelativeResize="0"/>
          <p:nvPr/>
        </p:nvPicPr>
        <p:blipFill rotWithShape="1">
          <a:blip r:embed="rId7">
            <a:alphaModFix/>
          </a:blip>
          <a:srcRect b="0" l="0" r="12518" t="4067"/>
          <a:stretch/>
        </p:blipFill>
        <p:spPr>
          <a:xfrm>
            <a:off x="3732500" y="1237525"/>
            <a:ext cx="1679003" cy="2209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0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S8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45" name="Google Shape;245;p30"/>
          <p:cNvPicPr preferRelativeResize="0"/>
          <p:nvPr/>
        </p:nvPicPr>
        <p:blipFill rotWithShape="1">
          <a:blip r:embed="rId3">
            <a:alphaModFix/>
          </a:blip>
          <a:srcRect b="0" l="0" r="0" t="14566"/>
          <a:stretch/>
        </p:blipFill>
        <p:spPr>
          <a:xfrm>
            <a:off x="152400" y="376801"/>
            <a:ext cx="8839206" cy="209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0"/>
          <p:cNvPicPr preferRelativeResize="0"/>
          <p:nvPr/>
        </p:nvPicPr>
        <p:blipFill rotWithShape="1">
          <a:blip r:embed="rId4">
            <a:alphaModFix/>
          </a:blip>
          <a:srcRect b="0" l="0" r="0" t="20798"/>
          <a:stretch/>
        </p:blipFill>
        <p:spPr>
          <a:xfrm>
            <a:off x="152400" y="2542787"/>
            <a:ext cx="8839206" cy="1944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0"/>
          <p:cNvPicPr preferRelativeResize="0"/>
          <p:nvPr/>
        </p:nvPicPr>
        <p:blipFill rotWithShape="1">
          <a:blip r:embed="rId4">
            <a:alphaModFix/>
          </a:blip>
          <a:srcRect b="78609" l="43291" r="39712" t="0"/>
          <a:stretch/>
        </p:blipFill>
        <p:spPr>
          <a:xfrm>
            <a:off x="3820821" y="4487425"/>
            <a:ext cx="1502347" cy="52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1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675" y="623300"/>
            <a:ext cx="4290225" cy="429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2775" y="623300"/>
            <a:ext cx="4236424" cy="429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2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7575" y="83275"/>
            <a:ext cx="4206699" cy="4907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3 A,B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81" name="Google Shape;81;p17"/>
          <p:cNvGrpSpPr/>
          <p:nvPr/>
        </p:nvGrpSpPr>
        <p:grpSpPr>
          <a:xfrm>
            <a:off x="4012950" y="261819"/>
            <a:ext cx="3904400" cy="30900"/>
            <a:chOff x="3936750" y="246363"/>
            <a:chExt cx="3904400" cy="61800"/>
          </a:xfrm>
        </p:grpSpPr>
        <p:grpSp>
          <p:nvGrpSpPr>
            <p:cNvPr id="82" name="Google Shape;82;p17"/>
            <p:cNvGrpSpPr/>
            <p:nvPr/>
          </p:nvGrpSpPr>
          <p:grpSpPr>
            <a:xfrm>
              <a:off x="3936750" y="246363"/>
              <a:ext cx="1952200" cy="61800"/>
              <a:chOff x="4154750" y="186963"/>
              <a:chExt cx="1952200" cy="61800"/>
            </a:xfrm>
          </p:grpSpPr>
          <p:cxnSp>
            <p:nvCxnSpPr>
              <p:cNvPr id="83" name="Google Shape;83;p17"/>
              <p:cNvCxnSpPr/>
              <p:nvPr/>
            </p:nvCxnSpPr>
            <p:spPr>
              <a:xfrm>
                <a:off x="439877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4" name="Google Shape;84;p17"/>
              <p:cNvCxnSpPr/>
              <p:nvPr/>
            </p:nvCxnSpPr>
            <p:spPr>
              <a:xfrm>
                <a:off x="41547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5" name="Google Shape;85;p17"/>
              <p:cNvCxnSpPr/>
              <p:nvPr/>
            </p:nvCxnSpPr>
            <p:spPr>
              <a:xfrm>
                <a:off x="464280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6" name="Google Shape;86;p17"/>
              <p:cNvCxnSpPr/>
              <p:nvPr/>
            </p:nvCxnSpPr>
            <p:spPr>
              <a:xfrm>
                <a:off x="488682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7" name="Google Shape;87;p17"/>
              <p:cNvCxnSpPr/>
              <p:nvPr/>
            </p:nvCxnSpPr>
            <p:spPr>
              <a:xfrm>
                <a:off x="537487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8" name="Google Shape;88;p17"/>
              <p:cNvCxnSpPr/>
              <p:nvPr/>
            </p:nvCxnSpPr>
            <p:spPr>
              <a:xfrm>
                <a:off x="51308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89" name="Google Shape;89;p17"/>
              <p:cNvCxnSpPr/>
              <p:nvPr/>
            </p:nvCxnSpPr>
            <p:spPr>
              <a:xfrm>
                <a:off x="561890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0" name="Google Shape;90;p17"/>
              <p:cNvCxnSpPr/>
              <p:nvPr/>
            </p:nvCxnSpPr>
            <p:spPr>
              <a:xfrm>
                <a:off x="586292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1" name="Google Shape;91;p17"/>
              <p:cNvCxnSpPr/>
              <p:nvPr/>
            </p:nvCxnSpPr>
            <p:spPr>
              <a:xfrm>
                <a:off x="61069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grpSp>
          <p:nvGrpSpPr>
            <p:cNvPr id="92" name="Google Shape;92;p17"/>
            <p:cNvGrpSpPr/>
            <p:nvPr/>
          </p:nvGrpSpPr>
          <p:grpSpPr>
            <a:xfrm>
              <a:off x="5888950" y="246363"/>
              <a:ext cx="1952200" cy="61800"/>
              <a:chOff x="5862925" y="246363"/>
              <a:chExt cx="1952200" cy="61800"/>
            </a:xfrm>
          </p:grpSpPr>
          <p:cxnSp>
            <p:nvCxnSpPr>
              <p:cNvPr id="93" name="Google Shape;93;p17"/>
              <p:cNvCxnSpPr/>
              <p:nvPr/>
            </p:nvCxnSpPr>
            <p:spPr>
              <a:xfrm>
                <a:off x="610695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4" name="Google Shape;94;p17"/>
              <p:cNvCxnSpPr/>
              <p:nvPr/>
            </p:nvCxnSpPr>
            <p:spPr>
              <a:xfrm>
                <a:off x="58629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5" name="Google Shape;95;p17"/>
              <p:cNvCxnSpPr/>
              <p:nvPr/>
            </p:nvCxnSpPr>
            <p:spPr>
              <a:xfrm>
                <a:off x="635097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6" name="Google Shape;96;p17"/>
              <p:cNvCxnSpPr/>
              <p:nvPr/>
            </p:nvCxnSpPr>
            <p:spPr>
              <a:xfrm>
                <a:off x="659500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7" name="Google Shape;97;p17"/>
              <p:cNvCxnSpPr/>
              <p:nvPr/>
            </p:nvCxnSpPr>
            <p:spPr>
              <a:xfrm>
                <a:off x="708305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8" name="Google Shape;98;p17"/>
              <p:cNvCxnSpPr/>
              <p:nvPr/>
            </p:nvCxnSpPr>
            <p:spPr>
              <a:xfrm>
                <a:off x="68390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99" name="Google Shape;99;p17"/>
              <p:cNvCxnSpPr/>
              <p:nvPr/>
            </p:nvCxnSpPr>
            <p:spPr>
              <a:xfrm>
                <a:off x="732707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0" name="Google Shape;100;p17"/>
              <p:cNvCxnSpPr/>
              <p:nvPr/>
            </p:nvCxnSpPr>
            <p:spPr>
              <a:xfrm>
                <a:off x="757110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1" name="Google Shape;101;p17"/>
              <p:cNvCxnSpPr/>
              <p:nvPr/>
            </p:nvCxnSpPr>
            <p:spPr>
              <a:xfrm>
                <a:off x="78151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grpSp>
        <p:nvGrpSpPr>
          <p:cNvPr id="102" name="Google Shape;102;p17"/>
          <p:cNvGrpSpPr/>
          <p:nvPr/>
        </p:nvGrpSpPr>
        <p:grpSpPr>
          <a:xfrm>
            <a:off x="4012950" y="1935869"/>
            <a:ext cx="3904400" cy="30900"/>
            <a:chOff x="3936750" y="246363"/>
            <a:chExt cx="3904400" cy="61800"/>
          </a:xfrm>
        </p:grpSpPr>
        <p:grpSp>
          <p:nvGrpSpPr>
            <p:cNvPr id="103" name="Google Shape;103;p17"/>
            <p:cNvGrpSpPr/>
            <p:nvPr/>
          </p:nvGrpSpPr>
          <p:grpSpPr>
            <a:xfrm>
              <a:off x="3936750" y="246363"/>
              <a:ext cx="1952200" cy="61800"/>
              <a:chOff x="4154750" y="186963"/>
              <a:chExt cx="1952200" cy="61800"/>
            </a:xfrm>
          </p:grpSpPr>
          <p:cxnSp>
            <p:nvCxnSpPr>
              <p:cNvPr id="104" name="Google Shape;104;p17"/>
              <p:cNvCxnSpPr/>
              <p:nvPr/>
            </p:nvCxnSpPr>
            <p:spPr>
              <a:xfrm>
                <a:off x="439877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5" name="Google Shape;105;p17"/>
              <p:cNvCxnSpPr/>
              <p:nvPr/>
            </p:nvCxnSpPr>
            <p:spPr>
              <a:xfrm>
                <a:off x="41547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6" name="Google Shape;106;p17"/>
              <p:cNvCxnSpPr/>
              <p:nvPr/>
            </p:nvCxnSpPr>
            <p:spPr>
              <a:xfrm>
                <a:off x="464280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7" name="Google Shape;107;p17"/>
              <p:cNvCxnSpPr/>
              <p:nvPr/>
            </p:nvCxnSpPr>
            <p:spPr>
              <a:xfrm>
                <a:off x="488682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8" name="Google Shape;108;p17"/>
              <p:cNvCxnSpPr/>
              <p:nvPr/>
            </p:nvCxnSpPr>
            <p:spPr>
              <a:xfrm>
                <a:off x="537487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09" name="Google Shape;109;p17"/>
              <p:cNvCxnSpPr/>
              <p:nvPr/>
            </p:nvCxnSpPr>
            <p:spPr>
              <a:xfrm>
                <a:off x="51308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0" name="Google Shape;110;p17"/>
              <p:cNvCxnSpPr/>
              <p:nvPr/>
            </p:nvCxnSpPr>
            <p:spPr>
              <a:xfrm>
                <a:off x="561890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1" name="Google Shape;111;p17"/>
              <p:cNvCxnSpPr/>
              <p:nvPr/>
            </p:nvCxnSpPr>
            <p:spPr>
              <a:xfrm>
                <a:off x="5862925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2" name="Google Shape;112;p17"/>
              <p:cNvCxnSpPr/>
              <p:nvPr/>
            </p:nvCxnSpPr>
            <p:spPr>
              <a:xfrm>
                <a:off x="6106950" y="1869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grpSp>
          <p:nvGrpSpPr>
            <p:cNvPr id="113" name="Google Shape;113;p17"/>
            <p:cNvGrpSpPr/>
            <p:nvPr/>
          </p:nvGrpSpPr>
          <p:grpSpPr>
            <a:xfrm>
              <a:off x="5888950" y="246363"/>
              <a:ext cx="1952200" cy="61800"/>
              <a:chOff x="5862925" y="246363"/>
              <a:chExt cx="1952200" cy="61800"/>
            </a:xfrm>
          </p:grpSpPr>
          <p:cxnSp>
            <p:nvCxnSpPr>
              <p:cNvPr id="114" name="Google Shape;114;p17"/>
              <p:cNvCxnSpPr/>
              <p:nvPr/>
            </p:nvCxnSpPr>
            <p:spPr>
              <a:xfrm>
                <a:off x="610695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5" name="Google Shape;115;p17"/>
              <p:cNvCxnSpPr/>
              <p:nvPr/>
            </p:nvCxnSpPr>
            <p:spPr>
              <a:xfrm>
                <a:off x="58629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6" name="Google Shape;116;p17"/>
              <p:cNvCxnSpPr/>
              <p:nvPr/>
            </p:nvCxnSpPr>
            <p:spPr>
              <a:xfrm>
                <a:off x="635097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7" name="Google Shape;117;p17"/>
              <p:cNvCxnSpPr/>
              <p:nvPr/>
            </p:nvCxnSpPr>
            <p:spPr>
              <a:xfrm>
                <a:off x="659500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8" name="Google Shape;118;p17"/>
              <p:cNvCxnSpPr/>
              <p:nvPr/>
            </p:nvCxnSpPr>
            <p:spPr>
              <a:xfrm>
                <a:off x="708305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19" name="Google Shape;119;p17"/>
              <p:cNvCxnSpPr/>
              <p:nvPr/>
            </p:nvCxnSpPr>
            <p:spPr>
              <a:xfrm>
                <a:off x="68390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20" name="Google Shape;120;p17"/>
              <p:cNvCxnSpPr/>
              <p:nvPr/>
            </p:nvCxnSpPr>
            <p:spPr>
              <a:xfrm>
                <a:off x="732707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21" name="Google Shape;121;p17"/>
              <p:cNvCxnSpPr/>
              <p:nvPr/>
            </p:nvCxnSpPr>
            <p:spPr>
              <a:xfrm>
                <a:off x="7571100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122" name="Google Shape;122;p17"/>
              <p:cNvCxnSpPr/>
              <p:nvPr/>
            </p:nvCxnSpPr>
            <p:spPr>
              <a:xfrm>
                <a:off x="7815125" y="246363"/>
                <a:ext cx="0" cy="6180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FFFFFF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sp>
        <p:nvSpPr>
          <p:cNvPr id="123" name="Google Shape;123;p17"/>
          <p:cNvSpPr txBox="1"/>
          <p:nvPr/>
        </p:nvSpPr>
        <p:spPr>
          <a:xfrm>
            <a:off x="3774650" y="28575"/>
            <a:ext cx="27432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800">
                <a:latin typeface="Raleway"/>
                <a:ea typeface="Raleway"/>
                <a:cs typeface="Raleway"/>
                <a:sym typeface="Raleway"/>
              </a:rPr>
              <a:t>Caenorhabditis elegans</a:t>
            </a:r>
            <a:r>
              <a:rPr lang="en-GB" sz="800">
                <a:latin typeface="Raleway"/>
                <a:ea typeface="Raleway"/>
                <a:cs typeface="Raleway"/>
                <a:sym typeface="Raleway"/>
              </a:rPr>
              <a:t> chrI</a:t>
            </a:r>
            <a:endParaRPr sz="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4" name="Google Shape;124;p17"/>
          <p:cNvSpPr txBox="1"/>
          <p:nvPr/>
        </p:nvSpPr>
        <p:spPr>
          <a:xfrm>
            <a:off x="3774650" y="946525"/>
            <a:ext cx="12906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800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Oscheius tipulae</a:t>
            </a:r>
            <a:r>
              <a:rPr i="1" lang="en-GB" sz="800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GB" sz="800"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chrI    </a:t>
            </a:r>
            <a:endParaRPr sz="800"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5" name="Google Shape;125;p17"/>
          <p:cNvSpPr txBox="1"/>
          <p:nvPr/>
        </p:nvSpPr>
        <p:spPr>
          <a:xfrm>
            <a:off x="3774650" y="1876425"/>
            <a:ext cx="2743200" cy="2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800">
                <a:latin typeface="Raleway"/>
                <a:ea typeface="Raleway"/>
                <a:cs typeface="Raleway"/>
                <a:sym typeface="Raleway"/>
              </a:rPr>
              <a:t>Caenorhabditis elegans</a:t>
            </a:r>
            <a:r>
              <a:rPr lang="en-GB" sz="800">
                <a:latin typeface="Raleway"/>
                <a:ea typeface="Raleway"/>
                <a:cs typeface="Raleway"/>
                <a:sym typeface="Raleway"/>
              </a:rPr>
              <a:t> chrI</a:t>
            </a:r>
            <a:endParaRPr sz="8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 rotWithShape="1">
          <a:blip r:embed="rId3">
            <a:alphaModFix/>
          </a:blip>
          <a:srcRect b="3485" l="0" r="0" t="4552"/>
          <a:stretch/>
        </p:blipFill>
        <p:spPr>
          <a:xfrm>
            <a:off x="5294750" y="78625"/>
            <a:ext cx="3353569" cy="2055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2938" y="2305600"/>
            <a:ext cx="4540626" cy="2837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4A and B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33" name="Google Shape;13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700" y="593900"/>
            <a:ext cx="4105076" cy="4105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0275" y="593900"/>
            <a:ext cx="4105075" cy="410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5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40" name="Google Shape;140;p19"/>
          <p:cNvPicPr preferRelativeResize="0"/>
          <p:nvPr/>
        </p:nvPicPr>
        <p:blipFill rotWithShape="1">
          <a:blip r:embed="rId3">
            <a:alphaModFix/>
          </a:blip>
          <a:srcRect b="0" l="0" r="12998" t="4852"/>
          <a:stretch/>
        </p:blipFill>
        <p:spPr>
          <a:xfrm>
            <a:off x="193550" y="711380"/>
            <a:ext cx="1274477" cy="167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 rotWithShape="1">
          <a:blip r:embed="rId4">
            <a:alphaModFix/>
          </a:blip>
          <a:srcRect b="0" l="0" r="12739" t="4232"/>
          <a:stretch/>
        </p:blipFill>
        <p:spPr>
          <a:xfrm>
            <a:off x="1575353" y="718332"/>
            <a:ext cx="1255939" cy="1663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/>
          <p:cNvPicPr preferRelativeResize="0"/>
          <p:nvPr/>
        </p:nvPicPr>
        <p:blipFill rotWithShape="1">
          <a:blip r:embed="rId5">
            <a:alphaModFix/>
          </a:blip>
          <a:srcRect b="0" l="0" r="13314" t="4924"/>
          <a:stretch/>
        </p:blipFill>
        <p:spPr>
          <a:xfrm>
            <a:off x="2938619" y="711386"/>
            <a:ext cx="1255936" cy="1657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9"/>
          <p:cNvPicPr preferRelativeResize="0"/>
          <p:nvPr/>
        </p:nvPicPr>
        <p:blipFill rotWithShape="1">
          <a:blip r:embed="rId6">
            <a:alphaModFix/>
          </a:blip>
          <a:srcRect b="0" l="0" r="12998" t="4924"/>
          <a:stretch/>
        </p:blipFill>
        <p:spPr>
          <a:xfrm>
            <a:off x="4301881" y="695170"/>
            <a:ext cx="1274468" cy="1671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9"/>
          <p:cNvPicPr preferRelativeResize="0"/>
          <p:nvPr/>
        </p:nvPicPr>
        <p:blipFill rotWithShape="1">
          <a:blip r:embed="rId7">
            <a:alphaModFix/>
          </a:blip>
          <a:srcRect b="0" l="0" r="13314" t="4924"/>
          <a:stretch/>
        </p:blipFill>
        <p:spPr>
          <a:xfrm>
            <a:off x="4250509" y="2607422"/>
            <a:ext cx="1325841" cy="1748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9"/>
          <p:cNvPicPr preferRelativeResize="0"/>
          <p:nvPr/>
        </p:nvPicPr>
        <p:blipFill rotWithShape="1">
          <a:blip r:embed="rId8">
            <a:alphaModFix/>
          </a:blip>
          <a:srcRect b="0" l="0" r="13778" t="4671"/>
          <a:stretch/>
        </p:blipFill>
        <p:spPr>
          <a:xfrm>
            <a:off x="193550" y="2607424"/>
            <a:ext cx="1325830" cy="176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9"/>
          <p:cNvPicPr preferRelativeResize="0"/>
          <p:nvPr/>
        </p:nvPicPr>
        <p:blipFill rotWithShape="1">
          <a:blip r:embed="rId9">
            <a:alphaModFix/>
          </a:blip>
          <a:srcRect b="0" l="0" r="12998" t="4798"/>
          <a:stretch/>
        </p:blipFill>
        <p:spPr>
          <a:xfrm>
            <a:off x="1545863" y="2607422"/>
            <a:ext cx="1325840" cy="1748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9"/>
          <p:cNvPicPr preferRelativeResize="0"/>
          <p:nvPr/>
        </p:nvPicPr>
        <p:blipFill rotWithShape="1">
          <a:blip r:embed="rId10">
            <a:alphaModFix/>
          </a:blip>
          <a:srcRect b="0" l="0" r="12846" t="4924"/>
          <a:stretch/>
        </p:blipFill>
        <p:spPr>
          <a:xfrm>
            <a:off x="2898186" y="2607422"/>
            <a:ext cx="1325840" cy="1735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9"/>
          <p:cNvPicPr preferRelativeResize="0"/>
          <p:nvPr/>
        </p:nvPicPr>
        <p:blipFill rotWithShape="1">
          <a:blip r:embed="rId11">
            <a:alphaModFix/>
          </a:blip>
          <a:srcRect b="49053" l="0" r="12533" t="1665"/>
          <a:stretch/>
        </p:blipFill>
        <p:spPr>
          <a:xfrm>
            <a:off x="5679366" y="697289"/>
            <a:ext cx="1621586" cy="3651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9"/>
          <p:cNvPicPr preferRelativeResize="0"/>
          <p:nvPr/>
        </p:nvPicPr>
        <p:blipFill rotWithShape="1">
          <a:blip r:embed="rId11">
            <a:alphaModFix/>
          </a:blip>
          <a:srcRect b="0" l="0" r="12533" t="50181"/>
          <a:stretch/>
        </p:blipFill>
        <p:spPr>
          <a:xfrm>
            <a:off x="7300942" y="677450"/>
            <a:ext cx="1621586" cy="369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9"/>
          <p:cNvPicPr preferRelativeResize="0"/>
          <p:nvPr/>
        </p:nvPicPr>
        <p:blipFill rotWithShape="1">
          <a:blip r:embed="rId12">
            <a:alphaModFix/>
          </a:blip>
          <a:srcRect b="4572" l="13438" r="16425" t="10110"/>
          <a:stretch/>
        </p:blipFill>
        <p:spPr>
          <a:xfrm>
            <a:off x="8256839" y="1085150"/>
            <a:ext cx="334851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6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56" name="Google Shape;15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9136" y="586500"/>
            <a:ext cx="6014678" cy="446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 txBox="1"/>
          <p:nvPr/>
        </p:nvSpPr>
        <p:spPr>
          <a:xfrm>
            <a:off x="0" y="0"/>
            <a:ext cx="3230700" cy="376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Figure 7</a:t>
            </a:r>
            <a:endParaRPr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62" name="Google Shape;16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0001" y="699025"/>
            <a:ext cx="6396149" cy="393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Supplemental Figures</a:t>
            </a:r>
            <a:endParaRPr/>
          </a:p>
        </p:txBody>
      </p:sp>
      <p:sp>
        <p:nvSpPr>
          <p:cNvPr id="168" name="Google Shape;168;p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