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15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22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60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8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9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4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7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7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15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8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5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2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9494B-CEDB-45D9-BADF-F0A1BC0D5D77}" type="datetimeFigureOut">
              <a:rPr lang="en-US" smtClean="0"/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6B675-78BA-456F-9B86-28DDB7AE60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09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D548EF6-CCA6-5A47-AF6B-331228CA710A}"/>
              </a:ext>
            </a:extLst>
          </p:cNvPr>
          <p:cNvSpPr txBox="1">
            <a:spLocks/>
          </p:cNvSpPr>
          <p:nvPr/>
        </p:nvSpPr>
        <p:spPr>
          <a:xfrm>
            <a:off x="469552" y="9381766"/>
            <a:ext cx="8742495" cy="1920407"/>
          </a:xfrm>
          <a:prstGeom prst="rect">
            <a:avLst/>
          </a:prstGeom>
        </p:spPr>
        <p:txBody>
          <a:bodyPr vert="horz" lIns="121718" tIns="60859" rIns="121718" bIns="60859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  <a:r>
              <a:rPr lang="en-US" sz="1198" b="1" dirty="0" err="1">
                <a:latin typeface="Arial" panose="020B0604020202020204" pitchFamily="34" charset="0"/>
                <a:cs typeface="Arial" panose="020B0604020202020204" pitchFamily="34" charset="0"/>
              </a:rPr>
              <a:t>Clusterization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198" b="1" i="1" dirty="0">
                <a:latin typeface="Arial" panose="020B0604020202020204" pitchFamily="34" charset="0"/>
                <a:cs typeface="Arial" panose="020B0604020202020204" pitchFamily="34" charset="0"/>
              </a:rPr>
              <a:t>1.688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98" b="1" dirty="0" err="1">
                <a:latin typeface="Arial" panose="020B0604020202020204" pitchFamily="34" charset="0"/>
                <a:cs typeface="Arial" panose="020B0604020202020204" pitchFamily="34" charset="0"/>
              </a:rPr>
              <a:t>satDNA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from heterochromatin in different species indicates a concerted mode of evolution. A.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 unrooted NJ phylogenetic tree was created using 2,161 monomers derived from heterochromatin regions of different chromosomes from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melanogaster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. Colored branches reveal chromosome-specific heterochromatic arrays from chromosome X (red), 3 (green) and 2 (yellow) compared to euchromatic arrays (blue).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 unrooted NJ phylogenetic tree was created using 3,133 monomers from heterochromatin in D. melanogaster,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simulans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sechellia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mauritiana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erecta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orena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yakuba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C.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 unrooted NJ phylogenetic tree was created using 980 monomers from heterochromatin in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eugracilis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biarmipes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suzukii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takahashii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ficusphila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, D. elegans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rhopaloa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An unrooted NJ phylogenetic tree was created using 834 monomers of </a:t>
            </a:r>
            <a:r>
              <a:rPr lang="en-US" sz="1198" i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198" i="1" dirty="0" err="1">
                <a:latin typeface="Arial" panose="020B0604020202020204" pitchFamily="34" charset="0"/>
                <a:cs typeface="Arial" panose="020B0604020202020204" pitchFamily="34" charset="0"/>
              </a:rPr>
              <a:t>erecta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. Colored branches reveal heterochromatic arrays from chromosome X (red) compared to euchromatic arrays (blue).</a:t>
            </a:r>
            <a:r>
              <a:rPr lang="en-US" sz="1198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98" dirty="0">
                <a:latin typeface="Arial" panose="020B0604020202020204" pitchFamily="34" charset="0"/>
                <a:cs typeface="Arial" panose="020B0604020202020204" pitchFamily="34" charset="0"/>
              </a:rPr>
              <a:t>All phylogenetic trees were constructed using the K2P substitution model and bootstrap statistical method for branch support with 500 replicas. The rate variation among sites was modeled with a gamma distribution (shape parameter = 1). All positions with less than 85% site coverage were eliminated.</a:t>
            </a:r>
            <a:endParaRPr lang="en-US" sz="1198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611099-4B2A-7248-98DA-8B767158FFBD}"/>
              </a:ext>
            </a:extLst>
          </p:cNvPr>
          <p:cNvGrpSpPr/>
          <p:nvPr/>
        </p:nvGrpSpPr>
        <p:grpSpPr>
          <a:xfrm>
            <a:off x="2788350" y="1195895"/>
            <a:ext cx="1225681" cy="768514"/>
            <a:chOff x="7875923" y="3434935"/>
            <a:chExt cx="1227717" cy="76979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2F7A22A-A143-0C46-B17E-D7D24740CE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253" t="79784" b="12092"/>
            <a:stretch/>
          </p:blipFill>
          <p:spPr>
            <a:xfrm>
              <a:off x="8657862" y="4035080"/>
              <a:ext cx="445778" cy="14814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3AE8461-B89F-894E-AFDA-F255650355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253" t="24238" b="57560"/>
            <a:stretch/>
          </p:blipFill>
          <p:spPr>
            <a:xfrm>
              <a:off x="8657862" y="3688852"/>
              <a:ext cx="445778" cy="33194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F858521-4A14-364D-9DE2-C5098CC11A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253" t="59762" b="35430"/>
            <a:stretch/>
          </p:blipFill>
          <p:spPr>
            <a:xfrm>
              <a:off x="8657862" y="3525188"/>
              <a:ext cx="445778" cy="8768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ECBE405-81D5-CB47-B8AD-FD8DDA27E53D}"/>
                </a:ext>
              </a:extLst>
            </p:cNvPr>
            <p:cNvSpPr txBox="1"/>
            <p:nvPr/>
          </p:nvSpPr>
          <p:spPr>
            <a:xfrm>
              <a:off x="7888449" y="3434935"/>
              <a:ext cx="805646" cy="215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99" b="1" dirty="0">
                  <a:latin typeface="Century Gothic" panose="020B0502020202020204" pitchFamily="34" charset="0"/>
                </a:rPr>
                <a:t>HC </a:t>
              </a:r>
              <a:r>
                <a:rPr lang="en-US" sz="799" b="1" dirty="0" err="1">
                  <a:latin typeface="Century Gothic" panose="020B0502020202020204" pitchFamily="34" charset="0"/>
                </a:rPr>
                <a:t>Chr_X</a:t>
              </a:r>
              <a:endParaRPr lang="en-US" sz="799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2C5D01-3C44-EC43-861C-827F52E76891}"/>
                </a:ext>
              </a:extLst>
            </p:cNvPr>
            <p:cNvSpPr txBox="1"/>
            <p:nvPr/>
          </p:nvSpPr>
          <p:spPr>
            <a:xfrm>
              <a:off x="7875923" y="3623677"/>
              <a:ext cx="818172" cy="215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99" b="1" dirty="0">
                  <a:latin typeface="Century Gothic" panose="020B0502020202020204" pitchFamily="34" charset="0"/>
                </a:rPr>
                <a:t>HC Chr_2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EE4EA4-6106-9747-B24A-AB98C3D0CFF6}"/>
                </a:ext>
              </a:extLst>
            </p:cNvPr>
            <p:cNvSpPr txBox="1"/>
            <p:nvPr/>
          </p:nvSpPr>
          <p:spPr>
            <a:xfrm>
              <a:off x="7888449" y="3816732"/>
              <a:ext cx="805646" cy="215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99" b="1" dirty="0">
                  <a:latin typeface="Century Gothic" panose="020B0502020202020204" pitchFamily="34" charset="0"/>
                </a:rPr>
                <a:t>HC Chr_3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B840EAC-E046-EF43-A4A3-1FD125C3BBDC}"/>
                </a:ext>
              </a:extLst>
            </p:cNvPr>
            <p:cNvSpPr txBox="1"/>
            <p:nvPr/>
          </p:nvSpPr>
          <p:spPr>
            <a:xfrm>
              <a:off x="7896999" y="3989052"/>
              <a:ext cx="1073401" cy="215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99" b="1" dirty="0">
                  <a:latin typeface="Century Gothic" panose="020B0502020202020204" pitchFamily="34" charset="0"/>
                </a:rPr>
                <a:t>Euchromatic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D84B889-B755-F34C-B5BD-375EAE943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599123" y="1560661"/>
            <a:ext cx="4269497" cy="31181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BCBC9F-E1DA-A442-9938-88F897813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28273" y="5512945"/>
            <a:ext cx="3096613" cy="307315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35614AC-AA96-874B-BC3A-F5EA3C8DE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50" y="1140659"/>
            <a:ext cx="1834355" cy="436055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2B13A03-4680-9A42-80F3-176257F46C61}"/>
              </a:ext>
            </a:extLst>
          </p:cNvPr>
          <p:cNvSpPr txBox="1"/>
          <p:nvPr/>
        </p:nvSpPr>
        <p:spPr>
          <a:xfrm>
            <a:off x="439945" y="1066076"/>
            <a:ext cx="315998" cy="36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7" b="1" dirty="0">
                <a:latin typeface="Century Gothic" panose="020B0502020202020204" pitchFamily="34" charset="0"/>
              </a:rPr>
              <a:t>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C9AC9E3-2600-A34B-9EBC-12643E5F96AE}"/>
              </a:ext>
            </a:extLst>
          </p:cNvPr>
          <p:cNvSpPr txBox="1"/>
          <p:nvPr/>
        </p:nvSpPr>
        <p:spPr>
          <a:xfrm>
            <a:off x="4898934" y="1080672"/>
            <a:ext cx="315998" cy="36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7" b="1" dirty="0">
                <a:latin typeface="Century Gothic" panose="020B0502020202020204" pitchFamily="34" charset="0"/>
              </a:rPr>
              <a:t>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789FDB-F049-D64E-A418-370EE05C9EC5}"/>
              </a:ext>
            </a:extLst>
          </p:cNvPr>
          <p:cNvSpPr txBox="1"/>
          <p:nvPr/>
        </p:nvSpPr>
        <p:spPr>
          <a:xfrm>
            <a:off x="755942" y="5542329"/>
            <a:ext cx="315998" cy="36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7" b="1" dirty="0">
                <a:latin typeface="Century Gothic" panose="020B0502020202020204" pitchFamily="34" charset="0"/>
              </a:rPr>
              <a:t>C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4C3B77C-9F8C-5745-A4C1-D6278EAC7FC3}"/>
              </a:ext>
            </a:extLst>
          </p:cNvPr>
          <p:cNvGrpSpPr/>
          <p:nvPr/>
        </p:nvGrpSpPr>
        <p:grpSpPr>
          <a:xfrm>
            <a:off x="7967020" y="1066076"/>
            <a:ext cx="1245027" cy="1847436"/>
            <a:chOff x="3200400" y="329987"/>
            <a:chExt cx="1247096" cy="185050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4AC0312-4583-974E-A41E-5A5646F3975D}"/>
                </a:ext>
              </a:extLst>
            </p:cNvPr>
            <p:cNvGrpSpPr/>
            <p:nvPr/>
          </p:nvGrpSpPr>
          <p:grpSpPr>
            <a:xfrm>
              <a:off x="3307110" y="406711"/>
              <a:ext cx="1140386" cy="1685582"/>
              <a:chOff x="7747634" y="1226178"/>
              <a:chExt cx="1140386" cy="168558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CDC4C47-CDCB-0B40-A2D8-1960118CA65F}"/>
                  </a:ext>
                </a:extLst>
              </p:cNvPr>
              <p:cNvSpPr txBox="1"/>
              <p:nvPr/>
            </p:nvSpPr>
            <p:spPr>
              <a:xfrm>
                <a:off x="7882180" y="1226178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melanogaster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3641C56-4E6C-6B47-91CB-CD573F1AC7DF}"/>
                  </a:ext>
                </a:extLst>
              </p:cNvPr>
              <p:cNvSpPr/>
              <p:nvPr/>
            </p:nvSpPr>
            <p:spPr>
              <a:xfrm>
                <a:off x="7747634" y="2500212"/>
                <a:ext cx="91440" cy="91440"/>
              </a:xfrm>
              <a:prstGeom prst="ellipse">
                <a:avLst/>
              </a:prstGeom>
              <a:solidFill>
                <a:srgbClr val="00FDFF"/>
              </a:solidFill>
              <a:ln>
                <a:solidFill>
                  <a:srgbClr val="00FD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D05AD5F-8279-CE44-A5F3-1D1178018BA6}"/>
                  </a:ext>
                </a:extLst>
              </p:cNvPr>
              <p:cNvSpPr txBox="1"/>
              <p:nvPr/>
            </p:nvSpPr>
            <p:spPr>
              <a:xfrm>
                <a:off x="7882180" y="1471163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simulans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5D45C0-72AE-E945-B4EC-70CCE5687FAD}"/>
                  </a:ext>
                </a:extLst>
              </p:cNvPr>
              <p:cNvSpPr txBox="1"/>
              <p:nvPr/>
            </p:nvSpPr>
            <p:spPr>
              <a:xfrm>
                <a:off x="7882180" y="1716148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sechellia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9143C91-6399-8F46-9B41-C1D231D4218E}"/>
                  </a:ext>
                </a:extLst>
              </p:cNvPr>
              <p:cNvSpPr txBox="1"/>
              <p:nvPr/>
            </p:nvSpPr>
            <p:spPr>
              <a:xfrm>
                <a:off x="7882180" y="2206118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erecta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C00B787-942A-D647-90C3-3766EEA0C6C7}"/>
                  </a:ext>
                </a:extLst>
              </p:cNvPr>
              <p:cNvSpPr txBox="1"/>
              <p:nvPr/>
            </p:nvSpPr>
            <p:spPr>
              <a:xfrm>
                <a:off x="7882180" y="1961132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mauritiana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550D496-DF9F-0D46-9A1B-59258EBC6AC6}"/>
                  </a:ext>
                </a:extLst>
              </p:cNvPr>
              <p:cNvSpPr txBox="1"/>
              <p:nvPr/>
            </p:nvSpPr>
            <p:spPr>
              <a:xfrm>
                <a:off x="7882180" y="2451103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orena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23C753-6F5F-854F-89C0-C4711BF9EEA8}"/>
                  </a:ext>
                </a:extLst>
              </p:cNvPr>
              <p:cNvSpPr txBox="1"/>
              <p:nvPr/>
            </p:nvSpPr>
            <p:spPr>
              <a:xfrm>
                <a:off x="7882180" y="2696087"/>
                <a:ext cx="100584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yakuba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12A3F3D3-CAE4-E44C-A954-19C71301A8B5}"/>
                  </a:ext>
                </a:extLst>
              </p:cNvPr>
              <p:cNvSpPr/>
              <p:nvPr/>
            </p:nvSpPr>
            <p:spPr>
              <a:xfrm>
                <a:off x="7747634" y="1493657"/>
                <a:ext cx="91440" cy="91440"/>
              </a:xfrm>
              <a:prstGeom prst="ellipse">
                <a:avLst/>
              </a:prstGeom>
              <a:solidFill>
                <a:srgbClr val="FF2F92"/>
              </a:solidFill>
              <a:ln>
                <a:solidFill>
                  <a:srgbClr val="FF00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A70C4FB-DCCD-B04B-B844-2D63F50DA44C}"/>
                  </a:ext>
                </a:extLst>
              </p:cNvPr>
              <p:cNvSpPr/>
              <p:nvPr/>
            </p:nvSpPr>
            <p:spPr>
              <a:xfrm>
                <a:off x="7747634" y="1734924"/>
                <a:ext cx="91440" cy="9144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03DA5D5-93C6-F14E-9B4E-F0E5A62E50E1}"/>
                  </a:ext>
                </a:extLst>
              </p:cNvPr>
              <p:cNvSpPr/>
              <p:nvPr/>
            </p:nvSpPr>
            <p:spPr>
              <a:xfrm>
                <a:off x="7747634" y="1964735"/>
                <a:ext cx="91440" cy="91440"/>
              </a:xfrm>
              <a:prstGeom prst="ellipse">
                <a:avLst/>
              </a:prstGeom>
              <a:solidFill>
                <a:srgbClr val="00FA00"/>
              </a:solidFill>
              <a:ln>
                <a:solidFill>
                  <a:srgbClr val="00F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2984043-2ECC-EE42-9D03-50A6D35E782F}"/>
                  </a:ext>
                </a:extLst>
              </p:cNvPr>
              <p:cNvSpPr/>
              <p:nvPr/>
            </p:nvSpPr>
            <p:spPr>
              <a:xfrm>
                <a:off x="7747634" y="1262400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1AE6BD2-7DCF-3E4F-B6A8-507D63B36F2D}"/>
                  </a:ext>
                </a:extLst>
              </p:cNvPr>
              <p:cNvSpPr/>
              <p:nvPr/>
            </p:nvSpPr>
            <p:spPr>
              <a:xfrm>
                <a:off x="7747634" y="2753242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89F3E83-FC2A-7648-91CA-A6496CE3A295}"/>
                  </a:ext>
                </a:extLst>
              </p:cNvPr>
              <p:cNvSpPr/>
              <p:nvPr/>
            </p:nvSpPr>
            <p:spPr>
              <a:xfrm>
                <a:off x="7747634" y="2247182"/>
                <a:ext cx="91440" cy="91440"/>
              </a:xfrm>
              <a:prstGeom prst="ellipse">
                <a:avLst/>
              </a:prstGeom>
              <a:solidFill>
                <a:srgbClr val="0432FF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E5FE9F-6D00-014B-8FA7-D21A7119F3ED}"/>
                </a:ext>
              </a:extLst>
            </p:cNvPr>
            <p:cNvSpPr/>
            <p:nvPr/>
          </p:nvSpPr>
          <p:spPr>
            <a:xfrm>
              <a:off x="3200400" y="329987"/>
              <a:ext cx="1247096" cy="1850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7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DB902E2-E792-E843-9052-D22CF4521FC9}"/>
              </a:ext>
            </a:extLst>
          </p:cNvPr>
          <p:cNvGrpSpPr/>
          <p:nvPr/>
        </p:nvGrpSpPr>
        <p:grpSpPr>
          <a:xfrm>
            <a:off x="3713156" y="5913693"/>
            <a:ext cx="1245027" cy="1847436"/>
            <a:chOff x="3515509" y="6429239"/>
            <a:chExt cx="1094666" cy="185050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1949638-6E3A-114D-BC96-2B8390B57E42}"/>
                </a:ext>
              </a:extLst>
            </p:cNvPr>
            <p:cNvGrpSpPr/>
            <p:nvPr/>
          </p:nvGrpSpPr>
          <p:grpSpPr>
            <a:xfrm>
              <a:off x="3632971" y="6518411"/>
              <a:ext cx="957507" cy="1685582"/>
              <a:chOff x="7770381" y="6858201"/>
              <a:chExt cx="957507" cy="168558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72DB194-6399-C941-AA6C-C77E21D24883}"/>
                  </a:ext>
                </a:extLst>
              </p:cNvPr>
              <p:cNvSpPr txBox="1"/>
              <p:nvPr/>
            </p:nvSpPr>
            <p:spPr>
              <a:xfrm>
                <a:off x="7904928" y="6858201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eugracilis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A3CAEE9-BD35-DA41-BA28-B716A0F99248}"/>
                  </a:ext>
                </a:extLst>
              </p:cNvPr>
              <p:cNvSpPr/>
              <p:nvPr/>
            </p:nvSpPr>
            <p:spPr>
              <a:xfrm>
                <a:off x="7770381" y="8132235"/>
                <a:ext cx="91440" cy="91440"/>
              </a:xfrm>
              <a:prstGeom prst="ellipse">
                <a:avLst/>
              </a:prstGeom>
              <a:solidFill>
                <a:srgbClr val="00FDFF"/>
              </a:solidFill>
              <a:ln>
                <a:solidFill>
                  <a:srgbClr val="00FD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E0A14BC-6555-A046-9CB0-383439B45314}"/>
                  </a:ext>
                </a:extLst>
              </p:cNvPr>
              <p:cNvSpPr txBox="1"/>
              <p:nvPr/>
            </p:nvSpPr>
            <p:spPr>
              <a:xfrm>
                <a:off x="7904928" y="7103186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biarmipes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6E1BB68-4140-A448-8715-4ACA4321F403}"/>
                  </a:ext>
                </a:extLst>
              </p:cNvPr>
              <p:cNvSpPr txBox="1"/>
              <p:nvPr/>
            </p:nvSpPr>
            <p:spPr>
              <a:xfrm>
                <a:off x="7904928" y="7348171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suzukii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B654699-4DB0-4A48-98C0-530D2C94F3AF}"/>
                  </a:ext>
                </a:extLst>
              </p:cNvPr>
              <p:cNvSpPr txBox="1"/>
              <p:nvPr/>
            </p:nvSpPr>
            <p:spPr>
              <a:xfrm>
                <a:off x="7904928" y="7838141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ficusphila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DF9C415-0200-7440-B483-E1D457C9DB05}"/>
                  </a:ext>
                </a:extLst>
              </p:cNvPr>
              <p:cNvSpPr txBox="1"/>
              <p:nvPr/>
            </p:nvSpPr>
            <p:spPr>
              <a:xfrm>
                <a:off x="7904928" y="7593155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takahashii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6EDAA0C-6DED-B749-8C26-46A7829B8EE9}"/>
                  </a:ext>
                </a:extLst>
              </p:cNvPr>
              <p:cNvSpPr txBox="1"/>
              <p:nvPr/>
            </p:nvSpPr>
            <p:spPr>
              <a:xfrm>
                <a:off x="7904928" y="8083126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elegans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F92148F-50B8-8047-9E40-5A48F99C6889}"/>
                  </a:ext>
                </a:extLst>
              </p:cNvPr>
              <p:cNvSpPr txBox="1"/>
              <p:nvPr/>
            </p:nvSpPr>
            <p:spPr>
              <a:xfrm>
                <a:off x="7904928" y="8328110"/>
                <a:ext cx="822960" cy="215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99" b="1" i="1" dirty="0">
                    <a:latin typeface="Century Gothic" panose="020B0502020202020204" pitchFamily="34" charset="0"/>
                  </a:rPr>
                  <a:t>D. </a:t>
                </a:r>
                <a:r>
                  <a:rPr lang="en-US" sz="799" b="1" i="1" dirty="0" err="1">
                    <a:latin typeface="Century Gothic" panose="020B0502020202020204" pitchFamily="34" charset="0"/>
                  </a:rPr>
                  <a:t>rhopaloa</a:t>
                </a:r>
                <a:endParaRPr lang="en-US" sz="799" b="1" i="1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B75EC97-AA18-A240-9078-A584A6F5F82D}"/>
                  </a:ext>
                </a:extLst>
              </p:cNvPr>
              <p:cNvSpPr/>
              <p:nvPr/>
            </p:nvSpPr>
            <p:spPr>
              <a:xfrm>
                <a:off x="7770381" y="7125680"/>
                <a:ext cx="91440" cy="91440"/>
              </a:xfrm>
              <a:prstGeom prst="ellipse">
                <a:avLst/>
              </a:prstGeom>
              <a:solidFill>
                <a:srgbClr val="FF2F92"/>
              </a:solidFill>
              <a:ln>
                <a:solidFill>
                  <a:srgbClr val="FF00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6C286B8A-034F-CA42-A082-D9838066331D}"/>
                  </a:ext>
                </a:extLst>
              </p:cNvPr>
              <p:cNvSpPr/>
              <p:nvPr/>
            </p:nvSpPr>
            <p:spPr>
              <a:xfrm>
                <a:off x="7770381" y="7366947"/>
                <a:ext cx="91440" cy="9144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7C93DA59-DDCA-2043-BE29-79F42DDB1430}"/>
                  </a:ext>
                </a:extLst>
              </p:cNvPr>
              <p:cNvSpPr/>
              <p:nvPr/>
            </p:nvSpPr>
            <p:spPr>
              <a:xfrm>
                <a:off x="7770381" y="7596758"/>
                <a:ext cx="91440" cy="91440"/>
              </a:xfrm>
              <a:prstGeom prst="ellipse">
                <a:avLst/>
              </a:prstGeom>
              <a:solidFill>
                <a:srgbClr val="00FA00"/>
              </a:solidFill>
              <a:ln>
                <a:solidFill>
                  <a:srgbClr val="00F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3883B13-05FE-2C48-BB40-DBB8872C3726}"/>
                  </a:ext>
                </a:extLst>
              </p:cNvPr>
              <p:cNvSpPr/>
              <p:nvPr/>
            </p:nvSpPr>
            <p:spPr>
              <a:xfrm>
                <a:off x="7770381" y="6894423"/>
                <a:ext cx="91440" cy="91440"/>
              </a:xfrm>
              <a:prstGeom prst="ellipse">
                <a:avLst/>
              </a:prstGeom>
              <a:solidFill>
                <a:srgbClr val="0432FF"/>
              </a:solidFill>
              <a:ln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22C6B6C7-1410-174C-BF76-30F5725E6166}"/>
                  </a:ext>
                </a:extLst>
              </p:cNvPr>
              <p:cNvSpPr/>
              <p:nvPr/>
            </p:nvSpPr>
            <p:spPr>
              <a:xfrm>
                <a:off x="7770381" y="8385265"/>
                <a:ext cx="91440" cy="9144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87375EF0-1589-504D-B7EB-24F4D29FF920}"/>
                  </a:ext>
                </a:extLst>
              </p:cNvPr>
              <p:cNvSpPr/>
              <p:nvPr/>
            </p:nvSpPr>
            <p:spPr>
              <a:xfrm>
                <a:off x="7770381" y="7879205"/>
                <a:ext cx="91440" cy="9144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99"/>
              </a:p>
            </p:txBody>
          </p: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2F2FE92-E634-CE45-A60B-790A5CFB4B5B}"/>
                </a:ext>
              </a:extLst>
            </p:cNvPr>
            <p:cNvSpPr/>
            <p:nvPr/>
          </p:nvSpPr>
          <p:spPr>
            <a:xfrm>
              <a:off x="3515509" y="6429239"/>
              <a:ext cx="1094666" cy="1850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7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1F00B38C-95A6-0E4C-8D1C-C0896EFF6EC2}"/>
              </a:ext>
            </a:extLst>
          </p:cNvPr>
          <p:cNvSpPr/>
          <p:nvPr/>
        </p:nvSpPr>
        <p:spPr>
          <a:xfrm>
            <a:off x="2808079" y="1195896"/>
            <a:ext cx="1256599" cy="7682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7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5232F6B-3716-7C4A-B850-04D5AACDFC2C}"/>
              </a:ext>
            </a:extLst>
          </p:cNvPr>
          <p:cNvSpPr/>
          <p:nvPr/>
        </p:nvSpPr>
        <p:spPr>
          <a:xfrm>
            <a:off x="3611051" y="6831338"/>
            <a:ext cx="45644" cy="49611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9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6E7A4CFE-5047-AA49-8FA8-6BDA8990FF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9706" y="5505642"/>
            <a:ext cx="3820688" cy="3136055"/>
          </a:xfrm>
          <a:prstGeom prst="rect">
            <a:avLst/>
          </a:prstGeom>
        </p:spPr>
      </p:pic>
      <p:sp>
        <p:nvSpPr>
          <p:cNvPr id="56" name="Oval 55">
            <a:extLst>
              <a:ext uri="{FF2B5EF4-FFF2-40B4-BE49-F238E27FC236}">
                <a16:creationId xmlns:a16="http://schemas.microsoft.com/office/drawing/2014/main" id="{4E72921F-0384-3447-AAE7-C798AB6B5CD4}"/>
              </a:ext>
            </a:extLst>
          </p:cNvPr>
          <p:cNvSpPr/>
          <p:nvPr/>
        </p:nvSpPr>
        <p:spPr>
          <a:xfrm rot="15232796">
            <a:off x="6171489" y="7594752"/>
            <a:ext cx="1519440" cy="73373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7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0094032-2664-B44E-A00F-325CAD7E01A7}"/>
              </a:ext>
            </a:extLst>
          </p:cNvPr>
          <p:cNvSpPr/>
          <p:nvPr/>
        </p:nvSpPr>
        <p:spPr>
          <a:xfrm>
            <a:off x="5250041" y="7335881"/>
            <a:ext cx="1297069" cy="73373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7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E13070F-837B-9F47-BE38-97E2334D65D7}"/>
              </a:ext>
            </a:extLst>
          </p:cNvPr>
          <p:cNvGrpSpPr/>
          <p:nvPr/>
        </p:nvGrpSpPr>
        <p:grpSpPr>
          <a:xfrm>
            <a:off x="7565972" y="8048396"/>
            <a:ext cx="1480486" cy="441663"/>
            <a:chOff x="7620694" y="3434935"/>
            <a:chExt cx="1482946" cy="442396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D53AF5D7-7E4F-9348-A915-E77CB83E8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253" t="79784" b="12092"/>
            <a:stretch/>
          </p:blipFill>
          <p:spPr>
            <a:xfrm>
              <a:off x="8657862" y="3673833"/>
              <a:ext cx="445778" cy="148147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C636C7EA-D5DA-E74B-9750-62067CF44A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253" t="59762" b="35430"/>
            <a:stretch/>
          </p:blipFill>
          <p:spPr>
            <a:xfrm>
              <a:off x="8657862" y="3525188"/>
              <a:ext cx="445778" cy="87682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B58B86F-AD8D-EA47-97C8-1F561227CA80}"/>
                </a:ext>
              </a:extLst>
            </p:cNvPr>
            <p:cNvSpPr txBox="1"/>
            <p:nvPr/>
          </p:nvSpPr>
          <p:spPr>
            <a:xfrm>
              <a:off x="7620694" y="3434935"/>
              <a:ext cx="1073401" cy="215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99" b="1" dirty="0">
                  <a:latin typeface="Century Gothic" panose="020B0502020202020204" pitchFamily="34" charset="0"/>
                </a:rPr>
                <a:t>Heterochromatic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E6549EA-1370-824A-BB9B-FA69AEE8B4E0}"/>
                </a:ext>
              </a:extLst>
            </p:cNvPr>
            <p:cNvSpPr txBox="1"/>
            <p:nvPr/>
          </p:nvSpPr>
          <p:spPr>
            <a:xfrm>
              <a:off x="7662155" y="3661659"/>
              <a:ext cx="1073401" cy="215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99" b="1" dirty="0">
                  <a:latin typeface="Century Gothic" panose="020B0502020202020204" pitchFamily="34" charset="0"/>
                </a:rPr>
                <a:t>Euchromatic</a:t>
              </a: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BF6388A9-ADB2-0545-82EA-FFE9FA7A2926}"/>
              </a:ext>
            </a:extLst>
          </p:cNvPr>
          <p:cNvSpPr/>
          <p:nvPr/>
        </p:nvSpPr>
        <p:spPr>
          <a:xfrm>
            <a:off x="7565971" y="8066176"/>
            <a:ext cx="1531133" cy="4414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7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BBE855-14C0-384F-8A72-2E3C9A96CE56}"/>
              </a:ext>
            </a:extLst>
          </p:cNvPr>
          <p:cNvSpPr txBox="1"/>
          <p:nvPr/>
        </p:nvSpPr>
        <p:spPr>
          <a:xfrm>
            <a:off x="5290316" y="5856807"/>
            <a:ext cx="315998" cy="36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7" b="1" dirty="0">
                <a:latin typeface="Century Gothic" panose="020B0502020202020204" pitchFamily="34" charset="0"/>
              </a:rPr>
              <a:t>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D8821EA-A3BA-1E4B-AA0A-DE89FE29FAB8}"/>
              </a:ext>
            </a:extLst>
          </p:cNvPr>
          <p:cNvSpPr txBox="1"/>
          <p:nvPr/>
        </p:nvSpPr>
        <p:spPr>
          <a:xfrm>
            <a:off x="2802251" y="948301"/>
            <a:ext cx="1283297" cy="246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99" b="1" i="1" dirty="0">
                <a:latin typeface="Century Gothic" panose="020B0502020202020204" pitchFamily="34" charset="0"/>
              </a:rPr>
              <a:t>D. melanogaster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D439AE5-935C-BB4F-99DC-4A1086FEC9DE}"/>
              </a:ext>
            </a:extLst>
          </p:cNvPr>
          <p:cNvSpPr txBox="1"/>
          <p:nvPr/>
        </p:nvSpPr>
        <p:spPr>
          <a:xfrm>
            <a:off x="7584057" y="7842816"/>
            <a:ext cx="1035448" cy="246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99" b="1" i="1" dirty="0">
                <a:latin typeface="Century Gothic" panose="020B0502020202020204" pitchFamily="34" charset="0"/>
              </a:rPr>
              <a:t>D. </a:t>
            </a:r>
            <a:r>
              <a:rPr lang="en-US" sz="999" b="1" i="1" dirty="0" err="1">
                <a:latin typeface="Century Gothic" panose="020B0502020202020204" pitchFamily="34" charset="0"/>
              </a:rPr>
              <a:t>erecta</a:t>
            </a:r>
            <a:endParaRPr lang="en-US" sz="999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377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309</Words>
  <Application>Microsoft Office PowerPoint</Application>
  <PresentationFormat>Papel A3 (297 x 420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Leonardo</dc:creator>
  <cp:lastModifiedBy>Leonardo</cp:lastModifiedBy>
  <cp:revision>1</cp:revision>
  <dcterms:created xsi:type="dcterms:W3CDTF">2020-09-01T21:45:07Z</dcterms:created>
  <dcterms:modified xsi:type="dcterms:W3CDTF">2020-09-01T21:47:39Z</dcterms:modified>
</cp:coreProperties>
</file>