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2539" y="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fr-FR" smtClean="0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709308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1472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690936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826436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5840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62944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70715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9448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0244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5944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998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85C889-13DA-430A-AD5C-AB4F2FF88084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CC9F4E-7DD7-4F90-97C4-458FDEB5115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83613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Groupe 32"/>
          <p:cNvGrpSpPr/>
          <p:nvPr/>
        </p:nvGrpSpPr>
        <p:grpSpPr>
          <a:xfrm>
            <a:off x="819326" y="4472313"/>
            <a:ext cx="674685" cy="622286"/>
            <a:chOff x="819326" y="4437047"/>
            <a:chExt cx="674685" cy="622286"/>
          </a:xfrm>
        </p:grpSpPr>
        <p:sp>
          <p:nvSpPr>
            <p:cNvPr id="6" name="ZoneTexte 5"/>
            <p:cNvSpPr txBox="1"/>
            <p:nvPr/>
          </p:nvSpPr>
          <p:spPr>
            <a:xfrm rot="16200000">
              <a:off x="672972" y="4666757"/>
              <a:ext cx="5389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KN99</a:t>
              </a:r>
              <a:r>
                <a:rPr lang="el-GR" sz="1000" dirty="0" smtClean="0"/>
                <a:t>α</a:t>
              </a:r>
              <a:endParaRPr lang="fr-FR" sz="1000" dirty="0"/>
            </a:p>
          </p:txBody>
        </p:sp>
        <p:sp>
          <p:nvSpPr>
            <p:cNvPr id="7" name="ZoneTexte 6"/>
            <p:cNvSpPr txBox="1"/>
            <p:nvPr/>
          </p:nvSpPr>
          <p:spPr>
            <a:xfrm rot="16200000">
              <a:off x="827815" y="4678780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 smtClean="0"/>
                <a:t>uge2</a:t>
              </a:r>
              <a:r>
                <a:rPr lang="el-GR" sz="1000" i="1" dirty="0" smtClean="0"/>
                <a:t>Δ</a:t>
              </a:r>
              <a:endParaRPr lang="fr-FR" sz="1000" i="1" dirty="0"/>
            </a:p>
          </p:txBody>
        </p:sp>
        <p:sp>
          <p:nvSpPr>
            <p:cNvPr id="8" name="ZoneTexte 7"/>
            <p:cNvSpPr txBox="1"/>
            <p:nvPr/>
          </p:nvSpPr>
          <p:spPr>
            <a:xfrm rot="16200000">
              <a:off x="1002697" y="4710840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R265</a:t>
              </a:r>
              <a:endParaRPr lang="fr-FR" sz="1000" dirty="0"/>
            </a:p>
          </p:txBody>
        </p:sp>
        <p:sp>
          <p:nvSpPr>
            <p:cNvPr id="9" name="ZoneTexte 8"/>
            <p:cNvSpPr txBox="1"/>
            <p:nvPr/>
          </p:nvSpPr>
          <p:spPr>
            <a:xfrm rot="16200000">
              <a:off x="1059758" y="4625079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CAI1280</a:t>
              </a:r>
              <a:endParaRPr lang="fr-FR" sz="1000" dirty="0"/>
            </a:p>
          </p:txBody>
        </p:sp>
      </p:grpSp>
      <p:sp>
        <p:nvSpPr>
          <p:cNvPr id="53" name="ZoneTexte 52"/>
          <p:cNvSpPr txBox="1"/>
          <p:nvPr/>
        </p:nvSpPr>
        <p:spPr>
          <a:xfrm>
            <a:off x="355298" y="7642860"/>
            <a:ext cx="554161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FR" sz="1200" dirty="0"/>
              <a:t>FigS2. (A) </a:t>
            </a:r>
            <a:r>
              <a:rPr lang="fr-FR" sz="1200" i="1" dirty="0"/>
              <a:t>GAL</a:t>
            </a:r>
            <a:r>
              <a:rPr lang="fr-FR" sz="1200" dirty="0"/>
              <a:t> cluster </a:t>
            </a:r>
            <a:r>
              <a:rPr lang="fr-FR" sz="1200" dirty="0" err="1"/>
              <a:t>loss</a:t>
            </a:r>
            <a:r>
              <a:rPr lang="fr-FR" sz="1200" dirty="0"/>
              <a:t> in R265. CNAG_07897 (CNM00630) encodes a MFS-type </a:t>
            </a:r>
            <a:r>
              <a:rPr lang="fr-FR" sz="1200" dirty="0" err="1"/>
              <a:t>protein</a:t>
            </a:r>
            <a:r>
              <a:rPr lang="fr-FR" sz="1200" dirty="0"/>
              <a:t>; CNAG_06055 (CNM00640) encodes a putative alpha-1,4-galactosidase. </a:t>
            </a:r>
            <a:r>
              <a:rPr lang="fr-FR" sz="1200" dirty="0" err="1"/>
              <a:t>Growth</a:t>
            </a:r>
            <a:r>
              <a:rPr lang="fr-FR" sz="1200" dirty="0"/>
              <a:t> of </a:t>
            </a:r>
            <a:r>
              <a:rPr lang="fr-FR" sz="1200" i="1" dirty="0" err="1"/>
              <a:t>Cryptococcus</a:t>
            </a:r>
            <a:r>
              <a:rPr lang="fr-FR" sz="1200" dirty="0"/>
              <a:t> </a:t>
            </a:r>
            <a:r>
              <a:rPr lang="fr-FR" sz="1200" dirty="0" err="1"/>
              <a:t>species</a:t>
            </a:r>
            <a:r>
              <a:rPr lang="fr-FR" sz="1200" dirty="0"/>
              <a:t> on </a:t>
            </a:r>
            <a:r>
              <a:rPr lang="fr-FR" sz="1200" dirty="0" err="1"/>
              <a:t>YPGal</a:t>
            </a:r>
            <a:r>
              <a:rPr lang="fr-FR" sz="1200" dirty="0"/>
              <a:t> (galactose as sole </a:t>
            </a:r>
            <a:r>
              <a:rPr lang="fr-FR" sz="1200" dirty="0" err="1"/>
              <a:t>carbon</a:t>
            </a:r>
            <a:r>
              <a:rPr lang="fr-FR" sz="1200" dirty="0"/>
              <a:t> source) and YPD (glucose as sole </a:t>
            </a:r>
            <a:r>
              <a:rPr lang="fr-FR" sz="1200" dirty="0" err="1"/>
              <a:t>carbon</a:t>
            </a:r>
            <a:r>
              <a:rPr lang="fr-FR" sz="1200" dirty="0"/>
              <a:t> source) at 30°C and 37°C. Serial dilutions of </a:t>
            </a:r>
            <a:r>
              <a:rPr lang="fr-FR" sz="1200" dirty="0" err="1"/>
              <a:t>cells</a:t>
            </a:r>
            <a:r>
              <a:rPr lang="fr-FR" sz="1200" dirty="0"/>
              <a:t> </a:t>
            </a:r>
            <a:r>
              <a:rPr lang="fr-FR" sz="1200" dirty="0" err="1"/>
              <a:t>were</a:t>
            </a:r>
            <a:r>
              <a:rPr lang="fr-FR" sz="1200" dirty="0"/>
              <a:t> </a:t>
            </a:r>
            <a:r>
              <a:rPr lang="fr-FR" sz="1200" dirty="0" err="1"/>
              <a:t>spotted</a:t>
            </a:r>
            <a:r>
              <a:rPr lang="fr-FR" sz="1200" dirty="0"/>
              <a:t> on YPD (glucose) and </a:t>
            </a:r>
            <a:r>
              <a:rPr lang="fr-FR" sz="1200" dirty="0" err="1"/>
              <a:t>YPGal</a:t>
            </a:r>
            <a:r>
              <a:rPr lang="fr-FR" sz="1200" dirty="0"/>
              <a:t> (galactose) and </a:t>
            </a:r>
            <a:r>
              <a:rPr lang="fr-FR" sz="1200" dirty="0" err="1"/>
              <a:t>incubated</a:t>
            </a:r>
            <a:r>
              <a:rPr lang="fr-FR" sz="1200" dirty="0"/>
              <a:t> at 30°C and 37°C for 72 </a:t>
            </a:r>
            <a:r>
              <a:rPr lang="fr-FR" sz="1200" dirty="0" err="1"/>
              <a:t>hours</a:t>
            </a:r>
            <a:r>
              <a:rPr lang="fr-FR" sz="1200" dirty="0"/>
              <a:t> </a:t>
            </a:r>
            <a:r>
              <a:rPr lang="fr-FR" sz="1200" dirty="0" err="1"/>
              <a:t>before</a:t>
            </a:r>
            <a:r>
              <a:rPr lang="fr-FR" sz="1200" dirty="0"/>
              <a:t> </a:t>
            </a:r>
            <a:r>
              <a:rPr lang="fr-FR" sz="1200" dirty="0" err="1"/>
              <a:t>being</a:t>
            </a:r>
            <a:r>
              <a:rPr lang="fr-FR" sz="1200" dirty="0"/>
              <a:t> </a:t>
            </a:r>
            <a:r>
              <a:rPr lang="fr-FR" sz="1200" dirty="0" err="1"/>
              <a:t>photograhed</a:t>
            </a:r>
            <a:r>
              <a:rPr lang="fr-FR" sz="1200" dirty="0"/>
              <a:t>. The </a:t>
            </a:r>
            <a:r>
              <a:rPr lang="fr-FR" sz="1200" i="1" dirty="0"/>
              <a:t>C. </a:t>
            </a:r>
            <a:r>
              <a:rPr lang="fr-FR" sz="1200" i="1" dirty="0" err="1"/>
              <a:t>neoformans</a:t>
            </a:r>
            <a:r>
              <a:rPr lang="fr-FR" sz="1200" i="1" dirty="0"/>
              <a:t> </a:t>
            </a:r>
            <a:r>
              <a:rPr lang="fr-FR" sz="1200" dirty="0" err="1"/>
              <a:t>strain</a:t>
            </a:r>
            <a:r>
              <a:rPr lang="fr-FR" sz="1200" dirty="0"/>
              <a:t> NE367 (</a:t>
            </a:r>
            <a:r>
              <a:rPr lang="fr-FR" sz="1200" i="1" dirty="0"/>
              <a:t>MAT</a:t>
            </a:r>
            <a:r>
              <a:rPr lang="el-GR" sz="1200" i="1" dirty="0"/>
              <a:t>α</a:t>
            </a:r>
            <a:r>
              <a:rPr lang="fr-FR" sz="1200" i="1" dirty="0"/>
              <a:t> uge2</a:t>
            </a:r>
            <a:r>
              <a:rPr lang="el-GR" sz="1200" i="1" dirty="0"/>
              <a:t>Δ</a:t>
            </a:r>
            <a:r>
              <a:rPr lang="fr-FR" sz="1200" dirty="0"/>
              <a:t>) </a:t>
            </a:r>
            <a:r>
              <a:rPr lang="fr-FR" sz="1200" dirty="0" err="1"/>
              <a:t>was</a:t>
            </a:r>
            <a:r>
              <a:rPr lang="fr-FR" sz="1200" dirty="0"/>
              <a:t> </a:t>
            </a:r>
            <a:r>
              <a:rPr lang="fr-FR" sz="1200" dirty="0" err="1"/>
              <a:t>used</a:t>
            </a:r>
            <a:r>
              <a:rPr lang="fr-FR" sz="1200" dirty="0"/>
              <a:t> as a </a:t>
            </a:r>
            <a:r>
              <a:rPr lang="fr-FR" sz="1200" dirty="0" err="1"/>
              <a:t>negative</a:t>
            </a:r>
            <a:r>
              <a:rPr lang="fr-FR" sz="1200" dirty="0"/>
              <a:t> control.</a:t>
            </a:r>
          </a:p>
        </p:txBody>
      </p:sp>
      <p:grpSp>
        <p:nvGrpSpPr>
          <p:cNvPr id="34" name="Groupe 33"/>
          <p:cNvGrpSpPr/>
          <p:nvPr/>
        </p:nvGrpSpPr>
        <p:grpSpPr>
          <a:xfrm>
            <a:off x="2707922" y="4472313"/>
            <a:ext cx="662661" cy="622286"/>
            <a:chOff x="2707922" y="4525653"/>
            <a:chExt cx="662661" cy="622286"/>
          </a:xfrm>
        </p:grpSpPr>
        <p:sp>
          <p:nvSpPr>
            <p:cNvPr id="23" name="ZoneTexte 22"/>
            <p:cNvSpPr txBox="1"/>
            <p:nvPr/>
          </p:nvSpPr>
          <p:spPr>
            <a:xfrm rot="16200000">
              <a:off x="2823965" y="4718947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AFLP10</a:t>
              </a:r>
              <a:endParaRPr lang="fr-FR" sz="1000" dirty="0"/>
            </a:p>
          </p:txBody>
        </p:sp>
        <p:sp>
          <p:nvSpPr>
            <p:cNvPr id="24" name="ZoneTexte 23"/>
            <p:cNvSpPr txBox="1"/>
            <p:nvPr/>
          </p:nvSpPr>
          <p:spPr>
            <a:xfrm rot="16200000">
              <a:off x="2519890" y="4713685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CAI1873</a:t>
              </a:r>
              <a:endParaRPr lang="fr-FR" sz="1000" dirty="0"/>
            </a:p>
          </p:txBody>
        </p:sp>
        <p:sp>
          <p:nvSpPr>
            <p:cNvPr id="25" name="ZoneTexte 24"/>
            <p:cNvSpPr txBox="1"/>
            <p:nvPr/>
          </p:nvSpPr>
          <p:spPr>
            <a:xfrm rot="16200000">
              <a:off x="2667519" y="4714761"/>
              <a:ext cx="6046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WM276</a:t>
              </a:r>
              <a:endParaRPr lang="fr-FR" sz="1000" dirty="0"/>
            </a:p>
          </p:txBody>
        </p:sp>
        <p:sp>
          <p:nvSpPr>
            <p:cNvPr id="26" name="ZoneTexte 25"/>
            <p:cNvSpPr txBox="1"/>
            <p:nvPr/>
          </p:nvSpPr>
          <p:spPr>
            <a:xfrm rot="16200000">
              <a:off x="2959573" y="4720687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IND107</a:t>
              </a:r>
              <a:endParaRPr lang="fr-FR" sz="1000" dirty="0"/>
            </a:p>
          </p:txBody>
        </p:sp>
      </p:grpSp>
      <p:grpSp>
        <p:nvGrpSpPr>
          <p:cNvPr id="60" name="Groupe 59"/>
          <p:cNvGrpSpPr/>
          <p:nvPr/>
        </p:nvGrpSpPr>
        <p:grpSpPr>
          <a:xfrm>
            <a:off x="2810937" y="6900423"/>
            <a:ext cx="1373611" cy="207749"/>
            <a:chOff x="2810937" y="6900423"/>
            <a:chExt cx="1373611" cy="207749"/>
          </a:xfrm>
        </p:grpSpPr>
        <p:sp>
          <p:nvSpPr>
            <p:cNvPr id="39" name="ZoneTexte 38"/>
            <p:cNvSpPr txBox="1"/>
            <p:nvPr/>
          </p:nvSpPr>
          <p:spPr>
            <a:xfrm>
              <a:off x="2810937" y="6900423"/>
              <a:ext cx="49220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glucose</a:t>
              </a:r>
              <a:endParaRPr lang="fr-FR" sz="1200" dirty="0"/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3605687" y="6900423"/>
              <a:ext cx="578861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galactose</a:t>
              </a:r>
              <a:endParaRPr lang="fr-FR" sz="1200" dirty="0"/>
            </a:p>
          </p:txBody>
        </p:sp>
      </p:grpSp>
      <p:grpSp>
        <p:nvGrpSpPr>
          <p:cNvPr id="59" name="Groupe 58"/>
          <p:cNvGrpSpPr/>
          <p:nvPr/>
        </p:nvGrpSpPr>
        <p:grpSpPr>
          <a:xfrm>
            <a:off x="3673060" y="4472313"/>
            <a:ext cx="670281" cy="622286"/>
            <a:chOff x="3673060" y="4515371"/>
            <a:chExt cx="670281" cy="622286"/>
          </a:xfrm>
        </p:grpSpPr>
        <p:sp>
          <p:nvSpPr>
            <p:cNvPr id="47" name="ZoneTexte 46"/>
            <p:cNvSpPr txBox="1"/>
            <p:nvPr/>
          </p:nvSpPr>
          <p:spPr>
            <a:xfrm rot="16200000">
              <a:off x="3794183" y="4708665"/>
              <a:ext cx="56938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AFLP10</a:t>
              </a:r>
              <a:endParaRPr lang="fr-FR" sz="1000" dirty="0"/>
            </a:p>
          </p:txBody>
        </p:sp>
        <p:sp>
          <p:nvSpPr>
            <p:cNvPr id="48" name="ZoneTexte 47"/>
            <p:cNvSpPr txBox="1"/>
            <p:nvPr/>
          </p:nvSpPr>
          <p:spPr>
            <a:xfrm rot="16200000">
              <a:off x="3485028" y="4703403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CAI1873</a:t>
              </a:r>
              <a:endParaRPr lang="fr-FR" sz="1000" dirty="0"/>
            </a:p>
          </p:txBody>
        </p:sp>
        <p:sp>
          <p:nvSpPr>
            <p:cNvPr id="49" name="ZoneTexte 48"/>
            <p:cNvSpPr txBox="1"/>
            <p:nvPr/>
          </p:nvSpPr>
          <p:spPr>
            <a:xfrm rot="16200000">
              <a:off x="3635197" y="4704479"/>
              <a:ext cx="60465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WM276</a:t>
              </a:r>
              <a:endParaRPr lang="fr-FR" sz="1000" dirty="0"/>
            </a:p>
          </p:txBody>
        </p:sp>
        <p:sp>
          <p:nvSpPr>
            <p:cNvPr id="50" name="ZoneTexte 49"/>
            <p:cNvSpPr txBox="1"/>
            <p:nvPr/>
          </p:nvSpPr>
          <p:spPr>
            <a:xfrm rot="16200000">
              <a:off x="3932331" y="4710405"/>
              <a:ext cx="5757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IND107</a:t>
              </a:r>
              <a:endParaRPr lang="fr-FR" sz="1000" dirty="0"/>
            </a:p>
          </p:txBody>
        </p:sp>
      </p:grpSp>
      <p:sp>
        <p:nvSpPr>
          <p:cNvPr id="51" name="ZoneTexte 50"/>
          <p:cNvSpPr txBox="1"/>
          <p:nvPr/>
        </p:nvSpPr>
        <p:spPr>
          <a:xfrm>
            <a:off x="147234" y="5438999"/>
            <a:ext cx="357309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30°C</a:t>
            </a:r>
            <a:endParaRPr lang="fr-FR" sz="1200" dirty="0"/>
          </a:p>
        </p:txBody>
      </p:sp>
      <p:sp>
        <p:nvSpPr>
          <p:cNvPr id="52" name="ZoneTexte 51"/>
          <p:cNvSpPr txBox="1"/>
          <p:nvPr/>
        </p:nvSpPr>
        <p:spPr>
          <a:xfrm>
            <a:off x="164171" y="6287961"/>
            <a:ext cx="357309" cy="2077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37°C</a:t>
            </a:r>
            <a:endParaRPr lang="fr-FR" sz="1200" dirty="0"/>
          </a:p>
        </p:txBody>
      </p:sp>
      <p:grpSp>
        <p:nvGrpSpPr>
          <p:cNvPr id="30" name="Groupe 29"/>
          <p:cNvGrpSpPr/>
          <p:nvPr/>
        </p:nvGrpSpPr>
        <p:grpSpPr>
          <a:xfrm>
            <a:off x="2595008" y="5059459"/>
            <a:ext cx="1869938" cy="1821816"/>
            <a:chOff x="2595008" y="5059459"/>
            <a:chExt cx="1869938" cy="1821816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16" t="14810" r="24171" b="19158"/>
            <a:stretch/>
          </p:blipFill>
          <p:spPr>
            <a:xfrm>
              <a:off x="3560547" y="5059459"/>
              <a:ext cx="900113" cy="905828"/>
            </a:xfrm>
            <a:prstGeom prst="rect">
              <a:avLst/>
            </a:prstGeom>
          </p:spPr>
        </p:pic>
        <p:pic>
          <p:nvPicPr>
            <p:cNvPr id="12" name="Image 11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660" t="15955" r="24755" b="18867"/>
            <a:stretch/>
          </p:blipFill>
          <p:spPr>
            <a:xfrm>
              <a:off x="2595008" y="5987173"/>
              <a:ext cx="888683" cy="894102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726" t="15694" r="24750" b="18689"/>
            <a:stretch/>
          </p:blipFill>
          <p:spPr>
            <a:xfrm>
              <a:off x="3559118" y="5976182"/>
              <a:ext cx="905828" cy="900113"/>
            </a:xfrm>
            <a:prstGeom prst="rect">
              <a:avLst/>
            </a:prstGeom>
          </p:spPr>
        </p:pic>
        <p:pic>
          <p:nvPicPr>
            <p:cNvPr id="14" name="Image 13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03" t="15509" r="25623" b="18666"/>
            <a:stretch/>
          </p:blipFill>
          <p:spPr>
            <a:xfrm>
              <a:off x="2598722" y="5073211"/>
              <a:ext cx="882968" cy="902971"/>
            </a:xfrm>
            <a:prstGeom prst="rect">
              <a:avLst/>
            </a:prstGeom>
          </p:spPr>
        </p:pic>
      </p:grpSp>
      <p:grpSp>
        <p:nvGrpSpPr>
          <p:cNvPr id="31" name="Groupe 30"/>
          <p:cNvGrpSpPr>
            <a:grpSpLocks noChangeAspect="1"/>
          </p:cNvGrpSpPr>
          <p:nvPr/>
        </p:nvGrpSpPr>
        <p:grpSpPr>
          <a:xfrm>
            <a:off x="732105" y="5059675"/>
            <a:ext cx="1840311" cy="1821600"/>
            <a:chOff x="1001947" y="1108554"/>
            <a:chExt cx="2464923" cy="2439861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286000" y="1108554"/>
              <a:ext cx="1177290" cy="1200150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395" t="14931" r="25174" b="17786"/>
            <a:stretch/>
          </p:blipFill>
          <p:spPr>
            <a:xfrm>
              <a:off x="2285769" y="2317785"/>
              <a:ext cx="1181101" cy="123063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207" t="15017" r="24890" b="19159"/>
            <a:stretch/>
          </p:blipFill>
          <p:spPr>
            <a:xfrm>
              <a:off x="1001947" y="1113422"/>
              <a:ext cx="1192613" cy="1203960"/>
            </a:xfrm>
            <a:prstGeom prst="rect">
              <a:avLst/>
            </a:prstGeom>
          </p:spPr>
        </p:pic>
        <p:pic>
          <p:nvPicPr>
            <p:cNvPr id="16" name="Image 15"/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142" t="14562" r="24645" b="18573"/>
            <a:stretch/>
          </p:blipFill>
          <p:spPr>
            <a:xfrm>
              <a:off x="1001947" y="2323862"/>
              <a:ext cx="1200150" cy="1223010"/>
            </a:xfrm>
            <a:prstGeom prst="rect">
              <a:avLst/>
            </a:prstGeom>
          </p:spPr>
        </p:pic>
      </p:grpSp>
      <p:sp>
        <p:nvSpPr>
          <p:cNvPr id="18" name="ZoneTexte 17"/>
          <p:cNvSpPr txBox="1"/>
          <p:nvPr/>
        </p:nvSpPr>
        <p:spPr>
          <a:xfrm rot="-5400000">
            <a:off x="4826475" y="4726870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JEC21</a:t>
            </a:r>
            <a:endParaRPr lang="fr-FR" sz="1000" dirty="0"/>
          </a:p>
        </p:txBody>
      </p:sp>
      <p:sp>
        <p:nvSpPr>
          <p:cNvPr id="19" name="ZoneTexte 18"/>
          <p:cNvSpPr txBox="1"/>
          <p:nvPr/>
        </p:nvSpPr>
        <p:spPr>
          <a:xfrm rot="-5400000">
            <a:off x="4670787" y="4773357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H99</a:t>
            </a:r>
            <a:endParaRPr lang="fr-FR" sz="1000" dirty="0"/>
          </a:p>
        </p:txBody>
      </p:sp>
      <p:sp>
        <p:nvSpPr>
          <p:cNvPr id="20" name="ZoneTexte 19"/>
          <p:cNvSpPr txBox="1"/>
          <p:nvPr/>
        </p:nvSpPr>
        <p:spPr>
          <a:xfrm rot="-5400000">
            <a:off x="5872916" y="4726870"/>
            <a:ext cx="4892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JEC21</a:t>
            </a:r>
            <a:endParaRPr lang="fr-FR" sz="1000" dirty="0"/>
          </a:p>
        </p:txBody>
      </p:sp>
      <p:sp>
        <p:nvSpPr>
          <p:cNvPr id="21" name="ZoneTexte 20"/>
          <p:cNvSpPr txBox="1"/>
          <p:nvPr/>
        </p:nvSpPr>
        <p:spPr>
          <a:xfrm rot="-5400000">
            <a:off x="5634255" y="4773357"/>
            <a:ext cx="39626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H99</a:t>
            </a:r>
            <a:endParaRPr lang="fr-FR" sz="1000" dirty="0"/>
          </a:p>
        </p:txBody>
      </p:sp>
      <p:grpSp>
        <p:nvGrpSpPr>
          <p:cNvPr id="29" name="Groupe 28"/>
          <p:cNvGrpSpPr>
            <a:grpSpLocks noChangeAspect="1"/>
          </p:cNvGrpSpPr>
          <p:nvPr/>
        </p:nvGrpSpPr>
        <p:grpSpPr>
          <a:xfrm>
            <a:off x="4570304" y="5059675"/>
            <a:ext cx="1816845" cy="1821600"/>
            <a:chOff x="3992880" y="1134453"/>
            <a:chExt cx="2399752" cy="2406033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765" t="15766" r="26366" b="18619"/>
            <a:stretch/>
          </p:blipFill>
          <p:spPr>
            <a:xfrm>
              <a:off x="5246369" y="1136773"/>
              <a:ext cx="1143001" cy="1200150"/>
            </a:xfrm>
            <a:prstGeom prst="rect">
              <a:avLst/>
            </a:prstGeom>
          </p:spPr>
        </p:pic>
        <p:pic>
          <p:nvPicPr>
            <p:cNvPr id="17" name="Image 16"/>
            <p:cNvPicPr>
              <a:picLocks noChangeAspect="1"/>
            </p:cNvPicPr>
            <p:nvPr/>
          </p:nvPicPr>
          <p:blipFill rotWithShape="1"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91" t="15531" r="25966" b="18646"/>
            <a:stretch/>
          </p:blipFill>
          <p:spPr>
            <a:xfrm>
              <a:off x="3992880" y="1134453"/>
              <a:ext cx="1127760" cy="1203960"/>
            </a:xfrm>
            <a:prstGeom prst="rect">
              <a:avLst/>
            </a:prstGeom>
          </p:spPr>
        </p:pic>
        <p:pic>
          <p:nvPicPr>
            <p:cNvPr id="27" name="Image 26"/>
            <p:cNvPicPr>
              <a:picLocks noChangeAspect="1"/>
            </p:cNvPicPr>
            <p:nvPr/>
          </p:nvPicPr>
          <p:blipFill rotWithShape="1">
            <a:blip r:embed="rId1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673" t="15878" r="26240" b="19340"/>
            <a:stretch/>
          </p:blipFill>
          <p:spPr>
            <a:xfrm>
              <a:off x="3994411" y="2355576"/>
              <a:ext cx="1123950" cy="1184910"/>
            </a:xfrm>
            <a:prstGeom prst="rect">
              <a:avLst/>
            </a:prstGeom>
          </p:spPr>
        </p:pic>
        <p:pic>
          <p:nvPicPr>
            <p:cNvPr id="28" name="Image 27"/>
            <p:cNvPicPr>
              <a:picLocks noChangeAspect="1"/>
            </p:cNvPicPr>
            <p:nvPr/>
          </p:nvPicPr>
          <p:blipFill rotWithShape="1"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6973" t="16480" r="25689" b="20404"/>
            <a:stretch/>
          </p:blipFill>
          <p:spPr>
            <a:xfrm>
              <a:off x="5238201" y="2352803"/>
              <a:ext cx="1154431" cy="1154431"/>
            </a:xfrm>
            <a:prstGeom prst="rect">
              <a:avLst/>
            </a:prstGeom>
          </p:spPr>
        </p:pic>
      </p:grpSp>
      <p:grpSp>
        <p:nvGrpSpPr>
          <p:cNvPr id="54" name="Groupe 53"/>
          <p:cNvGrpSpPr/>
          <p:nvPr/>
        </p:nvGrpSpPr>
        <p:grpSpPr>
          <a:xfrm>
            <a:off x="1756774" y="4472313"/>
            <a:ext cx="674685" cy="622286"/>
            <a:chOff x="819326" y="4437047"/>
            <a:chExt cx="674685" cy="622286"/>
          </a:xfrm>
        </p:grpSpPr>
        <p:sp>
          <p:nvSpPr>
            <p:cNvPr id="55" name="ZoneTexte 54"/>
            <p:cNvSpPr txBox="1"/>
            <p:nvPr/>
          </p:nvSpPr>
          <p:spPr>
            <a:xfrm rot="16200000">
              <a:off x="672972" y="4666757"/>
              <a:ext cx="5389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KN99</a:t>
              </a:r>
              <a:r>
                <a:rPr lang="el-GR" sz="1000" dirty="0" smtClean="0"/>
                <a:t>α</a:t>
              </a:r>
              <a:endParaRPr lang="fr-FR" sz="1000" dirty="0"/>
            </a:p>
          </p:txBody>
        </p:sp>
        <p:sp>
          <p:nvSpPr>
            <p:cNvPr id="56" name="ZoneTexte 55"/>
            <p:cNvSpPr txBox="1"/>
            <p:nvPr/>
          </p:nvSpPr>
          <p:spPr>
            <a:xfrm rot="16200000">
              <a:off x="827815" y="4678780"/>
              <a:ext cx="51488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i="1" dirty="0" smtClean="0"/>
                <a:t>uge2</a:t>
              </a:r>
              <a:r>
                <a:rPr lang="el-GR" sz="1000" i="1" dirty="0" smtClean="0"/>
                <a:t>Δ</a:t>
              </a:r>
              <a:endParaRPr lang="fr-FR" sz="1000" i="1" dirty="0"/>
            </a:p>
          </p:txBody>
        </p:sp>
        <p:sp>
          <p:nvSpPr>
            <p:cNvPr id="57" name="ZoneTexte 56"/>
            <p:cNvSpPr txBox="1"/>
            <p:nvPr/>
          </p:nvSpPr>
          <p:spPr>
            <a:xfrm rot="16200000">
              <a:off x="1002697" y="4710840"/>
              <a:ext cx="4507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R265</a:t>
              </a:r>
              <a:endParaRPr lang="fr-FR" sz="1000" dirty="0"/>
            </a:p>
          </p:txBody>
        </p:sp>
        <p:sp>
          <p:nvSpPr>
            <p:cNvPr id="58" name="ZoneTexte 57"/>
            <p:cNvSpPr txBox="1"/>
            <p:nvPr/>
          </p:nvSpPr>
          <p:spPr>
            <a:xfrm rot="16200000">
              <a:off x="1059758" y="4625079"/>
              <a:ext cx="622286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000" dirty="0" smtClean="0"/>
                <a:t>CAI1280</a:t>
              </a:r>
              <a:endParaRPr lang="fr-FR" sz="1000" dirty="0"/>
            </a:p>
          </p:txBody>
        </p:sp>
      </p:grpSp>
      <p:grpSp>
        <p:nvGrpSpPr>
          <p:cNvPr id="61" name="Groupe 60"/>
          <p:cNvGrpSpPr/>
          <p:nvPr/>
        </p:nvGrpSpPr>
        <p:grpSpPr>
          <a:xfrm>
            <a:off x="4826327" y="6913958"/>
            <a:ext cx="1373611" cy="207749"/>
            <a:chOff x="2810937" y="6900423"/>
            <a:chExt cx="1373611" cy="207749"/>
          </a:xfrm>
        </p:grpSpPr>
        <p:sp>
          <p:nvSpPr>
            <p:cNvPr id="62" name="ZoneTexte 61"/>
            <p:cNvSpPr txBox="1"/>
            <p:nvPr/>
          </p:nvSpPr>
          <p:spPr>
            <a:xfrm>
              <a:off x="2810937" y="6900423"/>
              <a:ext cx="49220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glucose</a:t>
              </a:r>
              <a:endParaRPr lang="fr-FR" sz="1200" dirty="0"/>
            </a:p>
          </p:txBody>
        </p:sp>
        <p:sp>
          <p:nvSpPr>
            <p:cNvPr id="63" name="ZoneTexte 62"/>
            <p:cNvSpPr txBox="1"/>
            <p:nvPr/>
          </p:nvSpPr>
          <p:spPr>
            <a:xfrm>
              <a:off x="3605687" y="6900423"/>
              <a:ext cx="578861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galactose</a:t>
              </a:r>
              <a:endParaRPr lang="fr-FR" sz="1200" dirty="0"/>
            </a:p>
          </p:txBody>
        </p:sp>
      </p:grpSp>
      <p:grpSp>
        <p:nvGrpSpPr>
          <p:cNvPr id="64" name="Groupe 63"/>
          <p:cNvGrpSpPr/>
          <p:nvPr/>
        </p:nvGrpSpPr>
        <p:grpSpPr>
          <a:xfrm>
            <a:off x="962147" y="6900423"/>
            <a:ext cx="1373611" cy="207749"/>
            <a:chOff x="2810937" y="6900423"/>
            <a:chExt cx="1373611" cy="207749"/>
          </a:xfrm>
        </p:grpSpPr>
        <p:sp>
          <p:nvSpPr>
            <p:cNvPr id="65" name="ZoneTexte 64"/>
            <p:cNvSpPr txBox="1"/>
            <p:nvPr/>
          </p:nvSpPr>
          <p:spPr>
            <a:xfrm>
              <a:off x="2810937" y="6900423"/>
              <a:ext cx="492203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glucose</a:t>
              </a:r>
              <a:endParaRPr lang="fr-FR" sz="1200" dirty="0"/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3605687" y="6900423"/>
              <a:ext cx="578861" cy="2077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200" dirty="0" smtClean="0"/>
                <a:t>galactose</a:t>
              </a:r>
              <a:endParaRPr lang="fr-FR" sz="1200" dirty="0"/>
            </a:p>
          </p:txBody>
        </p:sp>
      </p:grpSp>
      <p:cxnSp>
        <p:nvCxnSpPr>
          <p:cNvPr id="67" name="Connecteur droit 66"/>
          <p:cNvCxnSpPr>
            <a:endCxn id="77" idx="3"/>
          </p:cNvCxnSpPr>
          <p:nvPr/>
        </p:nvCxnSpPr>
        <p:spPr>
          <a:xfrm flipV="1">
            <a:off x="1783389" y="1364115"/>
            <a:ext cx="3720018" cy="123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Flèche droite 68"/>
          <p:cNvSpPr>
            <a:spLocks/>
          </p:cNvSpPr>
          <p:nvPr/>
        </p:nvSpPr>
        <p:spPr>
          <a:xfrm rot="10800000">
            <a:off x="1703290" y="1298799"/>
            <a:ext cx="210973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0" name="Flèche droite 69"/>
          <p:cNvSpPr>
            <a:spLocks/>
          </p:cNvSpPr>
          <p:nvPr/>
        </p:nvSpPr>
        <p:spPr>
          <a:xfrm>
            <a:off x="1970179" y="1298800"/>
            <a:ext cx="197543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1" name="Flèche droite 70"/>
          <p:cNvSpPr>
            <a:spLocks/>
          </p:cNvSpPr>
          <p:nvPr/>
        </p:nvSpPr>
        <p:spPr>
          <a:xfrm rot="10800000">
            <a:off x="2421266" y="1298800"/>
            <a:ext cx="273208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2" name="Flèche droite 71"/>
          <p:cNvSpPr>
            <a:spLocks/>
          </p:cNvSpPr>
          <p:nvPr/>
        </p:nvSpPr>
        <p:spPr>
          <a:xfrm>
            <a:off x="2796304" y="1298800"/>
            <a:ext cx="356887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3" name="Flèche droite 72"/>
          <p:cNvSpPr>
            <a:spLocks/>
          </p:cNvSpPr>
          <p:nvPr/>
        </p:nvSpPr>
        <p:spPr>
          <a:xfrm>
            <a:off x="3284637" y="1298800"/>
            <a:ext cx="290051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4" name="Flèche droite 73"/>
          <p:cNvSpPr>
            <a:spLocks/>
          </p:cNvSpPr>
          <p:nvPr/>
        </p:nvSpPr>
        <p:spPr>
          <a:xfrm rot="10800000">
            <a:off x="3920553" y="1298800"/>
            <a:ext cx="180276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5" name="Flèche droite 74"/>
          <p:cNvSpPr>
            <a:spLocks/>
          </p:cNvSpPr>
          <p:nvPr/>
        </p:nvSpPr>
        <p:spPr>
          <a:xfrm>
            <a:off x="4275101" y="1298800"/>
            <a:ext cx="444247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6" name="Flèche droite 75"/>
          <p:cNvSpPr>
            <a:spLocks/>
          </p:cNvSpPr>
          <p:nvPr/>
        </p:nvSpPr>
        <p:spPr>
          <a:xfrm rot="10800000">
            <a:off x="4973211" y="1298799"/>
            <a:ext cx="180276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77" name="Flèche droite 76"/>
          <p:cNvSpPr>
            <a:spLocks/>
          </p:cNvSpPr>
          <p:nvPr/>
        </p:nvSpPr>
        <p:spPr>
          <a:xfrm>
            <a:off x="5213356" y="1298800"/>
            <a:ext cx="290051" cy="13062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cxnSp>
        <p:nvCxnSpPr>
          <p:cNvPr id="80" name="Connecteur droit 79"/>
          <p:cNvCxnSpPr/>
          <p:nvPr/>
        </p:nvCxnSpPr>
        <p:spPr>
          <a:xfrm flipV="1">
            <a:off x="1863487" y="2011349"/>
            <a:ext cx="3649646" cy="1762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Flèche droite 81"/>
          <p:cNvSpPr>
            <a:spLocks/>
          </p:cNvSpPr>
          <p:nvPr/>
        </p:nvSpPr>
        <p:spPr>
          <a:xfrm rot="10800000">
            <a:off x="1703290" y="1946563"/>
            <a:ext cx="210973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3" name="Flèche droite 82"/>
          <p:cNvSpPr>
            <a:spLocks/>
          </p:cNvSpPr>
          <p:nvPr/>
        </p:nvSpPr>
        <p:spPr>
          <a:xfrm>
            <a:off x="1970179" y="1946564"/>
            <a:ext cx="197543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4" name="Flèche droite 83"/>
          <p:cNvSpPr>
            <a:spLocks/>
          </p:cNvSpPr>
          <p:nvPr/>
        </p:nvSpPr>
        <p:spPr>
          <a:xfrm rot="10800000">
            <a:off x="2421266" y="1946564"/>
            <a:ext cx="273208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5" name="Flèche droite 84"/>
          <p:cNvSpPr>
            <a:spLocks/>
          </p:cNvSpPr>
          <p:nvPr/>
        </p:nvSpPr>
        <p:spPr>
          <a:xfrm>
            <a:off x="2796304" y="1946564"/>
            <a:ext cx="356887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6" name="Flèche droite 85"/>
          <p:cNvSpPr>
            <a:spLocks/>
          </p:cNvSpPr>
          <p:nvPr/>
        </p:nvSpPr>
        <p:spPr>
          <a:xfrm>
            <a:off x="3284637" y="1946564"/>
            <a:ext cx="290051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7" name="Flèche droite 86"/>
          <p:cNvSpPr>
            <a:spLocks/>
          </p:cNvSpPr>
          <p:nvPr/>
        </p:nvSpPr>
        <p:spPr>
          <a:xfrm rot="10800000">
            <a:off x="3920553" y="1946564"/>
            <a:ext cx="180276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8" name="Flèche droite 87"/>
          <p:cNvSpPr>
            <a:spLocks/>
          </p:cNvSpPr>
          <p:nvPr/>
        </p:nvSpPr>
        <p:spPr>
          <a:xfrm>
            <a:off x="4275101" y="1946564"/>
            <a:ext cx="444247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89" name="Flèche droite 88"/>
          <p:cNvSpPr>
            <a:spLocks/>
          </p:cNvSpPr>
          <p:nvPr/>
        </p:nvSpPr>
        <p:spPr>
          <a:xfrm rot="10800000">
            <a:off x="4973211" y="1946563"/>
            <a:ext cx="180276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90" name="Flèche droite 89"/>
          <p:cNvSpPr>
            <a:spLocks/>
          </p:cNvSpPr>
          <p:nvPr/>
        </p:nvSpPr>
        <p:spPr>
          <a:xfrm>
            <a:off x="5213356" y="1946564"/>
            <a:ext cx="290051" cy="130629"/>
          </a:xfrm>
          <a:prstGeom prst="rightArrow">
            <a:avLst/>
          </a:prstGeom>
          <a:solidFill>
            <a:schemeClr val="accent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800"/>
          </a:p>
        </p:txBody>
      </p:sp>
      <p:sp>
        <p:nvSpPr>
          <p:cNvPr id="99" name="ZoneTexte 98"/>
          <p:cNvSpPr txBox="1"/>
          <p:nvPr/>
        </p:nvSpPr>
        <p:spPr>
          <a:xfrm>
            <a:off x="1622510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6048</a:t>
            </a:r>
            <a:endParaRPr lang="fr-FR" sz="800" dirty="0"/>
          </a:p>
        </p:txBody>
      </p:sp>
      <p:sp>
        <p:nvSpPr>
          <p:cNvPr id="100" name="ZoneTexte 99"/>
          <p:cNvSpPr txBox="1"/>
          <p:nvPr/>
        </p:nvSpPr>
        <p:spPr>
          <a:xfrm>
            <a:off x="1896773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6049</a:t>
            </a:r>
            <a:endParaRPr lang="fr-FR" sz="800" dirty="0"/>
          </a:p>
        </p:txBody>
      </p:sp>
      <p:sp>
        <p:nvSpPr>
          <p:cNvPr id="101" name="ZoneTexte 100"/>
          <p:cNvSpPr txBox="1"/>
          <p:nvPr/>
        </p:nvSpPr>
        <p:spPr>
          <a:xfrm>
            <a:off x="2391335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6050</a:t>
            </a:r>
            <a:endParaRPr lang="fr-FR" sz="800" dirty="0"/>
          </a:p>
        </p:txBody>
      </p:sp>
      <p:sp>
        <p:nvSpPr>
          <p:cNvPr id="102" name="ZoneTexte 101"/>
          <p:cNvSpPr txBox="1"/>
          <p:nvPr/>
        </p:nvSpPr>
        <p:spPr>
          <a:xfrm>
            <a:off x="2780631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6051</a:t>
            </a:r>
            <a:endParaRPr lang="fr-FR" sz="800" dirty="0"/>
          </a:p>
        </p:txBody>
      </p:sp>
      <p:sp>
        <p:nvSpPr>
          <p:cNvPr id="103" name="ZoneTexte 102"/>
          <p:cNvSpPr txBox="1"/>
          <p:nvPr/>
        </p:nvSpPr>
        <p:spPr>
          <a:xfrm>
            <a:off x="3215837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6052</a:t>
            </a:r>
            <a:endParaRPr lang="fr-FR" sz="800" dirty="0"/>
          </a:p>
        </p:txBody>
      </p:sp>
      <p:sp>
        <p:nvSpPr>
          <p:cNvPr id="104" name="ZoneTexte 103"/>
          <p:cNvSpPr txBox="1"/>
          <p:nvPr/>
        </p:nvSpPr>
        <p:spPr>
          <a:xfrm>
            <a:off x="3817596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7897</a:t>
            </a:r>
            <a:endParaRPr lang="fr-FR" sz="800" dirty="0"/>
          </a:p>
        </p:txBody>
      </p:sp>
      <p:sp>
        <p:nvSpPr>
          <p:cNvPr id="105" name="ZoneTexte 104"/>
          <p:cNvSpPr txBox="1"/>
          <p:nvPr/>
        </p:nvSpPr>
        <p:spPr>
          <a:xfrm>
            <a:off x="4302299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6055</a:t>
            </a:r>
            <a:endParaRPr lang="fr-FR" sz="800" dirty="0"/>
          </a:p>
        </p:txBody>
      </p:sp>
      <p:sp>
        <p:nvSpPr>
          <p:cNvPr id="106" name="ZoneTexte 105"/>
          <p:cNvSpPr txBox="1"/>
          <p:nvPr/>
        </p:nvSpPr>
        <p:spPr>
          <a:xfrm>
            <a:off x="4858056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6056</a:t>
            </a:r>
            <a:endParaRPr lang="fr-FR" sz="800" dirty="0"/>
          </a:p>
        </p:txBody>
      </p:sp>
      <p:sp>
        <p:nvSpPr>
          <p:cNvPr id="107" name="ZoneTexte 106"/>
          <p:cNvSpPr txBox="1"/>
          <p:nvPr/>
        </p:nvSpPr>
        <p:spPr>
          <a:xfrm>
            <a:off x="5130515" y="1370070"/>
            <a:ext cx="3898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7898</a:t>
            </a:r>
            <a:endParaRPr lang="fr-FR" sz="800" dirty="0"/>
          </a:p>
        </p:txBody>
      </p:sp>
      <p:sp>
        <p:nvSpPr>
          <p:cNvPr id="109" name="ZoneTexte 108"/>
          <p:cNvSpPr txBox="1"/>
          <p:nvPr/>
        </p:nvSpPr>
        <p:spPr>
          <a:xfrm>
            <a:off x="1669456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580</a:t>
            </a:r>
            <a:endParaRPr lang="fr-FR" sz="800" dirty="0"/>
          </a:p>
        </p:txBody>
      </p:sp>
      <p:sp>
        <p:nvSpPr>
          <p:cNvPr id="110" name="ZoneTexte 109"/>
          <p:cNvSpPr txBox="1"/>
          <p:nvPr/>
        </p:nvSpPr>
        <p:spPr>
          <a:xfrm>
            <a:off x="1898602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590</a:t>
            </a:r>
            <a:endParaRPr lang="fr-FR" sz="800" dirty="0"/>
          </a:p>
        </p:txBody>
      </p:sp>
      <p:sp>
        <p:nvSpPr>
          <p:cNvPr id="111" name="ZoneTexte 110"/>
          <p:cNvSpPr txBox="1"/>
          <p:nvPr/>
        </p:nvSpPr>
        <p:spPr>
          <a:xfrm>
            <a:off x="2424665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600</a:t>
            </a:r>
            <a:endParaRPr lang="fr-FR" sz="800" dirty="0"/>
          </a:p>
        </p:txBody>
      </p:sp>
      <p:sp>
        <p:nvSpPr>
          <p:cNvPr id="112" name="ZoneTexte 111"/>
          <p:cNvSpPr txBox="1"/>
          <p:nvPr/>
        </p:nvSpPr>
        <p:spPr>
          <a:xfrm>
            <a:off x="2792502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610</a:t>
            </a:r>
            <a:endParaRPr lang="fr-FR" sz="800" dirty="0"/>
          </a:p>
        </p:txBody>
      </p:sp>
      <p:sp>
        <p:nvSpPr>
          <p:cNvPr id="113" name="ZoneTexte 112"/>
          <p:cNvSpPr txBox="1"/>
          <p:nvPr/>
        </p:nvSpPr>
        <p:spPr>
          <a:xfrm>
            <a:off x="3247472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620</a:t>
            </a:r>
            <a:endParaRPr lang="fr-FR" sz="800" dirty="0"/>
          </a:p>
        </p:txBody>
      </p:sp>
      <p:sp>
        <p:nvSpPr>
          <p:cNvPr id="114" name="ZoneTexte 113"/>
          <p:cNvSpPr txBox="1"/>
          <p:nvPr/>
        </p:nvSpPr>
        <p:spPr>
          <a:xfrm>
            <a:off x="3849411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630</a:t>
            </a:r>
            <a:endParaRPr lang="fr-FR" sz="800" dirty="0"/>
          </a:p>
        </p:txBody>
      </p:sp>
      <p:sp>
        <p:nvSpPr>
          <p:cNvPr id="115" name="ZoneTexte 114"/>
          <p:cNvSpPr txBox="1"/>
          <p:nvPr/>
        </p:nvSpPr>
        <p:spPr>
          <a:xfrm>
            <a:off x="4322318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640</a:t>
            </a:r>
            <a:endParaRPr lang="fr-FR" sz="800" dirty="0"/>
          </a:p>
        </p:txBody>
      </p:sp>
      <p:sp>
        <p:nvSpPr>
          <p:cNvPr id="116" name="ZoneTexte 115"/>
          <p:cNvSpPr txBox="1"/>
          <p:nvPr/>
        </p:nvSpPr>
        <p:spPr>
          <a:xfrm>
            <a:off x="4921614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650</a:t>
            </a:r>
            <a:endParaRPr lang="fr-FR" sz="800" dirty="0"/>
          </a:p>
        </p:txBody>
      </p:sp>
      <p:sp>
        <p:nvSpPr>
          <p:cNvPr id="117" name="ZoneTexte 116"/>
          <p:cNvSpPr txBox="1"/>
          <p:nvPr/>
        </p:nvSpPr>
        <p:spPr>
          <a:xfrm>
            <a:off x="5181811" y="2022340"/>
            <a:ext cx="33855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800" dirty="0" smtClean="0"/>
              <a:t>660</a:t>
            </a:r>
            <a:endParaRPr lang="fr-FR" sz="800" dirty="0"/>
          </a:p>
        </p:txBody>
      </p:sp>
      <p:grpSp>
        <p:nvGrpSpPr>
          <p:cNvPr id="126" name="Groupe 125"/>
          <p:cNvGrpSpPr/>
          <p:nvPr/>
        </p:nvGrpSpPr>
        <p:grpSpPr>
          <a:xfrm>
            <a:off x="2952790" y="2696081"/>
            <a:ext cx="1293055" cy="320537"/>
            <a:chOff x="2952790" y="2633216"/>
            <a:chExt cx="1293055" cy="320537"/>
          </a:xfrm>
        </p:grpSpPr>
        <p:cxnSp>
          <p:nvCxnSpPr>
            <p:cNvPr id="93" name="Connecteur droit 92"/>
            <p:cNvCxnSpPr>
              <a:stCxn id="94" idx="3"/>
              <a:endCxn id="97" idx="3"/>
            </p:cNvCxnSpPr>
            <p:nvPr/>
          </p:nvCxnSpPr>
          <p:spPr>
            <a:xfrm>
              <a:off x="3017740" y="2698530"/>
              <a:ext cx="1171217" cy="2"/>
            </a:xfrm>
            <a:prstGeom prst="line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92D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Flèche droite 93"/>
            <p:cNvSpPr>
              <a:spLocks/>
            </p:cNvSpPr>
            <p:nvPr/>
          </p:nvSpPr>
          <p:spPr>
            <a:xfrm rot="10800000">
              <a:off x="3017740" y="2633216"/>
              <a:ext cx="210973" cy="130629"/>
            </a:xfrm>
            <a:prstGeom prst="right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95" name="Flèche droite 94"/>
            <p:cNvSpPr>
              <a:spLocks/>
            </p:cNvSpPr>
            <p:nvPr/>
          </p:nvSpPr>
          <p:spPr>
            <a:xfrm>
              <a:off x="3284629" y="2633217"/>
              <a:ext cx="197543" cy="130629"/>
            </a:xfrm>
            <a:prstGeom prst="right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96" name="Flèche droite 95"/>
            <p:cNvSpPr>
              <a:spLocks/>
            </p:cNvSpPr>
            <p:nvPr/>
          </p:nvSpPr>
          <p:spPr>
            <a:xfrm rot="10800000">
              <a:off x="3658761" y="2633216"/>
              <a:ext cx="180276" cy="130629"/>
            </a:xfrm>
            <a:prstGeom prst="right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97" name="Flèche droite 96"/>
            <p:cNvSpPr>
              <a:spLocks/>
            </p:cNvSpPr>
            <p:nvPr/>
          </p:nvSpPr>
          <p:spPr>
            <a:xfrm>
              <a:off x="3898906" y="2633217"/>
              <a:ext cx="290051" cy="130629"/>
            </a:xfrm>
            <a:prstGeom prst="rightArrow">
              <a:avLst/>
            </a:prstGeom>
            <a:solidFill>
              <a:schemeClr val="accent6">
                <a:lumMod val="50000"/>
              </a:schemeClr>
            </a:solidFill>
            <a:ln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19" name="ZoneTexte 118"/>
            <p:cNvSpPr txBox="1"/>
            <p:nvPr/>
          </p:nvSpPr>
          <p:spPr>
            <a:xfrm>
              <a:off x="3568035" y="2731056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4773</a:t>
              </a:r>
              <a:endParaRPr lang="fr-FR" sz="800" dirty="0"/>
            </a:p>
          </p:txBody>
        </p:sp>
        <p:sp>
          <p:nvSpPr>
            <p:cNvPr id="120" name="ZoneTexte 119"/>
            <p:cNvSpPr txBox="1"/>
            <p:nvPr/>
          </p:nvSpPr>
          <p:spPr>
            <a:xfrm>
              <a:off x="3855995" y="2738309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4774</a:t>
              </a:r>
              <a:endParaRPr lang="fr-FR" sz="800" dirty="0"/>
            </a:p>
          </p:txBody>
        </p:sp>
        <p:sp>
          <p:nvSpPr>
            <p:cNvPr id="124" name="ZoneTexte 123"/>
            <p:cNvSpPr txBox="1"/>
            <p:nvPr/>
          </p:nvSpPr>
          <p:spPr>
            <a:xfrm>
              <a:off x="2952790" y="2722515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4771</a:t>
              </a:r>
              <a:endParaRPr lang="fr-FR" sz="800" dirty="0"/>
            </a:p>
          </p:txBody>
        </p:sp>
        <p:sp>
          <p:nvSpPr>
            <p:cNvPr id="125" name="ZoneTexte 124"/>
            <p:cNvSpPr txBox="1"/>
            <p:nvPr/>
          </p:nvSpPr>
          <p:spPr>
            <a:xfrm>
              <a:off x="3186188" y="2726110"/>
              <a:ext cx="38985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800" dirty="0" smtClean="0"/>
                <a:t>4772</a:t>
              </a:r>
              <a:endParaRPr lang="fr-FR" sz="800" dirty="0"/>
            </a:p>
          </p:txBody>
        </p:sp>
      </p:grpSp>
      <p:sp>
        <p:nvSpPr>
          <p:cNvPr id="127" name="Rectangle 126"/>
          <p:cNvSpPr/>
          <p:nvPr/>
        </p:nvSpPr>
        <p:spPr>
          <a:xfrm>
            <a:off x="1692022" y="1521683"/>
            <a:ext cx="222241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8" name="Rectangle 127"/>
          <p:cNvSpPr/>
          <p:nvPr/>
        </p:nvSpPr>
        <p:spPr>
          <a:xfrm>
            <a:off x="1965743" y="1521683"/>
            <a:ext cx="201979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9" name="Rectangle 128"/>
          <p:cNvSpPr/>
          <p:nvPr/>
        </p:nvSpPr>
        <p:spPr>
          <a:xfrm>
            <a:off x="2412742" y="1521683"/>
            <a:ext cx="281732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0" name="Rectangle 129"/>
          <p:cNvSpPr/>
          <p:nvPr/>
        </p:nvSpPr>
        <p:spPr>
          <a:xfrm>
            <a:off x="2782376" y="1521683"/>
            <a:ext cx="388105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1" name="Rectangle 130"/>
          <p:cNvSpPr/>
          <p:nvPr/>
        </p:nvSpPr>
        <p:spPr>
          <a:xfrm>
            <a:off x="3286605" y="1521683"/>
            <a:ext cx="281430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2" name="Rectangle 131"/>
          <p:cNvSpPr/>
          <p:nvPr/>
        </p:nvSpPr>
        <p:spPr>
          <a:xfrm>
            <a:off x="3917337" y="1521683"/>
            <a:ext cx="179784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3" name="Rectangle 132"/>
          <p:cNvSpPr/>
          <p:nvPr/>
        </p:nvSpPr>
        <p:spPr>
          <a:xfrm>
            <a:off x="4269547" y="1521683"/>
            <a:ext cx="449801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4" name="Rectangle 133"/>
          <p:cNvSpPr/>
          <p:nvPr/>
        </p:nvSpPr>
        <p:spPr>
          <a:xfrm>
            <a:off x="4971964" y="1521683"/>
            <a:ext cx="181524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5" name="Rectangle 134"/>
          <p:cNvSpPr/>
          <p:nvPr/>
        </p:nvSpPr>
        <p:spPr>
          <a:xfrm>
            <a:off x="5214319" y="1521683"/>
            <a:ext cx="298814" cy="402077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6" name="Parallélogramme 135"/>
          <p:cNvSpPr/>
          <p:nvPr/>
        </p:nvSpPr>
        <p:spPr>
          <a:xfrm rot="1178425">
            <a:off x="1709915" y="2389159"/>
            <a:ext cx="1538172" cy="78688"/>
          </a:xfrm>
          <a:prstGeom prst="parallelogram">
            <a:avLst>
              <a:gd name="adj" fmla="val 30138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9" name="Parallélogramme 138"/>
          <p:cNvSpPr/>
          <p:nvPr/>
        </p:nvSpPr>
        <p:spPr>
          <a:xfrm rot="20394586" flipH="1">
            <a:off x="3646712" y="2396751"/>
            <a:ext cx="1492980" cy="74019"/>
          </a:xfrm>
          <a:prstGeom prst="parallelogram">
            <a:avLst>
              <a:gd name="adj" fmla="val 27164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0" name="Parallélogramme 139"/>
          <p:cNvSpPr/>
          <p:nvPr/>
        </p:nvSpPr>
        <p:spPr>
          <a:xfrm rot="1178425">
            <a:off x="2009464" y="2389799"/>
            <a:ext cx="1500361" cy="78688"/>
          </a:xfrm>
          <a:prstGeom prst="parallelogram">
            <a:avLst>
              <a:gd name="adj" fmla="val 26115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1" name="Parallélogramme 140"/>
          <p:cNvSpPr/>
          <p:nvPr/>
        </p:nvSpPr>
        <p:spPr>
          <a:xfrm rot="20394586" flipH="1">
            <a:off x="3925274" y="2381130"/>
            <a:ext cx="1585325" cy="103285"/>
          </a:xfrm>
          <a:prstGeom prst="parallelogram">
            <a:avLst>
              <a:gd name="adj" fmla="val 282439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2" name="ZoneTexte 141"/>
          <p:cNvSpPr txBox="1"/>
          <p:nvPr/>
        </p:nvSpPr>
        <p:spPr>
          <a:xfrm>
            <a:off x="2336127" y="1098123"/>
            <a:ext cx="47481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UGE2</a:t>
            </a:r>
            <a:endParaRPr lang="fr-FR" sz="1000" i="1" dirty="0"/>
          </a:p>
        </p:txBody>
      </p:sp>
      <p:sp>
        <p:nvSpPr>
          <p:cNvPr id="143" name="ZoneTexte 142"/>
          <p:cNvSpPr txBox="1"/>
          <p:nvPr/>
        </p:nvSpPr>
        <p:spPr>
          <a:xfrm>
            <a:off x="2722691" y="109812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GAL1</a:t>
            </a:r>
            <a:endParaRPr lang="fr-FR" sz="1000" i="1" dirty="0"/>
          </a:p>
        </p:txBody>
      </p:sp>
      <p:sp>
        <p:nvSpPr>
          <p:cNvPr id="144" name="ZoneTexte 143"/>
          <p:cNvSpPr txBox="1"/>
          <p:nvPr/>
        </p:nvSpPr>
        <p:spPr>
          <a:xfrm>
            <a:off x="3196590" y="1098123"/>
            <a:ext cx="458780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i="1" dirty="0" smtClean="0"/>
              <a:t>GAL7</a:t>
            </a:r>
            <a:endParaRPr lang="fr-FR" sz="1000" i="1" dirty="0"/>
          </a:p>
        </p:txBody>
      </p:sp>
      <p:sp>
        <p:nvSpPr>
          <p:cNvPr id="145" name="ZoneTexte 144"/>
          <p:cNvSpPr txBox="1"/>
          <p:nvPr/>
        </p:nvSpPr>
        <p:spPr>
          <a:xfrm>
            <a:off x="3850639" y="1093688"/>
            <a:ext cx="29206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b="1" dirty="0" smtClean="0">
                <a:solidFill>
                  <a:srgbClr val="0070C0"/>
                </a:solidFill>
              </a:rPr>
              <a:t>Tr</a:t>
            </a:r>
            <a:endParaRPr lang="fr-FR" sz="1000" b="1" dirty="0">
              <a:solidFill>
                <a:srgbClr val="0070C0"/>
              </a:solidFill>
            </a:endParaRPr>
          </a:p>
        </p:txBody>
      </p:sp>
      <p:sp>
        <p:nvSpPr>
          <p:cNvPr id="146" name="ZoneTexte 145"/>
          <p:cNvSpPr txBox="1"/>
          <p:nvPr/>
        </p:nvSpPr>
        <p:spPr>
          <a:xfrm>
            <a:off x="732105" y="1093688"/>
            <a:ext cx="317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A</a:t>
            </a:r>
            <a:endParaRPr lang="fr-FR" dirty="0"/>
          </a:p>
        </p:txBody>
      </p:sp>
      <p:sp>
        <p:nvSpPr>
          <p:cNvPr id="147" name="ZoneTexte 146"/>
          <p:cNvSpPr txBox="1"/>
          <p:nvPr/>
        </p:nvSpPr>
        <p:spPr>
          <a:xfrm>
            <a:off x="712740" y="4099550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/>
              <a:t>B</a:t>
            </a:r>
            <a:endParaRPr lang="fr-FR" dirty="0"/>
          </a:p>
        </p:txBody>
      </p:sp>
      <p:sp>
        <p:nvSpPr>
          <p:cNvPr id="149" name="ZoneTexte 148"/>
          <p:cNvSpPr txBox="1"/>
          <p:nvPr/>
        </p:nvSpPr>
        <p:spPr>
          <a:xfrm flipH="1">
            <a:off x="5419279" y="1164532"/>
            <a:ext cx="55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H99</a:t>
            </a:r>
          </a:p>
          <a:p>
            <a:pPr algn="ctr"/>
            <a:r>
              <a:rPr lang="fr-FR" sz="800" dirty="0" smtClean="0"/>
              <a:t>Chr12</a:t>
            </a:r>
            <a:endParaRPr lang="fr-FR" sz="1000" dirty="0"/>
          </a:p>
        </p:txBody>
      </p:sp>
      <p:sp>
        <p:nvSpPr>
          <p:cNvPr id="150" name="ZoneTexte 149"/>
          <p:cNvSpPr txBox="1"/>
          <p:nvPr/>
        </p:nvSpPr>
        <p:spPr>
          <a:xfrm flipH="1">
            <a:off x="5488344" y="1834479"/>
            <a:ext cx="5257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JEC21</a:t>
            </a:r>
          </a:p>
          <a:p>
            <a:pPr algn="ctr"/>
            <a:r>
              <a:rPr lang="fr-FR" sz="800" dirty="0" smtClean="0"/>
              <a:t>Chr13</a:t>
            </a:r>
          </a:p>
        </p:txBody>
      </p:sp>
      <p:sp>
        <p:nvSpPr>
          <p:cNvPr id="151" name="ZoneTexte 150"/>
          <p:cNvSpPr txBox="1"/>
          <p:nvPr/>
        </p:nvSpPr>
        <p:spPr>
          <a:xfrm flipH="1">
            <a:off x="4084962" y="2629470"/>
            <a:ext cx="5552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000" b="1" dirty="0" smtClean="0"/>
              <a:t>R265</a:t>
            </a:r>
          </a:p>
          <a:p>
            <a:pPr algn="ctr"/>
            <a:r>
              <a:rPr lang="fr-FR" sz="800" dirty="0" smtClean="0"/>
              <a:t>Chr12</a:t>
            </a:r>
            <a:endParaRPr lang="fr-FR" sz="1000" dirty="0"/>
          </a:p>
        </p:txBody>
      </p:sp>
    </p:spTree>
    <p:extLst>
      <p:ext uri="{BB962C8B-B14F-4D97-AF65-F5344CB8AC3E}">
        <p14:creationId xmlns:p14="http://schemas.microsoft.com/office/powerpoint/2010/main" val="321280453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170</Words>
  <Application>Microsoft Office PowerPoint</Application>
  <PresentationFormat>Format A4 (210 x 297 mm)</PresentationFormat>
  <Paragraphs>63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Guilhem  JANBON</dc:creator>
  <cp:lastModifiedBy>Guilhem  JANBON</cp:lastModifiedBy>
  <cp:revision>1</cp:revision>
  <dcterms:created xsi:type="dcterms:W3CDTF">2020-08-31T17:02:07Z</dcterms:created>
  <dcterms:modified xsi:type="dcterms:W3CDTF">2020-08-31T17:02:58Z</dcterms:modified>
</cp:coreProperties>
</file>