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58" r:id="rId3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539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82821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6677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580123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72698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04494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37265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227530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33582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46331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8356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4553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BEB5AA-3DC7-446F-A34C-3C28ABEB1BC8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87514-3E9C-4069-BC39-4E4AC86436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65910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8" name="Groupe 297"/>
          <p:cNvGrpSpPr/>
          <p:nvPr/>
        </p:nvGrpSpPr>
        <p:grpSpPr>
          <a:xfrm>
            <a:off x="115419" y="84489"/>
            <a:ext cx="6681563" cy="1904750"/>
            <a:chOff x="115419" y="84489"/>
            <a:chExt cx="6681563" cy="1904750"/>
          </a:xfrm>
        </p:grpSpPr>
        <p:sp>
          <p:nvSpPr>
            <p:cNvPr id="55" name="ZoneTexte 54"/>
            <p:cNvSpPr txBox="1"/>
            <p:nvPr/>
          </p:nvSpPr>
          <p:spPr>
            <a:xfrm>
              <a:off x="539635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2366 </a:t>
              </a:r>
              <a:endParaRPr lang="fr-FR" sz="800" dirty="0"/>
            </a:p>
          </p:txBody>
        </p:sp>
        <p:sp>
          <p:nvSpPr>
            <p:cNvPr id="56" name="ZoneTexte 55"/>
            <p:cNvSpPr txBox="1"/>
            <p:nvPr/>
          </p:nvSpPr>
          <p:spPr>
            <a:xfrm>
              <a:off x="147353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2367 </a:t>
              </a:r>
              <a:endParaRPr lang="fr-FR" sz="800" dirty="0"/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797576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2365 </a:t>
              </a:r>
              <a:endParaRPr lang="fr-FR" sz="800" dirty="0"/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1063433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2364 </a:t>
              </a:r>
              <a:endParaRPr lang="fr-FR" sz="800" dirty="0"/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1587232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2363 </a:t>
              </a:r>
              <a:endParaRPr lang="fr-FR" sz="800" dirty="0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1915294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2362 </a:t>
              </a:r>
              <a:endParaRPr lang="fr-FR" sz="800" dirty="0"/>
            </a:p>
          </p:txBody>
        </p:sp>
        <p:sp>
          <p:nvSpPr>
            <p:cNvPr id="61" name="ZoneTexte 60"/>
            <p:cNvSpPr txBox="1"/>
            <p:nvPr/>
          </p:nvSpPr>
          <p:spPr>
            <a:xfrm>
              <a:off x="2155068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2361 </a:t>
              </a:r>
              <a:endParaRPr lang="fr-FR" sz="800" dirty="0"/>
            </a:p>
          </p:txBody>
        </p:sp>
        <p:cxnSp>
          <p:nvCxnSpPr>
            <p:cNvPr id="62" name="Connecteur droit 61"/>
            <p:cNvCxnSpPr/>
            <p:nvPr/>
          </p:nvCxnSpPr>
          <p:spPr>
            <a:xfrm flipV="1">
              <a:off x="173365" y="542316"/>
              <a:ext cx="2641788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Flèche droite 62"/>
            <p:cNvSpPr>
              <a:spLocks/>
            </p:cNvSpPr>
            <p:nvPr/>
          </p:nvSpPr>
          <p:spPr>
            <a:xfrm>
              <a:off x="2216170" y="486255"/>
              <a:ext cx="296510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4" name="Flèche droite 63"/>
            <p:cNvSpPr>
              <a:spLocks/>
            </p:cNvSpPr>
            <p:nvPr/>
          </p:nvSpPr>
          <p:spPr>
            <a:xfrm>
              <a:off x="2017310" y="486255"/>
              <a:ext cx="138270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5" name="Flèche droite 64"/>
            <p:cNvSpPr>
              <a:spLocks/>
            </p:cNvSpPr>
            <p:nvPr/>
          </p:nvSpPr>
          <p:spPr>
            <a:xfrm>
              <a:off x="1633757" y="486255"/>
              <a:ext cx="270597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6" name="Flèche droite 65"/>
            <p:cNvSpPr>
              <a:spLocks/>
            </p:cNvSpPr>
            <p:nvPr/>
          </p:nvSpPr>
          <p:spPr>
            <a:xfrm>
              <a:off x="1149740" y="486255"/>
              <a:ext cx="141307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7" name="Flèche droite 66"/>
            <p:cNvSpPr>
              <a:spLocks/>
            </p:cNvSpPr>
            <p:nvPr/>
          </p:nvSpPr>
          <p:spPr>
            <a:xfrm>
              <a:off x="817508" y="486255"/>
              <a:ext cx="268114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8" name="Flèche droite 67"/>
            <p:cNvSpPr>
              <a:spLocks/>
            </p:cNvSpPr>
            <p:nvPr/>
          </p:nvSpPr>
          <p:spPr>
            <a:xfrm rot="10800000">
              <a:off x="585751" y="486254"/>
              <a:ext cx="183473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69" name="Flèche droite 68"/>
            <p:cNvSpPr>
              <a:spLocks/>
            </p:cNvSpPr>
            <p:nvPr/>
          </p:nvSpPr>
          <p:spPr>
            <a:xfrm>
              <a:off x="173365" y="486255"/>
              <a:ext cx="278867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70" name="Flèche droite 69"/>
            <p:cNvSpPr>
              <a:spLocks/>
            </p:cNvSpPr>
            <p:nvPr/>
          </p:nvSpPr>
          <p:spPr>
            <a:xfrm>
              <a:off x="2538693" y="486255"/>
              <a:ext cx="141628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71" name="Flèche droite 70"/>
            <p:cNvSpPr>
              <a:spLocks/>
            </p:cNvSpPr>
            <p:nvPr/>
          </p:nvSpPr>
          <p:spPr>
            <a:xfrm>
              <a:off x="2713118" y="486255"/>
              <a:ext cx="118528" cy="104503"/>
            </a:xfrm>
            <a:prstGeom prst="right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2403306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2360 </a:t>
              </a:r>
              <a:endParaRPr lang="fr-FR" sz="800" dirty="0"/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641946" y="534025"/>
              <a:ext cx="329834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2359 </a:t>
              </a:r>
              <a:endParaRPr lang="fr-FR" sz="800" dirty="0"/>
            </a:p>
          </p:txBody>
        </p:sp>
        <p:cxnSp>
          <p:nvCxnSpPr>
            <p:cNvPr id="36" name="Connecteur droit 35"/>
            <p:cNvCxnSpPr>
              <a:stCxn id="43" idx="1"/>
            </p:cNvCxnSpPr>
            <p:nvPr/>
          </p:nvCxnSpPr>
          <p:spPr>
            <a:xfrm flipV="1">
              <a:off x="176237" y="1222314"/>
              <a:ext cx="2641788" cy="1"/>
            </a:xfrm>
            <a:prstGeom prst="line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Flèche droite 36"/>
            <p:cNvSpPr>
              <a:spLocks/>
            </p:cNvSpPr>
            <p:nvPr/>
          </p:nvSpPr>
          <p:spPr>
            <a:xfrm>
              <a:off x="2219042" y="1170063"/>
              <a:ext cx="296510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38" name="Flèche droite 37"/>
            <p:cNvSpPr>
              <a:spLocks/>
            </p:cNvSpPr>
            <p:nvPr/>
          </p:nvSpPr>
          <p:spPr>
            <a:xfrm>
              <a:off x="2020182" y="1170063"/>
              <a:ext cx="138270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39" name="Flèche droite 38"/>
            <p:cNvSpPr>
              <a:spLocks/>
            </p:cNvSpPr>
            <p:nvPr/>
          </p:nvSpPr>
          <p:spPr>
            <a:xfrm>
              <a:off x="1636628" y="1170063"/>
              <a:ext cx="270597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0" name="Flèche droite 39"/>
            <p:cNvSpPr>
              <a:spLocks/>
            </p:cNvSpPr>
            <p:nvPr/>
          </p:nvSpPr>
          <p:spPr>
            <a:xfrm>
              <a:off x="1152612" y="1170063"/>
              <a:ext cx="141307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1" name="Flèche droite 40"/>
            <p:cNvSpPr>
              <a:spLocks/>
            </p:cNvSpPr>
            <p:nvPr/>
          </p:nvSpPr>
          <p:spPr>
            <a:xfrm>
              <a:off x="820380" y="1170063"/>
              <a:ext cx="268114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2" name="Flèche droite 41"/>
            <p:cNvSpPr>
              <a:spLocks/>
            </p:cNvSpPr>
            <p:nvPr/>
          </p:nvSpPr>
          <p:spPr>
            <a:xfrm rot="10800000">
              <a:off x="588622" y="1170062"/>
              <a:ext cx="183473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3" name="Flèche droite 42"/>
            <p:cNvSpPr>
              <a:spLocks/>
            </p:cNvSpPr>
            <p:nvPr/>
          </p:nvSpPr>
          <p:spPr>
            <a:xfrm>
              <a:off x="176237" y="1170063"/>
              <a:ext cx="278867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4" name="Flèche droite 43"/>
            <p:cNvSpPr>
              <a:spLocks/>
            </p:cNvSpPr>
            <p:nvPr/>
          </p:nvSpPr>
          <p:spPr>
            <a:xfrm>
              <a:off x="2541564" y="1170063"/>
              <a:ext cx="141628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5" name="Flèche droite 44"/>
            <p:cNvSpPr>
              <a:spLocks/>
            </p:cNvSpPr>
            <p:nvPr/>
          </p:nvSpPr>
          <p:spPr>
            <a:xfrm>
              <a:off x="2715990" y="1170063"/>
              <a:ext cx="118528" cy="104503"/>
            </a:xfrm>
            <a:prstGeom prst="rightArrow">
              <a:avLst/>
            </a:prstGeom>
            <a:solidFill>
              <a:schemeClr val="accent2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2597345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1910</a:t>
              </a:r>
              <a:endParaRPr lang="fr-FR" sz="800" dirty="0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2380947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1900</a:t>
              </a:r>
              <a:endParaRPr lang="fr-FR" sz="800" dirty="0"/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2138368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1880</a:t>
              </a:r>
              <a:endParaRPr lang="fr-FR" sz="800" dirty="0"/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1884168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1870</a:t>
              </a:r>
              <a:endParaRPr lang="fr-FR" sz="800" dirty="0"/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1572288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1860</a:t>
              </a:r>
              <a:endParaRPr lang="fr-FR" sz="800" dirty="0"/>
            </a:p>
          </p:txBody>
        </p:sp>
        <p:sp>
          <p:nvSpPr>
            <p:cNvPr id="51" name="ZoneTexte 50"/>
            <p:cNvSpPr txBox="1"/>
            <p:nvPr/>
          </p:nvSpPr>
          <p:spPr>
            <a:xfrm>
              <a:off x="1045875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1850</a:t>
              </a:r>
              <a:endParaRPr lang="fr-FR" sz="800" dirty="0"/>
            </a:p>
          </p:txBody>
        </p:sp>
        <p:sp>
          <p:nvSpPr>
            <p:cNvPr id="52" name="ZoneTexte 51"/>
            <p:cNvSpPr txBox="1"/>
            <p:nvPr/>
          </p:nvSpPr>
          <p:spPr>
            <a:xfrm>
              <a:off x="753885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1840</a:t>
              </a:r>
              <a:endParaRPr lang="fr-FR" sz="800" dirty="0"/>
            </a:p>
          </p:txBody>
        </p:sp>
        <p:sp>
          <p:nvSpPr>
            <p:cNvPr id="53" name="ZoneTexte 52"/>
            <p:cNvSpPr txBox="1"/>
            <p:nvPr/>
          </p:nvSpPr>
          <p:spPr>
            <a:xfrm>
              <a:off x="496009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1830</a:t>
              </a:r>
              <a:endParaRPr lang="fr-FR" sz="800" dirty="0"/>
            </a:p>
          </p:txBody>
        </p:sp>
        <p:sp>
          <p:nvSpPr>
            <p:cNvPr id="54" name="ZoneTexte 53"/>
            <p:cNvSpPr txBox="1"/>
            <p:nvPr/>
          </p:nvSpPr>
          <p:spPr>
            <a:xfrm>
              <a:off x="115419" y="1219701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1820</a:t>
              </a:r>
              <a:endParaRPr lang="fr-FR" sz="800" dirty="0"/>
            </a:p>
          </p:txBody>
        </p:sp>
        <p:grpSp>
          <p:nvGrpSpPr>
            <p:cNvPr id="7" name="Groupe 6"/>
            <p:cNvGrpSpPr/>
            <p:nvPr/>
          </p:nvGrpSpPr>
          <p:grpSpPr>
            <a:xfrm>
              <a:off x="718106" y="1691182"/>
              <a:ext cx="1682921" cy="104504"/>
              <a:chOff x="4737458" y="3866530"/>
              <a:chExt cx="2103651" cy="130630"/>
            </a:xfrm>
            <a:solidFill>
              <a:schemeClr val="accent6">
                <a:lumMod val="50000"/>
              </a:schemeClr>
            </a:solidFill>
          </p:grpSpPr>
          <p:cxnSp>
            <p:nvCxnSpPr>
              <p:cNvPr id="29" name="Connecteur droit 28"/>
              <p:cNvCxnSpPr>
                <a:stCxn id="33" idx="1"/>
                <a:endCxn id="35" idx="3"/>
              </p:cNvCxnSpPr>
              <p:nvPr/>
            </p:nvCxnSpPr>
            <p:spPr>
              <a:xfrm>
                <a:off x="4737458" y="3931846"/>
                <a:ext cx="2103651" cy="0"/>
              </a:xfrm>
              <a:prstGeom prst="line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Flèche droite 29"/>
              <p:cNvSpPr>
                <a:spLocks/>
              </p:cNvSpPr>
              <p:nvPr/>
            </p:nvSpPr>
            <p:spPr>
              <a:xfrm>
                <a:off x="6071764" y="3866531"/>
                <a:ext cx="370638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1" name="Flèche droite 30"/>
              <p:cNvSpPr>
                <a:spLocks/>
              </p:cNvSpPr>
              <p:nvPr/>
            </p:nvSpPr>
            <p:spPr>
              <a:xfrm>
                <a:off x="5542637" y="3866531"/>
                <a:ext cx="335142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2" name="Flèche droite 31"/>
              <p:cNvSpPr>
                <a:spLocks/>
              </p:cNvSpPr>
              <p:nvPr/>
            </p:nvSpPr>
            <p:spPr>
              <a:xfrm rot="10800000">
                <a:off x="5252940" y="3866530"/>
                <a:ext cx="229341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3" name="Flèche droite 32"/>
              <p:cNvSpPr>
                <a:spLocks/>
              </p:cNvSpPr>
              <p:nvPr/>
            </p:nvSpPr>
            <p:spPr>
              <a:xfrm>
                <a:off x="4737458" y="3866531"/>
                <a:ext cx="348584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" name="Flèche droite 33"/>
              <p:cNvSpPr>
                <a:spLocks/>
              </p:cNvSpPr>
              <p:nvPr/>
            </p:nvSpPr>
            <p:spPr>
              <a:xfrm>
                <a:off x="6474917" y="3866531"/>
                <a:ext cx="177035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" name="Flèche droite 34"/>
              <p:cNvSpPr>
                <a:spLocks/>
              </p:cNvSpPr>
              <p:nvPr/>
            </p:nvSpPr>
            <p:spPr>
              <a:xfrm>
                <a:off x="6692949" y="3866531"/>
                <a:ext cx="148160" cy="130629"/>
              </a:xfrm>
              <a:prstGeom prst="rightArrow">
                <a:avLst/>
              </a:prstGeom>
              <a:grpFill/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sp>
          <p:nvSpPr>
            <p:cNvPr id="8" name="ZoneTexte 7"/>
            <p:cNvSpPr txBox="1"/>
            <p:nvPr/>
          </p:nvSpPr>
          <p:spPr>
            <a:xfrm>
              <a:off x="1081387" y="1768505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4075</a:t>
              </a:r>
              <a:endParaRPr lang="fr-FR" sz="800" dirty="0"/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698974" y="1768505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4076</a:t>
              </a:r>
              <a:endParaRPr lang="fr-FR" sz="800" dirty="0"/>
            </a:p>
          </p:txBody>
        </p:sp>
        <p:sp>
          <p:nvSpPr>
            <p:cNvPr id="10" name="ZoneTexte 9"/>
            <p:cNvSpPr txBox="1"/>
            <p:nvPr/>
          </p:nvSpPr>
          <p:spPr>
            <a:xfrm>
              <a:off x="1331587" y="1777042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4074</a:t>
              </a:r>
              <a:endParaRPr lang="fr-FR" sz="800" dirty="0"/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1766561" y="1774747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4073</a:t>
              </a:r>
              <a:endParaRPr lang="fr-FR" sz="800" dirty="0"/>
            </a:p>
          </p:txBody>
        </p:sp>
        <p:sp>
          <p:nvSpPr>
            <p:cNvPr id="12" name="ZoneTexte 11"/>
            <p:cNvSpPr txBox="1"/>
            <p:nvPr/>
          </p:nvSpPr>
          <p:spPr>
            <a:xfrm>
              <a:off x="1952133" y="1774747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4072</a:t>
              </a:r>
              <a:endParaRPr lang="fr-FR" sz="800" dirty="0"/>
            </a:p>
          </p:txBody>
        </p:sp>
        <p:sp>
          <p:nvSpPr>
            <p:cNvPr id="13" name="ZoneTexte 12"/>
            <p:cNvSpPr txBox="1"/>
            <p:nvPr/>
          </p:nvSpPr>
          <p:spPr>
            <a:xfrm>
              <a:off x="2190022" y="1781329"/>
              <a:ext cx="311880" cy="1723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4071</a:t>
              </a:r>
              <a:endParaRPr lang="fr-FR" sz="800" dirty="0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171545" y="685440"/>
              <a:ext cx="283559" cy="47200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5" name="Rectangle 14"/>
            <p:cNvSpPr/>
            <p:nvPr/>
          </p:nvSpPr>
          <p:spPr>
            <a:xfrm>
              <a:off x="593226" y="685440"/>
              <a:ext cx="174849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816162" y="685440"/>
              <a:ext cx="265225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154444" y="685440"/>
              <a:ext cx="136604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630872" y="686678"/>
              <a:ext cx="25841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012891" y="686678"/>
              <a:ext cx="14748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222293" y="681968"/>
              <a:ext cx="27961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534454" y="681967"/>
              <a:ext cx="145866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2713146" y="681967"/>
              <a:ext cx="118501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5" name="Parallélogramme 24"/>
            <p:cNvSpPr/>
            <p:nvPr/>
          </p:nvSpPr>
          <p:spPr>
            <a:xfrm rot="19397776" flipH="1">
              <a:off x="1790102" y="1454772"/>
              <a:ext cx="700459" cy="160321"/>
            </a:xfrm>
            <a:prstGeom prst="parallelogram">
              <a:avLst>
                <a:gd name="adj" fmla="val 13385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6" name="Parallélogramme 25"/>
            <p:cNvSpPr/>
            <p:nvPr/>
          </p:nvSpPr>
          <p:spPr>
            <a:xfrm rot="1771578" flipH="1" flipV="1">
              <a:off x="826671" y="1464375"/>
              <a:ext cx="827656" cy="137056"/>
            </a:xfrm>
            <a:prstGeom prst="parallelogram">
              <a:avLst>
                <a:gd name="adj" fmla="val 17392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7" name="Parallélogramme 26"/>
            <p:cNvSpPr/>
            <p:nvPr/>
          </p:nvSpPr>
          <p:spPr>
            <a:xfrm rot="1771578" flipH="1" flipV="1">
              <a:off x="619103" y="1497728"/>
              <a:ext cx="698901" cy="69427"/>
            </a:xfrm>
            <a:prstGeom prst="parallelogram">
              <a:avLst>
                <a:gd name="adj" fmla="val 165709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8" name="Parallélogramme 27"/>
            <p:cNvSpPr/>
            <p:nvPr/>
          </p:nvSpPr>
          <p:spPr>
            <a:xfrm rot="1771578" flipH="1" flipV="1">
              <a:off x="155203" y="1451072"/>
              <a:ext cx="869677" cy="162863"/>
            </a:xfrm>
            <a:prstGeom prst="parallelogram">
              <a:avLst>
                <a:gd name="adj" fmla="val 1744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2857511" y="382441"/>
              <a:ext cx="396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H99</a:t>
              </a:r>
            </a:p>
            <a:p>
              <a:pPr algn="ctr"/>
              <a:r>
                <a:rPr lang="fr-FR" sz="800" dirty="0" smtClean="0"/>
                <a:t>chr6</a:t>
              </a:r>
              <a:endParaRPr lang="fr-FR" sz="800" dirty="0"/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2840561" y="1088515"/>
              <a:ext cx="48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JEC21</a:t>
              </a:r>
            </a:p>
            <a:p>
              <a:pPr algn="ctr"/>
              <a:r>
                <a:rPr lang="fr-FR" sz="800" dirty="0" smtClean="0"/>
                <a:t>chr5</a:t>
              </a:r>
              <a:endParaRPr lang="fr-FR" sz="800" dirty="0"/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2502870" y="1619907"/>
              <a:ext cx="4539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R265</a:t>
              </a:r>
            </a:p>
            <a:p>
              <a:pPr algn="ctr"/>
              <a:r>
                <a:rPr lang="fr-FR" sz="800" dirty="0" smtClean="0"/>
                <a:t>chr6</a:t>
              </a:r>
              <a:endParaRPr lang="fr-FR" sz="800" dirty="0"/>
            </a:p>
          </p:txBody>
        </p:sp>
        <p:sp>
          <p:nvSpPr>
            <p:cNvPr id="78" name="ZoneTexte 77"/>
            <p:cNvSpPr txBox="1"/>
            <p:nvPr/>
          </p:nvSpPr>
          <p:spPr>
            <a:xfrm>
              <a:off x="1635321" y="299160"/>
              <a:ext cx="233654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Tr</a:t>
              </a:r>
              <a:endParaRPr lang="fr-FR" sz="1000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1057306" y="299352"/>
              <a:ext cx="245195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TF</a:t>
              </a:r>
              <a:endParaRPr lang="fr-FR" sz="1000" dirty="0"/>
            </a:p>
          </p:txBody>
        </p:sp>
        <p:sp>
          <p:nvSpPr>
            <p:cNvPr id="221" name="Parallélogramme 220"/>
            <p:cNvSpPr/>
            <p:nvPr/>
          </p:nvSpPr>
          <p:spPr>
            <a:xfrm rot="19397776" flipH="1">
              <a:off x="2084313" y="1500623"/>
              <a:ext cx="566864" cy="67417"/>
            </a:xfrm>
            <a:prstGeom prst="parallelogram">
              <a:avLst>
                <a:gd name="adj" fmla="val 13385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2" name="Parallélogramme 221"/>
            <p:cNvSpPr/>
            <p:nvPr/>
          </p:nvSpPr>
          <p:spPr>
            <a:xfrm rot="19397776" flipH="1">
              <a:off x="2243880" y="1499043"/>
              <a:ext cx="566864" cy="67417"/>
            </a:xfrm>
            <a:prstGeom prst="parallelogram">
              <a:avLst>
                <a:gd name="adj" fmla="val 13385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3" name="ZoneTexte 222"/>
            <p:cNvSpPr txBox="1"/>
            <p:nvPr/>
          </p:nvSpPr>
          <p:spPr>
            <a:xfrm>
              <a:off x="147353" y="84489"/>
              <a:ext cx="2936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b="1" dirty="0" smtClean="0"/>
                <a:t>A</a:t>
              </a:r>
              <a:endParaRPr lang="fr-FR" sz="1400" b="1" dirty="0"/>
            </a:p>
          </p:txBody>
        </p:sp>
        <p:grpSp>
          <p:nvGrpSpPr>
            <p:cNvPr id="225" name="Groupe 224"/>
            <p:cNvGrpSpPr/>
            <p:nvPr/>
          </p:nvGrpSpPr>
          <p:grpSpPr>
            <a:xfrm>
              <a:off x="3666059" y="379999"/>
              <a:ext cx="3130923" cy="1546431"/>
              <a:chOff x="3666059" y="379999"/>
              <a:chExt cx="3130923" cy="1546431"/>
            </a:xfrm>
          </p:grpSpPr>
          <p:sp>
            <p:nvSpPr>
              <p:cNvPr id="144" name="ZoneTexte 143"/>
              <p:cNvSpPr txBox="1"/>
              <p:nvPr/>
            </p:nvSpPr>
            <p:spPr>
              <a:xfrm>
                <a:off x="6390996" y="1100491"/>
                <a:ext cx="405986" cy="307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b="1" dirty="0" smtClean="0"/>
                  <a:t>JEC21</a:t>
                </a:r>
              </a:p>
              <a:p>
                <a:pPr algn="ctr"/>
                <a:r>
                  <a:rPr lang="fr-FR" sz="800" dirty="0" smtClean="0"/>
                  <a:t>chr5</a:t>
                </a:r>
                <a:endParaRPr lang="fr-FR" sz="800" dirty="0"/>
              </a:p>
            </p:txBody>
          </p:sp>
          <p:sp>
            <p:nvSpPr>
              <p:cNvPr id="145" name="ZoneTexte 144"/>
              <p:cNvSpPr txBox="1"/>
              <p:nvPr/>
            </p:nvSpPr>
            <p:spPr>
              <a:xfrm>
                <a:off x="6368732" y="379999"/>
                <a:ext cx="3962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b="1" dirty="0" smtClean="0"/>
                  <a:t>H99</a:t>
                </a:r>
              </a:p>
              <a:p>
                <a:pPr algn="ctr"/>
                <a:r>
                  <a:rPr lang="fr-FR" sz="800" dirty="0" smtClean="0"/>
                  <a:t>chr6</a:t>
                </a:r>
                <a:endParaRPr lang="fr-FR" sz="800" dirty="0"/>
              </a:p>
            </p:txBody>
          </p:sp>
          <p:grpSp>
            <p:nvGrpSpPr>
              <p:cNvPr id="199" name="Groupe 198"/>
              <p:cNvGrpSpPr/>
              <p:nvPr/>
            </p:nvGrpSpPr>
            <p:grpSpPr>
              <a:xfrm>
                <a:off x="3776062" y="487373"/>
                <a:ext cx="2564678" cy="108758"/>
                <a:chOff x="1733359" y="980975"/>
                <a:chExt cx="3080460" cy="130630"/>
              </a:xfrm>
            </p:grpSpPr>
            <p:grpSp>
              <p:nvGrpSpPr>
                <p:cNvPr id="209" name="Groupe 208"/>
                <p:cNvGrpSpPr/>
                <p:nvPr/>
              </p:nvGrpSpPr>
              <p:grpSpPr>
                <a:xfrm>
                  <a:off x="1733359" y="980975"/>
                  <a:ext cx="3080460" cy="130630"/>
                  <a:chOff x="1733359" y="980975"/>
                  <a:chExt cx="3080460" cy="130630"/>
                </a:xfrm>
              </p:grpSpPr>
              <p:sp>
                <p:nvSpPr>
                  <p:cNvPr id="211" name="Flèche droite 210"/>
                  <p:cNvSpPr>
                    <a:spLocks/>
                  </p:cNvSpPr>
                  <p:nvPr/>
                </p:nvSpPr>
                <p:spPr>
                  <a:xfrm rot="10800000">
                    <a:off x="4667249" y="980975"/>
                    <a:ext cx="146570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2" name="Flèche droite 211"/>
                  <p:cNvSpPr>
                    <a:spLocks/>
                  </p:cNvSpPr>
                  <p:nvPr/>
                </p:nvSpPr>
                <p:spPr>
                  <a:xfrm>
                    <a:off x="4152899" y="980976"/>
                    <a:ext cx="497206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3" name="Flèche droite 212"/>
                  <p:cNvSpPr>
                    <a:spLocks/>
                  </p:cNvSpPr>
                  <p:nvPr/>
                </p:nvSpPr>
                <p:spPr>
                  <a:xfrm rot="10800000">
                    <a:off x="3879809" y="980976"/>
                    <a:ext cx="146570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4" name="Flèche droite 213"/>
                  <p:cNvSpPr>
                    <a:spLocks/>
                  </p:cNvSpPr>
                  <p:nvPr/>
                </p:nvSpPr>
                <p:spPr>
                  <a:xfrm>
                    <a:off x="3382603" y="980976"/>
                    <a:ext cx="446447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5" name="Flèche droite 214"/>
                  <p:cNvSpPr>
                    <a:spLocks/>
                  </p:cNvSpPr>
                  <p:nvPr/>
                </p:nvSpPr>
                <p:spPr>
                  <a:xfrm>
                    <a:off x="3108283" y="980976"/>
                    <a:ext cx="191177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6" name="Flèche droite 215"/>
                  <p:cNvSpPr>
                    <a:spLocks/>
                  </p:cNvSpPr>
                  <p:nvPr/>
                </p:nvSpPr>
                <p:spPr>
                  <a:xfrm rot="10800000">
                    <a:off x="2751167" y="980976"/>
                    <a:ext cx="262891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7" name="Flèche droite 216"/>
                  <p:cNvSpPr>
                    <a:spLocks/>
                  </p:cNvSpPr>
                  <p:nvPr/>
                </p:nvSpPr>
                <p:spPr>
                  <a:xfrm>
                    <a:off x="2371552" y="980976"/>
                    <a:ext cx="362471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8" name="Flèche droite 217"/>
                  <p:cNvSpPr>
                    <a:spLocks/>
                  </p:cNvSpPr>
                  <p:nvPr/>
                </p:nvSpPr>
                <p:spPr>
                  <a:xfrm rot="10800000">
                    <a:off x="2052976" y="980976"/>
                    <a:ext cx="293010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219" name="Flèche droite 218"/>
                  <p:cNvSpPr>
                    <a:spLocks/>
                  </p:cNvSpPr>
                  <p:nvPr/>
                </p:nvSpPr>
                <p:spPr>
                  <a:xfrm>
                    <a:off x="1733359" y="980976"/>
                    <a:ext cx="139732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  <p:cxnSp>
              <p:nvCxnSpPr>
                <p:cNvPr id="210" name="Connecteur droit 209"/>
                <p:cNvCxnSpPr>
                  <a:endCxn id="211" idx="1"/>
                </p:cNvCxnSpPr>
                <p:nvPr/>
              </p:nvCxnSpPr>
              <p:spPr>
                <a:xfrm flipV="1">
                  <a:off x="1747968" y="1046289"/>
                  <a:ext cx="3065851" cy="2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ZoneTexte 199"/>
              <p:cNvSpPr txBox="1"/>
              <p:nvPr/>
            </p:nvSpPr>
            <p:spPr>
              <a:xfrm>
                <a:off x="5789642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7627</a:t>
                </a:r>
                <a:endParaRPr lang="fr-FR" sz="800" dirty="0"/>
              </a:p>
            </p:txBody>
          </p:sp>
          <p:sp>
            <p:nvSpPr>
              <p:cNvPr id="201" name="ZoneTexte 200"/>
              <p:cNvSpPr txBox="1"/>
              <p:nvPr/>
            </p:nvSpPr>
            <p:spPr>
              <a:xfrm>
                <a:off x="6115766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2460</a:t>
                </a:r>
                <a:endParaRPr lang="fr-FR" sz="800" dirty="0"/>
              </a:p>
            </p:txBody>
          </p:sp>
          <p:sp>
            <p:nvSpPr>
              <p:cNvPr id="202" name="ZoneTexte 201"/>
              <p:cNvSpPr txBox="1"/>
              <p:nvPr/>
            </p:nvSpPr>
            <p:spPr>
              <a:xfrm>
                <a:off x="5473985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2463</a:t>
                </a:r>
                <a:endParaRPr lang="fr-FR" sz="800" dirty="0"/>
              </a:p>
            </p:txBody>
          </p:sp>
          <p:sp>
            <p:nvSpPr>
              <p:cNvPr id="203" name="ZoneTexte 202"/>
              <p:cNvSpPr txBox="1"/>
              <p:nvPr/>
            </p:nvSpPr>
            <p:spPr>
              <a:xfrm>
                <a:off x="5156626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2464</a:t>
                </a:r>
                <a:endParaRPr lang="fr-FR" sz="800" dirty="0"/>
              </a:p>
            </p:txBody>
          </p:sp>
          <p:sp>
            <p:nvSpPr>
              <p:cNvPr id="204" name="ZoneTexte 203"/>
              <p:cNvSpPr txBox="1"/>
              <p:nvPr/>
            </p:nvSpPr>
            <p:spPr>
              <a:xfrm>
                <a:off x="4829541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2465</a:t>
                </a:r>
                <a:endParaRPr lang="fr-FR" sz="800" dirty="0"/>
              </a:p>
            </p:txBody>
          </p:sp>
          <p:sp>
            <p:nvSpPr>
              <p:cNvPr id="205" name="ZoneTexte 204"/>
              <p:cNvSpPr txBox="1"/>
              <p:nvPr/>
            </p:nvSpPr>
            <p:spPr>
              <a:xfrm>
                <a:off x="4579564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2466</a:t>
                </a:r>
                <a:endParaRPr lang="fr-FR" sz="800" dirty="0"/>
              </a:p>
            </p:txBody>
          </p:sp>
          <p:sp>
            <p:nvSpPr>
              <p:cNvPr id="206" name="ZoneTexte 205"/>
              <p:cNvSpPr txBox="1"/>
              <p:nvPr/>
            </p:nvSpPr>
            <p:spPr>
              <a:xfrm>
                <a:off x="4287917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2467</a:t>
                </a:r>
                <a:endParaRPr lang="fr-FR" sz="800" dirty="0"/>
              </a:p>
            </p:txBody>
          </p:sp>
          <p:sp>
            <p:nvSpPr>
              <p:cNvPr id="207" name="ZoneTexte 206"/>
              <p:cNvSpPr txBox="1"/>
              <p:nvPr/>
            </p:nvSpPr>
            <p:spPr>
              <a:xfrm>
                <a:off x="4002243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2468</a:t>
                </a:r>
                <a:endParaRPr lang="fr-FR" sz="800" dirty="0"/>
              </a:p>
            </p:txBody>
          </p:sp>
          <p:sp>
            <p:nvSpPr>
              <p:cNvPr id="208" name="ZoneTexte 207"/>
              <p:cNvSpPr txBox="1"/>
              <p:nvPr/>
            </p:nvSpPr>
            <p:spPr>
              <a:xfrm>
                <a:off x="3666059" y="535707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2469</a:t>
                </a:r>
                <a:endParaRPr lang="fr-FR" sz="800" dirty="0"/>
              </a:p>
            </p:txBody>
          </p:sp>
          <p:sp>
            <p:nvSpPr>
              <p:cNvPr id="178" name="ZoneTexte 177"/>
              <p:cNvSpPr txBox="1"/>
              <p:nvPr/>
            </p:nvSpPr>
            <p:spPr>
              <a:xfrm>
                <a:off x="6144378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980</a:t>
                </a:r>
                <a:endParaRPr lang="fr-FR" sz="800" dirty="0"/>
              </a:p>
            </p:txBody>
          </p:sp>
          <p:sp>
            <p:nvSpPr>
              <p:cNvPr id="179" name="ZoneTexte 178"/>
              <p:cNvSpPr txBox="1"/>
              <p:nvPr/>
            </p:nvSpPr>
            <p:spPr>
              <a:xfrm>
                <a:off x="5866416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970</a:t>
                </a:r>
                <a:endParaRPr lang="fr-FR" sz="800" dirty="0"/>
              </a:p>
            </p:txBody>
          </p:sp>
          <p:grpSp>
            <p:nvGrpSpPr>
              <p:cNvPr id="180" name="Groupe 179"/>
              <p:cNvGrpSpPr/>
              <p:nvPr/>
            </p:nvGrpSpPr>
            <p:grpSpPr>
              <a:xfrm>
                <a:off x="3772877" y="1167693"/>
                <a:ext cx="2564679" cy="108757"/>
                <a:chOff x="1733358" y="1396518"/>
                <a:chExt cx="3080460" cy="130630"/>
              </a:xfrm>
            </p:grpSpPr>
            <p:cxnSp>
              <p:nvCxnSpPr>
                <p:cNvPr id="188" name="Connecteur droit 187"/>
                <p:cNvCxnSpPr/>
                <p:nvPr/>
              </p:nvCxnSpPr>
              <p:spPr>
                <a:xfrm flipV="1">
                  <a:off x="1747967" y="1462435"/>
                  <a:ext cx="3065851" cy="2"/>
                </a:xfrm>
                <a:prstGeom prst="line">
                  <a:avLst/>
                </a:prstGeom>
                <a:solidFill>
                  <a:schemeClr val="accent2"/>
                </a:solidFill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grpSp>
              <p:nvGrpSpPr>
                <p:cNvPr id="189" name="Groupe 188"/>
                <p:cNvGrpSpPr/>
                <p:nvPr/>
              </p:nvGrpSpPr>
              <p:grpSpPr>
                <a:xfrm>
                  <a:off x="1733358" y="1396518"/>
                  <a:ext cx="3080460" cy="130630"/>
                  <a:chOff x="1733359" y="980975"/>
                  <a:chExt cx="3080460" cy="130630"/>
                </a:xfrm>
                <a:solidFill>
                  <a:schemeClr val="accent2"/>
                </a:solidFill>
              </p:grpSpPr>
              <p:sp>
                <p:nvSpPr>
                  <p:cNvPr id="190" name="Flèche droite 189"/>
                  <p:cNvSpPr>
                    <a:spLocks/>
                  </p:cNvSpPr>
                  <p:nvPr/>
                </p:nvSpPr>
                <p:spPr>
                  <a:xfrm rot="10800000">
                    <a:off x="4667249" y="980975"/>
                    <a:ext cx="146570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1" name="Flèche droite 190"/>
                  <p:cNvSpPr>
                    <a:spLocks/>
                  </p:cNvSpPr>
                  <p:nvPr/>
                </p:nvSpPr>
                <p:spPr>
                  <a:xfrm>
                    <a:off x="4152899" y="980976"/>
                    <a:ext cx="497206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2" name="Flèche droite 191"/>
                  <p:cNvSpPr>
                    <a:spLocks/>
                  </p:cNvSpPr>
                  <p:nvPr/>
                </p:nvSpPr>
                <p:spPr>
                  <a:xfrm rot="10800000">
                    <a:off x="3879809" y="980976"/>
                    <a:ext cx="146570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3" name="Flèche droite 192"/>
                  <p:cNvSpPr>
                    <a:spLocks/>
                  </p:cNvSpPr>
                  <p:nvPr/>
                </p:nvSpPr>
                <p:spPr>
                  <a:xfrm>
                    <a:off x="3382603" y="980976"/>
                    <a:ext cx="446447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4" name="Flèche droite 193"/>
                  <p:cNvSpPr>
                    <a:spLocks/>
                  </p:cNvSpPr>
                  <p:nvPr/>
                </p:nvSpPr>
                <p:spPr>
                  <a:xfrm>
                    <a:off x="3108283" y="980976"/>
                    <a:ext cx="191177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5" name="Flèche droite 194"/>
                  <p:cNvSpPr>
                    <a:spLocks/>
                  </p:cNvSpPr>
                  <p:nvPr/>
                </p:nvSpPr>
                <p:spPr>
                  <a:xfrm rot="10800000">
                    <a:off x="2751167" y="980976"/>
                    <a:ext cx="262891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6" name="Flèche droite 195"/>
                  <p:cNvSpPr>
                    <a:spLocks/>
                  </p:cNvSpPr>
                  <p:nvPr/>
                </p:nvSpPr>
                <p:spPr>
                  <a:xfrm>
                    <a:off x="2371552" y="980976"/>
                    <a:ext cx="362471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7" name="Flèche droite 196"/>
                  <p:cNvSpPr>
                    <a:spLocks/>
                  </p:cNvSpPr>
                  <p:nvPr/>
                </p:nvSpPr>
                <p:spPr>
                  <a:xfrm rot="10800000">
                    <a:off x="2052976" y="980976"/>
                    <a:ext cx="293010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198" name="Flèche droite 197"/>
                  <p:cNvSpPr>
                    <a:spLocks/>
                  </p:cNvSpPr>
                  <p:nvPr/>
                </p:nvSpPr>
                <p:spPr>
                  <a:xfrm>
                    <a:off x="1733359" y="980976"/>
                    <a:ext cx="139732" cy="130629"/>
                  </a:xfrm>
                  <a:prstGeom prst="rightArrow">
                    <a:avLst/>
                  </a:prstGeom>
                  <a:grpFill/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</p:grpSp>
          <p:sp>
            <p:nvSpPr>
              <p:cNvPr id="181" name="ZoneTexte 180"/>
              <p:cNvSpPr txBox="1"/>
              <p:nvPr/>
            </p:nvSpPr>
            <p:spPr>
              <a:xfrm>
                <a:off x="5505500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960</a:t>
                </a:r>
                <a:endParaRPr lang="fr-FR" sz="800" dirty="0"/>
              </a:p>
            </p:txBody>
          </p:sp>
          <p:sp>
            <p:nvSpPr>
              <p:cNvPr id="182" name="ZoneTexte 181"/>
              <p:cNvSpPr txBox="1"/>
              <p:nvPr/>
            </p:nvSpPr>
            <p:spPr>
              <a:xfrm>
                <a:off x="5170663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950</a:t>
                </a:r>
                <a:endParaRPr lang="fr-FR" sz="800" dirty="0"/>
              </a:p>
            </p:txBody>
          </p:sp>
          <p:sp>
            <p:nvSpPr>
              <p:cNvPr id="183" name="ZoneTexte 182"/>
              <p:cNvSpPr txBox="1"/>
              <p:nvPr/>
            </p:nvSpPr>
            <p:spPr>
              <a:xfrm>
                <a:off x="4867665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940</a:t>
                </a:r>
                <a:endParaRPr lang="fr-FR" sz="800" dirty="0"/>
              </a:p>
            </p:txBody>
          </p:sp>
          <p:sp>
            <p:nvSpPr>
              <p:cNvPr id="184" name="ZoneTexte 183"/>
              <p:cNvSpPr txBox="1"/>
              <p:nvPr/>
            </p:nvSpPr>
            <p:spPr>
              <a:xfrm>
                <a:off x="4583053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930</a:t>
                </a:r>
                <a:endParaRPr lang="fr-FR" sz="800" dirty="0"/>
              </a:p>
            </p:txBody>
          </p:sp>
          <p:sp>
            <p:nvSpPr>
              <p:cNvPr id="185" name="ZoneTexte 184"/>
              <p:cNvSpPr txBox="1"/>
              <p:nvPr/>
            </p:nvSpPr>
            <p:spPr>
              <a:xfrm>
                <a:off x="4317269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920</a:t>
                </a:r>
                <a:endParaRPr lang="fr-FR" sz="800" dirty="0"/>
              </a:p>
            </p:txBody>
          </p:sp>
          <p:sp>
            <p:nvSpPr>
              <p:cNvPr id="186" name="ZoneTexte 185"/>
              <p:cNvSpPr txBox="1"/>
              <p:nvPr/>
            </p:nvSpPr>
            <p:spPr>
              <a:xfrm>
                <a:off x="4031562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910</a:t>
                </a:r>
                <a:endParaRPr lang="fr-FR" sz="800" dirty="0"/>
              </a:p>
            </p:txBody>
          </p:sp>
          <p:sp>
            <p:nvSpPr>
              <p:cNvPr id="187" name="ZoneTexte 186"/>
              <p:cNvSpPr txBox="1"/>
              <p:nvPr/>
            </p:nvSpPr>
            <p:spPr>
              <a:xfrm>
                <a:off x="3690111" y="1227184"/>
                <a:ext cx="281868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900</a:t>
                </a:r>
                <a:endParaRPr lang="fr-FR" sz="800" dirty="0"/>
              </a:p>
            </p:txBody>
          </p:sp>
          <p:sp>
            <p:nvSpPr>
              <p:cNvPr id="148" name="ZoneTexte 147"/>
              <p:cNvSpPr txBox="1"/>
              <p:nvPr/>
            </p:nvSpPr>
            <p:spPr>
              <a:xfrm>
                <a:off x="5958935" y="1603994"/>
                <a:ext cx="377960" cy="307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fr-FR" sz="1000" b="1" dirty="0" smtClean="0"/>
                  <a:t>R265</a:t>
                </a:r>
              </a:p>
              <a:p>
                <a:pPr algn="ctr"/>
                <a:r>
                  <a:rPr lang="fr-FR" sz="800" dirty="0" smtClean="0"/>
                  <a:t>chr6</a:t>
                </a:r>
                <a:endParaRPr lang="fr-FR" sz="800" dirty="0"/>
              </a:p>
            </p:txBody>
          </p:sp>
          <p:grpSp>
            <p:nvGrpSpPr>
              <p:cNvPr id="164" name="Groupe 163"/>
              <p:cNvGrpSpPr/>
              <p:nvPr/>
            </p:nvGrpSpPr>
            <p:grpSpPr>
              <a:xfrm>
                <a:off x="4189244" y="1692665"/>
                <a:ext cx="1720908" cy="108758"/>
                <a:chOff x="2746818" y="1801589"/>
                <a:chExt cx="2067000" cy="130630"/>
              </a:xfrm>
            </p:grpSpPr>
            <p:cxnSp>
              <p:nvCxnSpPr>
                <p:cNvPr id="171" name="Connecteur droit 170"/>
                <p:cNvCxnSpPr>
                  <a:stCxn id="177" idx="1"/>
                  <a:endCxn id="172" idx="1"/>
                </p:cNvCxnSpPr>
                <p:nvPr/>
              </p:nvCxnSpPr>
              <p:spPr>
                <a:xfrm flipV="1">
                  <a:off x="2746818" y="1866903"/>
                  <a:ext cx="2067000" cy="2"/>
                </a:xfrm>
                <a:prstGeom prst="line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72" name="Flèche droite 171"/>
                <p:cNvSpPr>
                  <a:spLocks/>
                </p:cNvSpPr>
                <p:nvPr/>
              </p:nvSpPr>
              <p:spPr>
                <a:xfrm rot="10800000">
                  <a:off x="4667248" y="1801589"/>
                  <a:ext cx="146570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  <p:sp>
              <p:nvSpPr>
                <p:cNvPr id="173" name="Flèche droite 172"/>
                <p:cNvSpPr>
                  <a:spLocks/>
                </p:cNvSpPr>
                <p:nvPr/>
              </p:nvSpPr>
              <p:spPr>
                <a:xfrm>
                  <a:off x="4152898" y="1801590"/>
                  <a:ext cx="497206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  <p:sp>
              <p:nvSpPr>
                <p:cNvPr id="174" name="Flèche droite 173"/>
                <p:cNvSpPr>
                  <a:spLocks/>
                </p:cNvSpPr>
                <p:nvPr/>
              </p:nvSpPr>
              <p:spPr>
                <a:xfrm rot="10800000">
                  <a:off x="3879808" y="1801590"/>
                  <a:ext cx="146570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  <p:sp>
              <p:nvSpPr>
                <p:cNvPr id="175" name="Flèche droite 174"/>
                <p:cNvSpPr>
                  <a:spLocks/>
                </p:cNvSpPr>
                <p:nvPr/>
              </p:nvSpPr>
              <p:spPr>
                <a:xfrm>
                  <a:off x="3385011" y="1801590"/>
                  <a:ext cx="362471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  <p:sp>
              <p:nvSpPr>
                <p:cNvPr id="176" name="Flèche droite 175"/>
                <p:cNvSpPr>
                  <a:spLocks/>
                </p:cNvSpPr>
                <p:nvPr/>
              </p:nvSpPr>
              <p:spPr>
                <a:xfrm rot="10800000">
                  <a:off x="3066435" y="1801590"/>
                  <a:ext cx="293010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  <p:sp>
              <p:nvSpPr>
                <p:cNvPr id="177" name="Flèche droite 176"/>
                <p:cNvSpPr>
                  <a:spLocks/>
                </p:cNvSpPr>
                <p:nvPr/>
              </p:nvSpPr>
              <p:spPr>
                <a:xfrm>
                  <a:off x="2746818" y="1801590"/>
                  <a:ext cx="139732" cy="130629"/>
                </a:xfrm>
                <a:prstGeom prst="rightArrow">
                  <a:avLst/>
                </a:prstGeom>
                <a:solidFill>
                  <a:schemeClr val="accent6">
                    <a:lumMod val="50000"/>
                  </a:schemeClr>
                </a:solidFill>
                <a:ln>
                  <a:solidFill>
                    <a:srgbClr val="92D05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 sz="800"/>
                </a:p>
              </p:txBody>
            </p:sp>
          </p:grpSp>
          <p:sp>
            <p:nvSpPr>
              <p:cNvPr id="165" name="ZoneTexte 164"/>
              <p:cNvSpPr txBox="1"/>
              <p:nvPr/>
            </p:nvSpPr>
            <p:spPr>
              <a:xfrm>
                <a:off x="5366270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4162</a:t>
                </a:r>
                <a:endParaRPr lang="fr-FR" sz="800" dirty="0"/>
              </a:p>
            </p:txBody>
          </p:sp>
          <p:sp>
            <p:nvSpPr>
              <p:cNvPr id="166" name="ZoneTexte 165"/>
              <p:cNvSpPr txBox="1"/>
              <p:nvPr/>
            </p:nvSpPr>
            <p:spPr>
              <a:xfrm>
                <a:off x="5702628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4161</a:t>
                </a:r>
                <a:endParaRPr lang="fr-FR" sz="800" dirty="0"/>
              </a:p>
            </p:txBody>
          </p:sp>
          <p:sp>
            <p:nvSpPr>
              <p:cNvPr id="167" name="ZoneTexte 166"/>
              <p:cNvSpPr txBox="1"/>
              <p:nvPr/>
            </p:nvSpPr>
            <p:spPr>
              <a:xfrm>
                <a:off x="5050614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9412</a:t>
                </a:r>
                <a:endParaRPr lang="fr-FR" sz="800" dirty="0"/>
              </a:p>
            </p:txBody>
          </p:sp>
          <p:sp>
            <p:nvSpPr>
              <p:cNvPr id="168" name="ZoneTexte 167"/>
              <p:cNvSpPr txBox="1"/>
              <p:nvPr/>
            </p:nvSpPr>
            <p:spPr>
              <a:xfrm>
                <a:off x="4730205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4164</a:t>
                </a:r>
                <a:endParaRPr lang="fr-FR" sz="800" dirty="0"/>
              </a:p>
            </p:txBody>
          </p:sp>
          <p:sp>
            <p:nvSpPr>
              <p:cNvPr id="169" name="ZoneTexte 168"/>
              <p:cNvSpPr txBox="1"/>
              <p:nvPr/>
            </p:nvSpPr>
            <p:spPr>
              <a:xfrm>
                <a:off x="4421352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4165</a:t>
                </a:r>
                <a:endParaRPr lang="fr-FR" sz="800" dirty="0"/>
              </a:p>
            </p:txBody>
          </p:sp>
          <p:sp>
            <p:nvSpPr>
              <p:cNvPr id="170" name="ZoneTexte 169"/>
              <p:cNvSpPr txBox="1"/>
              <p:nvPr/>
            </p:nvSpPr>
            <p:spPr>
              <a:xfrm>
                <a:off x="4107771" y="1747060"/>
                <a:ext cx="324575" cy="17937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4166</a:t>
                </a:r>
                <a:endParaRPr lang="fr-FR" sz="800" dirty="0"/>
              </a:p>
            </p:txBody>
          </p:sp>
          <p:sp>
            <p:nvSpPr>
              <p:cNvPr id="150" name="Rectangle 149"/>
              <p:cNvSpPr/>
              <p:nvPr/>
            </p:nvSpPr>
            <p:spPr>
              <a:xfrm>
                <a:off x="4056558" y="684274"/>
                <a:ext cx="227202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307284" y="684274"/>
                <a:ext cx="288244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2" name="Rectangle 151"/>
              <p:cNvSpPr/>
              <p:nvPr/>
            </p:nvSpPr>
            <p:spPr>
              <a:xfrm>
                <a:off x="4641145" y="684274"/>
                <a:ext cx="198484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3" name="Rectangle 152"/>
              <p:cNvSpPr/>
              <p:nvPr/>
            </p:nvSpPr>
            <p:spPr>
              <a:xfrm>
                <a:off x="4920584" y="684274"/>
                <a:ext cx="159357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4" name="Rectangle 153"/>
              <p:cNvSpPr/>
              <p:nvPr/>
            </p:nvSpPr>
            <p:spPr>
              <a:xfrm>
                <a:off x="5160896" y="684274"/>
                <a:ext cx="346589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5" name="Rectangle 154"/>
              <p:cNvSpPr/>
              <p:nvPr/>
            </p:nvSpPr>
            <p:spPr>
              <a:xfrm>
                <a:off x="5580060" y="684274"/>
                <a:ext cx="122062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5805038" y="684274"/>
                <a:ext cx="375947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7" name="Rectangle 156"/>
              <p:cNvSpPr/>
              <p:nvPr/>
            </p:nvSpPr>
            <p:spPr>
              <a:xfrm>
                <a:off x="6223650" y="684274"/>
                <a:ext cx="123214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sp>
            <p:nvSpPr>
              <p:cNvPr id="158" name="Parallélogramme 157"/>
              <p:cNvSpPr/>
              <p:nvPr/>
            </p:nvSpPr>
            <p:spPr>
              <a:xfrm rot="19140494" flipH="1">
                <a:off x="5801251" y="1492092"/>
                <a:ext cx="526564" cy="80230"/>
              </a:xfrm>
              <a:prstGeom prst="parallelogram">
                <a:avLst>
                  <a:gd name="adj" fmla="val 109713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59" name="Parallélogramme 158"/>
              <p:cNvSpPr/>
              <p:nvPr/>
            </p:nvSpPr>
            <p:spPr>
              <a:xfrm rot="19140494" flipH="1">
                <a:off x="5389664" y="1403986"/>
                <a:ext cx="733221" cy="261493"/>
              </a:xfrm>
              <a:prstGeom prst="parallelogram">
                <a:avLst>
                  <a:gd name="adj" fmla="val 114667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0" name="Parallélogramme 159"/>
              <p:cNvSpPr/>
              <p:nvPr/>
            </p:nvSpPr>
            <p:spPr>
              <a:xfrm rot="19140494" flipH="1">
                <a:off x="5126323" y="1484996"/>
                <a:ext cx="536537" cy="93056"/>
              </a:xfrm>
              <a:prstGeom prst="parallelogram">
                <a:avLst>
                  <a:gd name="adj" fmla="val 109713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1" name="Parallélogramme 160"/>
              <p:cNvSpPr/>
              <p:nvPr/>
            </p:nvSpPr>
            <p:spPr>
              <a:xfrm rot="2459506">
                <a:off x="3761139" y="1489978"/>
                <a:ext cx="539898" cy="82015"/>
              </a:xfrm>
              <a:prstGeom prst="parallelogram">
                <a:avLst>
                  <a:gd name="adj" fmla="val 11967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2" name="Parallélogramme 161"/>
              <p:cNvSpPr/>
              <p:nvPr/>
            </p:nvSpPr>
            <p:spPr>
              <a:xfrm rot="2459506">
                <a:off x="4062064" y="1444924"/>
                <a:ext cx="653531" cy="180881"/>
              </a:xfrm>
              <a:prstGeom prst="parallelogram">
                <a:avLst>
                  <a:gd name="adj" fmla="val 117181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63" name="Parallélogramme 162"/>
              <p:cNvSpPr/>
              <p:nvPr/>
            </p:nvSpPr>
            <p:spPr>
              <a:xfrm rot="2459506">
                <a:off x="4355071" y="1443937"/>
                <a:ext cx="653106" cy="180017"/>
              </a:xfrm>
              <a:prstGeom prst="parallelogram">
                <a:avLst>
                  <a:gd name="adj" fmla="val 119358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224" name="Rectangle 223"/>
              <p:cNvSpPr/>
              <p:nvPr/>
            </p:nvSpPr>
            <p:spPr>
              <a:xfrm>
                <a:off x="3765081" y="684274"/>
                <a:ext cx="127319" cy="471600"/>
              </a:xfrm>
              <a:prstGeom prst="rect">
                <a:avLst/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</p:grpSp>
        <p:sp>
          <p:nvSpPr>
            <p:cNvPr id="226" name="ZoneTexte 225"/>
            <p:cNvSpPr txBox="1"/>
            <p:nvPr/>
          </p:nvSpPr>
          <p:spPr>
            <a:xfrm>
              <a:off x="4595223" y="280943"/>
              <a:ext cx="3064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TF</a:t>
              </a:r>
              <a:endParaRPr lang="fr-FR" sz="1000" dirty="0"/>
            </a:p>
          </p:txBody>
        </p:sp>
        <p:sp>
          <p:nvSpPr>
            <p:cNvPr id="227" name="ZoneTexte 226"/>
            <p:cNvSpPr txBox="1"/>
            <p:nvPr/>
          </p:nvSpPr>
          <p:spPr>
            <a:xfrm>
              <a:off x="4850694" y="291296"/>
              <a:ext cx="233654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Tr</a:t>
              </a:r>
              <a:endParaRPr lang="fr-FR" sz="1000" dirty="0"/>
            </a:p>
          </p:txBody>
        </p:sp>
        <p:sp>
          <p:nvSpPr>
            <p:cNvPr id="228" name="ZoneTexte 227"/>
            <p:cNvSpPr txBox="1"/>
            <p:nvPr/>
          </p:nvSpPr>
          <p:spPr>
            <a:xfrm>
              <a:off x="3562336" y="117924"/>
              <a:ext cx="32185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400" b="1" dirty="0" smtClean="0"/>
                <a:t>B</a:t>
              </a:r>
              <a:endParaRPr lang="fr-FR" sz="1400" b="1" dirty="0"/>
            </a:p>
          </p:txBody>
        </p:sp>
      </p:grpSp>
      <p:grpSp>
        <p:nvGrpSpPr>
          <p:cNvPr id="313" name="Groupe 312"/>
          <p:cNvGrpSpPr/>
          <p:nvPr/>
        </p:nvGrpSpPr>
        <p:grpSpPr>
          <a:xfrm>
            <a:off x="211301" y="2387447"/>
            <a:ext cx="3109480" cy="1688554"/>
            <a:chOff x="157961" y="2387447"/>
            <a:chExt cx="3109480" cy="1688554"/>
          </a:xfrm>
        </p:grpSpPr>
        <p:grpSp>
          <p:nvGrpSpPr>
            <p:cNvPr id="267" name="Groupe 266"/>
            <p:cNvGrpSpPr/>
            <p:nvPr/>
          </p:nvGrpSpPr>
          <p:grpSpPr>
            <a:xfrm>
              <a:off x="210703" y="2540800"/>
              <a:ext cx="2578946" cy="108568"/>
              <a:chOff x="3796140" y="2475581"/>
              <a:chExt cx="3103022" cy="130630"/>
            </a:xfrm>
          </p:grpSpPr>
          <p:cxnSp>
            <p:nvCxnSpPr>
              <p:cNvPr id="278" name="Connecteur droit 277"/>
              <p:cNvCxnSpPr>
                <a:endCxn id="288" idx="3"/>
              </p:cNvCxnSpPr>
              <p:nvPr/>
            </p:nvCxnSpPr>
            <p:spPr>
              <a:xfrm>
                <a:off x="3870182" y="2540897"/>
                <a:ext cx="3028980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79" name="Flèche droite 278"/>
              <p:cNvSpPr>
                <a:spLocks/>
              </p:cNvSpPr>
              <p:nvPr/>
            </p:nvSpPr>
            <p:spPr>
              <a:xfrm rot="10800000">
                <a:off x="3796140" y="2475581"/>
                <a:ext cx="281260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0" name="Flèche droite 279"/>
              <p:cNvSpPr>
                <a:spLocks/>
              </p:cNvSpPr>
              <p:nvPr/>
            </p:nvSpPr>
            <p:spPr>
              <a:xfrm rot="10800000">
                <a:off x="4158424" y="2475581"/>
                <a:ext cx="346154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1" name="Flèche droite 280"/>
              <p:cNvSpPr>
                <a:spLocks/>
              </p:cNvSpPr>
              <p:nvPr/>
            </p:nvSpPr>
            <p:spPr>
              <a:xfrm>
                <a:off x="4534817" y="2475582"/>
                <a:ext cx="215634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2" name="Flèche droite 281"/>
              <p:cNvSpPr>
                <a:spLocks/>
              </p:cNvSpPr>
              <p:nvPr/>
            </p:nvSpPr>
            <p:spPr>
              <a:xfrm rot="10800000">
                <a:off x="4877624" y="2475581"/>
                <a:ext cx="230839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3" name="Flèche droite 282"/>
              <p:cNvSpPr>
                <a:spLocks/>
              </p:cNvSpPr>
              <p:nvPr/>
            </p:nvSpPr>
            <p:spPr>
              <a:xfrm>
                <a:off x="5197335" y="2475582"/>
                <a:ext cx="231790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4" name="Flèche droite 283"/>
              <p:cNvSpPr>
                <a:spLocks/>
              </p:cNvSpPr>
              <p:nvPr/>
            </p:nvSpPr>
            <p:spPr>
              <a:xfrm rot="10800000">
                <a:off x="5456873" y="2475581"/>
                <a:ext cx="204039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5" name="Flèche droite 284"/>
              <p:cNvSpPr>
                <a:spLocks/>
              </p:cNvSpPr>
              <p:nvPr/>
            </p:nvSpPr>
            <p:spPr>
              <a:xfrm>
                <a:off x="5750861" y="2475582"/>
                <a:ext cx="258459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6" name="Flèche droite 285"/>
              <p:cNvSpPr>
                <a:spLocks/>
              </p:cNvSpPr>
              <p:nvPr/>
            </p:nvSpPr>
            <p:spPr>
              <a:xfrm>
                <a:off x="6035840" y="2475582"/>
                <a:ext cx="278488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7" name="Flèche droite 286"/>
              <p:cNvSpPr>
                <a:spLocks/>
              </p:cNvSpPr>
              <p:nvPr/>
            </p:nvSpPr>
            <p:spPr>
              <a:xfrm rot="10800000">
                <a:off x="6346136" y="2475582"/>
                <a:ext cx="143088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88" name="Flèche droite 287"/>
              <p:cNvSpPr>
                <a:spLocks/>
              </p:cNvSpPr>
              <p:nvPr/>
            </p:nvSpPr>
            <p:spPr>
              <a:xfrm>
                <a:off x="6599719" y="2475582"/>
                <a:ext cx="299443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sp>
          <p:nvSpPr>
            <p:cNvPr id="268" name="ZoneTexte 267"/>
            <p:cNvSpPr txBox="1"/>
            <p:nvPr/>
          </p:nvSpPr>
          <p:spPr>
            <a:xfrm>
              <a:off x="171910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6551</a:t>
              </a:r>
              <a:endParaRPr lang="fr-FR" sz="800" dirty="0"/>
            </a:p>
          </p:txBody>
        </p:sp>
        <p:sp>
          <p:nvSpPr>
            <p:cNvPr id="269" name="ZoneTexte 268"/>
            <p:cNvSpPr txBox="1"/>
            <p:nvPr/>
          </p:nvSpPr>
          <p:spPr>
            <a:xfrm>
              <a:off x="499947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6552</a:t>
              </a:r>
              <a:endParaRPr lang="fr-FR" sz="800" dirty="0"/>
            </a:p>
          </p:txBody>
        </p:sp>
        <p:sp>
          <p:nvSpPr>
            <p:cNvPr id="270" name="ZoneTexte 269"/>
            <p:cNvSpPr txBox="1"/>
            <p:nvPr/>
          </p:nvSpPr>
          <p:spPr>
            <a:xfrm>
              <a:off x="757347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6553</a:t>
              </a:r>
              <a:endParaRPr lang="fr-FR" sz="800" dirty="0"/>
            </a:p>
          </p:txBody>
        </p:sp>
        <p:sp>
          <p:nvSpPr>
            <p:cNvPr id="271" name="ZoneTexte 270"/>
            <p:cNvSpPr txBox="1"/>
            <p:nvPr/>
          </p:nvSpPr>
          <p:spPr>
            <a:xfrm>
              <a:off x="1064531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6554</a:t>
              </a:r>
              <a:endParaRPr lang="fr-FR" sz="800" dirty="0"/>
            </a:p>
          </p:txBody>
        </p:sp>
        <p:sp>
          <p:nvSpPr>
            <p:cNvPr id="272" name="ZoneTexte 271"/>
            <p:cNvSpPr txBox="1"/>
            <p:nvPr/>
          </p:nvSpPr>
          <p:spPr>
            <a:xfrm>
              <a:off x="1291697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6555</a:t>
              </a:r>
              <a:endParaRPr lang="fr-FR" sz="800" dirty="0"/>
            </a:p>
          </p:txBody>
        </p:sp>
        <p:sp>
          <p:nvSpPr>
            <p:cNvPr id="273" name="ZoneTexte 272"/>
            <p:cNvSpPr txBox="1"/>
            <p:nvPr/>
          </p:nvSpPr>
          <p:spPr>
            <a:xfrm>
              <a:off x="1533247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6556</a:t>
              </a:r>
              <a:endParaRPr lang="fr-FR" sz="800" dirty="0"/>
            </a:p>
          </p:txBody>
        </p:sp>
        <p:sp>
          <p:nvSpPr>
            <p:cNvPr id="274" name="ZoneTexte 273"/>
            <p:cNvSpPr txBox="1"/>
            <p:nvPr/>
          </p:nvSpPr>
          <p:spPr>
            <a:xfrm>
              <a:off x="1787084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6557</a:t>
              </a:r>
              <a:endParaRPr lang="fr-FR" sz="800" dirty="0"/>
            </a:p>
          </p:txBody>
        </p:sp>
        <p:sp>
          <p:nvSpPr>
            <p:cNvPr id="275" name="ZoneTexte 274"/>
            <p:cNvSpPr txBox="1"/>
            <p:nvPr/>
          </p:nvSpPr>
          <p:spPr>
            <a:xfrm>
              <a:off x="2023845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6558</a:t>
              </a:r>
              <a:endParaRPr lang="fr-FR" sz="800" dirty="0"/>
            </a:p>
          </p:txBody>
        </p:sp>
        <p:sp>
          <p:nvSpPr>
            <p:cNvPr id="276" name="ZoneTexte 275"/>
            <p:cNvSpPr txBox="1"/>
            <p:nvPr/>
          </p:nvSpPr>
          <p:spPr>
            <a:xfrm>
              <a:off x="2255800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6559</a:t>
              </a:r>
              <a:endParaRPr lang="fr-FR" sz="800" dirty="0"/>
            </a:p>
          </p:txBody>
        </p:sp>
        <p:sp>
          <p:nvSpPr>
            <p:cNvPr id="277" name="ZoneTexte 276"/>
            <p:cNvSpPr txBox="1"/>
            <p:nvPr/>
          </p:nvSpPr>
          <p:spPr>
            <a:xfrm>
              <a:off x="2503210" y="2596855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6560</a:t>
              </a:r>
              <a:endParaRPr lang="fr-FR" sz="800" dirty="0"/>
            </a:p>
          </p:txBody>
        </p:sp>
        <p:grpSp>
          <p:nvGrpSpPr>
            <p:cNvPr id="231" name="Groupe 230"/>
            <p:cNvGrpSpPr/>
            <p:nvPr/>
          </p:nvGrpSpPr>
          <p:grpSpPr>
            <a:xfrm>
              <a:off x="204914" y="3260639"/>
              <a:ext cx="2578946" cy="108568"/>
              <a:chOff x="3796140" y="2475581"/>
              <a:chExt cx="3103022" cy="130630"/>
            </a:xfrm>
            <a:solidFill>
              <a:schemeClr val="accent2"/>
            </a:solidFill>
          </p:grpSpPr>
          <p:cxnSp>
            <p:nvCxnSpPr>
              <p:cNvPr id="256" name="Connecteur droit 255"/>
              <p:cNvCxnSpPr>
                <a:endCxn id="266" idx="3"/>
              </p:cNvCxnSpPr>
              <p:nvPr/>
            </p:nvCxnSpPr>
            <p:spPr>
              <a:xfrm>
                <a:off x="3870182" y="2540897"/>
                <a:ext cx="3028980" cy="0"/>
              </a:xfrm>
              <a:prstGeom prst="line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7" name="Flèche droite 256"/>
              <p:cNvSpPr>
                <a:spLocks/>
              </p:cNvSpPr>
              <p:nvPr/>
            </p:nvSpPr>
            <p:spPr>
              <a:xfrm rot="10800000">
                <a:off x="3796140" y="2475581"/>
                <a:ext cx="281260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58" name="Flèche droite 257"/>
              <p:cNvSpPr>
                <a:spLocks/>
              </p:cNvSpPr>
              <p:nvPr/>
            </p:nvSpPr>
            <p:spPr>
              <a:xfrm rot="10800000">
                <a:off x="4158424" y="2475581"/>
                <a:ext cx="346154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59" name="Flèche droite 258"/>
              <p:cNvSpPr>
                <a:spLocks/>
              </p:cNvSpPr>
              <p:nvPr/>
            </p:nvSpPr>
            <p:spPr>
              <a:xfrm>
                <a:off x="4534817" y="2475582"/>
                <a:ext cx="215634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0" name="Flèche droite 259"/>
              <p:cNvSpPr>
                <a:spLocks/>
              </p:cNvSpPr>
              <p:nvPr/>
            </p:nvSpPr>
            <p:spPr>
              <a:xfrm rot="10800000">
                <a:off x="4877624" y="2475581"/>
                <a:ext cx="230839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1" name="Flèche droite 260"/>
              <p:cNvSpPr>
                <a:spLocks/>
              </p:cNvSpPr>
              <p:nvPr/>
            </p:nvSpPr>
            <p:spPr>
              <a:xfrm>
                <a:off x="5197335" y="2475582"/>
                <a:ext cx="231790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2" name="Flèche droite 261"/>
              <p:cNvSpPr>
                <a:spLocks/>
              </p:cNvSpPr>
              <p:nvPr/>
            </p:nvSpPr>
            <p:spPr>
              <a:xfrm rot="10800000">
                <a:off x="5456873" y="2475581"/>
                <a:ext cx="204039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3" name="Flèche droite 262"/>
              <p:cNvSpPr>
                <a:spLocks/>
              </p:cNvSpPr>
              <p:nvPr/>
            </p:nvSpPr>
            <p:spPr>
              <a:xfrm>
                <a:off x="5750861" y="2475582"/>
                <a:ext cx="258459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4" name="Flèche droite 263"/>
              <p:cNvSpPr>
                <a:spLocks/>
              </p:cNvSpPr>
              <p:nvPr/>
            </p:nvSpPr>
            <p:spPr>
              <a:xfrm>
                <a:off x="6035840" y="2475582"/>
                <a:ext cx="278488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5" name="Flèche droite 264"/>
              <p:cNvSpPr>
                <a:spLocks/>
              </p:cNvSpPr>
              <p:nvPr/>
            </p:nvSpPr>
            <p:spPr>
              <a:xfrm rot="10800000">
                <a:off x="6346136" y="2475582"/>
                <a:ext cx="143088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66" name="Flèche droite 265"/>
              <p:cNvSpPr>
                <a:spLocks/>
              </p:cNvSpPr>
              <p:nvPr/>
            </p:nvSpPr>
            <p:spPr>
              <a:xfrm>
                <a:off x="6599719" y="2475582"/>
                <a:ext cx="299443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sp>
          <p:nvSpPr>
            <p:cNvPr id="232" name="ZoneTexte 231"/>
            <p:cNvSpPr txBox="1"/>
            <p:nvPr/>
          </p:nvSpPr>
          <p:spPr>
            <a:xfrm>
              <a:off x="157961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4660</a:t>
              </a:r>
              <a:endParaRPr lang="fr-FR" sz="800" dirty="0"/>
            </a:p>
          </p:txBody>
        </p:sp>
        <p:sp>
          <p:nvSpPr>
            <p:cNvPr id="233" name="ZoneTexte 232"/>
            <p:cNvSpPr txBox="1"/>
            <p:nvPr/>
          </p:nvSpPr>
          <p:spPr>
            <a:xfrm>
              <a:off x="486988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4650</a:t>
              </a:r>
              <a:endParaRPr lang="fr-FR" sz="800" dirty="0"/>
            </a:p>
          </p:txBody>
        </p:sp>
        <p:sp>
          <p:nvSpPr>
            <p:cNvPr id="234" name="ZoneTexte 233"/>
            <p:cNvSpPr txBox="1"/>
            <p:nvPr/>
          </p:nvSpPr>
          <p:spPr>
            <a:xfrm>
              <a:off x="744808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4640</a:t>
              </a:r>
              <a:endParaRPr lang="fr-FR" sz="800" dirty="0"/>
            </a:p>
          </p:txBody>
        </p:sp>
        <p:sp>
          <p:nvSpPr>
            <p:cNvPr id="235" name="ZoneTexte 234"/>
            <p:cNvSpPr txBox="1"/>
            <p:nvPr/>
          </p:nvSpPr>
          <p:spPr>
            <a:xfrm>
              <a:off x="1035881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4630</a:t>
              </a:r>
              <a:endParaRPr lang="fr-FR" sz="800" dirty="0"/>
            </a:p>
          </p:txBody>
        </p:sp>
        <p:sp>
          <p:nvSpPr>
            <p:cNvPr id="236" name="ZoneTexte 235"/>
            <p:cNvSpPr txBox="1"/>
            <p:nvPr/>
          </p:nvSpPr>
          <p:spPr>
            <a:xfrm>
              <a:off x="1298069" y="330569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4620</a:t>
              </a:r>
              <a:endParaRPr lang="fr-FR" sz="800" dirty="0"/>
            </a:p>
          </p:txBody>
        </p:sp>
        <p:sp>
          <p:nvSpPr>
            <p:cNvPr id="237" name="ZoneTexte 236"/>
            <p:cNvSpPr txBox="1"/>
            <p:nvPr/>
          </p:nvSpPr>
          <p:spPr>
            <a:xfrm>
              <a:off x="1520301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4610</a:t>
              </a:r>
              <a:endParaRPr lang="fr-FR" sz="800" dirty="0"/>
            </a:p>
          </p:txBody>
        </p:sp>
        <p:sp>
          <p:nvSpPr>
            <p:cNvPr id="238" name="ZoneTexte 237"/>
            <p:cNvSpPr txBox="1"/>
            <p:nvPr/>
          </p:nvSpPr>
          <p:spPr>
            <a:xfrm>
              <a:off x="1761472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4600</a:t>
              </a:r>
              <a:endParaRPr lang="fr-FR" sz="800" dirty="0"/>
            </a:p>
          </p:txBody>
        </p:sp>
        <p:sp>
          <p:nvSpPr>
            <p:cNvPr id="239" name="ZoneTexte 238"/>
            <p:cNvSpPr txBox="1"/>
            <p:nvPr/>
          </p:nvSpPr>
          <p:spPr>
            <a:xfrm>
              <a:off x="2000228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4590</a:t>
              </a:r>
              <a:endParaRPr lang="fr-FR" sz="800" dirty="0"/>
            </a:p>
          </p:txBody>
        </p:sp>
        <p:sp>
          <p:nvSpPr>
            <p:cNvPr id="240" name="ZoneTexte 239"/>
            <p:cNvSpPr txBox="1"/>
            <p:nvPr/>
          </p:nvSpPr>
          <p:spPr>
            <a:xfrm>
              <a:off x="2241400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4580</a:t>
              </a:r>
              <a:endParaRPr lang="fr-FR" sz="800" dirty="0"/>
            </a:p>
          </p:txBody>
        </p:sp>
        <p:sp>
          <p:nvSpPr>
            <p:cNvPr id="241" name="ZoneTexte 240"/>
            <p:cNvSpPr txBox="1"/>
            <p:nvPr/>
          </p:nvSpPr>
          <p:spPr>
            <a:xfrm>
              <a:off x="2517160" y="3309509"/>
              <a:ext cx="324007" cy="17905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4570</a:t>
              </a:r>
              <a:endParaRPr lang="fr-FR" sz="800" dirty="0"/>
            </a:p>
          </p:txBody>
        </p:sp>
        <p:grpSp>
          <p:nvGrpSpPr>
            <p:cNvPr id="242" name="Groupe 241"/>
            <p:cNvGrpSpPr/>
            <p:nvPr/>
          </p:nvGrpSpPr>
          <p:grpSpPr>
            <a:xfrm>
              <a:off x="644244" y="3799340"/>
              <a:ext cx="1687782" cy="252885"/>
              <a:chOff x="4324748" y="3921293"/>
              <a:chExt cx="2030760" cy="304274"/>
            </a:xfrm>
          </p:grpSpPr>
          <p:cxnSp>
            <p:nvCxnSpPr>
              <p:cNvPr id="243" name="Connecteur droit 242"/>
              <p:cNvCxnSpPr>
                <a:stCxn id="244" idx="3"/>
                <a:endCxn id="249" idx="3"/>
              </p:cNvCxnSpPr>
              <p:nvPr/>
            </p:nvCxnSpPr>
            <p:spPr>
              <a:xfrm>
                <a:off x="4381244" y="3986607"/>
                <a:ext cx="1918112" cy="2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44" name="Flèche droite 243"/>
              <p:cNvSpPr>
                <a:spLocks/>
              </p:cNvSpPr>
              <p:nvPr/>
            </p:nvSpPr>
            <p:spPr>
              <a:xfrm rot="10800000">
                <a:off x="4381244" y="3921293"/>
                <a:ext cx="281260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45" name="Flèche droite 244"/>
              <p:cNvSpPr>
                <a:spLocks/>
              </p:cNvSpPr>
              <p:nvPr/>
            </p:nvSpPr>
            <p:spPr>
              <a:xfrm rot="10800000">
                <a:off x="4743528" y="3921293"/>
                <a:ext cx="346154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46" name="Flèche droite 245"/>
              <p:cNvSpPr>
                <a:spLocks/>
              </p:cNvSpPr>
              <p:nvPr/>
            </p:nvSpPr>
            <p:spPr>
              <a:xfrm>
                <a:off x="5119921" y="3921294"/>
                <a:ext cx="215634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47" name="Flèche droite 246"/>
              <p:cNvSpPr>
                <a:spLocks/>
              </p:cNvSpPr>
              <p:nvPr/>
            </p:nvSpPr>
            <p:spPr>
              <a:xfrm>
                <a:off x="5436034" y="3921294"/>
                <a:ext cx="278488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48" name="Flèche droite 247"/>
              <p:cNvSpPr>
                <a:spLocks/>
              </p:cNvSpPr>
              <p:nvPr/>
            </p:nvSpPr>
            <p:spPr>
              <a:xfrm rot="10800000">
                <a:off x="5746330" y="3921294"/>
                <a:ext cx="143088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49" name="Flèche droite 248"/>
              <p:cNvSpPr>
                <a:spLocks/>
              </p:cNvSpPr>
              <p:nvPr/>
            </p:nvSpPr>
            <p:spPr>
              <a:xfrm>
                <a:off x="5999913" y="3921294"/>
                <a:ext cx="299443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250" name="ZoneTexte 249"/>
              <p:cNvSpPr txBox="1"/>
              <p:nvPr/>
            </p:nvSpPr>
            <p:spPr>
              <a:xfrm>
                <a:off x="4324748" y="4010122"/>
                <a:ext cx="389849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1997</a:t>
                </a:r>
                <a:endParaRPr lang="fr-FR" sz="800" dirty="0"/>
              </a:p>
            </p:txBody>
          </p:sp>
          <p:sp>
            <p:nvSpPr>
              <p:cNvPr id="251" name="ZoneTexte 250"/>
              <p:cNvSpPr txBox="1"/>
              <p:nvPr/>
            </p:nvSpPr>
            <p:spPr>
              <a:xfrm>
                <a:off x="4682107" y="4010122"/>
                <a:ext cx="389849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1998</a:t>
                </a:r>
                <a:endParaRPr lang="fr-FR" sz="800" dirty="0"/>
              </a:p>
            </p:txBody>
          </p:sp>
          <p:sp>
            <p:nvSpPr>
              <p:cNvPr id="252" name="ZoneTexte 251"/>
              <p:cNvSpPr txBox="1"/>
              <p:nvPr/>
            </p:nvSpPr>
            <p:spPr>
              <a:xfrm>
                <a:off x="5003016" y="4010122"/>
                <a:ext cx="389849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1999</a:t>
                </a:r>
                <a:endParaRPr lang="fr-FR" sz="800" dirty="0"/>
              </a:p>
            </p:txBody>
          </p:sp>
          <p:sp>
            <p:nvSpPr>
              <p:cNvPr id="253" name="ZoneTexte 252"/>
              <p:cNvSpPr txBox="1"/>
              <p:nvPr/>
            </p:nvSpPr>
            <p:spPr>
              <a:xfrm>
                <a:off x="5330746" y="4010122"/>
                <a:ext cx="389849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2000</a:t>
                </a:r>
                <a:endParaRPr lang="fr-FR" sz="800" dirty="0"/>
              </a:p>
            </p:txBody>
          </p:sp>
          <p:sp>
            <p:nvSpPr>
              <p:cNvPr id="254" name="ZoneTexte 253"/>
              <p:cNvSpPr txBox="1"/>
              <p:nvPr/>
            </p:nvSpPr>
            <p:spPr>
              <a:xfrm>
                <a:off x="5639854" y="4010122"/>
                <a:ext cx="389849" cy="2154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2001</a:t>
                </a:r>
                <a:endParaRPr lang="fr-FR" sz="800" dirty="0"/>
              </a:p>
            </p:txBody>
          </p:sp>
          <p:sp>
            <p:nvSpPr>
              <p:cNvPr id="255" name="ZoneTexte 254"/>
              <p:cNvSpPr txBox="1"/>
              <p:nvPr/>
            </p:nvSpPr>
            <p:spPr>
              <a:xfrm>
                <a:off x="5965658" y="4010123"/>
                <a:ext cx="389850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800" dirty="0" smtClean="0"/>
                  <a:t>2002</a:t>
                </a:r>
                <a:endParaRPr lang="fr-FR" sz="800" dirty="0"/>
              </a:p>
            </p:txBody>
          </p:sp>
        </p:grpSp>
        <p:sp>
          <p:nvSpPr>
            <p:cNvPr id="289" name="Rectangle 288"/>
            <p:cNvSpPr/>
            <p:nvPr/>
          </p:nvSpPr>
          <p:spPr>
            <a:xfrm>
              <a:off x="218635" y="2773081"/>
              <a:ext cx="225826" cy="472006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0" name="Rectangle 289"/>
            <p:cNvSpPr/>
            <p:nvPr/>
          </p:nvSpPr>
          <p:spPr>
            <a:xfrm>
              <a:off x="528468" y="2773487"/>
              <a:ext cx="269107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1" name="Rectangle 290"/>
            <p:cNvSpPr/>
            <p:nvPr/>
          </p:nvSpPr>
          <p:spPr>
            <a:xfrm>
              <a:off x="815654" y="2773487"/>
              <a:ext cx="18132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2" name="Rectangle 291"/>
            <p:cNvSpPr/>
            <p:nvPr/>
          </p:nvSpPr>
          <p:spPr>
            <a:xfrm>
              <a:off x="1113905" y="2773487"/>
              <a:ext cx="187480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1371491" y="2773487"/>
              <a:ext cx="176804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4" name="Rectangle 293"/>
            <p:cNvSpPr/>
            <p:nvPr/>
          </p:nvSpPr>
          <p:spPr>
            <a:xfrm>
              <a:off x="1603353" y="2773487"/>
              <a:ext cx="159703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5" name="Rectangle 294"/>
            <p:cNvSpPr/>
            <p:nvPr/>
          </p:nvSpPr>
          <p:spPr>
            <a:xfrm>
              <a:off x="1828898" y="2773487"/>
              <a:ext cx="207589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6" name="Rectangle 295"/>
            <p:cNvSpPr/>
            <p:nvPr/>
          </p:nvSpPr>
          <p:spPr>
            <a:xfrm>
              <a:off x="2072826" y="2773487"/>
              <a:ext cx="204855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7" name="Rectangle 296"/>
            <p:cNvSpPr/>
            <p:nvPr/>
          </p:nvSpPr>
          <p:spPr>
            <a:xfrm>
              <a:off x="2329651" y="2773487"/>
              <a:ext cx="118501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299" name="Rectangle 298"/>
            <p:cNvSpPr/>
            <p:nvPr/>
          </p:nvSpPr>
          <p:spPr>
            <a:xfrm>
              <a:off x="2538094" y="2773487"/>
              <a:ext cx="263172" cy="4716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sp>
          <p:nvSpPr>
            <p:cNvPr id="300" name="Parallélogramme 299"/>
            <p:cNvSpPr/>
            <p:nvPr/>
          </p:nvSpPr>
          <p:spPr>
            <a:xfrm rot="19720536" flipH="1">
              <a:off x="2037549" y="3571644"/>
              <a:ext cx="747449" cy="104384"/>
            </a:xfrm>
            <a:prstGeom prst="parallelogram">
              <a:avLst>
                <a:gd name="adj" fmla="val 17169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1" name="Parallélogramme 300"/>
            <p:cNvSpPr/>
            <p:nvPr/>
          </p:nvSpPr>
          <p:spPr>
            <a:xfrm rot="19735497" flipH="1">
              <a:off x="1834425" y="3597639"/>
              <a:ext cx="651262" cy="56698"/>
            </a:xfrm>
            <a:prstGeom prst="parallelogram">
              <a:avLst>
                <a:gd name="adj" fmla="val 160535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2" name="Parallélogramme 301"/>
            <p:cNvSpPr/>
            <p:nvPr/>
          </p:nvSpPr>
          <p:spPr>
            <a:xfrm rot="19735075" flipH="1">
              <a:off x="1567132" y="3569694"/>
              <a:ext cx="752929" cy="105633"/>
            </a:xfrm>
            <a:prstGeom prst="parallelogram">
              <a:avLst>
                <a:gd name="adj" fmla="val 16824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3" name="Parallélogramme 302"/>
            <p:cNvSpPr/>
            <p:nvPr/>
          </p:nvSpPr>
          <p:spPr>
            <a:xfrm rot="1864925">
              <a:off x="195677" y="3563975"/>
              <a:ext cx="752929" cy="105633"/>
            </a:xfrm>
            <a:prstGeom prst="parallelogram">
              <a:avLst>
                <a:gd name="adj" fmla="val 16824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4" name="Parallélogramme 303"/>
            <p:cNvSpPr/>
            <p:nvPr/>
          </p:nvSpPr>
          <p:spPr>
            <a:xfrm rot="1864925">
              <a:off x="488633" y="3548350"/>
              <a:ext cx="824308" cy="133074"/>
            </a:xfrm>
            <a:prstGeom prst="parallelogram">
              <a:avLst>
                <a:gd name="adj" fmla="val 16824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5" name="Parallélogramme 304"/>
            <p:cNvSpPr/>
            <p:nvPr/>
          </p:nvSpPr>
          <p:spPr>
            <a:xfrm rot="1864925">
              <a:off x="775934" y="3565140"/>
              <a:ext cx="752929" cy="105633"/>
            </a:xfrm>
            <a:prstGeom prst="parallelogram">
              <a:avLst>
                <a:gd name="adj" fmla="val 168241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06" name="ZoneTexte 305"/>
            <p:cNvSpPr txBox="1"/>
            <p:nvPr/>
          </p:nvSpPr>
          <p:spPr>
            <a:xfrm>
              <a:off x="2779807" y="3178373"/>
              <a:ext cx="48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JEC21</a:t>
              </a:r>
            </a:p>
            <a:p>
              <a:pPr algn="ctr"/>
              <a:r>
                <a:rPr lang="fr-FR" sz="800" dirty="0" smtClean="0"/>
                <a:t>chr5</a:t>
              </a:r>
              <a:endParaRPr lang="fr-FR" sz="800" dirty="0"/>
            </a:p>
          </p:txBody>
        </p:sp>
        <p:sp>
          <p:nvSpPr>
            <p:cNvPr id="307" name="ZoneTexte 306"/>
            <p:cNvSpPr txBox="1"/>
            <p:nvPr/>
          </p:nvSpPr>
          <p:spPr>
            <a:xfrm>
              <a:off x="2356642" y="3706669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/>
                <a:t>R265</a:t>
              </a:r>
            </a:p>
            <a:p>
              <a:pPr algn="ctr"/>
              <a:r>
                <a:rPr lang="fr-FR" sz="800" dirty="0" smtClean="0"/>
                <a:t>chr5</a:t>
              </a:r>
              <a:endParaRPr lang="fr-FR" sz="800" dirty="0"/>
            </a:p>
          </p:txBody>
        </p:sp>
        <p:sp>
          <p:nvSpPr>
            <p:cNvPr id="308" name="ZoneTexte 307"/>
            <p:cNvSpPr txBox="1"/>
            <p:nvPr/>
          </p:nvSpPr>
          <p:spPr>
            <a:xfrm>
              <a:off x="2841167" y="2387447"/>
              <a:ext cx="3962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H99</a:t>
              </a:r>
            </a:p>
            <a:p>
              <a:pPr algn="ctr"/>
              <a:r>
                <a:rPr lang="fr-FR" sz="800" dirty="0" smtClean="0"/>
                <a:t>chr7</a:t>
              </a:r>
              <a:endParaRPr lang="fr-FR" sz="800" dirty="0"/>
            </a:p>
          </p:txBody>
        </p:sp>
      </p:grpSp>
      <p:sp>
        <p:nvSpPr>
          <p:cNvPr id="310" name="ZoneTexte 309"/>
          <p:cNvSpPr txBox="1"/>
          <p:nvPr/>
        </p:nvSpPr>
        <p:spPr>
          <a:xfrm>
            <a:off x="1364176" y="2326185"/>
            <a:ext cx="245195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TF</a:t>
            </a:r>
            <a:endParaRPr lang="fr-FR" sz="1000" dirty="0"/>
          </a:p>
        </p:txBody>
      </p:sp>
      <p:sp>
        <p:nvSpPr>
          <p:cNvPr id="311" name="ZoneTexte 310"/>
          <p:cNvSpPr txBox="1"/>
          <p:nvPr/>
        </p:nvSpPr>
        <p:spPr>
          <a:xfrm>
            <a:off x="1871413" y="2321497"/>
            <a:ext cx="233654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Tr</a:t>
            </a:r>
            <a:endParaRPr lang="fr-FR" sz="1000" dirty="0"/>
          </a:p>
        </p:txBody>
      </p:sp>
      <p:sp>
        <p:nvSpPr>
          <p:cNvPr id="312" name="ZoneTexte 311"/>
          <p:cNvSpPr txBox="1"/>
          <p:nvPr/>
        </p:nvSpPr>
        <p:spPr>
          <a:xfrm>
            <a:off x="102783" y="2167608"/>
            <a:ext cx="32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C</a:t>
            </a:r>
            <a:endParaRPr lang="fr-FR" sz="1400" b="1" dirty="0"/>
          </a:p>
        </p:txBody>
      </p:sp>
      <p:grpSp>
        <p:nvGrpSpPr>
          <p:cNvPr id="314" name="Groupe 313"/>
          <p:cNvGrpSpPr>
            <a:grpSpLocks noChangeAspect="1"/>
          </p:cNvGrpSpPr>
          <p:nvPr/>
        </p:nvGrpSpPr>
        <p:grpSpPr>
          <a:xfrm>
            <a:off x="3729690" y="2523694"/>
            <a:ext cx="2683206" cy="1534998"/>
            <a:chOff x="3820330" y="2410267"/>
            <a:chExt cx="3171335" cy="1814245"/>
          </a:xfrm>
        </p:grpSpPr>
        <p:grpSp>
          <p:nvGrpSpPr>
            <p:cNvPr id="315" name="Groupe 314"/>
            <p:cNvGrpSpPr/>
            <p:nvPr/>
          </p:nvGrpSpPr>
          <p:grpSpPr>
            <a:xfrm>
              <a:off x="3897507" y="2410267"/>
              <a:ext cx="2973048" cy="130630"/>
              <a:chOff x="3992504" y="2840060"/>
              <a:chExt cx="2973048" cy="130630"/>
            </a:xfrm>
          </p:grpSpPr>
          <p:cxnSp>
            <p:nvCxnSpPr>
              <p:cNvPr id="361" name="Connecteur droit 360"/>
              <p:cNvCxnSpPr>
                <a:stCxn id="362" idx="3"/>
                <a:endCxn id="370" idx="1"/>
              </p:cNvCxnSpPr>
              <p:nvPr/>
            </p:nvCxnSpPr>
            <p:spPr>
              <a:xfrm>
                <a:off x="3992504" y="2905375"/>
                <a:ext cx="2973048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62" name="Flèche droite 361"/>
              <p:cNvSpPr>
                <a:spLocks/>
              </p:cNvSpPr>
              <p:nvPr/>
            </p:nvSpPr>
            <p:spPr>
              <a:xfrm rot="10800000">
                <a:off x="3992504" y="2840061"/>
                <a:ext cx="187166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3" name="Flèche droite 362"/>
              <p:cNvSpPr>
                <a:spLocks/>
              </p:cNvSpPr>
              <p:nvPr/>
            </p:nvSpPr>
            <p:spPr>
              <a:xfrm rot="10800000">
                <a:off x="4295642" y="2840061"/>
                <a:ext cx="294571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4" name="Flèche droite 363"/>
              <p:cNvSpPr>
                <a:spLocks/>
              </p:cNvSpPr>
              <p:nvPr/>
            </p:nvSpPr>
            <p:spPr>
              <a:xfrm rot="10800000">
                <a:off x="4673620" y="2840060"/>
                <a:ext cx="131714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5" name="Flèche droite 364"/>
              <p:cNvSpPr>
                <a:spLocks/>
              </p:cNvSpPr>
              <p:nvPr/>
            </p:nvSpPr>
            <p:spPr>
              <a:xfrm rot="10800000">
                <a:off x="4870106" y="2840061"/>
                <a:ext cx="294571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6" name="Flèche droite 365"/>
              <p:cNvSpPr>
                <a:spLocks/>
              </p:cNvSpPr>
              <p:nvPr/>
            </p:nvSpPr>
            <p:spPr>
              <a:xfrm rot="10800000">
                <a:off x="5252905" y="2840061"/>
                <a:ext cx="294571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7" name="Flèche droite 366"/>
              <p:cNvSpPr>
                <a:spLocks/>
              </p:cNvSpPr>
              <p:nvPr/>
            </p:nvSpPr>
            <p:spPr>
              <a:xfrm rot="10800000">
                <a:off x="5633052" y="2840061"/>
                <a:ext cx="294571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8" name="Flèche droite 367"/>
              <p:cNvSpPr>
                <a:spLocks/>
              </p:cNvSpPr>
              <p:nvPr/>
            </p:nvSpPr>
            <p:spPr>
              <a:xfrm>
                <a:off x="6460770" y="2840061"/>
                <a:ext cx="373068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9" name="Flèche droite 368"/>
              <p:cNvSpPr>
                <a:spLocks/>
              </p:cNvSpPr>
              <p:nvPr/>
            </p:nvSpPr>
            <p:spPr>
              <a:xfrm rot="10800000">
                <a:off x="6141821" y="2840061"/>
                <a:ext cx="271164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70" name="Flèche droite 369"/>
              <p:cNvSpPr>
                <a:spLocks/>
              </p:cNvSpPr>
              <p:nvPr/>
            </p:nvSpPr>
            <p:spPr>
              <a:xfrm rot="10800000">
                <a:off x="6833838" y="2840061"/>
                <a:ext cx="131714" cy="13062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grpSp>
          <p:nvGrpSpPr>
            <p:cNvPr id="316" name="Groupe 315"/>
            <p:cNvGrpSpPr/>
            <p:nvPr/>
          </p:nvGrpSpPr>
          <p:grpSpPr>
            <a:xfrm>
              <a:off x="3897507" y="3278720"/>
              <a:ext cx="2973048" cy="130630"/>
              <a:chOff x="3992504" y="2840060"/>
              <a:chExt cx="2973048" cy="130630"/>
            </a:xfrm>
            <a:solidFill>
              <a:schemeClr val="accent2"/>
            </a:solidFill>
          </p:grpSpPr>
          <p:cxnSp>
            <p:nvCxnSpPr>
              <p:cNvPr id="351" name="Connecteur droit 350"/>
              <p:cNvCxnSpPr>
                <a:stCxn id="352" idx="3"/>
                <a:endCxn id="360" idx="1"/>
              </p:cNvCxnSpPr>
              <p:nvPr/>
            </p:nvCxnSpPr>
            <p:spPr>
              <a:xfrm>
                <a:off x="3992504" y="2905375"/>
                <a:ext cx="2973048" cy="0"/>
              </a:xfrm>
              <a:prstGeom prst="line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2" name="Flèche droite 351"/>
              <p:cNvSpPr>
                <a:spLocks/>
              </p:cNvSpPr>
              <p:nvPr/>
            </p:nvSpPr>
            <p:spPr>
              <a:xfrm rot="10800000">
                <a:off x="3992504" y="2840061"/>
                <a:ext cx="187166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3" name="Flèche droite 352"/>
              <p:cNvSpPr>
                <a:spLocks/>
              </p:cNvSpPr>
              <p:nvPr/>
            </p:nvSpPr>
            <p:spPr>
              <a:xfrm rot="10800000">
                <a:off x="4295642" y="2840061"/>
                <a:ext cx="294571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4" name="Flèche droite 353"/>
              <p:cNvSpPr>
                <a:spLocks/>
              </p:cNvSpPr>
              <p:nvPr/>
            </p:nvSpPr>
            <p:spPr>
              <a:xfrm rot="10800000">
                <a:off x="4673620" y="2840060"/>
                <a:ext cx="131714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5" name="Flèche droite 354"/>
              <p:cNvSpPr>
                <a:spLocks/>
              </p:cNvSpPr>
              <p:nvPr/>
            </p:nvSpPr>
            <p:spPr>
              <a:xfrm rot="10800000">
                <a:off x="4870106" y="2840061"/>
                <a:ext cx="294571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6" name="Flèche droite 355"/>
              <p:cNvSpPr>
                <a:spLocks/>
              </p:cNvSpPr>
              <p:nvPr/>
            </p:nvSpPr>
            <p:spPr>
              <a:xfrm rot="10800000">
                <a:off x="5252905" y="2840061"/>
                <a:ext cx="294571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7" name="Flèche droite 356"/>
              <p:cNvSpPr>
                <a:spLocks/>
              </p:cNvSpPr>
              <p:nvPr/>
            </p:nvSpPr>
            <p:spPr>
              <a:xfrm rot="10800000">
                <a:off x="5633052" y="2840061"/>
                <a:ext cx="294571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8" name="Flèche droite 357"/>
              <p:cNvSpPr>
                <a:spLocks/>
              </p:cNvSpPr>
              <p:nvPr/>
            </p:nvSpPr>
            <p:spPr>
              <a:xfrm>
                <a:off x="6460770" y="2840061"/>
                <a:ext cx="373068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9" name="Flèche droite 358"/>
              <p:cNvSpPr>
                <a:spLocks/>
              </p:cNvSpPr>
              <p:nvPr/>
            </p:nvSpPr>
            <p:spPr>
              <a:xfrm rot="10800000">
                <a:off x="6141821" y="2840061"/>
                <a:ext cx="271164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60" name="Flèche droite 359"/>
              <p:cNvSpPr>
                <a:spLocks/>
              </p:cNvSpPr>
              <p:nvPr/>
            </p:nvSpPr>
            <p:spPr>
              <a:xfrm rot="10800000">
                <a:off x="6833838" y="2840061"/>
                <a:ext cx="131714" cy="130629"/>
              </a:xfrm>
              <a:prstGeom prst="rightArrow">
                <a:avLst/>
              </a:prstGeom>
              <a:grpFill/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grpSp>
          <p:nvGrpSpPr>
            <p:cNvPr id="317" name="Groupe 316"/>
            <p:cNvGrpSpPr/>
            <p:nvPr/>
          </p:nvGrpSpPr>
          <p:grpSpPr>
            <a:xfrm>
              <a:off x="4446147" y="3920846"/>
              <a:ext cx="1875768" cy="130630"/>
              <a:chOff x="4994786" y="3920846"/>
              <a:chExt cx="1875768" cy="130630"/>
            </a:xfrm>
          </p:grpSpPr>
          <p:cxnSp>
            <p:nvCxnSpPr>
              <p:cNvPr id="343" name="Connecteur droit 342"/>
              <p:cNvCxnSpPr>
                <a:stCxn id="344" idx="3"/>
                <a:endCxn id="350" idx="1"/>
              </p:cNvCxnSpPr>
              <p:nvPr/>
            </p:nvCxnSpPr>
            <p:spPr>
              <a:xfrm>
                <a:off x="4994786" y="3986161"/>
                <a:ext cx="1875768" cy="0"/>
              </a:xfrm>
              <a:prstGeom prst="line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44" name="Flèche droite 343"/>
              <p:cNvSpPr>
                <a:spLocks/>
              </p:cNvSpPr>
              <p:nvPr/>
            </p:nvSpPr>
            <p:spPr>
              <a:xfrm rot="10800000">
                <a:off x="4994786" y="3920847"/>
                <a:ext cx="187166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5" name="Flèche droite 344"/>
              <p:cNvSpPr>
                <a:spLocks/>
              </p:cNvSpPr>
              <p:nvPr/>
            </p:nvSpPr>
            <p:spPr>
              <a:xfrm rot="10800000">
                <a:off x="5297924" y="3920847"/>
                <a:ext cx="294571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6" name="Flèche droite 345"/>
              <p:cNvSpPr>
                <a:spLocks/>
              </p:cNvSpPr>
              <p:nvPr/>
            </p:nvSpPr>
            <p:spPr>
              <a:xfrm rot="10800000">
                <a:off x="5675902" y="3920846"/>
                <a:ext cx="131714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7" name="Flèche droite 346"/>
              <p:cNvSpPr>
                <a:spLocks/>
              </p:cNvSpPr>
              <p:nvPr/>
            </p:nvSpPr>
            <p:spPr>
              <a:xfrm>
                <a:off x="5907374" y="3920847"/>
                <a:ext cx="80515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8" name="Flèche droite 347"/>
              <p:cNvSpPr>
                <a:spLocks/>
              </p:cNvSpPr>
              <p:nvPr/>
            </p:nvSpPr>
            <p:spPr>
              <a:xfrm>
                <a:off x="6365772" y="3920847"/>
                <a:ext cx="373068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49" name="Flèche droite 348"/>
              <p:cNvSpPr>
                <a:spLocks/>
              </p:cNvSpPr>
              <p:nvPr/>
            </p:nvSpPr>
            <p:spPr>
              <a:xfrm rot="10800000">
                <a:off x="6046823" y="3920847"/>
                <a:ext cx="271164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50" name="Flèche droite 349"/>
              <p:cNvSpPr>
                <a:spLocks/>
              </p:cNvSpPr>
              <p:nvPr/>
            </p:nvSpPr>
            <p:spPr>
              <a:xfrm rot="10800000">
                <a:off x="6738840" y="3920847"/>
                <a:ext cx="131714" cy="130629"/>
              </a:xfrm>
              <a:prstGeom prst="rightArrow">
                <a:avLst/>
              </a:prstGeom>
              <a:solidFill>
                <a:schemeClr val="accent6">
                  <a:lumMod val="50000"/>
                </a:schemeClr>
              </a:solidFill>
              <a:ln>
                <a:solidFill>
                  <a:srgbClr val="92D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sp>
          <p:nvSpPr>
            <p:cNvPr id="318" name="ZoneTexte 317"/>
            <p:cNvSpPr txBox="1"/>
            <p:nvPr/>
          </p:nvSpPr>
          <p:spPr>
            <a:xfrm>
              <a:off x="3820330" y="2498490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4622</a:t>
              </a:r>
              <a:endParaRPr lang="fr-FR" sz="800" dirty="0"/>
            </a:p>
          </p:txBody>
        </p:sp>
        <p:sp>
          <p:nvSpPr>
            <p:cNvPr id="319" name="ZoneTexte 318"/>
            <p:cNvSpPr txBox="1"/>
            <p:nvPr/>
          </p:nvSpPr>
          <p:spPr>
            <a:xfrm>
              <a:off x="4153004" y="2498490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4621</a:t>
              </a:r>
              <a:endParaRPr lang="fr-FR" sz="800" dirty="0"/>
            </a:p>
          </p:txBody>
        </p:sp>
        <p:sp>
          <p:nvSpPr>
            <p:cNvPr id="320" name="ZoneTexte 319"/>
            <p:cNvSpPr txBox="1"/>
            <p:nvPr/>
          </p:nvSpPr>
          <p:spPr>
            <a:xfrm>
              <a:off x="4464057" y="250269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4620</a:t>
              </a:r>
              <a:endParaRPr lang="fr-FR" sz="800" dirty="0"/>
            </a:p>
          </p:txBody>
        </p:sp>
        <p:sp>
          <p:nvSpPr>
            <p:cNvPr id="321" name="ZoneTexte 320"/>
            <p:cNvSpPr txBox="1"/>
            <p:nvPr/>
          </p:nvSpPr>
          <p:spPr>
            <a:xfrm>
              <a:off x="4738159" y="250269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4619</a:t>
              </a:r>
              <a:endParaRPr lang="fr-FR" sz="800" dirty="0"/>
            </a:p>
          </p:txBody>
        </p:sp>
        <p:sp>
          <p:nvSpPr>
            <p:cNvPr id="322" name="ZoneTexte 321"/>
            <p:cNvSpPr txBox="1"/>
            <p:nvPr/>
          </p:nvSpPr>
          <p:spPr>
            <a:xfrm>
              <a:off x="5119618" y="250269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4618</a:t>
              </a:r>
              <a:endParaRPr lang="fr-FR" sz="800" dirty="0"/>
            </a:p>
          </p:txBody>
        </p:sp>
        <p:sp>
          <p:nvSpPr>
            <p:cNvPr id="323" name="ZoneTexte 322"/>
            <p:cNvSpPr txBox="1"/>
            <p:nvPr/>
          </p:nvSpPr>
          <p:spPr>
            <a:xfrm>
              <a:off x="5492686" y="2504977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4617</a:t>
              </a:r>
              <a:endParaRPr lang="fr-FR" sz="800" dirty="0"/>
            </a:p>
          </p:txBody>
        </p:sp>
        <p:sp>
          <p:nvSpPr>
            <p:cNvPr id="324" name="ZoneTexte 323"/>
            <p:cNvSpPr txBox="1"/>
            <p:nvPr/>
          </p:nvSpPr>
          <p:spPr>
            <a:xfrm>
              <a:off x="6010769" y="2499987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4616</a:t>
              </a:r>
              <a:endParaRPr lang="fr-FR" sz="800" dirty="0"/>
            </a:p>
          </p:txBody>
        </p:sp>
        <p:sp>
          <p:nvSpPr>
            <p:cNvPr id="325" name="ZoneTexte 324"/>
            <p:cNvSpPr txBox="1"/>
            <p:nvPr/>
          </p:nvSpPr>
          <p:spPr>
            <a:xfrm>
              <a:off x="6326390" y="2504977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4615</a:t>
              </a:r>
              <a:endParaRPr lang="fr-FR" sz="800" dirty="0"/>
            </a:p>
          </p:txBody>
        </p:sp>
        <p:sp>
          <p:nvSpPr>
            <p:cNvPr id="326" name="ZoneTexte 325"/>
            <p:cNvSpPr txBox="1"/>
            <p:nvPr/>
          </p:nvSpPr>
          <p:spPr>
            <a:xfrm>
              <a:off x="6601815" y="250269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4614</a:t>
              </a:r>
              <a:endParaRPr lang="fr-FR" sz="800" dirty="0"/>
            </a:p>
          </p:txBody>
        </p:sp>
        <p:sp>
          <p:nvSpPr>
            <p:cNvPr id="327" name="ZoneTexte 326"/>
            <p:cNvSpPr txBox="1"/>
            <p:nvPr/>
          </p:nvSpPr>
          <p:spPr>
            <a:xfrm>
              <a:off x="6653111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530</a:t>
              </a:r>
              <a:endParaRPr lang="fr-FR" sz="800" dirty="0"/>
            </a:p>
          </p:txBody>
        </p:sp>
        <p:sp>
          <p:nvSpPr>
            <p:cNvPr id="328" name="ZoneTexte 327"/>
            <p:cNvSpPr txBox="1"/>
            <p:nvPr/>
          </p:nvSpPr>
          <p:spPr>
            <a:xfrm>
              <a:off x="6359276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540</a:t>
              </a:r>
              <a:endParaRPr lang="fr-FR" sz="800" dirty="0"/>
            </a:p>
          </p:txBody>
        </p:sp>
        <p:sp>
          <p:nvSpPr>
            <p:cNvPr id="329" name="ZoneTexte 328"/>
            <p:cNvSpPr txBox="1"/>
            <p:nvPr/>
          </p:nvSpPr>
          <p:spPr>
            <a:xfrm>
              <a:off x="6036417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550</a:t>
              </a:r>
              <a:endParaRPr lang="fr-FR" sz="800" dirty="0"/>
            </a:p>
          </p:txBody>
        </p:sp>
        <p:sp>
          <p:nvSpPr>
            <p:cNvPr id="330" name="ZoneTexte 329"/>
            <p:cNvSpPr txBox="1"/>
            <p:nvPr/>
          </p:nvSpPr>
          <p:spPr>
            <a:xfrm>
              <a:off x="5544281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560</a:t>
              </a:r>
              <a:endParaRPr lang="fr-FR" sz="800" dirty="0"/>
            </a:p>
          </p:txBody>
        </p:sp>
        <p:sp>
          <p:nvSpPr>
            <p:cNvPr id="331" name="ZoneTexte 330"/>
            <p:cNvSpPr txBox="1"/>
            <p:nvPr/>
          </p:nvSpPr>
          <p:spPr>
            <a:xfrm>
              <a:off x="5164716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570</a:t>
              </a:r>
              <a:endParaRPr lang="fr-FR" sz="800" dirty="0"/>
            </a:p>
          </p:txBody>
        </p:sp>
        <p:sp>
          <p:nvSpPr>
            <p:cNvPr id="332" name="ZoneTexte 331"/>
            <p:cNvSpPr txBox="1"/>
            <p:nvPr/>
          </p:nvSpPr>
          <p:spPr>
            <a:xfrm>
              <a:off x="4758122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580</a:t>
              </a:r>
              <a:endParaRPr lang="fr-FR" sz="800" dirty="0"/>
            </a:p>
          </p:txBody>
        </p:sp>
        <p:sp>
          <p:nvSpPr>
            <p:cNvPr id="333" name="ZoneTexte 332"/>
            <p:cNvSpPr txBox="1"/>
            <p:nvPr/>
          </p:nvSpPr>
          <p:spPr>
            <a:xfrm>
              <a:off x="4473576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585</a:t>
              </a:r>
              <a:endParaRPr lang="fr-FR" sz="800" dirty="0"/>
            </a:p>
          </p:txBody>
        </p:sp>
        <p:sp>
          <p:nvSpPr>
            <p:cNvPr id="334" name="ZoneTexte 333"/>
            <p:cNvSpPr txBox="1"/>
            <p:nvPr/>
          </p:nvSpPr>
          <p:spPr>
            <a:xfrm>
              <a:off x="4190190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590</a:t>
              </a:r>
              <a:endParaRPr lang="fr-FR" sz="800" dirty="0"/>
            </a:p>
          </p:txBody>
        </p:sp>
        <p:sp>
          <p:nvSpPr>
            <p:cNvPr id="335" name="ZoneTexte 334"/>
            <p:cNvSpPr txBox="1"/>
            <p:nvPr/>
          </p:nvSpPr>
          <p:spPr>
            <a:xfrm>
              <a:off x="3835095" y="3354283"/>
              <a:ext cx="33855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600</a:t>
              </a:r>
              <a:endParaRPr lang="fr-FR" sz="800" dirty="0"/>
            </a:p>
          </p:txBody>
        </p:sp>
        <p:sp>
          <p:nvSpPr>
            <p:cNvPr id="336" name="ZoneTexte 335"/>
            <p:cNvSpPr txBox="1"/>
            <p:nvPr/>
          </p:nvSpPr>
          <p:spPr>
            <a:xfrm>
              <a:off x="5753943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1034</a:t>
              </a:r>
              <a:endParaRPr lang="fr-FR" sz="800" dirty="0"/>
            </a:p>
          </p:txBody>
        </p:sp>
        <p:sp>
          <p:nvSpPr>
            <p:cNvPr id="337" name="ZoneTexte 336"/>
            <p:cNvSpPr txBox="1"/>
            <p:nvPr/>
          </p:nvSpPr>
          <p:spPr>
            <a:xfrm>
              <a:off x="5472482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1033</a:t>
              </a:r>
              <a:endParaRPr lang="fr-FR" sz="800" dirty="0"/>
            </a:p>
          </p:txBody>
        </p:sp>
        <p:sp>
          <p:nvSpPr>
            <p:cNvPr id="338" name="ZoneTexte 337"/>
            <p:cNvSpPr txBox="1"/>
            <p:nvPr/>
          </p:nvSpPr>
          <p:spPr>
            <a:xfrm>
              <a:off x="5204107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1032</a:t>
              </a:r>
              <a:endParaRPr lang="fr-FR" sz="800" dirty="0"/>
            </a:p>
          </p:txBody>
        </p:sp>
        <p:sp>
          <p:nvSpPr>
            <p:cNvPr id="339" name="ZoneTexte 338"/>
            <p:cNvSpPr txBox="1"/>
            <p:nvPr/>
          </p:nvSpPr>
          <p:spPr>
            <a:xfrm>
              <a:off x="6045892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1035</a:t>
              </a:r>
              <a:endParaRPr lang="fr-FR" sz="800" dirty="0"/>
            </a:p>
          </p:txBody>
        </p:sp>
        <p:sp>
          <p:nvSpPr>
            <p:cNvPr id="340" name="ZoneTexte 339"/>
            <p:cNvSpPr txBox="1"/>
            <p:nvPr/>
          </p:nvSpPr>
          <p:spPr>
            <a:xfrm>
              <a:off x="4661532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1030</a:t>
              </a:r>
              <a:endParaRPr lang="fr-FR" sz="800" dirty="0"/>
            </a:p>
          </p:txBody>
        </p:sp>
        <p:sp>
          <p:nvSpPr>
            <p:cNvPr id="341" name="ZoneTexte 340"/>
            <p:cNvSpPr txBox="1"/>
            <p:nvPr/>
          </p:nvSpPr>
          <p:spPr>
            <a:xfrm>
              <a:off x="4367932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1029</a:t>
              </a:r>
              <a:endParaRPr lang="fr-FR" sz="800" dirty="0"/>
            </a:p>
          </p:txBody>
        </p:sp>
        <p:sp>
          <p:nvSpPr>
            <p:cNvPr id="342" name="ZoneTexte 341"/>
            <p:cNvSpPr txBox="1"/>
            <p:nvPr/>
          </p:nvSpPr>
          <p:spPr>
            <a:xfrm>
              <a:off x="4949814" y="4009068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1031</a:t>
              </a:r>
              <a:endParaRPr lang="fr-FR" sz="800" dirty="0"/>
            </a:p>
          </p:txBody>
        </p:sp>
      </p:grpSp>
      <p:sp>
        <p:nvSpPr>
          <p:cNvPr id="371" name="Rectangle 370"/>
          <p:cNvSpPr/>
          <p:nvPr/>
        </p:nvSpPr>
        <p:spPr>
          <a:xfrm>
            <a:off x="3794970" y="2767503"/>
            <a:ext cx="158376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2" name="Rectangle 371"/>
          <p:cNvSpPr/>
          <p:nvPr/>
        </p:nvSpPr>
        <p:spPr>
          <a:xfrm>
            <a:off x="4053948" y="2767503"/>
            <a:ext cx="246749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3" name="Rectangle 372"/>
          <p:cNvSpPr/>
          <p:nvPr/>
        </p:nvSpPr>
        <p:spPr>
          <a:xfrm>
            <a:off x="4361523" y="2767503"/>
            <a:ext cx="126074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4" name="Rectangle 373"/>
          <p:cNvSpPr/>
          <p:nvPr/>
        </p:nvSpPr>
        <p:spPr>
          <a:xfrm>
            <a:off x="4551634" y="2767503"/>
            <a:ext cx="219625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5" name="Rectangle 374"/>
          <p:cNvSpPr/>
          <p:nvPr/>
        </p:nvSpPr>
        <p:spPr>
          <a:xfrm>
            <a:off x="4864135" y="2767503"/>
            <a:ext cx="246485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6" name="Rectangle 375"/>
          <p:cNvSpPr/>
          <p:nvPr/>
        </p:nvSpPr>
        <p:spPr>
          <a:xfrm>
            <a:off x="5183642" y="2767503"/>
            <a:ext cx="253228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7" name="Rectangle 376"/>
          <p:cNvSpPr/>
          <p:nvPr/>
        </p:nvSpPr>
        <p:spPr>
          <a:xfrm>
            <a:off x="5621287" y="2767503"/>
            <a:ext cx="224946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8" name="Rectangle 377"/>
          <p:cNvSpPr/>
          <p:nvPr/>
        </p:nvSpPr>
        <p:spPr>
          <a:xfrm>
            <a:off x="5888328" y="2767503"/>
            <a:ext cx="275960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79" name="Rectangle 378"/>
          <p:cNvSpPr/>
          <p:nvPr/>
        </p:nvSpPr>
        <p:spPr>
          <a:xfrm>
            <a:off x="6208884" y="2767503"/>
            <a:ext cx="101543" cy="471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380" name="Parallélogramme 379"/>
          <p:cNvSpPr/>
          <p:nvPr/>
        </p:nvSpPr>
        <p:spPr>
          <a:xfrm rot="19638354" flipH="1">
            <a:off x="5738743" y="3591270"/>
            <a:ext cx="632512" cy="58500"/>
          </a:xfrm>
          <a:prstGeom prst="parallelogram">
            <a:avLst>
              <a:gd name="adj" fmla="val 13921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3" name="Parallélogramme 382"/>
          <p:cNvSpPr/>
          <p:nvPr/>
        </p:nvSpPr>
        <p:spPr>
          <a:xfrm rot="19638354" flipH="1">
            <a:off x="5405165" y="3534883"/>
            <a:ext cx="823107" cy="171892"/>
          </a:xfrm>
          <a:prstGeom prst="parallelogram">
            <a:avLst>
              <a:gd name="adj" fmla="val 162031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4" name="Parallélogramme 383"/>
          <p:cNvSpPr/>
          <p:nvPr/>
        </p:nvSpPr>
        <p:spPr>
          <a:xfrm rot="19638354" flipH="1">
            <a:off x="5161752" y="3569480"/>
            <a:ext cx="699035" cy="106771"/>
          </a:xfrm>
          <a:prstGeom prst="parallelogram">
            <a:avLst>
              <a:gd name="adj" fmla="val 1552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5" name="Parallélogramme 384"/>
          <p:cNvSpPr/>
          <p:nvPr/>
        </p:nvSpPr>
        <p:spPr>
          <a:xfrm rot="1961646">
            <a:off x="3785329" y="3577273"/>
            <a:ext cx="675371" cy="89080"/>
          </a:xfrm>
          <a:prstGeom prst="parallelogram">
            <a:avLst>
              <a:gd name="adj" fmla="val 1552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6" name="Parallélogramme 385"/>
          <p:cNvSpPr/>
          <p:nvPr/>
        </p:nvSpPr>
        <p:spPr>
          <a:xfrm rot="1961646">
            <a:off x="4059017" y="3558034"/>
            <a:ext cx="735849" cy="125740"/>
          </a:xfrm>
          <a:prstGeom prst="parallelogram">
            <a:avLst>
              <a:gd name="adj" fmla="val 1552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7" name="Parallélogramme 386"/>
          <p:cNvSpPr/>
          <p:nvPr/>
        </p:nvSpPr>
        <p:spPr>
          <a:xfrm rot="1961646">
            <a:off x="4353311" y="3588816"/>
            <a:ext cx="640588" cy="61942"/>
          </a:xfrm>
          <a:prstGeom prst="parallelogram">
            <a:avLst>
              <a:gd name="adj" fmla="val 155225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8" name="ZoneTexte 387"/>
          <p:cNvSpPr txBox="1"/>
          <p:nvPr/>
        </p:nvSpPr>
        <p:spPr>
          <a:xfrm>
            <a:off x="6349498" y="2417230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 dirty="0" smtClean="0"/>
              <a:t>H99</a:t>
            </a:r>
          </a:p>
          <a:p>
            <a:pPr algn="ctr"/>
            <a:r>
              <a:rPr lang="fr-FR" sz="800" dirty="0" smtClean="0"/>
              <a:t>chr10</a:t>
            </a:r>
            <a:endParaRPr lang="fr-FR" sz="800" dirty="0"/>
          </a:p>
        </p:txBody>
      </p:sp>
      <p:sp>
        <p:nvSpPr>
          <p:cNvPr id="389" name="ZoneTexte 388"/>
          <p:cNvSpPr txBox="1"/>
          <p:nvPr/>
        </p:nvSpPr>
        <p:spPr>
          <a:xfrm>
            <a:off x="6345124" y="3160455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 dirty="0" smtClean="0"/>
              <a:t>JEC21</a:t>
            </a:r>
          </a:p>
          <a:p>
            <a:pPr algn="ctr"/>
            <a:r>
              <a:rPr lang="fr-FR" sz="800" dirty="0"/>
              <a:t>c</a:t>
            </a:r>
            <a:r>
              <a:rPr lang="fr-FR" sz="800" dirty="0" smtClean="0"/>
              <a:t>hr10</a:t>
            </a:r>
            <a:endParaRPr lang="fr-FR" sz="800" dirty="0"/>
          </a:p>
        </p:txBody>
      </p:sp>
      <p:sp>
        <p:nvSpPr>
          <p:cNvPr id="390" name="ZoneTexte 389"/>
          <p:cNvSpPr txBox="1"/>
          <p:nvPr/>
        </p:nvSpPr>
        <p:spPr>
          <a:xfrm>
            <a:off x="5891772" y="3669505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R265</a:t>
            </a:r>
          </a:p>
          <a:p>
            <a:pPr algn="ctr"/>
            <a:r>
              <a:rPr lang="fr-FR" sz="800" dirty="0" smtClean="0"/>
              <a:t>chr2</a:t>
            </a:r>
            <a:endParaRPr lang="fr-FR" sz="800" dirty="0"/>
          </a:p>
        </p:txBody>
      </p:sp>
      <p:sp>
        <p:nvSpPr>
          <p:cNvPr id="391" name="ZoneTexte 390"/>
          <p:cNvSpPr txBox="1"/>
          <p:nvPr/>
        </p:nvSpPr>
        <p:spPr>
          <a:xfrm>
            <a:off x="4854136" y="2303325"/>
            <a:ext cx="245195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TF</a:t>
            </a:r>
            <a:endParaRPr lang="fr-FR" sz="1000" dirty="0"/>
          </a:p>
        </p:txBody>
      </p:sp>
      <p:sp>
        <p:nvSpPr>
          <p:cNvPr id="392" name="ZoneTexte 391"/>
          <p:cNvSpPr txBox="1"/>
          <p:nvPr/>
        </p:nvSpPr>
        <p:spPr>
          <a:xfrm>
            <a:off x="5125153" y="2298637"/>
            <a:ext cx="233654" cy="1969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Tr</a:t>
            </a:r>
            <a:endParaRPr lang="fr-FR" sz="1000" dirty="0"/>
          </a:p>
        </p:txBody>
      </p:sp>
      <p:sp>
        <p:nvSpPr>
          <p:cNvPr id="393" name="ZoneTexte 392"/>
          <p:cNvSpPr txBox="1"/>
          <p:nvPr/>
        </p:nvSpPr>
        <p:spPr>
          <a:xfrm>
            <a:off x="3624114" y="2160656"/>
            <a:ext cx="32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D</a:t>
            </a:r>
            <a:endParaRPr lang="fr-FR" sz="1400" b="1" dirty="0"/>
          </a:p>
        </p:txBody>
      </p:sp>
      <p:grpSp>
        <p:nvGrpSpPr>
          <p:cNvPr id="546" name="Groupe 545"/>
          <p:cNvGrpSpPr/>
          <p:nvPr/>
        </p:nvGrpSpPr>
        <p:grpSpPr>
          <a:xfrm>
            <a:off x="948774" y="4406619"/>
            <a:ext cx="4770522" cy="1778174"/>
            <a:chOff x="948774" y="4406619"/>
            <a:chExt cx="4770522" cy="1778174"/>
          </a:xfrm>
        </p:grpSpPr>
        <p:grpSp>
          <p:nvGrpSpPr>
            <p:cNvPr id="473" name="Groupe 472"/>
            <p:cNvGrpSpPr/>
            <p:nvPr/>
          </p:nvGrpSpPr>
          <p:grpSpPr>
            <a:xfrm>
              <a:off x="948774" y="4585261"/>
              <a:ext cx="4377862" cy="1599532"/>
              <a:chOff x="948774" y="4585261"/>
              <a:chExt cx="4377862" cy="1599532"/>
            </a:xfrm>
          </p:grpSpPr>
          <p:grpSp>
            <p:nvGrpSpPr>
              <p:cNvPr id="394" name="Groupe 393"/>
              <p:cNvGrpSpPr>
                <a:grpSpLocks noChangeAspect="1"/>
              </p:cNvGrpSpPr>
              <p:nvPr/>
            </p:nvGrpSpPr>
            <p:grpSpPr>
              <a:xfrm>
                <a:off x="948774" y="4585261"/>
                <a:ext cx="4377862" cy="1599532"/>
                <a:chOff x="3575046" y="2406401"/>
                <a:chExt cx="4948531" cy="1808036"/>
              </a:xfrm>
            </p:grpSpPr>
            <p:grpSp>
              <p:nvGrpSpPr>
                <p:cNvPr id="395" name="Groupe 394"/>
                <p:cNvGrpSpPr/>
                <p:nvPr/>
              </p:nvGrpSpPr>
              <p:grpSpPr>
                <a:xfrm>
                  <a:off x="4286581" y="3269901"/>
                  <a:ext cx="3342396" cy="283010"/>
                  <a:chOff x="4041720" y="410384"/>
                  <a:chExt cx="3342396" cy="283010"/>
                </a:xfrm>
              </p:grpSpPr>
              <p:cxnSp>
                <p:nvCxnSpPr>
                  <p:cNvPr id="440" name="Connecteur droit 439"/>
                  <p:cNvCxnSpPr/>
                  <p:nvPr/>
                </p:nvCxnSpPr>
                <p:spPr>
                  <a:xfrm>
                    <a:off x="4145421" y="475332"/>
                    <a:ext cx="2973048" cy="0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41" name="Flèche droite 440"/>
                  <p:cNvSpPr>
                    <a:spLocks/>
                  </p:cNvSpPr>
                  <p:nvPr/>
                </p:nvSpPr>
                <p:spPr>
                  <a:xfrm rot="10800000">
                    <a:off x="6703755" y="410385"/>
                    <a:ext cx="304504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2" name="Flèche droite 441"/>
                  <p:cNvSpPr>
                    <a:spLocks/>
                  </p:cNvSpPr>
                  <p:nvPr/>
                </p:nvSpPr>
                <p:spPr>
                  <a:xfrm>
                    <a:off x="6380830" y="410385"/>
                    <a:ext cx="234468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3" name="Flèche droite 442"/>
                  <p:cNvSpPr>
                    <a:spLocks/>
                  </p:cNvSpPr>
                  <p:nvPr/>
                </p:nvSpPr>
                <p:spPr>
                  <a:xfrm>
                    <a:off x="5169850" y="410385"/>
                    <a:ext cx="238676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4" name="Flèche droite 443"/>
                  <p:cNvSpPr>
                    <a:spLocks/>
                  </p:cNvSpPr>
                  <p:nvPr/>
                </p:nvSpPr>
                <p:spPr>
                  <a:xfrm rot="10800000">
                    <a:off x="5833063" y="410385"/>
                    <a:ext cx="501735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5" name="Flèche droite 444"/>
                  <p:cNvSpPr>
                    <a:spLocks/>
                  </p:cNvSpPr>
                  <p:nvPr/>
                </p:nvSpPr>
                <p:spPr>
                  <a:xfrm>
                    <a:off x="4804299" y="410385"/>
                    <a:ext cx="294571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6" name="Flèche droite 445"/>
                  <p:cNvSpPr>
                    <a:spLocks/>
                  </p:cNvSpPr>
                  <p:nvPr/>
                </p:nvSpPr>
                <p:spPr>
                  <a:xfrm rot="10800000">
                    <a:off x="4397434" y="410384"/>
                    <a:ext cx="355529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7" name="Flèche droite 446"/>
                  <p:cNvSpPr>
                    <a:spLocks/>
                  </p:cNvSpPr>
                  <p:nvPr/>
                </p:nvSpPr>
                <p:spPr>
                  <a:xfrm>
                    <a:off x="7068991" y="410385"/>
                    <a:ext cx="268028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8" name="Flèche droite 447"/>
                  <p:cNvSpPr>
                    <a:spLocks/>
                  </p:cNvSpPr>
                  <p:nvPr/>
                </p:nvSpPr>
                <p:spPr>
                  <a:xfrm>
                    <a:off x="4145421" y="410385"/>
                    <a:ext cx="217693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49" name="ZoneTexte 448"/>
                  <p:cNvSpPr txBox="1"/>
                  <p:nvPr/>
                </p:nvSpPr>
                <p:spPr>
                  <a:xfrm>
                    <a:off x="4041720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3274</a:t>
                    </a:r>
                    <a:endParaRPr lang="fr-FR" sz="800" dirty="0"/>
                  </a:p>
                </p:txBody>
              </p:sp>
              <p:sp>
                <p:nvSpPr>
                  <p:cNvPr id="450" name="ZoneTexte 449"/>
                  <p:cNvSpPr txBox="1"/>
                  <p:nvPr/>
                </p:nvSpPr>
                <p:spPr>
                  <a:xfrm>
                    <a:off x="4385259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3275</a:t>
                    </a:r>
                    <a:endParaRPr lang="fr-FR" sz="800" dirty="0"/>
                  </a:p>
                </p:txBody>
              </p:sp>
              <p:sp>
                <p:nvSpPr>
                  <p:cNvPr id="451" name="ZoneTexte 450"/>
                  <p:cNvSpPr txBox="1"/>
                  <p:nvPr/>
                </p:nvSpPr>
                <p:spPr>
                  <a:xfrm>
                    <a:off x="4714240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3276</a:t>
                    </a:r>
                    <a:endParaRPr lang="fr-FR" sz="800" dirty="0"/>
                  </a:p>
                </p:txBody>
              </p:sp>
              <p:sp>
                <p:nvSpPr>
                  <p:cNvPr id="452" name="ZoneTexte 451"/>
                  <p:cNvSpPr txBox="1"/>
                  <p:nvPr/>
                </p:nvSpPr>
                <p:spPr>
                  <a:xfrm>
                    <a:off x="5069680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3277</a:t>
                    </a:r>
                    <a:endParaRPr lang="fr-FR" sz="800" dirty="0"/>
                  </a:p>
                </p:txBody>
              </p:sp>
              <p:sp>
                <p:nvSpPr>
                  <p:cNvPr id="453" name="ZoneTexte 452"/>
                  <p:cNvSpPr txBox="1"/>
                  <p:nvPr/>
                </p:nvSpPr>
                <p:spPr>
                  <a:xfrm>
                    <a:off x="5866207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3279</a:t>
                    </a:r>
                    <a:endParaRPr lang="fr-FR" sz="800" dirty="0"/>
                  </a:p>
                </p:txBody>
              </p:sp>
              <p:sp>
                <p:nvSpPr>
                  <p:cNvPr id="454" name="ZoneTexte 453"/>
                  <p:cNvSpPr txBox="1"/>
                  <p:nvPr/>
                </p:nvSpPr>
                <p:spPr>
                  <a:xfrm>
                    <a:off x="6311890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3280</a:t>
                    </a:r>
                    <a:endParaRPr lang="fr-FR" sz="800" dirty="0"/>
                  </a:p>
                </p:txBody>
              </p:sp>
              <p:sp>
                <p:nvSpPr>
                  <p:cNvPr id="455" name="ZoneTexte 454"/>
                  <p:cNvSpPr txBox="1"/>
                  <p:nvPr/>
                </p:nvSpPr>
                <p:spPr>
                  <a:xfrm>
                    <a:off x="6653078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3281</a:t>
                    </a:r>
                    <a:endParaRPr lang="fr-FR" sz="800" dirty="0"/>
                  </a:p>
                </p:txBody>
              </p:sp>
              <p:sp>
                <p:nvSpPr>
                  <p:cNvPr id="456" name="ZoneTexte 455"/>
                  <p:cNvSpPr txBox="1"/>
                  <p:nvPr/>
                </p:nvSpPr>
                <p:spPr>
                  <a:xfrm>
                    <a:off x="6994266" y="477950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3282</a:t>
                    </a:r>
                    <a:endParaRPr lang="fr-FR" sz="800" dirty="0"/>
                  </a:p>
                </p:txBody>
              </p:sp>
            </p:grpSp>
            <p:grpSp>
              <p:nvGrpSpPr>
                <p:cNvPr id="396" name="Groupe 395"/>
                <p:cNvGrpSpPr/>
                <p:nvPr/>
              </p:nvGrpSpPr>
              <p:grpSpPr>
                <a:xfrm>
                  <a:off x="3575046" y="2406401"/>
                  <a:ext cx="4948531" cy="292635"/>
                  <a:chOff x="4050334" y="736606"/>
                  <a:chExt cx="4948531" cy="292635"/>
                </a:xfrm>
              </p:grpSpPr>
              <p:cxnSp>
                <p:nvCxnSpPr>
                  <p:cNvPr id="411" name="Connecteur droit 410"/>
                  <p:cNvCxnSpPr/>
                  <p:nvPr/>
                </p:nvCxnSpPr>
                <p:spPr>
                  <a:xfrm>
                    <a:off x="4145421" y="801737"/>
                    <a:ext cx="4768938" cy="368"/>
                  </a:xfrm>
                  <a:prstGeom prst="line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412" name="Groupe 411"/>
                  <p:cNvGrpSpPr/>
                  <p:nvPr/>
                </p:nvGrpSpPr>
                <p:grpSpPr>
                  <a:xfrm>
                    <a:off x="4050334" y="736606"/>
                    <a:ext cx="4948531" cy="292635"/>
                    <a:chOff x="4058947" y="736606"/>
                    <a:chExt cx="4948531" cy="292635"/>
                  </a:xfrm>
                </p:grpSpPr>
                <p:sp>
                  <p:nvSpPr>
                    <p:cNvPr id="413" name="ZoneTexte 412"/>
                    <p:cNvSpPr txBox="1"/>
                    <p:nvPr/>
                  </p:nvSpPr>
                  <p:spPr>
                    <a:xfrm>
                      <a:off x="8285670" y="813797"/>
                      <a:ext cx="389850" cy="21544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fr-FR" sz="800" dirty="0" smtClean="0"/>
                        <a:t>2940</a:t>
                      </a:r>
                      <a:endParaRPr lang="fr-FR" sz="800" dirty="0"/>
                    </a:p>
                  </p:txBody>
                </p:sp>
                <p:grpSp>
                  <p:nvGrpSpPr>
                    <p:cNvPr id="414" name="Groupe 413"/>
                    <p:cNvGrpSpPr/>
                    <p:nvPr/>
                  </p:nvGrpSpPr>
                  <p:grpSpPr>
                    <a:xfrm>
                      <a:off x="4058947" y="736606"/>
                      <a:ext cx="4948531" cy="292635"/>
                      <a:chOff x="4058947" y="736606"/>
                      <a:chExt cx="4948531" cy="292635"/>
                    </a:xfrm>
                  </p:grpSpPr>
                  <p:sp>
                    <p:nvSpPr>
                      <p:cNvPr id="415" name="Flèche droite 414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8281095" y="736606"/>
                        <a:ext cx="304504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16" name="Flèche droite 415"/>
                      <p:cNvSpPr>
                        <a:spLocks/>
                      </p:cNvSpPr>
                      <p:nvPr/>
                    </p:nvSpPr>
                    <p:spPr>
                      <a:xfrm>
                        <a:off x="7958170" y="736607"/>
                        <a:ext cx="234468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17" name="Flèche droite 416"/>
                      <p:cNvSpPr>
                        <a:spLocks/>
                      </p:cNvSpPr>
                      <p:nvPr/>
                    </p:nvSpPr>
                    <p:spPr>
                      <a:xfrm>
                        <a:off x="5169850" y="736607"/>
                        <a:ext cx="238676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18" name="Flèche droite 417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6629353" y="736607"/>
                        <a:ext cx="501735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19" name="Flèche droite 418"/>
                      <p:cNvSpPr>
                        <a:spLocks/>
                      </p:cNvSpPr>
                      <p:nvPr/>
                    </p:nvSpPr>
                    <p:spPr>
                      <a:xfrm>
                        <a:off x="4804299" y="736607"/>
                        <a:ext cx="294571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20" name="Flèche droite 419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4397434" y="736606"/>
                        <a:ext cx="355529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21" name="Flèche droite 420"/>
                      <p:cNvSpPr>
                        <a:spLocks/>
                      </p:cNvSpPr>
                      <p:nvPr/>
                    </p:nvSpPr>
                    <p:spPr>
                      <a:xfrm>
                        <a:off x="8646331" y="736607"/>
                        <a:ext cx="268028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22" name="Flèche droite 421"/>
                      <p:cNvSpPr>
                        <a:spLocks/>
                      </p:cNvSpPr>
                      <p:nvPr/>
                    </p:nvSpPr>
                    <p:spPr>
                      <a:xfrm>
                        <a:off x="4145421" y="736607"/>
                        <a:ext cx="217693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23" name="ZoneTexte 422"/>
                      <p:cNvSpPr txBox="1"/>
                      <p:nvPr/>
                    </p:nvSpPr>
                    <p:spPr>
                      <a:xfrm>
                        <a:off x="4058947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3030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24" name="ZoneTexte 423"/>
                      <p:cNvSpPr txBox="1"/>
                      <p:nvPr/>
                    </p:nvSpPr>
                    <p:spPr>
                      <a:xfrm>
                        <a:off x="4700982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3015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25" name="ZoneTexte 424"/>
                      <p:cNvSpPr txBox="1"/>
                      <p:nvPr/>
                    </p:nvSpPr>
                    <p:spPr>
                      <a:xfrm>
                        <a:off x="5036600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3010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26" name="ZoneTexte 425"/>
                      <p:cNvSpPr txBox="1"/>
                      <p:nvPr/>
                    </p:nvSpPr>
                    <p:spPr>
                      <a:xfrm>
                        <a:off x="5375500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3000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27" name="ZoneTexte 426"/>
                      <p:cNvSpPr txBox="1"/>
                      <p:nvPr/>
                    </p:nvSpPr>
                    <p:spPr>
                      <a:xfrm>
                        <a:off x="4374448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3020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28" name="Flèche droite 427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5451565" y="736607"/>
                        <a:ext cx="238676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29" name="Flèche droite 428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5843211" y="736607"/>
                        <a:ext cx="182222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30" name="ZoneTexte 429"/>
                      <p:cNvSpPr txBox="1"/>
                      <p:nvPr/>
                    </p:nvSpPr>
                    <p:spPr>
                      <a:xfrm>
                        <a:off x="5756334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2995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1" name="Flèche droite 430"/>
                      <p:cNvSpPr>
                        <a:spLocks/>
                      </p:cNvSpPr>
                      <p:nvPr/>
                    </p:nvSpPr>
                    <p:spPr>
                      <a:xfrm>
                        <a:off x="6077265" y="736607"/>
                        <a:ext cx="238676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32" name="ZoneTexte 431"/>
                      <p:cNvSpPr txBox="1"/>
                      <p:nvPr/>
                    </p:nvSpPr>
                    <p:spPr>
                      <a:xfrm>
                        <a:off x="5999354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2990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3" name="Flèche droite 432"/>
                      <p:cNvSpPr>
                        <a:spLocks/>
                      </p:cNvSpPr>
                      <p:nvPr/>
                    </p:nvSpPr>
                    <p:spPr>
                      <a:xfrm>
                        <a:off x="6369935" y="736607"/>
                        <a:ext cx="238676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34" name="ZoneTexte 433"/>
                      <p:cNvSpPr txBox="1"/>
                      <p:nvPr/>
                    </p:nvSpPr>
                    <p:spPr>
                      <a:xfrm>
                        <a:off x="6292427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2985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5" name="ZoneTexte 434"/>
                      <p:cNvSpPr txBox="1"/>
                      <p:nvPr/>
                    </p:nvSpPr>
                    <p:spPr>
                      <a:xfrm>
                        <a:off x="6716143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2980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6" name="ZoneTexte 435"/>
                      <p:cNvSpPr txBox="1"/>
                      <p:nvPr/>
                    </p:nvSpPr>
                    <p:spPr>
                      <a:xfrm>
                        <a:off x="7446499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2960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7" name="ZoneTexte 436"/>
                      <p:cNvSpPr txBox="1"/>
                      <p:nvPr/>
                    </p:nvSpPr>
                    <p:spPr>
                      <a:xfrm>
                        <a:off x="7897081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2950</a:t>
                        </a:r>
                        <a:endParaRPr lang="fr-FR" sz="800" dirty="0"/>
                      </a:p>
                    </p:txBody>
                  </p:sp>
                  <p:sp>
                    <p:nvSpPr>
                      <p:cNvPr id="438" name="Flèche droite 437"/>
                      <p:cNvSpPr>
                        <a:spLocks/>
                      </p:cNvSpPr>
                      <p:nvPr/>
                    </p:nvSpPr>
                    <p:spPr>
                      <a:xfrm rot="10800000">
                        <a:off x="7390771" y="736607"/>
                        <a:ext cx="501735" cy="130629"/>
                      </a:xfrm>
                      <a:prstGeom prst="rightArrow">
                        <a:avLst/>
                      </a:prstGeom>
                      <a:solidFill>
                        <a:schemeClr val="accent2"/>
                      </a:solidFill>
                      <a:ln>
                        <a:solidFill>
                          <a:srgbClr val="FFC000"/>
                        </a:solidFill>
                      </a:ln>
                    </p:spPr>
                    <p:style>
                      <a:lnRef idx="2">
                        <a:schemeClr val="accent1">
                          <a:shade val="50000"/>
                        </a:schemeClr>
                      </a:lnRef>
                      <a:fillRef idx="1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lt1"/>
                      </a:fontRef>
                    </p:style>
                    <p:txBody>
                      <a:bodyPr rtlCol="0" anchor="ctr"/>
                      <a:lstStyle/>
                      <a:p>
                        <a:pPr algn="ctr"/>
                        <a:endParaRPr lang="fr-FR" sz="800"/>
                      </a:p>
                    </p:txBody>
                  </p:sp>
                  <p:sp>
                    <p:nvSpPr>
                      <p:cNvPr id="439" name="ZoneTexte 438"/>
                      <p:cNvSpPr txBox="1"/>
                      <p:nvPr/>
                    </p:nvSpPr>
                    <p:spPr>
                      <a:xfrm>
                        <a:off x="8617628" y="813797"/>
                        <a:ext cx="389850" cy="215444"/>
                      </a:xfrm>
                      <a:prstGeom prst="rect">
                        <a:avLst/>
                      </a:prstGeom>
                      <a:noFill/>
                    </p:spPr>
                    <p:txBody>
                      <a:bodyPr wrap="none" rtlCol="0">
                        <a:spAutoFit/>
                      </a:bodyPr>
                      <a:lstStyle/>
                      <a:p>
                        <a:r>
                          <a:rPr lang="fr-FR" sz="800" dirty="0" smtClean="0"/>
                          <a:t>2930</a:t>
                        </a:r>
                        <a:endParaRPr lang="fr-FR" sz="800" dirty="0"/>
                      </a:p>
                    </p:txBody>
                  </p:sp>
                </p:grpSp>
              </p:grpSp>
            </p:grpSp>
            <p:grpSp>
              <p:nvGrpSpPr>
                <p:cNvPr id="397" name="Groupe 396"/>
                <p:cNvGrpSpPr/>
                <p:nvPr/>
              </p:nvGrpSpPr>
              <p:grpSpPr>
                <a:xfrm>
                  <a:off x="4967664" y="3917328"/>
                  <a:ext cx="2124990" cy="297109"/>
                  <a:chOff x="5425519" y="1309544"/>
                  <a:chExt cx="2124990" cy="297109"/>
                </a:xfrm>
              </p:grpSpPr>
              <p:cxnSp>
                <p:nvCxnSpPr>
                  <p:cNvPr id="398" name="Connecteur droit 397"/>
                  <p:cNvCxnSpPr/>
                  <p:nvPr/>
                </p:nvCxnSpPr>
                <p:spPr>
                  <a:xfrm>
                    <a:off x="5482390" y="1374858"/>
                    <a:ext cx="1834964" cy="1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99" name="ZoneTexte 398"/>
                  <p:cNvSpPr txBox="1"/>
                  <p:nvPr/>
                </p:nvSpPr>
                <p:spPr>
                  <a:xfrm>
                    <a:off x="5425519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2322</a:t>
                    </a:r>
                    <a:endParaRPr lang="fr-FR" sz="800" dirty="0"/>
                  </a:p>
                </p:txBody>
              </p:sp>
              <p:sp>
                <p:nvSpPr>
                  <p:cNvPr id="400" name="ZoneTexte 399"/>
                  <p:cNvSpPr txBox="1"/>
                  <p:nvPr/>
                </p:nvSpPr>
                <p:spPr>
                  <a:xfrm>
                    <a:off x="5755372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2321</a:t>
                    </a:r>
                    <a:endParaRPr lang="fr-FR" sz="800" dirty="0"/>
                  </a:p>
                </p:txBody>
              </p:sp>
              <p:sp>
                <p:nvSpPr>
                  <p:cNvPr id="401" name="ZoneTexte 400"/>
                  <p:cNvSpPr txBox="1"/>
                  <p:nvPr/>
                </p:nvSpPr>
                <p:spPr>
                  <a:xfrm>
                    <a:off x="6118917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2320</a:t>
                    </a:r>
                    <a:endParaRPr lang="fr-FR" sz="800" dirty="0"/>
                  </a:p>
                </p:txBody>
              </p:sp>
              <p:sp>
                <p:nvSpPr>
                  <p:cNvPr id="402" name="ZoneTexte 401"/>
                  <p:cNvSpPr txBox="1"/>
                  <p:nvPr/>
                </p:nvSpPr>
                <p:spPr>
                  <a:xfrm>
                    <a:off x="6454077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2319</a:t>
                    </a:r>
                    <a:endParaRPr lang="fr-FR" sz="800" dirty="0"/>
                  </a:p>
                </p:txBody>
              </p:sp>
              <p:sp>
                <p:nvSpPr>
                  <p:cNvPr id="403" name="ZoneTexte 402"/>
                  <p:cNvSpPr txBox="1"/>
                  <p:nvPr/>
                </p:nvSpPr>
                <p:spPr>
                  <a:xfrm>
                    <a:off x="6848003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2318</a:t>
                    </a:r>
                    <a:endParaRPr lang="fr-FR" sz="800" dirty="0"/>
                  </a:p>
                </p:txBody>
              </p:sp>
              <p:sp>
                <p:nvSpPr>
                  <p:cNvPr id="404" name="ZoneTexte 403"/>
                  <p:cNvSpPr txBox="1"/>
                  <p:nvPr/>
                </p:nvSpPr>
                <p:spPr>
                  <a:xfrm>
                    <a:off x="7160659" y="1391209"/>
                    <a:ext cx="389850" cy="21544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fr-FR" sz="800" dirty="0" smtClean="0"/>
                      <a:t>2317</a:t>
                    </a:r>
                    <a:endParaRPr lang="fr-FR" sz="800" dirty="0"/>
                  </a:p>
                </p:txBody>
              </p:sp>
              <p:sp>
                <p:nvSpPr>
                  <p:cNvPr id="405" name="Flèche droite 404"/>
                  <p:cNvSpPr>
                    <a:spLocks/>
                  </p:cNvSpPr>
                  <p:nvPr/>
                </p:nvSpPr>
                <p:spPr>
                  <a:xfrm rot="10800000">
                    <a:off x="6856155" y="1309545"/>
                    <a:ext cx="304504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06" name="Flèche droite 405"/>
                  <p:cNvSpPr>
                    <a:spLocks/>
                  </p:cNvSpPr>
                  <p:nvPr/>
                </p:nvSpPr>
                <p:spPr>
                  <a:xfrm>
                    <a:off x="6533230" y="1309545"/>
                    <a:ext cx="234468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07" name="Flèche droite 406"/>
                  <p:cNvSpPr>
                    <a:spLocks/>
                  </p:cNvSpPr>
                  <p:nvPr/>
                </p:nvSpPr>
                <p:spPr>
                  <a:xfrm>
                    <a:off x="6130179" y="1309545"/>
                    <a:ext cx="294571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08" name="Flèche droite 407"/>
                  <p:cNvSpPr>
                    <a:spLocks/>
                  </p:cNvSpPr>
                  <p:nvPr/>
                </p:nvSpPr>
                <p:spPr>
                  <a:xfrm rot="10800000">
                    <a:off x="5723314" y="1309544"/>
                    <a:ext cx="355529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09" name="Flèche droite 408"/>
                  <p:cNvSpPr>
                    <a:spLocks/>
                  </p:cNvSpPr>
                  <p:nvPr/>
                </p:nvSpPr>
                <p:spPr>
                  <a:xfrm>
                    <a:off x="7221391" y="1309545"/>
                    <a:ext cx="268028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10" name="Flèche droite 409"/>
                  <p:cNvSpPr>
                    <a:spLocks/>
                  </p:cNvSpPr>
                  <p:nvPr/>
                </p:nvSpPr>
                <p:spPr>
                  <a:xfrm>
                    <a:off x="5471301" y="1309545"/>
                    <a:ext cx="217693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</p:grpSp>
          <p:sp>
            <p:nvSpPr>
              <p:cNvPr id="457" name="Parallélogramme 456"/>
              <p:cNvSpPr/>
              <p:nvPr/>
            </p:nvSpPr>
            <p:spPr>
              <a:xfrm rot="19720536" flipH="1">
                <a:off x="4225733" y="5050828"/>
                <a:ext cx="983833" cy="88871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59" name="Parallélogramme 458"/>
              <p:cNvSpPr/>
              <p:nvPr/>
            </p:nvSpPr>
            <p:spPr>
              <a:xfrm rot="19720536" flipH="1">
                <a:off x="3906047" y="5033921"/>
                <a:ext cx="1073018" cy="134382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0" name="Parallélogramme 459"/>
              <p:cNvSpPr/>
              <p:nvPr/>
            </p:nvSpPr>
            <p:spPr>
              <a:xfrm rot="19720536" flipH="1">
                <a:off x="3597219" y="5050563"/>
                <a:ext cx="1040640" cy="105782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1" name="Parallélogramme 460"/>
              <p:cNvSpPr/>
              <p:nvPr/>
            </p:nvSpPr>
            <p:spPr>
              <a:xfrm rot="19720536" flipH="1">
                <a:off x="3132515" y="4990486"/>
                <a:ext cx="1217022" cy="219519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2" name="Parallélogramme 461"/>
              <p:cNvSpPr/>
              <p:nvPr/>
            </p:nvSpPr>
            <p:spPr>
              <a:xfrm rot="2129441">
                <a:off x="1901766" y="5040010"/>
                <a:ext cx="945940" cy="122959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3" name="Parallélogramme 462"/>
              <p:cNvSpPr/>
              <p:nvPr/>
            </p:nvSpPr>
            <p:spPr>
              <a:xfrm rot="2129441">
                <a:off x="1597868" y="5034922"/>
                <a:ext cx="958062" cy="136978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4" name="Parallélogramme 463"/>
              <p:cNvSpPr/>
              <p:nvPr/>
            </p:nvSpPr>
            <p:spPr>
              <a:xfrm rot="2129441">
                <a:off x="1234749" y="5024884"/>
                <a:ext cx="1023046" cy="176738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5" name="Parallélogramme 464"/>
              <p:cNvSpPr/>
              <p:nvPr/>
            </p:nvSpPr>
            <p:spPr>
              <a:xfrm rot="2129441">
                <a:off x="965402" y="5045370"/>
                <a:ext cx="967418" cy="130053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6" name="Parallélogramme 465"/>
              <p:cNvSpPr/>
              <p:nvPr/>
            </p:nvSpPr>
            <p:spPr>
              <a:xfrm rot="2129441">
                <a:off x="2260201" y="5665116"/>
                <a:ext cx="780623" cy="134826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7" name="Parallélogramme 466"/>
              <p:cNvSpPr/>
              <p:nvPr/>
            </p:nvSpPr>
            <p:spPr>
              <a:xfrm rot="2129441">
                <a:off x="2267090" y="5663486"/>
                <a:ext cx="780623" cy="134826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8" name="Parallélogramme 467"/>
              <p:cNvSpPr/>
              <p:nvPr/>
            </p:nvSpPr>
            <p:spPr>
              <a:xfrm rot="2129441">
                <a:off x="1917711" y="5646713"/>
                <a:ext cx="820748" cy="165063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69" name="Parallélogramme 468"/>
              <p:cNvSpPr/>
              <p:nvPr/>
            </p:nvSpPr>
            <p:spPr>
              <a:xfrm rot="2129441">
                <a:off x="1632817" y="5667594"/>
                <a:ext cx="780623" cy="134826"/>
              </a:xfrm>
              <a:prstGeom prst="parallelogram">
                <a:avLst>
                  <a:gd name="adj" fmla="val 142932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0" name="Parallélogramme 469"/>
              <p:cNvSpPr/>
              <p:nvPr/>
            </p:nvSpPr>
            <p:spPr>
              <a:xfrm rot="19720536" flipH="1">
                <a:off x="3110126" y="5688174"/>
                <a:ext cx="814969" cy="93797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1" name="Parallélogramme 470"/>
              <p:cNvSpPr/>
              <p:nvPr/>
            </p:nvSpPr>
            <p:spPr>
              <a:xfrm rot="19720536" flipH="1">
                <a:off x="3412606" y="5668269"/>
                <a:ext cx="861562" cy="128647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472" name="Parallélogramme 471"/>
              <p:cNvSpPr/>
              <p:nvPr/>
            </p:nvSpPr>
            <p:spPr>
              <a:xfrm rot="19720536" flipH="1">
                <a:off x="3738458" y="5685497"/>
                <a:ext cx="785155" cy="93797"/>
              </a:xfrm>
              <a:prstGeom prst="parallelogram">
                <a:avLst>
                  <a:gd name="adj" fmla="val 171690"/>
                </a:avLst>
              </a:pr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</p:grpSp>
        <p:sp>
          <p:nvSpPr>
            <p:cNvPr id="474" name="ZoneTexte 473"/>
            <p:cNvSpPr txBox="1"/>
            <p:nvPr/>
          </p:nvSpPr>
          <p:spPr>
            <a:xfrm>
              <a:off x="5231662" y="4485160"/>
              <a:ext cx="4876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JEC21</a:t>
              </a:r>
            </a:p>
            <a:p>
              <a:pPr algn="ctr"/>
              <a:r>
                <a:rPr lang="fr-FR" sz="800" dirty="0" smtClean="0"/>
                <a:t>chr7</a:t>
              </a:r>
              <a:endParaRPr lang="fr-FR" sz="800" dirty="0"/>
            </a:p>
          </p:txBody>
        </p:sp>
        <p:sp>
          <p:nvSpPr>
            <p:cNvPr id="475" name="ZoneTexte 474"/>
            <p:cNvSpPr txBox="1"/>
            <p:nvPr/>
          </p:nvSpPr>
          <p:spPr>
            <a:xfrm>
              <a:off x="4524797" y="5251749"/>
              <a:ext cx="3962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1000" b="1" dirty="0" smtClean="0"/>
                <a:t>H99</a:t>
              </a:r>
            </a:p>
            <a:p>
              <a:pPr algn="ctr"/>
              <a:r>
                <a:rPr lang="fr-FR" sz="800" dirty="0" smtClean="0"/>
                <a:t>chr8</a:t>
              </a:r>
              <a:endParaRPr lang="fr-FR" sz="800" dirty="0"/>
            </a:p>
          </p:txBody>
        </p:sp>
        <p:sp>
          <p:nvSpPr>
            <p:cNvPr id="476" name="ZoneTexte 475"/>
            <p:cNvSpPr txBox="1"/>
            <p:nvPr/>
          </p:nvSpPr>
          <p:spPr>
            <a:xfrm>
              <a:off x="4002243" y="5788263"/>
              <a:ext cx="4539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b="1" dirty="0" smtClean="0"/>
                <a:t>R265</a:t>
              </a:r>
            </a:p>
            <a:p>
              <a:pPr algn="ctr"/>
              <a:r>
                <a:rPr lang="fr-FR" sz="800" dirty="0" smtClean="0"/>
                <a:t>chr2</a:t>
              </a:r>
              <a:endParaRPr lang="fr-FR" sz="800" dirty="0"/>
            </a:p>
          </p:txBody>
        </p:sp>
        <p:sp>
          <p:nvSpPr>
            <p:cNvPr id="477" name="ZoneTexte 476"/>
            <p:cNvSpPr txBox="1"/>
            <p:nvPr/>
          </p:nvSpPr>
          <p:spPr>
            <a:xfrm>
              <a:off x="4000416" y="4406619"/>
              <a:ext cx="245195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TF</a:t>
              </a:r>
              <a:endParaRPr lang="fr-FR" sz="1000" dirty="0"/>
            </a:p>
          </p:txBody>
        </p:sp>
        <p:sp>
          <p:nvSpPr>
            <p:cNvPr id="478" name="ZoneTexte 477"/>
            <p:cNvSpPr txBox="1"/>
            <p:nvPr/>
          </p:nvSpPr>
          <p:spPr>
            <a:xfrm>
              <a:off x="3311554" y="4408988"/>
              <a:ext cx="233654" cy="1969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Tr</a:t>
              </a:r>
              <a:endParaRPr lang="fr-FR" sz="1000" dirty="0"/>
            </a:p>
          </p:txBody>
        </p:sp>
      </p:grpSp>
      <p:sp>
        <p:nvSpPr>
          <p:cNvPr id="479" name="ZoneTexte 478"/>
          <p:cNvSpPr txBox="1"/>
          <p:nvPr/>
        </p:nvSpPr>
        <p:spPr>
          <a:xfrm>
            <a:off x="644601" y="4368580"/>
            <a:ext cx="32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E</a:t>
            </a:r>
            <a:endParaRPr lang="fr-FR" sz="1400" b="1" dirty="0"/>
          </a:p>
        </p:txBody>
      </p:sp>
      <p:grpSp>
        <p:nvGrpSpPr>
          <p:cNvPr id="564" name="Groupe 563"/>
          <p:cNvGrpSpPr/>
          <p:nvPr/>
        </p:nvGrpSpPr>
        <p:grpSpPr>
          <a:xfrm>
            <a:off x="1486773" y="6956287"/>
            <a:ext cx="3855140" cy="1803290"/>
            <a:chOff x="1486773" y="6956287"/>
            <a:chExt cx="3855140" cy="1803290"/>
          </a:xfrm>
        </p:grpSpPr>
        <p:grpSp>
          <p:nvGrpSpPr>
            <p:cNvPr id="480" name="Groupe 479"/>
            <p:cNvGrpSpPr/>
            <p:nvPr/>
          </p:nvGrpSpPr>
          <p:grpSpPr>
            <a:xfrm>
              <a:off x="1486773" y="6956287"/>
              <a:ext cx="3855140" cy="1803290"/>
              <a:chOff x="3560891" y="2409604"/>
              <a:chExt cx="3855140" cy="1803290"/>
            </a:xfrm>
          </p:grpSpPr>
          <p:grpSp>
            <p:nvGrpSpPr>
              <p:cNvPr id="481" name="Groupe 480"/>
              <p:cNvGrpSpPr/>
              <p:nvPr/>
            </p:nvGrpSpPr>
            <p:grpSpPr>
              <a:xfrm>
                <a:off x="3955976" y="3265073"/>
                <a:ext cx="3064971" cy="288614"/>
                <a:chOff x="3506976" y="1958371"/>
                <a:chExt cx="3064971" cy="288614"/>
              </a:xfrm>
            </p:grpSpPr>
            <p:grpSp>
              <p:nvGrpSpPr>
                <p:cNvPr id="526" name="Groupe 525"/>
                <p:cNvGrpSpPr/>
                <p:nvPr/>
              </p:nvGrpSpPr>
              <p:grpSpPr>
                <a:xfrm>
                  <a:off x="3557802" y="1958371"/>
                  <a:ext cx="2912790" cy="130630"/>
                  <a:chOff x="3557802" y="1958371"/>
                  <a:chExt cx="2912790" cy="130630"/>
                </a:xfrm>
              </p:grpSpPr>
              <p:cxnSp>
                <p:nvCxnSpPr>
                  <p:cNvPr id="536" name="Connecteur droit 535"/>
                  <p:cNvCxnSpPr>
                    <a:endCxn id="545" idx="3"/>
                  </p:cNvCxnSpPr>
                  <p:nvPr/>
                </p:nvCxnSpPr>
                <p:spPr>
                  <a:xfrm flipV="1">
                    <a:off x="3557802" y="2023687"/>
                    <a:ext cx="2912790" cy="7854"/>
                  </a:xfrm>
                  <a:prstGeom prst="line">
                    <a:avLst/>
                  </a:prstGeom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37" name="Flèche droite 536"/>
                  <p:cNvSpPr>
                    <a:spLocks/>
                  </p:cNvSpPr>
                  <p:nvPr/>
                </p:nvSpPr>
                <p:spPr>
                  <a:xfrm>
                    <a:off x="3884337" y="1958372"/>
                    <a:ext cx="295233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38" name="Flèche droite 537"/>
                  <p:cNvSpPr>
                    <a:spLocks/>
                  </p:cNvSpPr>
                  <p:nvPr/>
                </p:nvSpPr>
                <p:spPr>
                  <a:xfrm rot="10800000">
                    <a:off x="3557803" y="1958372"/>
                    <a:ext cx="287424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39" name="Flèche droite 538"/>
                  <p:cNvSpPr>
                    <a:spLocks/>
                  </p:cNvSpPr>
                  <p:nvPr/>
                </p:nvSpPr>
                <p:spPr>
                  <a:xfrm>
                    <a:off x="4196730" y="1958372"/>
                    <a:ext cx="483972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0" name="Flèche droite 539"/>
                  <p:cNvSpPr>
                    <a:spLocks/>
                  </p:cNvSpPr>
                  <p:nvPr/>
                </p:nvSpPr>
                <p:spPr>
                  <a:xfrm rot="10800000">
                    <a:off x="4789002" y="1958371"/>
                    <a:ext cx="159703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1" name="Flèche droite 540"/>
                  <p:cNvSpPr>
                    <a:spLocks/>
                  </p:cNvSpPr>
                  <p:nvPr/>
                </p:nvSpPr>
                <p:spPr>
                  <a:xfrm rot="10800000">
                    <a:off x="4961053" y="1958371"/>
                    <a:ext cx="393569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2" name="Flèche droite 541"/>
                  <p:cNvSpPr>
                    <a:spLocks/>
                  </p:cNvSpPr>
                  <p:nvPr/>
                </p:nvSpPr>
                <p:spPr>
                  <a:xfrm>
                    <a:off x="5422935" y="1958372"/>
                    <a:ext cx="319696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3" name="Flèche droite 542"/>
                  <p:cNvSpPr>
                    <a:spLocks/>
                  </p:cNvSpPr>
                  <p:nvPr/>
                </p:nvSpPr>
                <p:spPr>
                  <a:xfrm>
                    <a:off x="5836199" y="1958372"/>
                    <a:ext cx="140900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4" name="Flèche droite 543"/>
                  <p:cNvSpPr>
                    <a:spLocks/>
                  </p:cNvSpPr>
                  <p:nvPr/>
                </p:nvSpPr>
                <p:spPr>
                  <a:xfrm rot="10800000">
                    <a:off x="6067695" y="1958371"/>
                    <a:ext cx="159703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45" name="Flèche droite 544"/>
                  <p:cNvSpPr>
                    <a:spLocks/>
                  </p:cNvSpPr>
                  <p:nvPr/>
                </p:nvSpPr>
                <p:spPr>
                  <a:xfrm>
                    <a:off x="6329692" y="1958372"/>
                    <a:ext cx="140900" cy="130629"/>
                  </a:xfrm>
                  <a:prstGeom prst="rightArrow">
                    <a:avLst/>
                  </a:prstGeom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  <p:sp>
              <p:nvSpPr>
                <p:cNvPr id="527" name="ZoneTexte 526"/>
                <p:cNvSpPr txBox="1"/>
                <p:nvPr/>
              </p:nvSpPr>
              <p:spPr>
                <a:xfrm>
                  <a:off x="3506976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4823</a:t>
                  </a:r>
                  <a:endParaRPr lang="fr-FR" sz="800" dirty="0"/>
                </a:p>
              </p:txBody>
            </p:sp>
            <p:sp>
              <p:nvSpPr>
                <p:cNvPr id="528" name="ZoneTexte 527"/>
                <p:cNvSpPr txBox="1"/>
                <p:nvPr/>
              </p:nvSpPr>
              <p:spPr>
                <a:xfrm>
                  <a:off x="3832040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4822</a:t>
                  </a:r>
                  <a:endParaRPr lang="fr-FR" sz="800" dirty="0"/>
                </a:p>
              </p:txBody>
            </p:sp>
            <p:sp>
              <p:nvSpPr>
                <p:cNvPr id="529" name="ZoneTexte 528"/>
                <p:cNvSpPr txBox="1"/>
                <p:nvPr/>
              </p:nvSpPr>
              <p:spPr>
                <a:xfrm>
                  <a:off x="4217508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4821</a:t>
                  </a:r>
                  <a:endParaRPr lang="fr-FR" sz="800" dirty="0"/>
                </a:p>
              </p:txBody>
            </p:sp>
            <p:sp>
              <p:nvSpPr>
                <p:cNvPr id="530" name="ZoneTexte 529"/>
                <p:cNvSpPr txBox="1"/>
                <p:nvPr/>
              </p:nvSpPr>
              <p:spPr>
                <a:xfrm>
                  <a:off x="4672022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4820</a:t>
                  </a:r>
                  <a:endParaRPr lang="fr-FR" sz="800" dirty="0"/>
                </a:p>
              </p:txBody>
            </p:sp>
            <p:sp>
              <p:nvSpPr>
                <p:cNvPr id="531" name="ZoneTexte 530"/>
                <p:cNvSpPr txBox="1"/>
                <p:nvPr/>
              </p:nvSpPr>
              <p:spPr>
                <a:xfrm>
                  <a:off x="4977261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4819</a:t>
                  </a:r>
                  <a:endParaRPr lang="fr-FR" sz="800" dirty="0"/>
                </a:p>
              </p:txBody>
            </p:sp>
            <p:sp>
              <p:nvSpPr>
                <p:cNvPr id="532" name="ZoneTexte 531"/>
                <p:cNvSpPr txBox="1"/>
                <p:nvPr/>
              </p:nvSpPr>
              <p:spPr>
                <a:xfrm>
                  <a:off x="5385095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4818</a:t>
                  </a:r>
                  <a:endParaRPr lang="fr-FR" sz="800" dirty="0"/>
                </a:p>
              </p:txBody>
            </p:sp>
            <p:sp>
              <p:nvSpPr>
                <p:cNvPr id="533" name="ZoneTexte 532"/>
                <p:cNvSpPr txBox="1"/>
                <p:nvPr/>
              </p:nvSpPr>
              <p:spPr>
                <a:xfrm>
                  <a:off x="5689953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4817</a:t>
                  </a:r>
                  <a:endParaRPr lang="fr-FR" sz="800" dirty="0"/>
                </a:p>
              </p:txBody>
            </p:sp>
            <p:sp>
              <p:nvSpPr>
                <p:cNvPr id="534" name="ZoneTexte 533"/>
                <p:cNvSpPr txBox="1"/>
                <p:nvPr/>
              </p:nvSpPr>
              <p:spPr>
                <a:xfrm>
                  <a:off x="5936737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4816</a:t>
                  </a:r>
                  <a:endParaRPr lang="fr-FR" sz="800" dirty="0"/>
                </a:p>
              </p:txBody>
            </p:sp>
            <p:sp>
              <p:nvSpPr>
                <p:cNvPr id="535" name="ZoneTexte 534"/>
                <p:cNvSpPr txBox="1"/>
                <p:nvPr/>
              </p:nvSpPr>
              <p:spPr>
                <a:xfrm>
                  <a:off x="6182097" y="2031541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7845</a:t>
                  </a:r>
                  <a:endParaRPr lang="fr-FR" sz="800" dirty="0"/>
                </a:p>
              </p:txBody>
            </p:sp>
          </p:grpSp>
          <p:grpSp>
            <p:nvGrpSpPr>
              <p:cNvPr id="482" name="Groupe 481"/>
              <p:cNvGrpSpPr/>
              <p:nvPr/>
            </p:nvGrpSpPr>
            <p:grpSpPr>
              <a:xfrm>
                <a:off x="3560891" y="2409604"/>
                <a:ext cx="3855140" cy="287982"/>
                <a:chOff x="3562257" y="2503582"/>
                <a:chExt cx="3855140" cy="287982"/>
              </a:xfrm>
            </p:grpSpPr>
            <p:sp>
              <p:nvSpPr>
                <p:cNvPr id="500" name="ZoneTexte 499"/>
                <p:cNvSpPr txBox="1"/>
                <p:nvPr/>
              </p:nvSpPr>
              <p:spPr>
                <a:xfrm>
                  <a:off x="3562257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2490</a:t>
                  </a:r>
                  <a:endParaRPr lang="fr-FR" sz="800" dirty="0"/>
                </a:p>
              </p:txBody>
            </p:sp>
            <p:sp>
              <p:nvSpPr>
                <p:cNvPr id="501" name="ZoneTexte 500"/>
                <p:cNvSpPr txBox="1"/>
                <p:nvPr/>
              </p:nvSpPr>
              <p:spPr>
                <a:xfrm>
                  <a:off x="3882969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2480</a:t>
                  </a:r>
                  <a:endParaRPr lang="fr-FR" sz="800" dirty="0"/>
                </a:p>
              </p:txBody>
            </p:sp>
            <p:sp>
              <p:nvSpPr>
                <p:cNvPr id="502" name="ZoneTexte 501"/>
                <p:cNvSpPr txBox="1"/>
                <p:nvPr/>
              </p:nvSpPr>
              <p:spPr>
                <a:xfrm>
                  <a:off x="4272819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2470</a:t>
                  </a:r>
                  <a:endParaRPr lang="fr-FR" sz="800" dirty="0"/>
                </a:p>
              </p:txBody>
            </p:sp>
            <p:sp>
              <p:nvSpPr>
                <p:cNvPr id="503" name="ZoneTexte 502"/>
                <p:cNvSpPr txBox="1"/>
                <p:nvPr/>
              </p:nvSpPr>
              <p:spPr>
                <a:xfrm>
                  <a:off x="4723499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2460</a:t>
                  </a:r>
                  <a:endParaRPr lang="fr-FR" sz="800" dirty="0"/>
                </a:p>
              </p:txBody>
            </p:sp>
            <p:sp>
              <p:nvSpPr>
                <p:cNvPr id="504" name="ZoneTexte 503"/>
                <p:cNvSpPr txBox="1"/>
                <p:nvPr/>
              </p:nvSpPr>
              <p:spPr>
                <a:xfrm>
                  <a:off x="4993860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2455</a:t>
                  </a:r>
                  <a:endParaRPr lang="fr-FR" sz="800" dirty="0"/>
                </a:p>
              </p:txBody>
            </p:sp>
            <p:grpSp>
              <p:nvGrpSpPr>
                <p:cNvPr id="505" name="Groupe 504"/>
                <p:cNvGrpSpPr/>
                <p:nvPr/>
              </p:nvGrpSpPr>
              <p:grpSpPr>
                <a:xfrm>
                  <a:off x="3625573" y="2503582"/>
                  <a:ext cx="3701459" cy="130630"/>
                  <a:chOff x="3625573" y="2503582"/>
                  <a:chExt cx="3701459" cy="130630"/>
                </a:xfrm>
              </p:grpSpPr>
              <p:cxnSp>
                <p:nvCxnSpPr>
                  <p:cNvPr id="513" name="Connecteur droit 512"/>
                  <p:cNvCxnSpPr/>
                  <p:nvPr/>
                </p:nvCxnSpPr>
                <p:spPr>
                  <a:xfrm flipV="1">
                    <a:off x="4414242" y="2564970"/>
                    <a:ext cx="2912790" cy="7854"/>
                  </a:xfrm>
                  <a:prstGeom prst="line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514" name="Flèche droite 513"/>
                  <p:cNvSpPr>
                    <a:spLocks/>
                  </p:cNvSpPr>
                  <p:nvPr/>
                </p:nvSpPr>
                <p:spPr>
                  <a:xfrm>
                    <a:off x="3952107" y="2503583"/>
                    <a:ext cx="295233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15" name="Flèche droite 514"/>
                  <p:cNvSpPr>
                    <a:spLocks/>
                  </p:cNvSpPr>
                  <p:nvPr/>
                </p:nvSpPr>
                <p:spPr>
                  <a:xfrm rot="10800000">
                    <a:off x="3625573" y="2503582"/>
                    <a:ext cx="287424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16" name="Flèche droite 515"/>
                  <p:cNvSpPr>
                    <a:spLocks/>
                  </p:cNvSpPr>
                  <p:nvPr/>
                </p:nvSpPr>
                <p:spPr>
                  <a:xfrm>
                    <a:off x="4264500" y="2503583"/>
                    <a:ext cx="483972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17" name="Flèche droite 516"/>
                  <p:cNvSpPr>
                    <a:spLocks/>
                  </p:cNvSpPr>
                  <p:nvPr/>
                </p:nvSpPr>
                <p:spPr>
                  <a:xfrm rot="10800000">
                    <a:off x="5645442" y="2503583"/>
                    <a:ext cx="159703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18" name="Flèche droite 517"/>
                  <p:cNvSpPr>
                    <a:spLocks/>
                  </p:cNvSpPr>
                  <p:nvPr/>
                </p:nvSpPr>
                <p:spPr>
                  <a:xfrm rot="10800000">
                    <a:off x="5817493" y="2503583"/>
                    <a:ext cx="393569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19" name="Flèche droite 518"/>
                  <p:cNvSpPr>
                    <a:spLocks/>
                  </p:cNvSpPr>
                  <p:nvPr/>
                </p:nvSpPr>
                <p:spPr>
                  <a:xfrm>
                    <a:off x="6279375" y="2503583"/>
                    <a:ext cx="319696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0" name="Flèche droite 519"/>
                  <p:cNvSpPr>
                    <a:spLocks/>
                  </p:cNvSpPr>
                  <p:nvPr/>
                </p:nvSpPr>
                <p:spPr>
                  <a:xfrm>
                    <a:off x="6692639" y="2503583"/>
                    <a:ext cx="140900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1" name="Flèche droite 520"/>
                  <p:cNvSpPr>
                    <a:spLocks/>
                  </p:cNvSpPr>
                  <p:nvPr/>
                </p:nvSpPr>
                <p:spPr>
                  <a:xfrm rot="10800000">
                    <a:off x="6924135" y="2503583"/>
                    <a:ext cx="159703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2" name="Flèche droite 521"/>
                  <p:cNvSpPr>
                    <a:spLocks/>
                  </p:cNvSpPr>
                  <p:nvPr/>
                </p:nvSpPr>
                <p:spPr>
                  <a:xfrm>
                    <a:off x="7186132" y="2503583"/>
                    <a:ext cx="140900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3" name="Flèche droite 522"/>
                  <p:cNvSpPr>
                    <a:spLocks/>
                  </p:cNvSpPr>
                  <p:nvPr/>
                </p:nvSpPr>
                <p:spPr>
                  <a:xfrm rot="10800000">
                    <a:off x="4800709" y="2503582"/>
                    <a:ext cx="235430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4" name="Flèche droite 523"/>
                  <p:cNvSpPr>
                    <a:spLocks/>
                  </p:cNvSpPr>
                  <p:nvPr/>
                </p:nvSpPr>
                <p:spPr>
                  <a:xfrm>
                    <a:off x="5069492" y="2503583"/>
                    <a:ext cx="235430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525" name="Flèche droite 524"/>
                  <p:cNvSpPr>
                    <a:spLocks/>
                  </p:cNvSpPr>
                  <p:nvPr/>
                </p:nvSpPr>
                <p:spPr>
                  <a:xfrm>
                    <a:off x="5373843" y="2503583"/>
                    <a:ext cx="235430" cy="130629"/>
                  </a:xfrm>
                  <a:prstGeom prst="rightArrow">
                    <a:avLst/>
                  </a:prstGeom>
                  <a:solidFill>
                    <a:schemeClr val="accent2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  <p:sp>
              <p:nvSpPr>
                <p:cNvPr id="506" name="ZoneTexte 505"/>
                <p:cNvSpPr txBox="1"/>
                <p:nvPr/>
              </p:nvSpPr>
              <p:spPr>
                <a:xfrm>
                  <a:off x="5279642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2450</a:t>
                  </a:r>
                  <a:endParaRPr lang="fr-FR" sz="800" dirty="0"/>
                </a:p>
              </p:txBody>
            </p:sp>
            <p:sp>
              <p:nvSpPr>
                <p:cNvPr id="507" name="ZoneTexte 506"/>
                <p:cNvSpPr txBox="1"/>
                <p:nvPr/>
              </p:nvSpPr>
              <p:spPr>
                <a:xfrm>
                  <a:off x="5550255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2440</a:t>
                  </a:r>
                  <a:endParaRPr lang="fr-FR" sz="800" dirty="0"/>
                </a:p>
              </p:txBody>
            </p:sp>
            <p:sp>
              <p:nvSpPr>
                <p:cNvPr id="508" name="ZoneTexte 507"/>
                <p:cNvSpPr txBox="1"/>
                <p:nvPr/>
              </p:nvSpPr>
              <p:spPr>
                <a:xfrm>
                  <a:off x="6231977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2430</a:t>
                  </a:r>
                  <a:endParaRPr lang="fr-FR" sz="800" dirty="0"/>
                </a:p>
              </p:txBody>
            </p:sp>
            <p:sp>
              <p:nvSpPr>
                <p:cNvPr id="509" name="ZoneTexte 508"/>
                <p:cNvSpPr txBox="1"/>
                <p:nvPr/>
              </p:nvSpPr>
              <p:spPr>
                <a:xfrm>
                  <a:off x="6543610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2420</a:t>
                  </a:r>
                  <a:endParaRPr lang="fr-FR" sz="800" dirty="0"/>
                </a:p>
              </p:txBody>
            </p:sp>
            <p:sp>
              <p:nvSpPr>
                <p:cNvPr id="510" name="ZoneTexte 509"/>
                <p:cNvSpPr txBox="1"/>
                <p:nvPr/>
              </p:nvSpPr>
              <p:spPr>
                <a:xfrm>
                  <a:off x="6795861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2410</a:t>
                  </a:r>
                  <a:endParaRPr lang="fr-FR" sz="800" dirty="0"/>
                </a:p>
              </p:txBody>
            </p:sp>
            <p:sp>
              <p:nvSpPr>
                <p:cNvPr id="511" name="ZoneTexte 510"/>
                <p:cNvSpPr txBox="1"/>
                <p:nvPr/>
              </p:nvSpPr>
              <p:spPr>
                <a:xfrm>
                  <a:off x="5831670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2435</a:t>
                  </a:r>
                  <a:endParaRPr lang="fr-FR" sz="800" dirty="0"/>
                </a:p>
              </p:txBody>
            </p:sp>
            <p:sp>
              <p:nvSpPr>
                <p:cNvPr id="512" name="ZoneTexte 511"/>
                <p:cNvSpPr txBox="1"/>
                <p:nvPr/>
              </p:nvSpPr>
              <p:spPr>
                <a:xfrm>
                  <a:off x="7027547" y="2576120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2400</a:t>
                  </a:r>
                  <a:endParaRPr lang="fr-FR" sz="800" dirty="0"/>
                </a:p>
              </p:txBody>
            </p:sp>
          </p:grpSp>
          <p:grpSp>
            <p:nvGrpSpPr>
              <p:cNvPr id="483" name="Groupe 482"/>
              <p:cNvGrpSpPr/>
              <p:nvPr/>
            </p:nvGrpSpPr>
            <p:grpSpPr>
              <a:xfrm>
                <a:off x="4337620" y="3919879"/>
                <a:ext cx="2301682" cy="293015"/>
                <a:chOff x="3866643" y="2873228"/>
                <a:chExt cx="2301682" cy="293015"/>
              </a:xfrm>
            </p:grpSpPr>
            <p:grpSp>
              <p:nvGrpSpPr>
                <p:cNvPr id="484" name="Groupe 483"/>
                <p:cNvGrpSpPr/>
                <p:nvPr/>
              </p:nvGrpSpPr>
              <p:grpSpPr>
                <a:xfrm>
                  <a:off x="3919316" y="2873228"/>
                  <a:ext cx="2150789" cy="130630"/>
                  <a:chOff x="3919316" y="2873228"/>
                  <a:chExt cx="2150789" cy="130630"/>
                </a:xfrm>
              </p:grpSpPr>
              <p:cxnSp>
                <p:nvCxnSpPr>
                  <p:cNvPr id="492" name="Connecteur droit 491"/>
                  <p:cNvCxnSpPr/>
                  <p:nvPr/>
                </p:nvCxnSpPr>
                <p:spPr>
                  <a:xfrm>
                    <a:off x="3919316" y="2938543"/>
                    <a:ext cx="2150789" cy="1"/>
                  </a:xfrm>
                  <a:prstGeom prst="line">
                    <a:avLst/>
                  </a:prstGeom>
                  <a:ln>
                    <a:solidFill>
                      <a:srgbClr val="92D05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93" name="Flèche droite 492"/>
                  <p:cNvSpPr>
                    <a:spLocks/>
                  </p:cNvSpPr>
                  <p:nvPr/>
                </p:nvSpPr>
                <p:spPr>
                  <a:xfrm>
                    <a:off x="4245850" y="2873229"/>
                    <a:ext cx="295233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4" name="Flèche droite 493"/>
                  <p:cNvSpPr>
                    <a:spLocks/>
                  </p:cNvSpPr>
                  <p:nvPr/>
                </p:nvSpPr>
                <p:spPr>
                  <a:xfrm rot="10800000">
                    <a:off x="3919316" y="2873228"/>
                    <a:ext cx="287424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5" name="Flèche droite 494"/>
                  <p:cNvSpPr>
                    <a:spLocks/>
                  </p:cNvSpPr>
                  <p:nvPr/>
                </p:nvSpPr>
                <p:spPr>
                  <a:xfrm>
                    <a:off x="4558243" y="2873229"/>
                    <a:ext cx="483972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6" name="Flèche droite 495"/>
                  <p:cNvSpPr>
                    <a:spLocks/>
                  </p:cNvSpPr>
                  <p:nvPr/>
                </p:nvSpPr>
                <p:spPr>
                  <a:xfrm rot="10800000">
                    <a:off x="5150515" y="2873228"/>
                    <a:ext cx="159703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7" name="Flèche droite 496"/>
                  <p:cNvSpPr>
                    <a:spLocks/>
                  </p:cNvSpPr>
                  <p:nvPr/>
                </p:nvSpPr>
                <p:spPr>
                  <a:xfrm>
                    <a:off x="5435712" y="2873229"/>
                    <a:ext cx="140900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8" name="Flèche droite 497"/>
                  <p:cNvSpPr>
                    <a:spLocks/>
                  </p:cNvSpPr>
                  <p:nvPr/>
                </p:nvSpPr>
                <p:spPr>
                  <a:xfrm rot="10800000">
                    <a:off x="5667208" y="2873229"/>
                    <a:ext cx="159703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  <p:sp>
                <p:nvSpPr>
                  <p:cNvPr id="499" name="Flèche droite 498"/>
                  <p:cNvSpPr>
                    <a:spLocks/>
                  </p:cNvSpPr>
                  <p:nvPr/>
                </p:nvSpPr>
                <p:spPr>
                  <a:xfrm>
                    <a:off x="5929205" y="2873229"/>
                    <a:ext cx="140900" cy="130629"/>
                  </a:xfrm>
                  <a:prstGeom prst="rightArrow">
                    <a:avLst/>
                  </a:prstGeom>
                  <a:solidFill>
                    <a:schemeClr val="accent6">
                      <a:lumMod val="50000"/>
                    </a:schemeClr>
                  </a:solidFill>
                  <a:ln>
                    <a:solidFill>
                      <a:srgbClr val="92D05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 sz="800"/>
                  </a:p>
                </p:txBody>
              </p:sp>
            </p:grpSp>
            <p:sp>
              <p:nvSpPr>
                <p:cNvPr id="485" name="ZoneTexte 484"/>
                <p:cNvSpPr txBox="1"/>
                <p:nvPr/>
              </p:nvSpPr>
              <p:spPr>
                <a:xfrm>
                  <a:off x="5778475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5651</a:t>
                  </a:r>
                  <a:endParaRPr lang="fr-FR" sz="800" dirty="0"/>
                </a:p>
              </p:txBody>
            </p:sp>
            <p:sp>
              <p:nvSpPr>
                <p:cNvPr id="486" name="ZoneTexte 485"/>
                <p:cNvSpPr txBox="1"/>
                <p:nvPr/>
              </p:nvSpPr>
              <p:spPr>
                <a:xfrm>
                  <a:off x="5546887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5653</a:t>
                  </a:r>
                  <a:endParaRPr lang="fr-FR" sz="800" dirty="0"/>
                </a:p>
              </p:txBody>
            </p:sp>
            <p:sp>
              <p:nvSpPr>
                <p:cNvPr id="487" name="ZoneTexte 486"/>
                <p:cNvSpPr txBox="1"/>
                <p:nvPr/>
              </p:nvSpPr>
              <p:spPr>
                <a:xfrm>
                  <a:off x="5286210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5654</a:t>
                  </a:r>
                  <a:endParaRPr lang="fr-FR" sz="800" dirty="0"/>
                </a:p>
              </p:txBody>
            </p:sp>
            <p:sp>
              <p:nvSpPr>
                <p:cNvPr id="488" name="ZoneTexte 487"/>
                <p:cNvSpPr txBox="1"/>
                <p:nvPr/>
              </p:nvSpPr>
              <p:spPr>
                <a:xfrm>
                  <a:off x="5051964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5655</a:t>
                  </a:r>
                  <a:endParaRPr lang="fr-FR" sz="800" dirty="0"/>
                </a:p>
              </p:txBody>
            </p:sp>
            <p:sp>
              <p:nvSpPr>
                <p:cNvPr id="489" name="ZoneTexte 488"/>
                <p:cNvSpPr txBox="1"/>
                <p:nvPr/>
              </p:nvSpPr>
              <p:spPr>
                <a:xfrm>
                  <a:off x="4604010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9610</a:t>
                  </a:r>
                  <a:endParaRPr lang="fr-FR" sz="800" dirty="0"/>
                </a:p>
              </p:txBody>
            </p:sp>
            <p:sp>
              <p:nvSpPr>
                <p:cNvPr id="490" name="ZoneTexte 489"/>
                <p:cNvSpPr txBox="1"/>
                <p:nvPr/>
              </p:nvSpPr>
              <p:spPr>
                <a:xfrm>
                  <a:off x="4168348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5657</a:t>
                  </a:r>
                  <a:endParaRPr lang="fr-FR" sz="800" dirty="0"/>
                </a:p>
              </p:txBody>
            </p:sp>
            <p:sp>
              <p:nvSpPr>
                <p:cNvPr id="491" name="ZoneTexte 490"/>
                <p:cNvSpPr txBox="1"/>
                <p:nvPr/>
              </p:nvSpPr>
              <p:spPr>
                <a:xfrm>
                  <a:off x="3866643" y="2950799"/>
                  <a:ext cx="389850" cy="21544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FR" sz="800" dirty="0" smtClean="0"/>
                    <a:t>5658</a:t>
                  </a:r>
                  <a:endParaRPr lang="fr-FR" sz="800" dirty="0"/>
                </a:p>
              </p:txBody>
            </p:sp>
          </p:grpSp>
        </p:grpSp>
        <p:sp>
          <p:nvSpPr>
            <p:cNvPr id="547" name="Parallélogramme 546"/>
            <p:cNvSpPr/>
            <p:nvPr/>
          </p:nvSpPr>
          <p:spPr>
            <a:xfrm rot="18793535" flipH="1">
              <a:off x="4284510" y="8207395"/>
              <a:ext cx="605687" cy="93797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8" name="Parallélogramme 547"/>
            <p:cNvSpPr/>
            <p:nvPr/>
          </p:nvSpPr>
          <p:spPr>
            <a:xfrm rot="18793535" flipH="1">
              <a:off x="4033074" y="8207395"/>
              <a:ext cx="605687" cy="93797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49" name="Parallélogramme 548"/>
            <p:cNvSpPr/>
            <p:nvPr/>
          </p:nvSpPr>
          <p:spPr>
            <a:xfrm rot="18793535" flipH="1">
              <a:off x="3770075" y="8205348"/>
              <a:ext cx="605687" cy="93797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0" name="Parallélogramme 549"/>
            <p:cNvSpPr/>
            <p:nvPr/>
          </p:nvSpPr>
          <p:spPr>
            <a:xfrm rot="2806465">
              <a:off x="3157343" y="8207395"/>
              <a:ext cx="605687" cy="93797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1" name="Parallélogramme 550"/>
            <p:cNvSpPr/>
            <p:nvPr/>
          </p:nvSpPr>
          <p:spPr>
            <a:xfrm rot="2806465">
              <a:off x="2569828" y="8075159"/>
              <a:ext cx="854656" cy="362467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2" name="Parallélogramme 551"/>
            <p:cNvSpPr/>
            <p:nvPr/>
          </p:nvSpPr>
          <p:spPr>
            <a:xfrm rot="2806465">
              <a:off x="2253354" y="8166443"/>
              <a:ext cx="682526" cy="181135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3" name="Parallélogramme 552"/>
            <p:cNvSpPr/>
            <p:nvPr/>
          </p:nvSpPr>
          <p:spPr>
            <a:xfrm rot="2806465">
              <a:off x="1916399" y="8143641"/>
              <a:ext cx="725391" cy="226742"/>
            </a:xfrm>
            <a:prstGeom prst="parallelogram">
              <a:avLst>
                <a:gd name="adj" fmla="val 97340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5" name="Parallélogramme 554"/>
            <p:cNvSpPr/>
            <p:nvPr/>
          </p:nvSpPr>
          <p:spPr>
            <a:xfrm rot="3289228">
              <a:off x="1483287" y="7385858"/>
              <a:ext cx="841736" cy="218729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6" name="Parallélogramme 555"/>
            <p:cNvSpPr/>
            <p:nvPr/>
          </p:nvSpPr>
          <p:spPr>
            <a:xfrm rot="3289228">
              <a:off x="1785957" y="7388232"/>
              <a:ext cx="841736" cy="218729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7" name="Parallélogramme 556"/>
            <p:cNvSpPr/>
            <p:nvPr/>
          </p:nvSpPr>
          <p:spPr>
            <a:xfrm rot="3289228">
              <a:off x="2122200" y="7310968"/>
              <a:ext cx="964214" cy="380606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8" name="Parallélogramme 557"/>
            <p:cNvSpPr/>
            <p:nvPr/>
          </p:nvSpPr>
          <p:spPr>
            <a:xfrm rot="18310772" flipH="1">
              <a:off x="3062918" y="7416901"/>
              <a:ext cx="789744" cy="138745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59" name="Parallélogramme 558"/>
            <p:cNvSpPr/>
            <p:nvPr/>
          </p:nvSpPr>
          <p:spPr>
            <a:xfrm rot="18310772" flipH="1">
              <a:off x="3287277" y="7339167"/>
              <a:ext cx="901135" cy="292553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0" name="Parallélogramme 559"/>
            <p:cNvSpPr/>
            <p:nvPr/>
          </p:nvSpPr>
          <p:spPr>
            <a:xfrm rot="18310772" flipH="1">
              <a:off x="3708870" y="7366985"/>
              <a:ext cx="866663" cy="239378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1" name="Parallélogramme 560"/>
            <p:cNvSpPr/>
            <p:nvPr/>
          </p:nvSpPr>
          <p:spPr>
            <a:xfrm rot="18310772" flipH="1">
              <a:off x="4100228" y="7417258"/>
              <a:ext cx="775517" cy="130916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2" name="Parallélogramme 561"/>
            <p:cNvSpPr/>
            <p:nvPr/>
          </p:nvSpPr>
          <p:spPr>
            <a:xfrm rot="18310772" flipH="1">
              <a:off x="4350168" y="7417258"/>
              <a:ext cx="775517" cy="130916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63" name="Parallélogramme 562"/>
            <p:cNvSpPr/>
            <p:nvPr/>
          </p:nvSpPr>
          <p:spPr>
            <a:xfrm rot="18310772" flipH="1">
              <a:off x="4576868" y="7413962"/>
              <a:ext cx="775517" cy="130916"/>
            </a:xfrm>
            <a:prstGeom prst="parallelogram">
              <a:avLst>
                <a:gd name="adj" fmla="val 73202"/>
              </a:avLst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565" name="ZoneTexte 564"/>
          <p:cNvSpPr txBox="1"/>
          <p:nvPr/>
        </p:nvSpPr>
        <p:spPr>
          <a:xfrm>
            <a:off x="3854461" y="6802459"/>
            <a:ext cx="30649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TF</a:t>
            </a:r>
            <a:endParaRPr lang="fr-FR" sz="1000" dirty="0"/>
          </a:p>
        </p:txBody>
      </p:sp>
      <p:sp>
        <p:nvSpPr>
          <p:cNvPr id="566" name="ZoneTexte 565"/>
          <p:cNvSpPr txBox="1"/>
          <p:nvPr/>
        </p:nvSpPr>
        <p:spPr>
          <a:xfrm>
            <a:off x="4224225" y="6790093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Tr</a:t>
            </a:r>
            <a:endParaRPr lang="fr-FR" sz="1000" dirty="0"/>
          </a:p>
        </p:txBody>
      </p:sp>
      <p:sp>
        <p:nvSpPr>
          <p:cNvPr id="567" name="ZoneTexte 566"/>
          <p:cNvSpPr txBox="1"/>
          <p:nvPr/>
        </p:nvSpPr>
        <p:spPr>
          <a:xfrm>
            <a:off x="5231662" y="6840863"/>
            <a:ext cx="4876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 dirty="0" smtClean="0"/>
              <a:t>JEC21</a:t>
            </a:r>
          </a:p>
          <a:p>
            <a:pPr algn="ctr"/>
            <a:r>
              <a:rPr lang="fr-FR" sz="800" dirty="0" smtClean="0"/>
              <a:t>chr10</a:t>
            </a:r>
            <a:endParaRPr lang="fr-FR" sz="800" dirty="0"/>
          </a:p>
        </p:txBody>
      </p:sp>
      <p:sp>
        <p:nvSpPr>
          <p:cNvPr id="568" name="ZoneTexte 567"/>
          <p:cNvSpPr txBox="1"/>
          <p:nvPr/>
        </p:nvSpPr>
        <p:spPr>
          <a:xfrm>
            <a:off x="4886998" y="7655994"/>
            <a:ext cx="420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1000" b="1" dirty="0" smtClean="0"/>
              <a:t>H99</a:t>
            </a:r>
          </a:p>
          <a:p>
            <a:pPr algn="ctr"/>
            <a:r>
              <a:rPr lang="fr-FR" sz="800" dirty="0" smtClean="0"/>
              <a:t>chr10</a:t>
            </a:r>
            <a:endParaRPr lang="fr-FR" sz="800" dirty="0"/>
          </a:p>
        </p:txBody>
      </p:sp>
      <p:sp>
        <p:nvSpPr>
          <p:cNvPr id="569" name="ZoneTexte 568"/>
          <p:cNvSpPr txBox="1"/>
          <p:nvPr/>
        </p:nvSpPr>
        <p:spPr>
          <a:xfrm>
            <a:off x="4526058" y="8347210"/>
            <a:ext cx="4539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/>
              <a:t>R265</a:t>
            </a:r>
          </a:p>
          <a:p>
            <a:pPr algn="ctr"/>
            <a:r>
              <a:rPr lang="fr-FR" sz="800" dirty="0" smtClean="0"/>
              <a:t>chr9</a:t>
            </a:r>
            <a:endParaRPr lang="fr-FR" sz="800" dirty="0"/>
          </a:p>
        </p:txBody>
      </p:sp>
      <p:sp>
        <p:nvSpPr>
          <p:cNvPr id="570" name="ZoneTexte 569"/>
          <p:cNvSpPr txBox="1"/>
          <p:nvPr/>
        </p:nvSpPr>
        <p:spPr>
          <a:xfrm>
            <a:off x="1185189" y="6689802"/>
            <a:ext cx="3218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b="1" dirty="0" smtClean="0"/>
              <a:t>F</a:t>
            </a:r>
            <a:endParaRPr lang="fr-FR" sz="1400" b="1" dirty="0"/>
          </a:p>
        </p:txBody>
      </p:sp>
    </p:spTree>
    <p:extLst>
      <p:ext uri="{BB962C8B-B14F-4D97-AF65-F5344CB8AC3E}">
        <p14:creationId xmlns:p14="http://schemas.microsoft.com/office/powerpoint/2010/main" val="20876056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0" y="442614"/>
            <a:ext cx="6531113" cy="3647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FR" sz="1100" dirty="0"/>
              <a:t>Figure S3: </a:t>
            </a:r>
            <a:r>
              <a:rPr lang="en-US" sz="1100" dirty="0"/>
              <a:t>Examples of MGC-like clusters lost in R265. (</a:t>
            </a:r>
            <a:r>
              <a:rPr lang="en-US" sz="1100" b="1" dirty="0"/>
              <a:t>A</a:t>
            </a:r>
            <a:r>
              <a:rPr lang="en-US" sz="1100" dirty="0"/>
              <a:t>) CNAG_02364 (CNE01850) encodes Fcz19</a:t>
            </a:r>
            <a:r>
              <a:rPr lang="en-US" sz="1100" i="1" dirty="0"/>
              <a:t>,</a:t>
            </a:r>
            <a:r>
              <a:rPr lang="en-US" sz="1100" dirty="0"/>
              <a:t> a transcription factor with a fungal Zn(2)-</a:t>
            </a:r>
            <a:r>
              <a:rPr lang="en-US" sz="1100" dirty="0" err="1"/>
              <a:t>Cys</a:t>
            </a:r>
            <a:r>
              <a:rPr lang="en-US" sz="1100" dirty="0"/>
              <a:t>(6) binuclear cluster domain; CNAG_02363 (CNE01860) encodes Fcr1, an MFS protein; CNAG_02362 (CNE01870) encodes a dsRNA-binding domain-containing protein. (</a:t>
            </a:r>
            <a:r>
              <a:rPr lang="en-US" sz="1100" b="1" dirty="0"/>
              <a:t>B</a:t>
            </a:r>
            <a:r>
              <a:rPr lang="en-US" sz="1100" dirty="0"/>
              <a:t>) CNAG_02466 encodes a putative transcription factor with a fungal Zn(2)-</a:t>
            </a:r>
            <a:r>
              <a:rPr lang="en-US" sz="1100" dirty="0" err="1"/>
              <a:t>Cys</a:t>
            </a:r>
            <a:r>
              <a:rPr lang="en-US" sz="1100" dirty="0"/>
              <a:t>(6) binuclear cluster domain; CNAG_02465 encodes a putative </a:t>
            </a:r>
            <a:r>
              <a:rPr lang="en-US" sz="1100" dirty="0" err="1"/>
              <a:t>allantoate</a:t>
            </a:r>
            <a:r>
              <a:rPr lang="en-US" sz="1100" dirty="0"/>
              <a:t> </a:t>
            </a:r>
            <a:r>
              <a:rPr lang="en-US" sz="1100" dirty="0" err="1"/>
              <a:t>permease</a:t>
            </a:r>
            <a:r>
              <a:rPr lang="en-US" sz="1100" dirty="0"/>
              <a:t>; CNAG_2464 encodes a putative 5-oxoprolinase. (</a:t>
            </a:r>
            <a:r>
              <a:rPr lang="en-US" sz="1100" b="1" dirty="0"/>
              <a:t>C</a:t>
            </a:r>
            <a:r>
              <a:rPr lang="en-US" sz="1100" dirty="0"/>
              <a:t>) CNAG_06554 (</a:t>
            </a:r>
            <a:r>
              <a:rPr lang="fr-FR" sz="1100" dirty="0"/>
              <a:t>CNF04630 ) </a:t>
            </a:r>
            <a:r>
              <a:rPr lang="en-US" sz="1100" dirty="0"/>
              <a:t>encodes an putative Glycine/D-amino acid oxidase; CNAG_06555 (CNF04620) encodes the transcription factor Aro8; CNAG_06556 (CNF04610) encodes a putative D-isomer-specific 2-hydroxyacid dehydrogenase; CNAG_06557 (CNF04600) encodes an MFS protein. (</a:t>
            </a:r>
            <a:r>
              <a:rPr lang="en-US" sz="1100" b="1" dirty="0"/>
              <a:t>D</a:t>
            </a:r>
            <a:r>
              <a:rPr lang="en-US" sz="1100" dirty="0"/>
              <a:t>) CNAG_04619 (CNJ00580) encodes a putative prolyl endopeptidase; CNAG_04618 (CNJ00570) encodes a putative transcription factor with a fungal Zn(2)-</a:t>
            </a:r>
            <a:r>
              <a:rPr lang="en-US" sz="1100" dirty="0" err="1"/>
              <a:t>Cys</a:t>
            </a:r>
            <a:r>
              <a:rPr lang="en-US" sz="1100" dirty="0"/>
              <a:t>(6) binuclear cluster domain; CNAG_04617 (CNJ00560) encodes a putative OPT oligopeptide transporter protein; CNBG1032 encodes an hypothetical protein with no homology. (</a:t>
            </a:r>
            <a:r>
              <a:rPr lang="en-US" sz="1100" b="1" dirty="0"/>
              <a:t>E</a:t>
            </a:r>
            <a:r>
              <a:rPr lang="en-US" sz="1100" dirty="0"/>
              <a:t>) CNAG_03277 (CNG03010) encodes Mio2, a </a:t>
            </a:r>
            <a:r>
              <a:rPr lang="en-US" sz="1100" dirty="0" err="1"/>
              <a:t>Myo</a:t>
            </a:r>
            <a:r>
              <a:rPr lang="en-US" sz="1100" dirty="0"/>
              <a:t>-inositol oxygenase; CNG03000 encodes a putative </a:t>
            </a:r>
            <a:r>
              <a:rPr lang="en-US" sz="1100" dirty="0" err="1"/>
              <a:t>phytanoyl</a:t>
            </a:r>
            <a:r>
              <a:rPr lang="en-US" sz="1100" dirty="0"/>
              <a:t>-CoA dioxygenase; CNG02295 encodes a hypothetical protein; CNG02990 encodes a putative 3-hydroxyacyl-CoA dehydrogenase; CNG02985 encodes a putative 3-dehydroshikimate dehydratase; CNG02980 encodes ITR2A, a putative </a:t>
            </a:r>
            <a:r>
              <a:rPr lang="en-US" sz="1100" dirty="0" err="1"/>
              <a:t>myo</a:t>
            </a:r>
            <a:r>
              <a:rPr lang="en-US" sz="1100" dirty="0"/>
              <a:t>-inositol transporter. CNAG_03279 (CNG02960) encodes Ccd4 a putative transcription factor with a fungal Zn(2)-</a:t>
            </a:r>
            <a:r>
              <a:rPr lang="en-US" sz="1100" dirty="0" err="1"/>
              <a:t>Cys</a:t>
            </a:r>
            <a:r>
              <a:rPr lang="en-US" sz="1100" dirty="0"/>
              <a:t>(6) binuclear cluster domain. (F) CNAG_04818 (CNJ02430) encodes an MFS-type protein; CNAG_04819 encodes a putative transcription factor with a fungal Zn(2)-</a:t>
            </a:r>
            <a:r>
              <a:rPr lang="en-US" sz="1100" dirty="0" err="1"/>
              <a:t>Cys</a:t>
            </a:r>
            <a:r>
              <a:rPr lang="en-US" sz="1100" dirty="0"/>
              <a:t>(6) binuclear cluster domain.</a:t>
            </a:r>
          </a:p>
          <a:p>
            <a:endParaRPr lang="en-US" sz="1100" dirty="0"/>
          </a:p>
          <a:p>
            <a:endParaRPr lang="en-US" sz="1100" dirty="0"/>
          </a:p>
          <a:p>
            <a:endParaRPr lang="en-US" sz="1100" dirty="0"/>
          </a:p>
          <a:p>
            <a:endParaRPr lang="fr-FR" sz="1100" dirty="0"/>
          </a:p>
        </p:txBody>
      </p:sp>
    </p:spTree>
    <p:extLst>
      <p:ext uri="{BB962C8B-B14F-4D97-AF65-F5344CB8AC3E}">
        <p14:creationId xmlns:p14="http://schemas.microsoft.com/office/powerpoint/2010/main" val="38724594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495</Words>
  <Application>Microsoft Office PowerPoint</Application>
  <PresentationFormat>Format A4 (210 x 297 mm)</PresentationFormat>
  <Paragraphs>211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Guilhem  JANBON</dc:creator>
  <cp:lastModifiedBy>Guilhem  JANBON</cp:lastModifiedBy>
  <cp:revision>1</cp:revision>
  <dcterms:created xsi:type="dcterms:W3CDTF">2020-08-31T17:03:11Z</dcterms:created>
  <dcterms:modified xsi:type="dcterms:W3CDTF">2020-08-31T17:03:46Z</dcterms:modified>
</cp:coreProperties>
</file>