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9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2539" y="5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E345-55CD-415C-ABAB-180A788E9B63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99FA-37A8-416E-BBCB-8DC986B96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305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E345-55CD-415C-ABAB-180A788E9B63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99FA-37A8-416E-BBCB-8DC986B96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20897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E345-55CD-415C-ABAB-180A788E9B63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99FA-37A8-416E-BBCB-8DC986B96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40537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E345-55CD-415C-ABAB-180A788E9B63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99FA-37A8-416E-BBCB-8DC986B96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5399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E345-55CD-415C-ABAB-180A788E9B63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99FA-37A8-416E-BBCB-8DC986B96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80184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E345-55CD-415C-ABAB-180A788E9B63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99FA-37A8-416E-BBCB-8DC986B96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616224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E345-55CD-415C-ABAB-180A788E9B63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99FA-37A8-416E-BBCB-8DC986B96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1761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E345-55CD-415C-ABAB-180A788E9B63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99FA-37A8-416E-BBCB-8DC986B96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0883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E345-55CD-415C-ABAB-180A788E9B63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99FA-37A8-416E-BBCB-8DC986B96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9309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E345-55CD-415C-ABAB-180A788E9B63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99FA-37A8-416E-BBCB-8DC986B96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36891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1E345-55CD-415C-ABAB-180A788E9B63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C99FA-37A8-416E-BBCB-8DC986B96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9005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21E345-55CD-415C-ABAB-180A788E9B63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5C99FA-37A8-416E-BBCB-8DC986B962B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28933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ZoneTexte 59"/>
          <p:cNvSpPr txBox="1"/>
          <p:nvPr/>
        </p:nvSpPr>
        <p:spPr>
          <a:xfrm>
            <a:off x="-40426" y="286521"/>
            <a:ext cx="45557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1 Mb</a:t>
            </a:r>
            <a:endParaRPr lang="fr-FR" sz="1000" dirty="0"/>
          </a:p>
        </p:txBody>
      </p:sp>
      <p:sp>
        <p:nvSpPr>
          <p:cNvPr id="61" name="ZoneTexte 60"/>
          <p:cNvSpPr txBox="1"/>
          <p:nvPr/>
        </p:nvSpPr>
        <p:spPr>
          <a:xfrm>
            <a:off x="6240420" y="440409"/>
            <a:ext cx="7441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H99 TEL4R</a:t>
            </a:r>
            <a:endParaRPr lang="fr-FR" sz="1000" dirty="0"/>
          </a:p>
        </p:txBody>
      </p:sp>
      <p:grpSp>
        <p:nvGrpSpPr>
          <p:cNvPr id="62" name="Groupe 61"/>
          <p:cNvGrpSpPr/>
          <p:nvPr/>
        </p:nvGrpSpPr>
        <p:grpSpPr>
          <a:xfrm>
            <a:off x="15597" y="518520"/>
            <a:ext cx="6293403" cy="90000"/>
            <a:chOff x="15597" y="518520"/>
            <a:chExt cx="6293403" cy="90000"/>
          </a:xfrm>
        </p:grpSpPr>
        <p:pic>
          <p:nvPicPr>
            <p:cNvPr id="63" name="Image 62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9000" y="518520"/>
              <a:ext cx="5760000" cy="90000"/>
            </a:xfrm>
            <a:prstGeom prst="rect">
              <a:avLst/>
            </a:prstGeom>
          </p:spPr>
        </p:pic>
        <p:grpSp>
          <p:nvGrpSpPr>
            <p:cNvPr id="64" name="Groupe 63"/>
            <p:cNvGrpSpPr/>
            <p:nvPr/>
          </p:nvGrpSpPr>
          <p:grpSpPr>
            <a:xfrm>
              <a:off x="15597" y="525420"/>
              <a:ext cx="508053" cy="76200"/>
              <a:chOff x="15597" y="525420"/>
              <a:chExt cx="508053" cy="76200"/>
            </a:xfrm>
          </p:grpSpPr>
          <p:sp>
            <p:nvSpPr>
              <p:cNvPr id="65" name="Rectangle 64"/>
              <p:cNvSpPr/>
              <p:nvPr/>
            </p:nvSpPr>
            <p:spPr>
              <a:xfrm>
                <a:off x="415650" y="525420"/>
                <a:ext cx="108000" cy="762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282299" y="525420"/>
                <a:ext cx="108000" cy="762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148948" y="525420"/>
                <a:ext cx="108000" cy="762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15597" y="525420"/>
                <a:ext cx="108000" cy="762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</p:grpSp>
      </p:grpSp>
      <p:sp>
        <p:nvSpPr>
          <p:cNvPr id="69" name="Rectangle 68"/>
          <p:cNvSpPr/>
          <p:nvPr/>
        </p:nvSpPr>
        <p:spPr>
          <a:xfrm>
            <a:off x="3985260" y="455650"/>
            <a:ext cx="2323740" cy="17656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0" name="ZoneTexte 69"/>
          <p:cNvSpPr txBox="1"/>
          <p:nvPr/>
        </p:nvSpPr>
        <p:spPr>
          <a:xfrm>
            <a:off x="117929" y="1568021"/>
            <a:ext cx="8114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FF0000"/>
                </a:solidFill>
              </a:rPr>
              <a:t>H99 </a:t>
            </a:r>
            <a:r>
              <a:rPr lang="fr-FR" sz="1000" dirty="0" err="1" smtClean="0">
                <a:solidFill>
                  <a:srgbClr val="FF0000"/>
                </a:solidFill>
              </a:rPr>
              <a:t>specific</a:t>
            </a:r>
            <a:endParaRPr lang="fr-FR" sz="1000" dirty="0">
              <a:solidFill>
                <a:srgbClr val="FF0000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659380" y="455649"/>
            <a:ext cx="188010" cy="19180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grpSp>
        <p:nvGrpSpPr>
          <p:cNvPr id="72" name="Groupe 71"/>
          <p:cNvGrpSpPr/>
          <p:nvPr/>
        </p:nvGrpSpPr>
        <p:grpSpPr>
          <a:xfrm>
            <a:off x="15597" y="761625"/>
            <a:ext cx="4756428" cy="101569"/>
            <a:chOff x="15597" y="786160"/>
            <a:chExt cx="4756428" cy="101569"/>
          </a:xfrm>
        </p:grpSpPr>
        <p:pic>
          <p:nvPicPr>
            <p:cNvPr id="73" name="Image 72"/>
            <p:cNvPicPr>
              <a:picLocks/>
            </p:cNvPicPr>
            <p:nvPr/>
          </p:nvPicPr>
          <p:blipFill rotWithShape="1">
            <a:blip r:embed="rId3"/>
            <a:srcRect t="-1" r="26684" b="-12855"/>
            <a:stretch/>
          </p:blipFill>
          <p:spPr>
            <a:xfrm>
              <a:off x="549000" y="786160"/>
              <a:ext cx="4223025" cy="101569"/>
            </a:xfrm>
            <a:prstGeom prst="rect">
              <a:avLst/>
            </a:prstGeom>
          </p:spPr>
        </p:pic>
        <p:grpSp>
          <p:nvGrpSpPr>
            <p:cNvPr id="74" name="Groupe 73"/>
            <p:cNvGrpSpPr/>
            <p:nvPr/>
          </p:nvGrpSpPr>
          <p:grpSpPr>
            <a:xfrm>
              <a:off x="15597" y="791224"/>
              <a:ext cx="508053" cy="76200"/>
              <a:chOff x="15597" y="525420"/>
              <a:chExt cx="508053" cy="76200"/>
            </a:xfrm>
          </p:grpSpPr>
          <p:sp>
            <p:nvSpPr>
              <p:cNvPr id="75" name="Rectangle 74"/>
              <p:cNvSpPr/>
              <p:nvPr/>
            </p:nvSpPr>
            <p:spPr>
              <a:xfrm>
                <a:off x="415650" y="525420"/>
                <a:ext cx="108000" cy="762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2299" y="525420"/>
                <a:ext cx="108000" cy="762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148948" y="525420"/>
                <a:ext cx="108000" cy="762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15597" y="525420"/>
                <a:ext cx="108000" cy="762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</p:grpSp>
      </p:grpSp>
      <p:grpSp>
        <p:nvGrpSpPr>
          <p:cNvPr id="79" name="Groupe 78"/>
          <p:cNvGrpSpPr/>
          <p:nvPr/>
        </p:nvGrpSpPr>
        <p:grpSpPr>
          <a:xfrm>
            <a:off x="15597" y="1016299"/>
            <a:ext cx="6283293" cy="90000"/>
            <a:chOff x="15597" y="1016299"/>
            <a:chExt cx="6283293" cy="90000"/>
          </a:xfrm>
        </p:grpSpPr>
        <p:pic>
          <p:nvPicPr>
            <p:cNvPr id="80" name="Image 79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38890" y="1016299"/>
              <a:ext cx="5760000" cy="90000"/>
            </a:xfrm>
            <a:prstGeom prst="rect">
              <a:avLst/>
            </a:prstGeom>
          </p:spPr>
        </p:pic>
        <p:grpSp>
          <p:nvGrpSpPr>
            <p:cNvPr id="81" name="Groupe 80"/>
            <p:cNvGrpSpPr/>
            <p:nvPr/>
          </p:nvGrpSpPr>
          <p:grpSpPr>
            <a:xfrm>
              <a:off x="15597" y="1018928"/>
              <a:ext cx="508053" cy="76200"/>
              <a:chOff x="15597" y="525420"/>
              <a:chExt cx="508053" cy="76200"/>
            </a:xfrm>
          </p:grpSpPr>
          <p:sp>
            <p:nvSpPr>
              <p:cNvPr id="82" name="Rectangle 81"/>
              <p:cNvSpPr/>
              <p:nvPr/>
            </p:nvSpPr>
            <p:spPr>
              <a:xfrm>
                <a:off x="415650" y="525420"/>
                <a:ext cx="108000" cy="762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282299" y="525420"/>
                <a:ext cx="108000" cy="762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48948" y="525420"/>
                <a:ext cx="108000" cy="762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15597" y="525420"/>
                <a:ext cx="108000" cy="76200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1000"/>
              </a:p>
            </p:txBody>
          </p:sp>
        </p:grpSp>
      </p:grpSp>
      <p:grpSp>
        <p:nvGrpSpPr>
          <p:cNvPr id="86" name="Groupe 85"/>
          <p:cNvGrpSpPr/>
          <p:nvPr/>
        </p:nvGrpSpPr>
        <p:grpSpPr>
          <a:xfrm>
            <a:off x="6326805" y="1018928"/>
            <a:ext cx="508053" cy="76200"/>
            <a:chOff x="15597" y="525420"/>
            <a:chExt cx="508053" cy="76200"/>
          </a:xfrm>
        </p:grpSpPr>
        <p:sp>
          <p:nvSpPr>
            <p:cNvPr id="87" name="Rectangle 86"/>
            <p:cNvSpPr/>
            <p:nvPr/>
          </p:nvSpPr>
          <p:spPr>
            <a:xfrm>
              <a:off x="415650" y="525420"/>
              <a:ext cx="108000" cy="76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282299" y="525420"/>
              <a:ext cx="108000" cy="76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48948" y="525420"/>
              <a:ext cx="108000" cy="76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5597" y="525420"/>
              <a:ext cx="108000" cy="76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</p:grpSp>
      <p:sp>
        <p:nvSpPr>
          <p:cNvPr id="91" name="Rectangle 90"/>
          <p:cNvSpPr/>
          <p:nvPr/>
        </p:nvSpPr>
        <p:spPr>
          <a:xfrm>
            <a:off x="3975150" y="704539"/>
            <a:ext cx="822225" cy="1815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2" name="Rectangle 91"/>
          <p:cNvSpPr/>
          <p:nvPr/>
        </p:nvSpPr>
        <p:spPr>
          <a:xfrm>
            <a:off x="3641707" y="718908"/>
            <a:ext cx="169395" cy="17176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3" name="ZoneTexte 92"/>
          <p:cNvSpPr txBox="1"/>
          <p:nvPr/>
        </p:nvSpPr>
        <p:spPr>
          <a:xfrm>
            <a:off x="117929" y="1802702"/>
            <a:ext cx="86594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0070C0"/>
                </a:solidFill>
              </a:rPr>
              <a:t>R265 </a:t>
            </a:r>
            <a:r>
              <a:rPr lang="fr-FR" sz="1000" dirty="0" err="1" smtClean="0">
                <a:solidFill>
                  <a:srgbClr val="0070C0"/>
                </a:solidFill>
              </a:rPr>
              <a:t>specific</a:t>
            </a:r>
            <a:endParaRPr lang="fr-FR" sz="1000" dirty="0">
              <a:solidFill>
                <a:srgbClr val="0070C0"/>
              </a:solidFill>
            </a:endParaRPr>
          </a:p>
        </p:txBody>
      </p:sp>
      <p:sp>
        <p:nvSpPr>
          <p:cNvPr id="94" name="Rectangle 93"/>
          <p:cNvSpPr/>
          <p:nvPr/>
        </p:nvSpPr>
        <p:spPr>
          <a:xfrm>
            <a:off x="3985260" y="943140"/>
            <a:ext cx="1546860" cy="23034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5" name="ZoneTexte 94"/>
          <p:cNvSpPr txBox="1"/>
          <p:nvPr/>
        </p:nvSpPr>
        <p:spPr>
          <a:xfrm>
            <a:off x="4743450" y="671769"/>
            <a:ext cx="8018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R265 TEL9R</a:t>
            </a:r>
            <a:endParaRPr lang="fr-FR" sz="1000" dirty="0"/>
          </a:p>
        </p:txBody>
      </p:sp>
      <p:sp>
        <p:nvSpPr>
          <p:cNvPr id="96" name="ZoneTexte 95"/>
          <p:cNvSpPr txBox="1"/>
          <p:nvPr/>
        </p:nvSpPr>
        <p:spPr>
          <a:xfrm>
            <a:off x="117929" y="2040914"/>
            <a:ext cx="90441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>
                <a:solidFill>
                  <a:srgbClr val="FFC000"/>
                </a:solidFill>
              </a:rPr>
              <a:t>JEC21 </a:t>
            </a:r>
            <a:r>
              <a:rPr lang="fr-FR" sz="1000" dirty="0" err="1" smtClean="0">
                <a:solidFill>
                  <a:srgbClr val="FFC000"/>
                </a:solidFill>
              </a:rPr>
              <a:t>specific</a:t>
            </a:r>
            <a:endParaRPr lang="fr-FR" sz="1000" dirty="0">
              <a:solidFill>
                <a:srgbClr val="FFC000"/>
              </a:solidFill>
            </a:endParaRPr>
          </a:p>
        </p:txBody>
      </p:sp>
      <p:pic>
        <p:nvPicPr>
          <p:cNvPr id="97" name="Image 96"/>
          <p:cNvPicPr>
            <a:picLocks/>
          </p:cNvPicPr>
          <p:nvPr/>
        </p:nvPicPr>
        <p:blipFill rotWithShape="1">
          <a:blip r:embed="rId5"/>
          <a:srcRect l="86423" t="-1880"/>
          <a:stretch/>
        </p:blipFill>
        <p:spPr>
          <a:xfrm>
            <a:off x="5516882" y="1234893"/>
            <a:ext cx="782008" cy="91692"/>
          </a:xfrm>
          <a:prstGeom prst="rect">
            <a:avLst/>
          </a:prstGeom>
        </p:spPr>
      </p:pic>
      <p:grpSp>
        <p:nvGrpSpPr>
          <p:cNvPr id="98" name="Groupe 97"/>
          <p:cNvGrpSpPr/>
          <p:nvPr/>
        </p:nvGrpSpPr>
        <p:grpSpPr>
          <a:xfrm>
            <a:off x="6326805" y="1242513"/>
            <a:ext cx="508053" cy="76200"/>
            <a:chOff x="15597" y="525420"/>
            <a:chExt cx="508053" cy="76200"/>
          </a:xfrm>
        </p:grpSpPr>
        <p:sp>
          <p:nvSpPr>
            <p:cNvPr id="99" name="Rectangle 98"/>
            <p:cNvSpPr/>
            <p:nvPr/>
          </p:nvSpPr>
          <p:spPr>
            <a:xfrm>
              <a:off x="415650" y="525420"/>
              <a:ext cx="108000" cy="76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282299" y="525420"/>
              <a:ext cx="108000" cy="76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148948" y="525420"/>
              <a:ext cx="108000" cy="76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15597" y="525420"/>
              <a:ext cx="108000" cy="76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</p:grpSp>
      <p:sp>
        <p:nvSpPr>
          <p:cNvPr id="103" name="ZoneTexte 102"/>
          <p:cNvSpPr txBox="1"/>
          <p:nvPr/>
        </p:nvSpPr>
        <p:spPr>
          <a:xfrm>
            <a:off x="4697940" y="1157502"/>
            <a:ext cx="8595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R265 TEL10R</a:t>
            </a:r>
            <a:endParaRPr lang="fr-FR" sz="1000" dirty="0"/>
          </a:p>
        </p:txBody>
      </p:sp>
      <p:pic>
        <p:nvPicPr>
          <p:cNvPr id="104" name="Image 103"/>
          <p:cNvPicPr>
            <a:picLocks/>
          </p:cNvPicPr>
          <p:nvPr/>
        </p:nvPicPr>
        <p:blipFill rotWithShape="1">
          <a:blip r:embed="rId6"/>
          <a:srcRect l="70019" t="7"/>
          <a:stretch/>
        </p:blipFill>
        <p:spPr>
          <a:xfrm>
            <a:off x="4572000" y="1489710"/>
            <a:ext cx="1726890" cy="89994"/>
          </a:xfrm>
          <a:prstGeom prst="rect">
            <a:avLst/>
          </a:prstGeom>
        </p:spPr>
      </p:pic>
      <p:grpSp>
        <p:nvGrpSpPr>
          <p:cNvPr id="105" name="Groupe 104"/>
          <p:cNvGrpSpPr/>
          <p:nvPr/>
        </p:nvGrpSpPr>
        <p:grpSpPr>
          <a:xfrm>
            <a:off x="6325559" y="1496607"/>
            <a:ext cx="508053" cy="76200"/>
            <a:chOff x="15597" y="525420"/>
            <a:chExt cx="508053" cy="76200"/>
          </a:xfrm>
        </p:grpSpPr>
        <p:sp>
          <p:nvSpPr>
            <p:cNvPr id="106" name="Rectangle 105"/>
            <p:cNvSpPr/>
            <p:nvPr/>
          </p:nvSpPr>
          <p:spPr>
            <a:xfrm>
              <a:off x="415650" y="525420"/>
              <a:ext cx="108000" cy="76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107" name="Rectangle 106"/>
            <p:cNvSpPr/>
            <p:nvPr/>
          </p:nvSpPr>
          <p:spPr>
            <a:xfrm>
              <a:off x="282299" y="525420"/>
              <a:ext cx="108000" cy="76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108" name="Rectangle 107"/>
            <p:cNvSpPr/>
            <p:nvPr/>
          </p:nvSpPr>
          <p:spPr>
            <a:xfrm>
              <a:off x="148948" y="525420"/>
              <a:ext cx="108000" cy="76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15597" y="525420"/>
              <a:ext cx="108000" cy="76200"/>
            </a:xfrm>
            <a:prstGeom prst="rec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1000"/>
            </a:p>
          </p:txBody>
        </p:sp>
      </p:grpSp>
      <p:sp>
        <p:nvSpPr>
          <p:cNvPr id="110" name="ZoneTexte 109"/>
          <p:cNvSpPr txBox="1"/>
          <p:nvPr/>
        </p:nvSpPr>
        <p:spPr>
          <a:xfrm>
            <a:off x="3726404" y="1411596"/>
            <a:ext cx="80502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H99 TEL14R</a:t>
            </a:r>
            <a:endParaRPr lang="fr-FR" sz="1000" dirty="0"/>
          </a:p>
        </p:txBody>
      </p:sp>
      <p:sp>
        <p:nvSpPr>
          <p:cNvPr id="111" name="Rectangle 110"/>
          <p:cNvSpPr/>
          <p:nvPr/>
        </p:nvSpPr>
        <p:spPr>
          <a:xfrm>
            <a:off x="4531433" y="1454926"/>
            <a:ext cx="997027" cy="181516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2" name="ZoneTexte 111"/>
          <p:cNvSpPr txBox="1"/>
          <p:nvPr/>
        </p:nvSpPr>
        <p:spPr>
          <a:xfrm>
            <a:off x="6371755" y="809527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0.9Mb</a:t>
            </a:r>
            <a:endParaRPr lang="fr-FR" sz="1000" dirty="0"/>
          </a:p>
        </p:txBody>
      </p:sp>
      <p:sp>
        <p:nvSpPr>
          <p:cNvPr id="113" name="ZoneTexte 112"/>
          <p:cNvSpPr txBox="1"/>
          <p:nvPr/>
        </p:nvSpPr>
        <p:spPr>
          <a:xfrm>
            <a:off x="-40426" y="831958"/>
            <a:ext cx="5902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0.19Mb</a:t>
            </a:r>
            <a:endParaRPr lang="fr-FR" sz="1000" dirty="0"/>
          </a:p>
        </p:txBody>
      </p:sp>
      <p:sp>
        <p:nvSpPr>
          <p:cNvPr id="114" name="ZoneTexte 113"/>
          <p:cNvSpPr txBox="1"/>
          <p:nvPr/>
        </p:nvSpPr>
        <p:spPr>
          <a:xfrm>
            <a:off x="2446230" y="1047486"/>
            <a:ext cx="75052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JEC21 chr8</a:t>
            </a:r>
            <a:endParaRPr lang="fr-FR" sz="1000" dirty="0"/>
          </a:p>
        </p:txBody>
      </p:sp>
      <p:sp>
        <p:nvSpPr>
          <p:cNvPr id="115" name="ZoneTexte 114"/>
          <p:cNvSpPr txBox="1"/>
          <p:nvPr/>
        </p:nvSpPr>
        <p:spPr>
          <a:xfrm>
            <a:off x="-55808" y="564818"/>
            <a:ext cx="52450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0.9Mb</a:t>
            </a:r>
            <a:endParaRPr lang="fr-FR" sz="1000" dirty="0"/>
          </a:p>
        </p:txBody>
      </p:sp>
      <p:sp>
        <p:nvSpPr>
          <p:cNvPr id="116" name="ZoneTexte 115"/>
          <p:cNvSpPr txBox="1"/>
          <p:nvPr/>
        </p:nvSpPr>
        <p:spPr>
          <a:xfrm>
            <a:off x="548998" y="4050453"/>
            <a:ext cx="569142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Figure S4: Organization of the H99 and R265 </a:t>
            </a:r>
            <a:r>
              <a:rPr lang="en-US" sz="1200" dirty="0" smtClean="0"/>
              <a:t>sub-telomeric </a:t>
            </a:r>
            <a:r>
              <a:rPr lang="en-US" sz="1200" dirty="0"/>
              <a:t>regions suggests a recent telomere-telomere fusion event in JEC21. </a:t>
            </a:r>
          </a:p>
        </p:txBody>
      </p:sp>
    </p:spTree>
    <p:extLst>
      <p:ext uri="{BB962C8B-B14F-4D97-AF65-F5344CB8AC3E}">
        <p14:creationId xmlns:p14="http://schemas.microsoft.com/office/powerpoint/2010/main" val="5859317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41</Words>
  <Application>Microsoft Office PowerPoint</Application>
  <PresentationFormat>Format A4 (210 x 297 mm)</PresentationFormat>
  <Paragraphs>13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Guilhem  JANBON</dc:creator>
  <cp:lastModifiedBy>Guilhem  JANBON</cp:lastModifiedBy>
  <cp:revision>1</cp:revision>
  <dcterms:created xsi:type="dcterms:W3CDTF">2020-08-31T17:04:10Z</dcterms:created>
  <dcterms:modified xsi:type="dcterms:W3CDTF">2020-08-31T17:04:42Z</dcterms:modified>
</cp:coreProperties>
</file>