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906000" type="A4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2539" y="5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lang="fr-FR" smtClean="0"/>
              <a:t>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14558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31693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188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41376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77606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9170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1242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5115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779185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194410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lang="fr-FR" smtClean="0"/>
              <a:t>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5398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BEFB0-68F3-42F0-BEB0-8A996509B7C9}" type="datetimeFigureOut">
              <a:rPr lang="fr-FR" smtClean="0"/>
              <a:t>31/08/2020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904A0C-CCF9-42E9-B35A-2A17AAA6B7D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466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268423" y="3542212"/>
            <a:ext cx="620095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>
              <a:defRPr/>
            </a:pPr>
            <a:r>
              <a:rPr lang="fr-FR" sz="1200" dirty="0"/>
              <a:t>Figure S1. (A) </a:t>
            </a:r>
            <a:r>
              <a:rPr lang="fr-FR" sz="1200" dirty="0" err="1"/>
              <a:t>Sensitivity</a:t>
            </a:r>
            <a:r>
              <a:rPr lang="fr-FR" sz="1200" dirty="0"/>
              <a:t> and </a:t>
            </a:r>
            <a:r>
              <a:rPr lang="fr-FR" sz="1200" dirty="0" err="1"/>
              <a:t>specificity</a:t>
            </a:r>
            <a:r>
              <a:rPr lang="fr-FR" sz="1200" dirty="0"/>
              <a:t> of </a:t>
            </a:r>
            <a:r>
              <a:rPr lang="fr-FR" sz="1200" dirty="0" err="1"/>
              <a:t>gene</a:t>
            </a:r>
            <a:r>
              <a:rPr lang="fr-FR" sz="1200" dirty="0"/>
              <a:t> structure </a:t>
            </a:r>
            <a:r>
              <a:rPr lang="fr-FR" sz="1200" dirty="0" err="1"/>
              <a:t>predictions</a:t>
            </a:r>
            <a:r>
              <a:rPr lang="fr-FR" sz="1200" dirty="0"/>
              <a:t> in JEC21 </a:t>
            </a:r>
            <a:r>
              <a:rPr lang="fr-FR" sz="1200" dirty="0" err="1"/>
              <a:t>using</a:t>
            </a:r>
            <a:r>
              <a:rPr lang="fr-FR" sz="1200" dirty="0"/>
              <a:t> the </a:t>
            </a:r>
            <a:r>
              <a:rPr lang="fr-FR" sz="1200" dirty="0" err="1"/>
              <a:t>three</a:t>
            </a:r>
            <a:r>
              <a:rPr lang="fr-FR" sz="1200" dirty="0"/>
              <a:t> annotation pipelines.</a:t>
            </a:r>
            <a:r>
              <a:rPr lang="en-US" sz="1200" i="1" dirty="0"/>
              <a:t> </a:t>
            </a:r>
            <a:r>
              <a:rPr lang="en-US" sz="1200" dirty="0"/>
              <a:t>(B) Optimization of the C3Q pipeline. C3Q1 is the pipeline using default settings. C3Q2 through C3Q6 refer to the results obtained after each step of the pipeline optimization.</a:t>
            </a:r>
            <a:r>
              <a:rPr lang="fr-FR" sz="1200" dirty="0"/>
              <a:t> </a:t>
            </a:r>
          </a:p>
          <a:p>
            <a:endParaRPr lang="en-US" sz="1200" dirty="0"/>
          </a:p>
          <a:p>
            <a:endParaRPr lang="fr-FR" sz="1200" dirty="0"/>
          </a:p>
        </p:txBody>
      </p:sp>
      <p:graphicFrame>
        <p:nvGraphicFramePr>
          <p:cNvPr id="2" name="Objet 1"/>
          <p:cNvGraphicFramePr>
            <a:graphicFrameLocks noChangeAspect="1"/>
          </p:cNvGraphicFramePr>
          <p:nvPr>
            <p:extLst/>
          </p:nvPr>
        </p:nvGraphicFramePr>
        <p:xfrm>
          <a:off x="254771" y="853439"/>
          <a:ext cx="3008297" cy="1808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Feuille de calcul" r:id="rId3" imgW="4564345" imgH="2743341" progId="Excel.Sheet.12">
                  <p:embed/>
                </p:oleObj>
              </mc:Choice>
              <mc:Fallback>
                <p:oleObj name="Feuille de calcul" r:id="rId3" imgW="4564345" imgH="2743341" progId="Excel.Sheet.12">
                  <p:embed/>
                  <p:pic>
                    <p:nvPicPr>
                      <p:cNvPr id="2" name="Objet 1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54771" y="853439"/>
                        <a:ext cx="3008297" cy="1808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/>
          </p:nvPr>
        </p:nvGraphicFramePr>
        <p:xfrm>
          <a:off x="3392487" y="853439"/>
          <a:ext cx="3011095" cy="180811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Feuille de calcul" r:id="rId5" imgW="4581342" imgH="2750859" progId="Excel.Sheet.12">
                  <p:embed/>
                </p:oleObj>
              </mc:Choice>
              <mc:Fallback>
                <p:oleObj name="Feuille de calcul" r:id="rId5" imgW="4581342" imgH="2750859" progId="Excel.Sheet.12">
                  <p:embed/>
                  <p:pic>
                    <p:nvPicPr>
                      <p:cNvPr id="5" name="Objet 4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392487" y="853439"/>
                        <a:ext cx="3011095" cy="180811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2747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54</Words>
  <Application>Microsoft Office PowerPoint</Application>
  <PresentationFormat>Format A4 (210 x 297 mm)</PresentationFormat>
  <Paragraphs>1</Paragraphs>
  <Slides>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Thème Office</vt:lpstr>
      <vt:lpstr>Feuille de calcul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Guilhem  JANBON</dc:creator>
  <cp:lastModifiedBy>Guilhem  JANBON</cp:lastModifiedBy>
  <cp:revision>1</cp:revision>
  <dcterms:created xsi:type="dcterms:W3CDTF">2020-08-31T17:00:23Z</dcterms:created>
  <dcterms:modified xsi:type="dcterms:W3CDTF">2020-08-31T17:01:48Z</dcterms:modified>
</cp:coreProperties>
</file>