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8" r:id="rId2"/>
    <p:sldId id="259"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F852127\Documents\Genome%20profile%20for%20AFB1%20resistance\Revision%201\Second%20criteria\Copy%20of%20VIABILITY%20FROM%20YEAST%20LIBRAR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0.14048862642169729"/>
          <c:y val="7.3379154120039952E-2"/>
          <c:w val="0.67497659667541554"/>
          <c:h val="0.61727524130722955"/>
        </c:manualLayout>
      </c:layout>
      <c:barChart>
        <c:barDir val="col"/>
        <c:grouping val="clustered"/>
        <c:varyColors val="0"/>
        <c:ser>
          <c:idx val="0"/>
          <c:order val="0"/>
          <c:tx>
            <c:strRef>
              <c:f>'Summary of DMSO and AFB1'!$M$12</c:f>
              <c:strCache>
                <c:ptCount val="1"/>
                <c:pt idx="0">
                  <c:v>DMSO</c:v>
                </c:pt>
              </c:strCache>
            </c:strRef>
          </c:tx>
          <c:invertIfNegative val="0"/>
          <c:errBars>
            <c:errBarType val="both"/>
            <c:errValType val="cust"/>
            <c:noEndCap val="0"/>
            <c:plus>
              <c:numRef>
                <c:f>'Summary of DMSO and AFB1'!$O$13:$O$17</c:f>
                <c:numCache>
                  <c:formatCode>General</c:formatCode>
                  <c:ptCount val="5"/>
                  <c:pt idx="0">
                    <c:v>0.9</c:v>
                  </c:pt>
                  <c:pt idx="1">
                    <c:v>0.3</c:v>
                  </c:pt>
                  <c:pt idx="2">
                    <c:v>1.7</c:v>
                  </c:pt>
                  <c:pt idx="3">
                    <c:v>6.2</c:v>
                  </c:pt>
                  <c:pt idx="4">
                    <c:v>2.4</c:v>
                  </c:pt>
                </c:numCache>
              </c:numRef>
            </c:plus>
            <c:minus>
              <c:numRef>
                <c:f>'Summary of DMSO and AFB1'!$O$13:$O$17</c:f>
                <c:numCache>
                  <c:formatCode>General</c:formatCode>
                  <c:ptCount val="5"/>
                  <c:pt idx="0">
                    <c:v>0.9</c:v>
                  </c:pt>
                  <c:pt idx="1">
                    <c:v>0.3</c:v>
                  </c:pt>
                  <c:pt idx="2">
                    <c:v>1.7</c:v>
                  </c:pt>
                  <c:pt idx="3">
                    <c:v>6.2</c:v>
                  </c:pt>
                  <c:pt idx="4">
                    <c:v>2.4</c:v>
                  </c:pt>
                </c:numCache>
              </c:numRef>
            </c:minus>
          </c:errBars>
          <c:cat>
            <c:strRef>
              <c:f>'Summary of DMSO and AFB1'!$L$13:$L$17</c:f>
              <c:strCache>
                <c:ptCount val="5"/>
                <c:pt idx="0">
                  <c:v>BY4743</c:v>
                </c:pt>
                <c:pt idx="1">
                  <c:v>svf1</c:v>
                </c:pt>
                <c:pt idx="2">
                  <c:v>cue1</c:v>
                </c:pt>
                <c:pt idx="3">
                  <c:v>ssm4</c:v>
                </c:pt>
                <c:pt idx="4">
                  <c:v>rad55 </c:v>
                </c:pt>
              </c:strCache>
            </c:strRef>
          </c:cat>
          <c:val>
            <c:numRef>
              <c:f>'Summary of DMSO and AFB1'!$M$13:$M$17</c:f>
              <c:numCache>
                <c:formatCode>General</c:formatCode>
                <c:ptCount val="5"/>
                <c:pt idx="0">
                  <c:v>79</c:v>
                </c:pt>
                <c:pt idx="1">
                  <c:v>77.3</c:v>
                </c:pt>
                <c:pt idx="2">
                  <c:v>82</c:v>
                </c:pt>
                <c:pt idx="3">
                  <c:v>71</c:v>
                </c:pt>
                <c:pt idx="4">
                  <c:v>80</c:v>
                </c:pt>
              </c:numCache>
            </c:numRef>
          </c:val>
        </c:ser>
        <c:ser>
          <c:idx val="1"/>
          <c:order val="1"/>
          <c:tx>
            <c:strRef>
              <c:f>'Summary of DMSO and AFB1'!$N$12</c:f>
              <c:strCache>
                <c:ptCount val="1"/>
                <c:pt idx="0">
                  <c:v>AFB1</c:v>
                </c:pt>
              </c:strCache>
            </c:strRef>
          </c:tx>
          <c:invertIfNegative val="0"/>
          <c:errBars>
            <c:errBarType val="both"/>
            <c:errValType val="cust"/>
            <c:noEndCap val="0"/>
            <c:plus>
              <c:numRef>
                <c:f>'Summary of DMSO and AFB1'!$P$13:$P$17</c:f>
                <c:numCache>
                  <c:formatCode>General</c:formatCode>
                  <c:ptCount val="5"/>
                  <c:pt idx="0">
                    <c:v>3.8</c:v>
                  </c:pt>
                  <c:pt idx="1">
                    <c:v>0.8</c:v>
                  </c:pt>
                  <c:pt idx="2">
                    <c:v>10.199999999999999</c:v>
                  </c:pt>
                  <c:pt idx="3">
                    <c:v>14.1</c:v>
                  </c:pt>
                  <c:pt idx="4">
                    <c:v>1.7</c:v>
                  </c:pt>
                </c:numCache>
              </c:numRef>
            </c:plus>
            <c:minus>
              <c:numRef>
                <c:f>'Summary of DMSO and AFB1'!$P$13:$P$17</c:f>
                <c:numCache>
                  <c:formatCode>General</c:formatCode>
                  <c:ptCount val="5"/>
                  <c:pt idx="0">
                    <c:v>3.8</c:v>
                  </c:pt>
                  <c:pt idx="1">
                    <c:v>0.8</c:v>
                  </c:pt>
                  <c:pt idx="2">
                    <c:v>10.199999999999999</c:v>
                  </c:pt>
                  <c:pt idx="3">
                    <c:v>14.1</c:v>
                  </c:pt>
                  <c:pt idx="4">
                    <c:v>1.7</c:v>
                  </c:pt>
                </c:numCache>
              </c:numRef>
            </c:minus>
          </c:errBars>
          <c:cat>
            <c:strRef>
              <c:f>'Summary of DMSO and AFB1'!$L$13:$L$17</c:f>
              <c:strCache>
                <c:ptCount val="5"/>
                <c:pt idx="0">
                  <c:v>BY4743</c:v>
                </c:pt>
                <c:pt idx="1">
                  <c:v>svf1</c:v>
                </c:pt>
                <c:pt idx="2">
                  <c:v>cue1</c:v>
                </c:pt>
                <c:pt idx="3">
                  <c:v>ssm4</c:v>
                </c:pt>
                <c:pt idx="4">
                  <c:v>rad55 </c:v>
                </c:pt>
              </c:strCache>
            </c:strRef>
          </c:cat>
          <c:val>
            <c:numRef>
              <c:f>'Summary of DMSO and AFB1'!$N$13:$N$17</c:f>
              <c:numCache>
                <c:formatCode>General</c:formatCode>
                <c:ptCount val="5"/>
                <c:pt idx="0">
                  <c:v>71</c:v>
                </c:pt>
                <c:pt idx="1">
                  <c:v>77</c:v>
                </c:pt>
                <c:pt idx="2">
                  <c:v>58</c:v>
                </c:pt>
                <c:pt idx="3">
                  <c:v>61</c:v>
                </c:pt>
                <c:pt idx="4">
                  <c:v>55</c:v>
                </c:pt>
              </c:numCache>
            </c:numRef>
          </c:val>
        </c:ser>
        <c:dLbls>
          <c:showLegendKey val="0"/>
          <c:showVal val="0"/>
          <c:showCatName val="0"/>
          <c:showSerName val="0"/>
          <c:showPercent val="0"/>
          <c:showBubbleSize val="0"/>
        </c:dLbls>
        <c:gapWidth val="150"/>
        <c:axId val="260264320"/>
        <c:axId val="260265856"/>
      </c:barChart>
      <c:catAx>
        <c:axId val="260264320"/>
        <c:scaling>
          <c:orientation val="minMax"/>
        </c:scaling>
        <c:delete val="0"/>
        <c:axPos val="b"/>
        <c:majorTickMark val="out"/>
        <c:minorTickMark val="none"/>
        <c:tickLblPos val="nextTo"/>
        <c:txPr>
          <a:bodyPr/>
          <a:lstStyle/>
          <a:p>
            <a:pPr>
              <a:defRPr i="1">
                <a:latin typeface="Arial" panose="020B0604020202020204" pitchFamily="34" charset="0"/>
                <a:cs typeface="Arial" panose="020B0604020202020204" pitchFamily="34" charset="0"/>
              </a:defRPr>
            </a:pPr>
            <a:endParaRPr lang="en-US"/>
          </a:p>
        </c:txPr>
        <c:crossAx val="260265856"/>
        <c:crosses val="autoZero"/>
        <c:auto val="1"/>
        <c:lblAlgn val="ctr"/>
        <c:lblOffset val="100"/>
        <c:noMultiLvlLbl val="0"/>
      </c:catAx>
      <c:valAx>
        <c:axId val="260265856"/>
        <c:scaling>
          <c:orientation val="minMax"/>
        </c:scaling>
        <c:delete val="0"/>
        <c:axPos val="l"/>
        <c:numFmt formatCode="General" sourceLinked="1"/>
        <c:majorTickMark val="out"/>
        <c:minorTickMark val="none"/>
        <c:tickLblPos val="nextTo"/>
        <c:crossAx val="260264320"/>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1ED4BD-A9C8-4A59-AB11-24B7822950A6}" type="datetimeFigureOut">
              <a:rPr lang="en-US" smtClean="0"/>
              <a:t>9/29/2020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2F61F6-1C54-4DE0-A0F2-433B22C859FF}" type="slidenum">
              <a:rPr lang="en-US" smtClean="0"/>
              <a:t>‹#›</a:t>
            </a:fld>
            <a:endParaRPr lang="en-US"/>
          </a:p>
        </p:txBody>
      </p:sp>
    </p:spTree>
    <p:extLst>
      <p:ext uri="{BB962C8B-B14F-4D97-AF65-F5344CB8AC3E}">
        <p14:creationId xmlns:p14="http://schemas.microsoft.com/office/powerpoint/2010/main" val="489765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S2. Percent viability</a:t>
            </a:r>
            <a:r>
              <a:rPr lang="en-US" baseline="0" dirty="0" smtClean="0"/>
              <a:t> for selected strains expressing CYP1A2 after exposure to 50 </a:t>
            </a:r>
            <a:r>
              <a:rPr lang="en-US" baseline="0" dirty="0" err="1" smtClean="0"/>
              <a:t>uM</a:t>
            </a:r>
            <a:r>
              <a:rPr lang="en-US" baseline="0" dirty="0" smtClean="0"/>
              <a:t> AFB1. Bar graph shows the percent viability after strains were exposed to the solvent DMSO or to the toxin, as determined by trypan blue straining. The asterisk indicates statistical difference between the percent obtained after AFB1 exposure and the percent obtained after solvent exposure. </a:t>
            </a:r>
            <a:endParaRPr lang="en-US" dirty="0"/>
          </a:p>
        </p:txBody>
      </p:sp>
      <p:sp>
        <p:nvSpPr>
          <p:cNvPr id="4" name="Slide Number Placeholder 3"/>
          <p:cNvSpPr>
            <a:spLocks noGrp="1"/>
          </p:cNvSpPr>
          <p:nvPr>
            <p:ph type="sldNum" sz="quarter" idx="10"/>
          </p:nvPr>
        </p:nvSpPr>
        <p:spPr/>
        <p:txBody>
          <a:bodyPr/>
          <a:lstStyle/>
          <a:p>
            <a:fld id="{AB4BBB12-B4DD-4CB2-AFC5-73513C000998}" type="slidenum">
              <a:rPr lang="en-US" smtClean="0"/>
              <a:t>1</a:t>
            </a:fld>
            <a:endParaRPr lang="en-US"/>
          </a:p>
        </p:txBody>
      </p:sp>
    </p:spTree>
    <p:extLst>
      <p:ext uri="{BB962C8B-B14F-4D97-AF65-F5344CB8AC3E}">
        <p14:creationId xmlns:p14="http://schemas.microsoft.com/office/powerpoint/2010/main" val="13753578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799435-EFDB-46F5-A7AD-32248869F50D}" type="datetimeFigureOut">
              <a:rPr lang="en-US" smtClean="0"/>
              <a:t>9/29/2020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E83FC-9FA7-48C3-B970-17A8216A7CF9}" type="slidenum">
              <a:rPr lang="en-US" smtClean="0"/>
              <a:t>‹#›</a:t>
            </a:fld>
            <a:endParaRPr lang="en-US"/>
          </a:p>
        </p:txBody>
      </p:sp>
    </p:spTree>
    <p:extLst>
      <p:ext uri="{BB962C8B-B14F-4D97-AF65-F5344CB8AC3E}">
        <p14:creationId xmlns:p14="http://schemas.microsoft.com/office/powerpoint/2010/main" val="210198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799435-EFDB-46F5-A7AD-32248869F50D}" type="datetimeFigureOut">
              <a:rPr lang="en-US" smtClean="0"/>
              <a:t>9/29/2020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E83FC-9FA7-48C3-B970-17A8216A7CF9}" type="slidenum">
              <a:rPr lang="en-US" smtClean="0"/>
              <a:t>‹#›</a:t>
            </a:fld>
            <a:endParaRPr lang="en-US"/>
          </a:p>
        </p:txBody>
      </p:sp>
    </p:spTree>
    <p:extLst>
      <p:ext uri="{BB962C8B-B14F-4D97-AF65-F5344CB8AC3E}">
        <p14:creationId xmlns:p14="http://schemas.microsoft.com/office/powerpoint/2010/main" val="1026730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799435-EFDB-46F5-A7AD-32248869F50D}" type="datetimeFigureOut">
              <a:rPr lang="en-US" smtClean="0"/>
              <a:t>9/29/2020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E83FC-9FA7-48C3-B970-17A8216A7CF9}" type="slidenum">
              <a:rPr lang="en-US" smtClean="0"/>
              <a:t>‹#›</a:t>
            </a:fld>
            <a:endParaRPr lang="en-US"/>
          </a:p>
        </p:txBody>
      </p:sp>
    </p:spTree>
    <p:extLst>
      <p:ext uri="{BB962C8B-B14F-4D97-AF65-F5344CB8AC3E}">
        <p14:creationId xmlns:p14="http://schemas.microsoft.com/office/powerpoint/2010/main" val="813103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799435-EFDB-46F5-A7AD-32248869F50D}" type="datetimeFigureOut">
              <a:rPr lang="en-US" smtClean="0"/>
              <a:t>9/29/2020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E83FC-9FA7-48C3-B970-17A8216A7CF9}" type="slidenum">
              <a:rPr lang="en-US" smtClean="0"/>
              <a:t>‹#›</a:t>
            </a:fld>
            <a:endParaRPr lang="en-US"/>
          </a:p>
        </p:txBody>
      </p:sp>
    </p:spTree>
    <p:extLst>
      <p:ext uri="{BB962C8B-B14F-4D97-AF65-F5344CB8AC3E}">
        <p14:creationId xmlns:p14="http://schemas.microsoft.com/office/powerpoint/2010/main" val="4097632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799435-EFDB-46F5-A7AD-32248869F50D}" type="datetimeFigureOut">
              <a:rPr lang="en-US" smtClean="0"/>
              <a:t>9/29/2020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CE83FC-9FA7-48C3-B970-17A8216A7CF9}" type="slidenum">
              <a:rPr lang="en-US" smtClean="0"/>
              <a:t>‹#›</a:t>
            </a:fld>
            <a:endParaRPr lang="en-US"/>
          </a:p>
        </p:txBody>
      </p:sp>
    </p:spTree>
    <p:extLst>
      <p:ext uri="{BB962C8B-B14F-4D97-AF65-F5344CB8AC3E}">
        <p14:creationId xmlns:p14="http://schemas.microsoft.com/office/powerpoint/2010/main" val="3774979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799435-EFDB-46F5-A7AD-32248869F50D}" type="datetimeFigureOut">
              <a:rPr lang="en-US" smtClean="0"/>
              <a:t>9/29/2020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CE83FC-9FA7-48C3-B970-17A8216A7CF9}" type="slidenum">
              <a:rPr lang="en-US" smtClean="0"/>
              <a:t>‹#›</a:t>
            </a:fld>
            <a:endParaRPr lang="en-US"/>
          </a:p>
        </p:txBody>
      </p:sp>
    </p:spTree>
    <p:extLst>
      <p:ext uri="{BB962C8B-B14F-4D97-AF65-F5344CB8AC3E}">
        <p14:creationId xmlns:p14="http://schemas.microsoft.com/office/powerpoint/2010/main" val="3143411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799435-EFDB-46F5-A7AD-32248869F50D}" type="datetimeFigureOut">
              <a:rPr lang="en-US" smtClean="0"/>
              <a:t>9/29/2020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CE83FC-9FA7-48C3-B970-17A8216A7CF9}" type="slidenum">
              <a:rPr lang="en-US" smtClean="0"/>
              <a:t>‹#›</a:t>
            </a:fld>
            <a:endParaRPr lang="en-US"/>
          </a:p>
        </p:txBody>
      </p:sp>
    </p:spTree>
    <p:extLst>
      <p:ext uri="{BB962C8B-B14F-4D97-AF65-F5344CB8AC3E}">
        <p14:creationId xmlns:p14="http://schemas.microsoft.com/office/powerpoint/2010/main" val="1573937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799435-EFDB-46F5-A7AD-32248869F50D}" type="datetimeFigureOut">
              <a:rPr lang="en-US" smtClean="0"/>
              <a:t>9/29/2020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CE83FC-9FA7-48C3-B970-17A8216A7CF9}" type="slidenum">
              <a:rPr lang="en-US" smtClean="0"/>
              <a:t>‹#›</a:t>
            </a:fld>
            <a:endParaRPr lang="en-US"/>
          </a:p>
        </p:txBody>
      </p:sp>
    </p:spTree>
    <p:extLst>
      <p:ext uri="{BB962C8B-B14F-4D97-AF65-F5344CB8AC3E}">
        <p14:creationId xmlns:p14="http://schemas.microsoft.com/office/powerpoint/2010/main" val="3539485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799435-EFDB-46F5-A7AD-32248869F50D}" type="datetimeFigureOut">
              <a:rPr lang="en-US" smtClean="0"/>
              <a:t>9/29/2020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CE83FC-9FA7-48C3-B970-17A8216A7CF9}" type="slidenum">
              <a:rPr lang="en-US" smtClean="0"/>
              <a:t>‹#›</a:t>
            </a:fld>
            <a:endParaRPr lang="en-US"/>
          </a:p>
        </p:txBody>
      </p:sp>
    </p:spTree>
    <p:extLst>
      <p:ext uri="{BB962C8B-B14F-4D97-AF65-F5344CB8AC3E}">
        <p14:creationId xmlns:p14="http://schemas.microsoft.com/office/powerpoint/2010/main" val="3884647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799435-EFDB-46F5-A7AD-32248869F50D}" type="datetimeFigureOut">
              <a:rPr lang="en-US" smtClean="0"/>
              <a:t>9/29/2020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CE83FC-9FA7-48C3-B970-17A8216A7CF9}" type="slidenum">
              <a:rPr lang="en-US" smtClean="0"/>
              <a:t>‹#›</a:t>
            </a:fld>
            <a:endParaRPr lang="en-US"/>
          </a:p>
        </p:txBody>
      </p:sp>
    </p:spTree>
    <p:extLst>
      <p:ext uri="{BB962C8B-B14F-4D97-AF65-F5344CB8AC3E}">
        <p14:creationId xmlns:p14="http://schemas.microsoft.com/office/powerpoint/2010/main" val="102316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799435-EFDB-46F5-A7AD-32248869F50D}" type="datetimeFigureOut">
              <a:rPr lang="en-US" smtClean="0"/>
              <a:t>9/29/2020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CE83FC-9FA7-48C3-B970-17A8216A7CF9}" type="slidenum">
              <a:rPr lang="en-US" smtClean="0"/>
              <a:t>‹#›</a:t>
            </a:fld>
            <a:endParaRPr lang="en-US"/>
          </a:p>
        </p:txBody>
      </p:sp>
    </p:spTree>
    <p:extLst>
      <p:ext uri="{BB962C8B-B14F-4D97-AF65-F5344CB8AC3E}">
        <p14:creationId xmlns:p14="http://schemas.microsoft.com/office/powerpoint/2010/main" val="1439528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799435-EFDB-46F5-A7AD-32248869F50D}" type="datetimeFigureOut">
              <a:rPr lang="en-US" smtClean="0"/>
              <a:t>9/29/2020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CE83FC-9FA7-48C3-B970-17A8216A7CF9}" type="slidenum">
              <a:rPr lang="en-US" smtClean="0"/>
              <a:t>‹#›</a:t>
            </a:fld>
            <a:endParaRPr lang="en-US"/>
          </a:p>
        </p:txBody>
      </p:sp>
    </p:spTree>
    <p:extLst>
      <p:ext uri="{BB962C8B-B14F-4D97-AF65-F5344CB8AC3E}">
        <p14:creationId xmlns:p14="http://schemas.microsoft.com/office/powerpoint/2010/main" val="3246742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1063746022"/>
              </p:ext>
            </p:extLst>
          </p:nvPr>
        </p:nvGraphicFramePr>
        <p:xfrm>
          <a:off x="1359932" y="1524000"/>
          <a:ext cx="60960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rot="16200000">
            <a:off x="257867" y="3029182"/>
            <a:ext cx="1834798"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Percent Viability</a:t>
            </a:r>
            <a:endParaRPr lang="en-US" dirty="0">
              <a:latin typeface="Arial" panose="020B0604020202020204" pitchFamily="34" charset="0"/>
              <a:cs typeface="Arial" panose="020B0604020202020204" pitchFamily="34" charset="0"/>
            </a:endParaRPr>
          </a:p>
        </p:txBody>
      </p:sp>
      <p:sp>
        <p:nvSpPr>
          <p:cNvPr id="5" name="TextBox 4"/>
          <p:cNvSpPr txBox="1"/>
          <p:nvPr/>
        </p:nvSpPr>
        <p:spPr>
          <a:xfrm>
            <a:off x="4207877" y="2129135"/>
            <a:ext cx="338554" cy="461665"/>
          </a:xfrm>
          <a:prstGeom prst="rect">
            <a:avLst/>
          </a:prstGeom>
          <a:noFill/>
        </p:spPr>
        <p:txBody>
          <a:bodyPr wrap="none" rtlCol="0">
            <a:spAutoFit/>
          </a:bodyPr>
          <a:lstStyle/>
          <a:p>
            <a:r>
              <a:rPr lang="en-US" sz="2400" dirty="0" smtClean="0"/>
              <a:t>*</a:t>
            </a:r>
            <a:endParaRPr lang="en-US" sz="2400" dirty="0"/>
          </a:p>
        </p:txBody>
      </p:sp>
      <p:sp>
        <p:nvSpPr>
          <p:cNvPr id="8" name="TextBox 7"/>
          <p:cNvSpPr txBox="1"/>
          <p:nvPr/>
        </p:nvSpPr>
        <p:spPr>
          <a:xfrm>
            <a:off x="5867400" y="2359967"/>
            <a:ext cx="338554" cy="461665"/>
          </a:xfrm>
          <a:prstGeom prst="rect">
            <a:avLst/>
          </a:prstGeom>
          <a:noFill/>
        </p:spPr>
        <p:txBody>
          <a:bodyPr wrap="none" rtlCol="0">
            <a:spAutoFit/>
          </a:bodyPr>
          <a:lstStyle/>
          <a:p>
            <a:r>
              <a:rPr lang="en-US" sz="2400" dirty="0" smtClean="0"/>
              <a:t>*</a:t>
            </a:r>
            <a:endParaRPr lang="en-US" sz="2400" dirty="0"/>
          </a:p>
        </p:txBody>
      </p:sp>
    </p:spTree>
    <p:extLst>
      <p:ext uri="{BB962C8B-B14F-4D97-AF65-F5344CB8AC3E}">
        <p14:creationId xmlns:p14="http://schemas.microsoft.com/office/powerpoint/2010/main" val="1358629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2136339"/>
            <a:ext cx="7620000" cy="1754326"/>
          </a:xfrm>
          <a:prstGeom prst="rect">
            <a:avLst/>
          </a:prstGeom>
        </p:spPr>
        <p:txBody>
          <a:bodyPr wrap="square">
            <a:spAutoFit/>
          </a:bodyPr>
          <a:lstStyle/>
          <a:p>
            <a:r>
              <a:rPr lang="en-US" b="1" dirty="0">
                <a:latin typeface="Arial" panose="020B0604020202020204" pitchFamily="34" charset="0"/>
                <a:cs typeface="Arial" panose="020B0604020202020204" pitchFamily="34" charset="0"/>
              </a:rPr>
              <a:t>Figure S2. Percent viability for selected strains expressing CYP1A2 after exposure to 50 </a:t>
            </a:r>
            <a:r>
              <a:rPr lang="el-GR" b="1" dirty="0" smtClean="0">
                <a:latin typeface="Calibri"/>
                <a:cs typeface="Calibri"/>
              </a:rPr>
              <a:t>μ</a:t>
            </a:r>
            <a:r>
              <a:rPr lang="en-US" b="1" dirty="0" smtClean="0">
                <a:latin typeface="Arial" panose="020B0604020202020204" pitchFamily="34" charset="0"/>
                <a:cs typeface="Arial" panose="020B0604020202020204" pitchFamily="34" charset="0"/>
              </a:rPr>
              <a:t>M </a:t>
            </a:r>
            <a:r>
              <a:rPr lang="en-US" b="1" dirty="0">
                <a:latin typeface="Arial" panose="020B0604020202020204" pitchFamily="34" charset="0"/>
                <a:cs typeface="Arial" panose="020B0604020202020204" pitchFamily="34" charset="0"/>
              </a:rPr>
              <a:t>AFB1. </a:t>
            </a:r>
            <a:r>
              <a:rPr lang="en-US" dirty="0">
                <a:latin typeface="Arial" panose="020B0604020202020204" pitchFamily="34" charset="0"/>
                <a:cs typeface="Arial" panose="020B0604020202020204" pitchFamily="34" charset="0"/>
              </a:rPr>
              <a:t>Bar graph shows the percent viability after strains were exposed to the solvent DMSO or to the toxin, as determined by trypan blue straining. The asterisk indicates statistical difference between the percent obtained after AFB1 exposure and the percent obtained after solvent exposure. </a:t>
            </a:r>
          </a:p>
        </p:txBody>
      </p:sp>
    </p:spTree>
    <p:extLst>
      <p:ext uri="{BB962C8B-B14F-4D97-AF65-F5344CB8AC3E}">
        <p14:creationId xmlns:p14="http://schemas.microsoft.com/office/powerpoint/2010/main" val="37893506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132</Words>
  <Application>Microsoft Office PowerPoint</Application>
  <PresentationFormat>On-screen Show (4:3)</PresentationFormat>
  <Paragraphs>6</Paragraphs>
  <Slides>2</Slides>
  <Notes>1</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Fasullo, M</dc:creator>
  <cp:lastModifiedBy>Copy Editor</cp:lastModifiedBy>
  <cp:revision>4</cp:revision>
  <dcterms:created xsi:type="dcterms:W3CDTF">2020-08-30T00:06:09Z</dcterms:created>
  <dcterms:modified xsi:type="dcterms:W3CDTF">2020-09-29T15:02:17Z</dcterms:modified>
</cp:coreProperties>
</file>