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61" r:id="rId2"/>
    <p:sldId id="264" r:id="rId3"/>
    <p:sldId id="257" r:id="rId4"/>
    <p:sldId id="258" r:id="rId5"/>
    <p:sldId id="266" r:id="rId6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52FF"/>
    <a:srgbClr val="FF3C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5"/>
    <p:restoredTop sz="81174"/>
  </p:normalViewPr>
  <p:slideViewPr>
    <p:cSldViewPr snapToGrid="0" snapToObjects="1">
      <p:cViewPr>
        <p:scale>
          <a:sx n="100" d="100"/>
          <a:sy n="100" d="100"/>
        </p:scale>
        <p:origin x="616" y="-704"/>
      </p:cViewPr>
      <p:guideLst/>
    </p:cSldViewPr>
  </p:slideViewPr>
  <p:notesTextViewPr>
    <p:cViewPr>
      <p:scale>
        <a:sx n="140" d="100"/>
        <a:sy n="14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5" d="100"/>
          <a:sy n="75" d="100"/>
        </p:scale>
        <p:origin x="2944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B942E1-0534-3344-9D89-80250A7ADB11}" type="datetimeFigureOut">
              <a:rPr lang="en-US" smtClean="0"/>
              <a:t>7/17/20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475DE-5E19-EC4D-8D57-62A8A3AC1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566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S1. Genetic maps of the guppy LG12 in female (left) and male (right) meiosis, in the same families as shown in Figure 3 of the main text.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2475DE-5E19-EC4D-8D57-62A8A3AC128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806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Figure S2. GC content of introns in two unplaced scaffolds that map to the guppy PAR. The right-hand one maps close to the PAR boundary, and the left-hand one to the terminus of LG12 (see the main text and Supplementary Table S2).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2475DE-5E19-EC4D-8D57-62A8A3AC128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967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S3. Comparison of the gene contents of several guppy and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platyfish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chromosomes.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2475DE-5E19-EC4D-8D57-62A8A3AC128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238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S4. Comparison of the gene arrangements of the guppy LG12 and the homologous chromosome of the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platyfish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Xm8.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2475DE-5E19-EC4D-8D57-62A8A3AC128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621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S5. Evidence for a possible movement of genes onto the guppy LG12 from a chromosome carrying homologs assembled on the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platyfish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Xm8. The Xm8 </a:t>
            </a:r>
            <a:r>
              <a:rPr lang="en-US" sz="1200" dirty="0"/>
              <a:t>centromere is probably at the top end, and the region indicated is probably colinear with the guppy LG9.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EA32C-F78C-FE44-8B1F-68A18E1F7B4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558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C6857-9F4C-4245-9175-875644AB37A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56DC-B788-8040-8C66-1D54C16DC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89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C6857-9F4C-4245-9175-875644AB37A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56DC-B788-8040-8C66-1D54C16DC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971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C6857-9F4C-4245-9175-875644AB37A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56DC-B788-8040-8C66-1D54C16DC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150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C6857-9F4C-4245-9175-875644AB37A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56DC-B788-8040-8C66-1D54C16DC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982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C6857-9F4C-4245-9175-875644AB37A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56DC-B788-8040-8C66-1D54C16DC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882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C6857-9F4C-4245-9175-875644AB37A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56DC-B788-8040-8C66-1D54C16DC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516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C6857-9F4C-4245-9175-875644AB37A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56DC-B788-8040-8C66-1D54C16DC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354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C6857-9F4C-4245-9175-875644AB37A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56DC-B788-8040-8C66-1D54C16DC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583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C6857-9F4C-4245-9175-875644AB37A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56DC-B788-8040-8C66-1D54C16DC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1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C6857-9F4C-4245-9175-875644AB37A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56DC-B788-8040-8C66-1D54C16DC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82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C6857-9F4C-4245-9175-875644AB37A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56DC-B788-8040-8C66-1D54C16DC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298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C6857-9F4C-4245-9175-875644AB37A7}" type="datetimeFigureOut">
              <a:rPr lang="en-US" smtClean="0"/>
              <a:t>7/17/20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056DC-B788-8040-8C66-1D54C16DC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562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A10B55F-A520-FF4C-815C-67C1F9B2BD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837752"/>
            <a:ext cx="9932026" cy="3645744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FA20085-AA3D-DF4D-9293-10B0D97B5EBE}"/>
              </a:ext>
            </a:extLst>
          </p:cNvPr>
          <p:cNvSpPr txBox="1"/>
          <p:nvPr/>
        </p:nvSpPr>
        <p:spPr>
          <a:xfrm>
            <a:off x="1349829" y="4789715"/>
            <a:ext cx="3223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Position in the assembly of LG12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48178A-AB1C-4943-9CFC-120F508D167D}"/>
              </a:ext>
            </a:extLst>
          </p:cNvPr>
          <p:cNvSpPr txBox="1"/>
          <p:nvPr/>
        </p:nvSpPr>
        <p:spPr>
          <a:xfrm>
            <a:off x="5923297" y="4789715"/>
            <a:ext cx="3223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Position in the assembly of LG12</a:t>
            </a:r>
          </a:p>
        </p:txBody>
      </p:sp>
    </p:spTree>
    <p:extLst>
      <p:ext uri="{BB962C8B-B14F-4D97-AF65-F5344CB8AC3E}">
        <p14:creationId xmlns:p14="http://schemas.microsoft.com/office/powerpoint/2010/main" val="3289877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8ED2BEA-4388-9542-BF7E-C67791D821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46019" y="1514506"/>
            <a:ext cx="6127127" cy="2983106"/>
          </a:xfrm>
        </p:spPr>
      </p:pic>
    </p:spTree>
    <p:extLst>
      <p:ext uri="{BB962C8B-B14F-4D97-AF65-F5344CB8AC3E}">
        <p14:creationId xmlns:p14="http://schemas.microsoft.com/office/powerpoint/2010/main" val="1570644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8689161-3C71-134F-8EAA-C8F0660E7F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5362" y="2360864"/>
            <a:ext cx="4095000" cy="204750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3F99CAC-7AD4-7842-B7A4-F994567D45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5530" y="1482622"/>
            <a:ext cx="4095000" cy="20475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E994CD5-437A-4541-AFC0-5DD46D42F084}"/>
              </a:ext>
            </a:extLst>
          </p:cNvPr>
          <p:cNvSpPr txBox="1"/>
          <p:nvPr/>
        </p:nvSpPr>
        <p:spPr>
          <a:xfrm>
            <a:off x="5769471" y="3530123"/>
            <a:ext cx="2107628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63" dirty="0" err="1"/>
              <a:t>Platyfish</a:t>
            </a:r>
            <a:r>
              <a:rPr lang="en-US" sz="1463" dirty="0"/>
              <a:t> chromosome 12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A0EF23-6695-6F44-B28C-688D3B941B09}"/>
              </a:ext>
            </a:extLst>
          </p:cNvPr>
          <p:cNvSpPr txBox="1"/>
          <p:nvPr/>
        </p:nvSpPr>
        <p:spPr>
          <a:xfrm>
            <a:off x="1379057" y="4358898"/>
            <a:ext cx="1860702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63" dirty="0"/>
              <a:t>Guppy chromosome 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F9E4EDC-6823-994D-AF92-598966FA2860}"/>
              </a:ext>
            </a:extLst>
          </p:cNvPr>
          <p:cNvSpPr txBox="1"/>
          <p:nvPr/>
        </p:nvSpPr>
        <p:spPr>
          <a:xfrm>
            <a:off x="8674259" y="2644402"/>
            <a:ext cx="1481917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3" dirty="0"/>
              <a:t>Guppy LG9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8ECD4F-40EF-E44A-8FAD-86ADB2395F63}"/>
              </a:ext>
            </a:extLst>
          </p:cNvPr>
          <p:cNvSpPr txBox="1"/>
          <p:nvPr/>
        </p:nvSpPr>
        <p:spPr>
          <a:xfrm>
            <a:off x="4189333" y="3361995"/>
            <a:ext cx="312906" cy="3048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13"/>
              </a:lnSpc>
            </a:pPr>
            <a:r>
              <a:rPr lang="en-US" sz="975" dirty="0"/>
              <a:t>12</a:t>
            </a:r>
          </a:p>
          <a:p>
            <a:pPr>
              <a:lnSpc>
                <a:spcPts val="813"/>
              </a:lnSpc>
            </a:pPr>
            <a:r>
              <a:rPr lang="en-US" sz="975" dirty="0"/>
              <a:t>11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836B80-3B56-224F-907E-8D88267AC35D}"/>
              </a:ext>
            </a:extLst>
          </p:cNvPr>
          <p:cNvSpPr txBox="1"/>
          <p:nvPr/>
        </p:nvSpPr>
        <p:spPr>
          <a:xfrm rot="16200000">
            <a:off x="-383758" y="3200348"/>
            <a:ext cx="1067600" cy="31745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63" dirty="0" err="1"/>
              <a:t>Platyfish</a:t>
            </a:r>
            <a:r>
              <a:rPr lang="en-US" sz="1463" dirty="0"/>
              <a:t> LG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50386A-7EE1-3941-810B-A6F8A5EA6028}"/>
              </a:ext>
            </a:extLst>
          </p:cNvPr>
          <p:cNvSpPr txBox="1"/>
          <p:nvPr/>
        </p:nvSpPr>
        <p:spPr>
          <a:xfrm rot="16200000">
            <a:off x="3713457" y="2281786"/>
            <a:ext cx="1724446" cy="31745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63" dirty="0"/>
              <a:t>Guppy chromosome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DF5BBEE-C66E-0640-83EF-1117EF6635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4726" y="3881461"/>
            <a:ext cx="4095000" cy="20475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0289797-BBCB-3347-89B4-8DF3E14C0CA5}"/>
              </a:ext>
            </a:extLst>
          </p:cNvPr>
          <p:cNvSpPr txBox="1"/>
          <p:nvPr/>
        </p:nvSpPr>
        <p:spPr>
          <a:xfrm>
            <a:off x="5765599" y="5871194"/>
            <a:ext cx="2107628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63" dirty="0" err="1"/>
              <a:t>Platyfish</a:t>
            </a:r>
            <a:r>
              <a:rPr lang="en-US" sz="1463" dirty="0"/>
              <a:t> chromosome 11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2D9B5B-94A5-F34D-A36F-E1015DF32D84}"/>
              </a:ext>
            </a:extLst>
          </p:cNvPr>
          <p:cNvSpPr txBox="1"/>
          <p:nvPr/>
        </p:nvSpPr>
        <p:spPr>
          <a:xfrm rot="16200000">
            <a:off x="3709585" y="4715727"/>
            <a:ext cx="1724446" cy="31745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63" dirty="0"/>
              <a:t>Guppy chromosome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A1B714-6377-DB43-AE45-467D8851DCE2}"/>
              </a:ext>
            </a:extLst>
          </p:cNvPr>
          <p:cNvSpPr txBox="1"/>
          <p:nvPr/>
        </p:nvSpPr>
        <p:spPr>
          <a:xfrm>
            <a:off x="8670387" y="4706869"/>
            <a:ext cx="1481917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3" dirty="0"/>
              <a:t>Guppy LG14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22ED7B2-0D83-264C-A242-FBAA56A3D593}"/>
              </a:ext>
            </a:extLst>
          </p:cNvPr>
          <p:cNvSpPr txBox="1"/>
          <p:nvPr/>
        </p:nvSpPr>
        <p:spPr>
          <a:xfrm>
            <a:off x="8678123" y="5051261"/>
            <a:ext cx="1481917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3" dirty="0"/>
              <a:t>Guppy LG9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832B7B-CE4C-A947-A8A2-A33DEC23F3FE}"/>
              </a:ext>
            </a:extLst>
          </p:cNvPr>
          <p:cNvSpPr txBox="1"/>
          <p:nvPr/>
        </p:nvSpPr>
        <p:spPr>
          <a:xfrm>
            <a:off x="8674259" y="2372404"/>
            <a:ext cx="1481917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3" dirty="0"/>
              <a:t>Guppy LG12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D6E3025-FB15-544F-B229-DB403D1152FD}"/>
              </a:ext>
            </a:extLst>
          </p:cNvPr>
          <p:cNvSpPr txBox="1"/>
          <p:nvPr/>
        </p:nvSpPr>
        <p:spPr>
          <a:xfrm>
            <a:off x="8674259" y="1546134"/>
            <a:ext cx="1481917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3" dirty="0"/>
              <a:t>Guppy LG25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C10057D-088A-C34A-9E73-49B763461CE9}"/>
              </a:ext>
            </a:extLst>
          </p:cNvPr>
          <p:cNvSpPr txBox="1"/>
          <p:nvPr/>
        </p:nvSpPr>
        <p:spPr>
          <a:xfrm>
            <a:off x="36137" y="2030586"/>
            <a:ext cx="336952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50" b="1" dirty="0"/>
              <a:t>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A76F04-1FF7-ED47-B93F-6B46509BB647}"/>
              </a:ext>
            </a:extLst>
          </p:cNvPr>
          <p:cNvSpPr txBox="1"/>
          <p:nvPr/>
        </p:nvSpPr>
        <p:spPr>
          <a:xfrm>
            <a:off x="4360114" y="1038998"/>
            <a:ext cx="324128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50" b="1" dirty="0"/>
              <a:t>B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76D750-8D0D-5447-AA60-A5203395D246}"/>
              </a:ext>
            </a:extLst>
          </p:cNvPr>
          <p:cNvSpPr txBox="1"/>
          <p:nvPr/>
        </p:nvSpPr>
        <p:spPr>
          <a:xfrm>
            <a:off x="4360114" y="3611574"/>
            <a:ext cx="317716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50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985868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970BEE3-F9E0-4940-8DF9-3E36FE329C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71084" y="2126258"/>
            <a:ext cx="6363832" cy="3535462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7B81AA-D79F-2043-81D5-ACA388F1CB2A}"/>
              </a:ext>
            </a:extLst>
          </p:cNvPr>
          <p:cNvSpPr txBox="1"/>
          <p:nvPr/>
        </p:nvSpPr>
        <p:spPr>
          <a:xfrm>
            <a:off x="4035978" y="5511679"/>
            <a:ext cx="237430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Guppy chromosome 12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81AD44-1552-7E44-BFDC-446B9B1C51FA}"/>
              </a:ext>
            </a:extLst>
          </p:cNvPr>
          <p:cNvSpPr txBox="1"/>
          <p:nvPr/>
        </p:nvSpPr>
        <p:spPr>
          <a:xfrm rot="16200000">
            <a:off x="547397" y="3569396"/>
            <a:ext cx="244022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Platyfish</a:t>
            </a:r>
            <a:r>
              <a:rPr lang="en-US" dirty="0"/>
              <a:t> chromosome 8</a:t>
            </a:r>
          </a:p>
        </p:txBody>
      </p:sp>
    </p:spTree>
    <p:extLst>
      <p:ext uri="{BB962C8B-B14F-4D97-AF65-F5344CB8AC3E}">
        <p14:creationId xmlns:p14="http://schemas.microsoft.com/office/powerpoint/2010/main" val="2655028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B03F092-B928-4E43-8EC2-DD7D27FA4AAC}"/>
              </a:ext>
            </a:extLst>
          </p:cNvPr>
          <p:cNvCxnSpPr>
            <a:cxnSpLocks/>
          </p:cNvCxnSpPr>
          <p:nvPr/>
        </p:nvCxnSpPr>
        <p:spPr>
          <a:xfrm>
            <a:off x="1422105" y="1118891"/>
            <a:ext cx="16624" cy="197346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E3D2560-885F-1048-8FD2-C7E4B3F9F402}"/>
              </a:ext>
            </a:extLst>
          </p:cNvPr>
          <p:cNvCxnSpPr>
            <a:cxnSpLocks/>
          </p:cNvCxnSpPr>
          <p:nvPr/>
        </p:nvCxnSpPr>
        <p:spPr>
          <a:xfrm flipH="1">
            <a:off x="1434191" y="3438916"/>
            <a:ext cx="1" cy="2183462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E37A1D0-FFFF-FB42-87BB-0B1527425E08}"/>
              </a:ext>
            </a:extLst>
          </p:cNvPr>
          <p:cNvCxnSpPr/>
          <p:nvPr/>
        </p:nvCxnSpPr>
        <p:spPr>
          <a:xfrm>
            <a:off x="7682146" y="1525191"/>
            <a:ext cx="0" cy="156716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3A57B2D-0659-5A40-847F-42DA8BA15956}"/>
              </a:ext>
            </a:extLst>
          </p:cNvPr>
          <p:cNvCxnSpPr>
            <a:cxnSpLocks/>
          </p:cNvCxnSpPr>
          <p:nvPr/>
        </p:nvCxnSpPr>
        <p:spPr>
          <a:xfrm>
            <a:off x="7670051" y="3451626"/>
            <a:ext cx="30227" cy="2164333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3BE0A62-9C94-2846-83F0-4493FDBD344D}"/>
              </a:ext>
            </a:extLst>
          </p:cNvPr>
          <p:cNvCxnSpPr>
            <a:cxnSpLocks/>
          </p:cNvCxnSpPr>
          <p:nvPr/>
        </p:nvCxnSpPr>
        <p:spPr>
          <a:xfrm>
            <a:off x="1422104" y="1525191"/>
            <a:ext cx="6260041" cy="3714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BEF7AD6-A90A-4C49-ABF9-786F34AD07A6}"/>
              </a:ext>
            </a:extLst>
          </p:cNvPr>
          <p:cNvCxnSpPr>
            <a:cxnSpLocks/>
          </p:cNvCxnSpPr>
          <p:nvPr/>
        </p:nvCxnSpPr>
        <p:spPr>
          <a:xfrm>
            <a:off x="1422104" y="1777570"/>
            <a:ext cx="6260041" cy="1190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70599EE-F64A-5544-8354-F9B432DD1A38}"/>
              </a:ext>
            </a:extLst>
          </p:cNvPr>
          <p:cNvCxnSpPr>
            <a:cxnSpLocks/>
          </p:cNvCxnSpPr>
          <p:nvPr/>
        </p:nvCxnSpPr>
        <p:spPr>
          <a:xfrm>
            <a:off x="1422104" y="1646866"/>
            <a:ext cx="6260041" cy="2614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6A18949-4DE7-3F4D-AF53-3D04C6053322}"/>
              </a:ext>
            </a:extLst>
          </p:cNvPr>
          <p:cNvCxnSpPr>
            <a:cxnSpLocks/>
          </p:cNvCxnSpPr>
          <p:nvPr/>
        </p:nvCxnSpPr>
        <p:spPr>
          <a:xfrm flipV="1">
            <a:off x="1422104" y="1902470"/>
            <a:ext cx="6260041" cy="58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BD72377-023E-6B4A-8D4E-D14722F6DBF3}"/>
              </a:ext>
            </a:extLst>
          </p:cNvPr>
          <p:cNvCxnSpPr>
            <a:cxnSpLocks/>
          </p:cNvCxnSpPr>
          <p:nvPr/>
        </p:nvCxnSpPr>
        <p:spPr>
          <a:xfrm flipV="1">
            <a:off x="1422104" y="1914079"/>
            <a:ext cx="6260041" cy="1042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B22962D-BBF2-EC4A-8767-E2917EABADEB}"/>
              </a:ext>
            </a:extLst>
          </p:cNvPr>
          <p:cNvCxnSpPr>
            <a:cxnSpLocks/>
          </p:cNvCxnSpPr>
          <p:nvPr/>
        </p:nvCxnSpPr>
        <p:spPr>
          <a:xfrm flipV="1">
            <a:off x="1422104" y="1911177"/>
            <a:ext cx="6163304" cy="3278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6711368-FC03-404F-ACED-51CD038CB7A2}"/>
              </a:ext>
            </a:extLst>
          </p:cNvPr>
          <p:cNvCxnSpPr>
            <a:cxnSpLocks/>
          </p:cNvCxnSpPr>
          <p:nvPr/>
        </p:nvCxnSpPr>
        <p:spPr>
          <a:xfrm>
            <a:off x="1422104" y="1319032"/>
            <a:ext cx="6163304" cy="5790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CFD6924-0739-E446-9BBB-6DA3BACAC3AF}"/>
              </a:ext>
            </a:extLst>
          </p:cNvPr>
          <p:cNvCxnSpPr>
            <a:cxnSpLocks/>
          </p:cNvCxnSpPr>
          <p:nvPr/>
        </p:nvCxnSpPr>
        <p:spPr>
          <a:xfrm>
            <a:off x="1421083" y="1232300"/>
            <a:ext cx="6261062" cy="6672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8A90520-B25C-254B-9714-E4C5B57B95A0}"/>
              </a:ext>
            </a:extLst>
          </p:cNvPr>
          <p:cNvCxnSpPr>
            <a:cxnSpLocks/>
          </p:cNvCxnSpPr>
          <p:nvPr/>
        </p:nvCxnSpPr>
        <p:spPr>
          <a:xfrm flipV="1">
            <a:off x="1422103" y="1919884"/>
            <a:ext cx="6260042" cy="5400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9801683-EA82-B24A-BD22-AC5B8551763A}"/>
              </a:ext>
            </a:extLst>
          </p:cNvPr>
          <p:cNvCxnSpPr>
            <a:cxnSpLocks/>
          </p:cNvCxnSpPr>
          <p:nvPr/>
        </p:nvCxnSpPr>
        <p:spPr>
          <a:xfrm flipV="1">
            <a:off x="1449564" y="1896667"/>
            <a:ext cx="6160028" cy="8253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582BD37-3BA0-A34F-857D-6BAE62E7BC54}"/>
              </a:ext>
            </a:extLst>
          </p:cNvPr>
          <p:cNvCxnSpPr>
            <a:cxnSpLocks/>
          </p:cNvCxnSpPr>
          <p:nvPr/>
        </p:nvCxnSpPr>
        <p:spPr>
          <a:xfrm flipV="1">
            <a:off x="1434201" y="1908598"/>
            <a:ext cx="6199574" cy="201226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77A5693-883F-2044-84C7-F14BAC4526AE}"/>
              </a:ext>
            </a:extLst>
          </p:cNvPr>
          <p:cNvCxnSpPr>
            <a:cxnSpLocks/>
          </p:cNvCxnSpPr>
          <p:nvPr/>
        </p:nvCxnSpPr>
        <p:spPr>
          <a:xfrm flipV="1">
            <a:off x="1446288" y="1896666"/>
            <a:ext cx="6272134" cy="308449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2935BF3-6BF0-5F4E-B6D5-8076D76080DC}"/>
              </a:ext>
            </a:extLst>
          </p:cNvPr>
          <p:cNvCxnSpPr>
            <a:cxnSpLocks/>
          </p:cNvCxnSpPr>
          <p:nvPr/>
        </p:nvCxnSpPr>
        <p:spPr>
          <a:xfrm flipV="1">
            <a:off x="1455355" y="1934664"/>
            <a:ext cx="6190516" cy="287390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5EEA5D1-EF3E-4243-B04D-8643EC11294B}"/>
              </a:ext>
            </a:extLst>
          </p:cNvPr>
          <p:cNvCxnSpPr>
            <a:cxnSpLocks/>
          </p:cNvCxnSpPr>
          <p:nvPr/>
        </p:nvCxnSpPr>
        <p:spPr>
          <a:xfrm flipV="1">
            <a:off x="1397909" y="1884466"/>
            <a:ext cx="6302373" cy="303887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4AF02DC-77AC-2042-9A8E-933DC8BE401A}"/>
              </a:ext>
            </a:extLst>
          </p:cNvPr>
          <p:cNvCxnSpPr>
            <a:cxnSpLocks/>
          </p:cNvCxnSpPr>
          <p:nvPr/>
        </p:nvCxnSpPr>
        <p:spPr>
          <a:xfrm flipV="1">
            <a:off x="1434202" y="1934340"/>
            <a:ext cx="6241896" cy="188542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BF85938-B22C-3448-BCA4-7F45906626AA}"/>
              </a:ext>
            </a:extLst>
          </p:cNvPr>
          <p:cNvCxnSpPr>
            <a:cxnSpLocks/>
          </p:cNvCxnSpPr>
          <p:nvPr/>
        </p:nvCxnSpPr>
        <p:spPr>
          <a:xfrm flipV="1">
            <a:off x="1422102" y="1895645"/>
            <a:ext cx="6199577" cy="318478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44C468B9-0D1C-6B4A-A5E4-17981CFF69EE}"/>
              </a:ext>
            </a:extLst>
          </p:cNvPr>
          <p:cNvSpPr txBox="1"/>
          <p:nvPr/>
        </p:nvSpPr>
        <p:spPr>
          <a:xfrm>
            <a:off x="79572" y="1647267"/>
            <a:ext cx="1178528" cy="99283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63" dirty="0"/>
              <a:t>NW_</a:t>
            </a:r>
          </a:p>
          <a:p>
            <a:r>
              <a:rPr lang="en-GB" sz="1463" dirty="0"/>
              <a:t>007615028.1</a:t>
            </a:r>
          </a:p>
          <a:p>
            <a:endParaRPr lang="en-GB" sz="1463" dirty="0"/>
          </a:p>
          <a:p>
            <a:r>
              <a:rPr lang="en-GB" sz="1463" dirty="0"/>
              <a:t>30 genes</a:t>
            </a:r>
            <a:endParaRPr lang="en-US" sz="1463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8ED8B2D-C87D-4844-9A53-A360342EB587}"/>
              </a:ext>
            </a:extLst>
          </p:cNvPr>
          <p:cNvSpPr txBox="1"/>
          <p:nvPr/>
        </p:nvSpPr>
        <p:spPr>
          <a:xfrm>
            <a:off x="777612" y="3669771"/>
            <a:ext cx="731290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63" dirty="0"/>
              <a:t>6-9 Mb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E8CA1DF-1199-BB4E-9C56-0F442F2E9C51}"/>
              </a:ext>
            </a:extLst>
          </p:cNvPr>
          <p:cNvSpPr txBox="1"/>
          <p:nvPr/>
        </p:nvSpPr>
        <p:spPr>
          <a:xfrm>
            <a:off x="459717" y="4823841"/>
            <a:ext cx="920445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63" dirty="0"/>
              <a:t>17-19 Mb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CCCF24C-1311-5A4F-8531-C4E20C57DC56}"/>
              </a:ext>
            </a:extLst>
          </p:cNvPr>
          <p:cNvSpPr txBox="1"/>
          <p:nvPr/>
        </p:nvSpPr>
        <p:spPr>
          <a:xfrm>
            <a:off x="459717" y="4295154"/>
            <a:ext cx="566694" cy="31745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63" dirty="0"/>
              <a:t>LG12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02903A3-D579-964B-93DD-4E2194E06367}"/>
              </a:ext>
            </a:extLst>
          </p:cNvPr>
          <p:cNvSpPr txBox="1"/>
          <p:nvPr/>
        </p:nvSpPr>
        <p:spPr>
          <a:xfrm>
            <a:off x="7766792" y="2086386"/>
            <a:ext cx="620683" cy="31745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63" dirty="0"/>
              <a:t>Xm12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652F7E1-ADB7-2549-BC4D-601D0DF706F7}"/>
              </a:ext>
            </a:extLst>
          </p:cNvPr>
          <p:cNvSpPr txBox="1"/>
          <p:nvPr/>
        </p:nvSpPr>
        <p:spPr>
          <a:xfrm>
            <a:off x="7806955" y="4295154"/>
            <a:ext cx="526106" cy="31745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63" dirty="0"/>
              <a:t>Xm8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AC40E7E-80B5-9F4A-AF15-D7C0BFBBFC62}"/>
              </a:ext>
            </a:extLst>
          </p:cNvPr>
          <p:cNvSpPr txBox="1"/>
          <p:nvPr/>
        </p:nvSpPr>
        <p:spPr>
          <a:xfrm>
            <a:off x="7724455" y="1758233"/>
            <a:ext cx="832279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63" dirty="0"/>
              <a:t>1-1.5Mb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5C5C8F9-191E-974F-A320-0DEE88C143C4}"/>
              </a:ext>
            </a:extLst>
          </p:cNvPr>
          <p:cNvCxnSpPr>
            <a:cxnSpLocks/>
          </p:cNvCxnSpPr>
          <p:nvPr/>
        </p:nvCxnSpPr>
        <p:spPr>
          <a:xfrm flipV="1">
            <a:off x="1464414" y="1909755"/>
            <a:ext cx="6158232" cy="4394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CA115FBC-F646-4D40-91F9-8C0BF8F7399B}"/>
              </a:ext>
            </a:extLst>
          </p:cNvPr>
          <p:cNvCxnSpPr>
            <a:cxnSpLocks/>
          </p:cNvCxnSpPr>
          <p:nvPr/>
        </p:nvCxnSpPr>
        <p:spPr>
          <a:xfrm flipV="1">
            <a:off x="1409996" y="1921417"/>
            <a:ext cx="6269138" cy="1814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4645297-9954-7647-B281-E1E96C576D2A}"/>
              </a:ext>
            </a:extLst>
          </p:cNvPr>
          <p:cNvCxnSpPr>
            <a:cxnSpLocks/>
          </p:cNvCxnSpPr>
          <p:nvPr/>
        </p:nvCxnSpPr>
        <p:spPr>
          <a:xfrm>
            <a:off x="1409995" y="1436327"/>
            <a:ext cx="6241905" cy="4603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AE97DC0E-E23B-0642-AB55-35CA91D9F3B8}"/>
              </a:ext>
            </a:extLst>
          </p:cNvPr>
          <p:cNvCxnSpPr>
            <a:cxnSpLocks/>
          </p:cNvCxnSpPr>
          <p:nvPr/>
        </p:nvCxnSpPr>
        <p:spPr>
          <a:xfrm flipV="1">
            <a:off x="1475282" y="1911750"/>
            <a:ext cx="6013382" cy="9777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EA9E71EB-5378-1644-9AAC-40D610165A0C}"/>
              </a:ext>
            </a:extLst>
          </p:cNvPr>
          <p:cNvCxnSpPr>
            <a:cxnSpLocks/>
          </p:cNvCxnSpPr>
          <p:nvPr/>
        </p:nvCxnSpPr>
        <p:spPr>
          <a:xfrm>
            <a:off x="1397908" y="1827603"/>
            <a:ext cx="6241896" cy="558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64CEFABD-4845-334E-8D1C-D3FDF32412CA}"/>
              </a:ext>
            </a:extLst>
          </p:cNvPr>
          <p:cNvCxnSpPr>
            <a:cxnSpLocks/>
          </p:cNvCxnSpPr>
          <p:nvPr/>
        </p:nvCxnSpPr>
        <p:spPr>
          <a:xfrm>
            <a:off x="1445256" y="1290687"/>
            <a:ext cx="6164336" cy="6333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C88D525B-78BF-1E4A-9283-C9C303EC206A}"/>
              </a:ext>
            </a:extLst>
          </p:cNvPr>
          <p:cNvCxnSpPr>
            <a:cxnSpLocks/>
          </p:cNvCxnSpPr>
          <p:nvPr/>
        </p:nvCxnSpPr>
        <p:spPr>
          <a:xfrm flipV="1">
            <a:off x="1466449" y="1911750"/>
            <a:ext cx="6118959" cy="11369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5C4E2793-374A-3548-A18B-F77EB8032278}"/>
              </a:ext>
            </a:extLst>
          </p:cNvPr>
          <p:cNvCxnSpPr>
            <a:cxnSpLocks/>
          </p:cNvCxnSpPr>
          <p:nvPr/>
        </p:nvCxnSpPr>
        <p:spPr>
          <a:xfrm>
            <a:off x="1422078" y="1401366"/>
            <a:ext cx="6149416" cy="4832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37271D99-B6D6-2146-9B7B-0CB636B257F6}"/>
              </a:ext>
            </a:extLst>
          </p:cNvPr>
          <p:cNvCxnSpPr>
            <a:cxnSpLocks/>
          </p:cNvCxnSpPr>
          <p:nvPr/>
        </p:nvCxnSpPr>
        <p:spPr>
          <a:xfrm flipV="1">
            <a:off x="1463395" y="1911750"/>
            <a:ext cx="6191031" cy="6987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8C5CB678-D7F2-1D48-BD37-F880DD535471}"/>
              </a:ext>
            </a:extLst>
          </p:cNvPr>
          <p:cNvCxnSpPr>
            <a:cxnSpLocks/>
          </p:cNvCxnSpPr>
          <p:nvPr/>
        </p:nvCxnSpPr>
        <p:spPr>
          <a:xfrm flipV="1">
            <a:off x="1464405" y="1911750"/>
            <a:ext cx="6216731" cy="2703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ACA7D25-4A35-F445-B40E-3F2FD336120A}"/>
              </a:ext>
            </a:extLst>
          </p:cNvPr>
          <p:cNvCxnSpPr>
            <a:cxnSpLocks/>
          </p:cNvCxnSpPr>
          <p:nvPr/>
        </p:nvCxnSpPr>
        <p:spPr>
          <a:xfrm>
            <a:off x="1477284" y="2544044"/>
            <a:ext cx="6192760" cy="1242001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128656C-A0E0-ED46-84B2-FEEB8D2716A4}"/>
              </a:ext>
            </a:extLst>
          </p:cNvPr>
          <p:cNvCxnSpPr>
            <a:cxnSpLocks/>
          </p:cNvCxnSpPr>
          <p:nvPr/>
        </p:nvCxnSpPr>
        <p:spPr>
          <a:xfrm>
            <a:off x="1434182" y="1835292"/>
            <a:ext cx="6196565" cy="3145873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7D1247BE-91CD-1D4D-A1AA-C7A48D7D266F}"/>
              </a:ext>
            </a:extLst>
          </p:cNvPr>
          <p:cNvSpPr txBox="1"/>
          <p:nvPr/>
        </p:nvSpPr>
        <p:spPr>
          <a:xfrm>
            <a:off x="7752150" y="4831125"/>
            <a:ext cx="721672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63" dirty="0"/>
              <a:t>6.8 Mb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10CB3346-EDBE-6A44-B1D5-CAD19A785EC4}"/>
              </a:ext>
            </a:extLst>
          </p:cNvPr>
          <p:cNvSpPr txBox="1"/>
          <p:nvPr/>
        </p:nvSpPr>
        <p:spPr>
          <a:xfrm>
            <a:off x="7766795" y="3636005"/>
            <a:ext cx="816249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63" dirty="0"/>
              <a:t>19.3 Mb</a:t>
            </a: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E8818DC9-62D1-8A48-B2D5-1D0E2656F319}"/>
              </a:ext>
            </a:extLst>
          </p:cNvPr>
          <p:cNvSpPr/>
          <p:nvPr/>
        </p:nvSpPr>
        <p:spPr>
          <a:xfrm>
            <a:off x="1287161" y="3302289"/>
            <a:ext cx="288925" cy="293193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3CFA6BFA-0B3A-C544-8F02-D11D636252F3}"/>
              </a:ext>
            </a:extLst>
          </p:cNvPr>
          <p:cNvSpPr/>
          <p:nvPr/>
        </p:nvSpPr>
        <p:spPr>
          <a:xfrm>
            <a:off x="7566166" y="5488618"/>
            <a:ext cx="288925" cy="293193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E58AA4-3310-954B-9B41-3B0850943960}"/>
              </a:ext>
            </a:extLst>
          </p:cNvPr>
          <p:cNvSpPr txBox="1"/>
          <p:nvPr/>
        </p:nvSpPr>
        <p:spPr>
          <a:xfrm>
            <a:off x="840572" y="609782"/>
            <a:ext cx="882229" cy="39241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950" dirty="0"/>
              <a:t>GUPPY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3B6A21B-3C27-024F-83EC-DDAFD857974F}"/>
              </a:ext>
            </a:extLst>
          </p:cNvPr>
          <p:cNvSpPr txBox="1"/>
          <p:nvPr/>
        </p:nvSpPr>
        <p:spPr>
          <a:xfrm>
            <a:off x="7033329" y="609782"/>
            <a:ext cx="1237518" cy="39241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950" dirty="0"/>
              <a:t>PLATYFISH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3D0281-C47B-FA41-941F-5F2FC2D0E847}"/>
              </a:ext>
            </a:extLst>
          </p:cNvPr>
          <p:cNvSpPr txBox="1"/>
          <p:nvPr/>
        </p:nvSpPr>
        <p:spPr>
          <a:xfrm>
            <a:off x="7879272" y="5485173"/>
            <a:ext cx="1095941" cy="31745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63" dirty="0"/>
              <a:t>Centromere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4B669F-CFF1-C048-B589-C1BF01CF2A7E}"/>
              </a:ext>
            </a:extLst>
          </p:cNvPr>
          <p:cNvSpPr txBox="1"/>
          <p:nvPr/>
        </p:nvSpPr>
        <p:spPr>
          <a:xfrm>
            <a:off x="1581878" y="3171363"/>
            <a:ext cx="1095941" cy="31745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63" dirty="0"/>
              <a:t>Centromere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5FAC67-2162-3342-B0DD-1D3BCC5CE6A4}"/>
              </a:ext>
            </a:extLst>
          </p:cNvPr>
          <p:cNvSpPr txBox="1"/>
          <p:nvPr/>
        </p:nvSpPr>
        <p:spPr>
          <a:xfrm>
            <a:off x="3684434" y="1746104"/>
            <a:ext cx="859594" cy="31745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63" dirty="0"/>
              <a:t>20 genes</a:t>
            </a:r>
            <a:endParaRPr lang="en-US" sz="1463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C618F04-FDC0-B74D-A871-643062CF80A8}"/>
              </a:ext>
            </a:extLst>
          </p:cNvPr>
          <p:cNvSpPr txBox="1"/>
          <p:nvPr/>
        </p:nvSpPr>
        <p:spPr>
          <a:xfrm>
            <a:off x="2054489" y="3809545"/>
            <a:ext cx="765018" cy="31745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63"/>
              <a:t>6 </a:t>
            </a:r>
            <a:r>
              <a:rPr lang="en-GB" sz="1463" dirty="0"/>
              <a:t>genes</a:t>
            </a:r>
            <a:endParaRPr lang="en-US" sz="1463" dirty="0"/>
          </a:p>
        </p:txBody>
      </p:sp>
    </p:spTree>
    <p:extLst>
      <p:ext uri="{BB962C8B-B14F-4D97-AF65-F5344CB8AC3E}">
        <p14:creationId xmlns:p14="http://schemas.microsoft.com/office/powerpoint/2010/main" val="2738930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1150</TotalTime>
  <Words>244</Words>
  <Application>Microsoft Macintosh PowerPoint</Application>
  <PresentationFormat>A4 Paper (210x297 mm)</PresentationFormat>
  <Paragraphs>48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Deborah Charlesworth</dc:creator>
  <cp:lastModifiedBy>Deborah Charlesworth</cp:lastModifiedBy>
  <cp:revision>49</cp:revision>
  <cp:lastPrinted>2020-04-18T15:04:37Z</cp:lastPrinted>
  <dcterms:created xsi:type="dcterms:W3CDTF">2019-11-05T09:33:07Z</dcterms:created>
  <dcterms:modified xsi:type="dcterms:W3CDTF">2020-07-17T08:07:11Z</dcterms:modified>
</cp:coreProperties>
</file>