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52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83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22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43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50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09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59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50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114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76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12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0F54-87B1-41E6-9657-EBFAC92F59CB}" type="datetimeFigureOut">
              <a:rPr lang="en-IN" smtClean="0"/>
              <a:pPr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617D-DB83-4C42-9880-A1ADD6DBC75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57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LAK\Pictures\Screenshots\Screenshot (85).png"/>
          <p:cNvPicPr>
            <a:picLocks noChangeArrowheads="1"/>
          </p:cNvPicPr>
          <p:nvPr/>
        </p:nvPicPr>
        <p:blipFill>
          <a:blip r:embed="rId2"/>
          <a:srcRect r="-9741" b="2436"/>
          <a:stretch>
            <a:fillRect/>
          </a:stretch>
        </p:blipFill>
        <p:spPr bwMode="auto">
          <a:xfrm>
            <a:off x="431998" y="108000"/>
            <a:ext cx="1346400" cy="93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2000" y="1008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RR_3 (G/G&gt;G/A),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chrIV-244143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:\Users\PALAK\Pictures\Screenshots\Screenshot (86).png"/>
          <p:cNvPicPr>
            <a:picLocks noChangeArrowheads="1"/>
          </p:cNvPicPr>
          <p:nvPr/>
        </p:nvPicPr>
        <p:blipFill>
          <a:blip r:embed="rId3"/>
          <a:srcRect r="-9340"/>
          <a:stretch>
            <a:fillRect/>
          </a:stretch>
        </p:blipFill>
        <p:spPr bwMode="auto">
          <a:xfrm>
            <a:off x="2196000" y="108000"/>
            <a:ext cx="1346400" cy="93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6000" y="1008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RR _3 (T/T&gt;T/C),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chrXV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- 457512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 descr="C:\Users\PALAK\Pictures\Screenshots\Screenshot (89).png"/>
          <p:cNvPicPr>
            <a:picLocks noChangeArrowheads="1"/>
          </p:cNvPicPr>
          <p:nvPr/>
        </p:nvPicPr>
        <p:blipFill>
          <a:blip r:embed="rId4"/>
          <a:srcRect r="-9759"/>
          <a:stretch>
            <a:fillRect/>
          </a:stretch>
        </p:blipFill>
        <p:spPr bwMode="auto">
          <a:xfrm>
            <a:off x="3960000" y="108000"/>
            <a:ext cx="1346400" cy="93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96000" y="1062206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RR _3 (C/C&gt;C/A), chrVI-24346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 descr="C:\Users\PALAK\Pictures\Screenshots\Screenshot (90).png"/>
          <p:cNvPicPr>
            <a:picLocks noChangeArrowheads="1"/>
          </p:cNvPicPr>
          <p:nvPr/>
        </p:nvPicPr>
        <p:blipFill>
          <a:blip r:embed="rId5"/>
          <a:srcRect r="-1576"/>
          <a:stretch>
            <a:fillRect/>
          </a:stretch>
        </p:blipFill>
        <p:spPr bwMode="auto">
          <a:xfrm>
            <a:off x="5759998" y="108000"/>
            <a:ext cx="1346400" cy="93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6000" y="1008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RR_3 (G/G&gt;G/A),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chrII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- 350232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" descr="C:\Users\PALAK\Pictures\Screenshots\Screenshot (91).png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3998" y="108000"/>
            <a:ext cx="1346400" cy="936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60000" y="1008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S/R_4 (C/C&gt;C/A),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chrVIII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- 367732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7" descr="C:\Users\PALAK\Pictures\Screenshots\Screenshot (93).png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1999" y="1476000"/>
            <a:ext cx="1346400" cy="936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32000" y="2376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S/R _4 (C/C&gt;C/A),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chrIV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- 302875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8" descr="C:\Users\PALAK\Pictures\Screenshots\Screenshot (94).png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96000" y="1476000"/>
            <a:ext cx="1346400" cy="936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196000" y="2376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S/R_4 (A/A&gt;A/T),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chrXV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- 1019241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9" descr="C:\Users\PALAK\Pictures\Screenshots\Screenshot (95).png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0000" y="1476000"/>
            <a:ext cx="1346400" cy="936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996000" y="2376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SS_4 (T/T&gt;T/G), chrXI-422803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0" descr="C:\Users\PALAK\Pictures\Screenshots\Screenshot (96).png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60000" y="1476000"/>
            <a:ext cx="1346400" cy="9360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96000" y="2376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SS_4 (T/T&gt;T/G), chrXIII-117057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1" descr="C:\Users\PALAK\Pictures\Screenshots\Screenshot (97).png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24000" y="1476000"/>
            <a:ext cx="1346400" cy="9360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7560000" y="2376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SS_4 (G/G&gt;G/A), chrVIII-199667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2" descr="C:\Users\PALAK\Pictures\Screenshots\Screenshot (98).png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32000" y="2880000"/>
            <a:ext cx="1346400" cy="936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32000" y="3780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 _2 (G/G&gt;G/T),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chrVII-239925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 descr="C:\Users\PALAK\Pictures\Screenshots\Screenshot (99).png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96000" y="2880000"/>
            <a:ext cx="1346400" cy="9360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2196000" y="3780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SS_2 (C/C&gt;C/A),</a:t>
            </a:r>
          </a:p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chrII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- 274620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3" descr="C:\Users\PALAK\Pictures\Screenshots\Screenshot (100).png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60000" y="2880000"/>
            <a:ext cx="1346400" cy="9360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996000" y="3780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S/Y_9 (T/T&gt;T/C),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chrXVI-703527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4" descr="C:\Users\PALAK\Pictures\Screenshots\Screenshot (101).png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60000" y="2880000"/>
            <a:ext cx="1346400" cy="9360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5796000" y="3780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S/Y_5  (T/T&gt;T/G),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chrII-686987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6" descr="C:\Users\PALAK\Pictures\Screenshots\Screenshot (102).png"/>
          <p:cNvPicPr>
            <a:picLocks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24000" y="2880000"/>
            <a:ext cx="1346400" cy="9360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560000" y="3780000"/>
            <a:ext cx="1296000" cy="39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S/Y_6 (A/A&gt;A/G), chrXIII-525203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7" descr="C:\Users\PALAK\Pictures\Screenshots\Screenshot (103).png"/>
          <p:cNvPicPr>
            <a:picLocks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32000" y="4284000"/>
            <a:ext cx="1346400" cy="9360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432000" y="5184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YY_4(C/C&gt;C/A), chrVIII-228554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96000" y="5184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YY_4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(C/C&gt;C/T), chrX-379556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96000" y="5184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YY_3 (C/C&gt;C/T), chrIV-286417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PALAK\Pictures\Screenshots\Screenshot (106).png"/>
          <p:cNvPicPr>
            <a:picLocks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760000" y="4284000"/>
            <a:ext cx="1346400" cy="9360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5796000" y="5172891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YY_3 (C/C&gt;C/A), chrV-514296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 descr="C:\Users\PALAK\Pictures\Screenshots\Screenshot (107).png"/>
          <p:cNvPicPr>
            <a:picLocks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524000" y="4284000"/>
            <a:ext cx="1346400" cy="936000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7560000" y="5184000"/>
            <a:ext cx="12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YY_5 (C/C&gt;C/A), chrIII-77466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2" descr="C:\Users\PALAK\Pictures\Screenshots\Screenshot (108).png"/>
          <p:cNvPicPr>
            <a:picLocks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196000" y="4284000"/>
            <a:ext cx="1346400" cy="936000"/>
          </a:xfrm>
          <a:prstGeom prst="rect">
            <a:avLst/>
          </a:prstGeom>
          <a:noFill/>
        </p:spPr>
      </p:pic>
      <p:pic>
        <p:nvPicPr>
          <p:cNvPr id="41" name="Picture 3" descr="C:\Users\PALAK\Pictures\Screenshots\Screenshot (109).png"/>
          <p:cNvPicPr>
            <a:picLocks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960000" y="4284000"/>
            <a:ext cx="1346400" cy="936000"/>
          </a:xfrm>
          <a:prstGeom prst="rect">
            <a:avLst/>
          </a:prstGeom>
          <a:noFill/>
        </p:spPr>
      </p:pic>
      <p:sp>
        <p:nvSpPr>
          <p:cNvPr id="42" name="TextBox 169"/>
          <p:cNvSpPr txBox="1"/>
          <p:nvPr/>
        </p:nvSpPr>
        <p:spPr>
          <a:xfrm>
            <a:off x="64910" y="6366653"/>
            <a:ext cx="7851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>
                <a:latin typeface="Arial "/>
              </a:rPr>
              <a:t>Figure </a:t>
            </a:r>
            <a:r>
              <a:rPr lang="en-IN" sz="1200" b="1" dirty="0" smtClean="0">
                <a:latin typeface="Arial "/>
              </a:rPr>
              <a:t>S4.</a:t>
            </a:r>
            <a:r>
              <a:rPr lang="en-US" sz="1200" b="1" dirty="0" smtClean="0">
                <a:latin typeface="Arial "/>
              </a:rPr>
              <a:t>  Verification </a:t>
            </a:r>
            <a:r>
              <a:rPr lang="en-US" sz="1200" b="1" dirty="0">
                <a:latin typeface="Arial "/>
              </a:rPr>
              <a:t>of SNMs by Sanger sequencing.  </a:t>
            </a:r>
            <a:r>
              <a:rPr lang="en-US" sz="1200" dirty="0" smtClean="0">
                <a:latin typeface="Arial "/>
              </a:rPr>
              <a:t>20</a:t>
            </a:r>
            <a:r>
              <a:rPr lang="en-US" sz="1200" dirty="0" smtClean="0">
                <a:latin typeface="Arial "/>
              </a:rPr>
              <a:t> </a:t>
            </a:r>
            <a:r>
              <a:rPr lang="en-US" sz="1200" dirty="0">
                <a:latin typeface="Arial "/>
              </a:rPr>
              <a:t>SNMs verified by Sanger sequencing are shown</a:t>
            </a:r>
            <a:r>
              <a:rPr lang="en-US" sz="1200" dirty="0" smtClean="0">
                <a:latin typeface="Arial "/>
              </a:rPr>
              <a:t>.</a:t>
            </a:r>
          </a:p>
          <a:p>
            <a:r>
              <a:rPr lang="en-US" sz="1200" dirty="0" smtClean="0">
                <a:latin typeface="Arial "/>
              </a:rPr>
              <a:t>The </a:t>
            </a:r>
            <a:r>
              <a:rPr lang="en-US" sz="1200" dirty="0">
                <a:latin typeface="Arial "/>
              </a:rPr>
              <a:t>mutated base is shaded.</a:t>
            </a:r>
            <a:endParaRPr lang="en-IN" sz="1200" dirty="0">
              <a:latin typeface="Arial "/>
            </a:endParaRPr>
          </a:p>
          <a:p>
            <a:r>
              <a:rPr lang="en-IN" sz="1200" b="1" dirty="0" smtClean="0">
                <a:latin typeface="Arial "/>
              </a:rPr>
              <a:t> </a:t>
            </a:r>
            <a:endParaRPr lang="en-IN" sz="1200" b="1" dirty="0"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3768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</TotalTime>
  <Words>138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IISER</cp:lastModifiedBy>
  <cp:revision>32</cp:revision>
  <dcterms:created xsi:type="dcterms:W3CDTF">2019-05-06T06:25:16Z</dcterms:created>
  <dcterms:modified xsi:type="dcterms:W3CDTF">2020-07-11T06:49:26Z</dcterms:modified>
</cp:coreProperties>
</file>