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524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083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0229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43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6507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099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597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2508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114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1763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1237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70F54-87B1-41E6-9657-EBFAC92F59CB}" type="datetimeFigureOut">
              <a:rPr lang="en-IN" smtClean="0"/>
              <a:t>11-07-2020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8617D-DB83-4C42-9880-A1ADD6DBC7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857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444" y="48213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I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91388" y="52646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TextBox 169"/>
          <p:cNvSpPr txBox="1"/>
          <p:nvPr/>
        </p:nvSpPr>
        <p:spPr>
          <a:xfrm>
            <a:off x="0" y="5917394"/>
            <a:ext cx="9072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b="1" dirty="0">
                <a:latin typeface="Arial "/>
              </a:rPr>
              <a:t>Figure </a:t>
            </a:r>
            <a:r>
              <a:rPr lang="en-IN" sz="1200" b="1" dirty="0" smtClean="0">
                <a:latin typeface="Arial "/>
              </a:rPr>
              <a:t>S1.  </a:t>
            </a:r>
            <a:r>
              <a:rPr lang="en-US" sz="1200" b="1" dirty="0" smtClean="0">
                <a:latin typeface="Arial "/>
              </a:rPr>
              <a:t>Analysis </a:t>
            </a:r>
            <a:r>
              <a:rPr lang="en-US" sz="1200" b="1" dirty="0">
                <a:latin typeface="Arial "/>
              </a:rPr>
              <a:t>of LOH in S/Y and S/R hybrids</a:t>
            </a:r>
            <a:r>
              <a:rPr lang="en-US" sz="1200" dirty="0">
                <a:latin typeface="Arial "/>
              </a:rPr>
              <a:t>.  </a:t>
            </a:r>
            <a:r>
              <a:rPr lang="en-US" sz="1200" b="1" dirty="0">
                <a:latin typeface="Arial "/>
              </a:rPr>
              <a:t>A</a:t>
            </a:r>
            <a:r>
              <a:rPr lang="en-US" sz="1200" dirty="0">
                <a:latin typeface="Arial "/>
              </a:rPr>
              <a:t>) Box plot showing the number of LOH tracts (supported by </a:t>
            </a:r>
            <a:r>
              <a:rPr lang="en-US" sz="1200" dirty="0" smtClean="0">
                <a:latin typeface="Arial "/>
              </a:rPr>
              <a:t>10</a:t>
            </a:r>
            <a:r>
              <a:rPr lang="en-US" sz="1200" dirty="0" smtClean="0">
                <a:latin typeface="Arial "/>
              </a:rPr>
              <a:t> </a:t>
            </a:r>
            <a:r>
              <a:rPr lang="en-US" sz="1200" dirty="0">
                <a:latin typeface="Arial "/>
              </a:rPr>
              <a:t>or </a:t>
            </a:r>
            <a:r>
              <a:rPr lang="en-US" sz="1200" dirty="0" smtClean="0">
                <a:latin typeface="Arial "/>
              </a:rPr>
              <a:t>more</a:t>
            </a:r>
          </a:p>
          <a:p>
            <a:r>
              <a:rPr lang="en-US" sz="1200" dirty="0" smtClean="0">
                <a:latin typeface="Arial "/>
              </a:rPr>
              <a:t>SNPs</a:t>
            </a:r>
            <a:r>
              <a:rPr lang="en-US" sz="1200" dirty="0">
                <a:latin typeface="Arial "/>
              </a:rPr>
              <a:t>) among different classes of LOH tract sizes in S/Y and S/R hybrids.  Outliers are removed.  Non-significant differences </a:t>
            </a:r>
            <a:r>
              <a:rPr lang="en-US" sz="1200" dirty="0" smtClean="0">
                <a:latin typeface="Arial "/>
              </a:rPr>
              <a:t>are</a:t>
            </a:r>
          </a:p>
          <a:p>
            <a:r>
              <a:rPr lang="en-US" sz="1200" dirty="0" smtClean="0">
                <a:latin typeface="Arial "/>
              </a:rPr>
              <a:t>shown </a:t>
            </a:r>
            <a:r>
              <a:rPr lang="en-US" sz="1200" dirty="0">
                <a:latin typeface="Arial "/>
              </a:rPr>
              <a:t>as </a:t>
            </a:r>
            <a:r>
              <a:rPr lang="en-US" sz="1200" dirty="0" err="1" smtClean="0">
                <a:latin typeface="Arial "/>
              </a:rPr>
              <a:t>n.s</a:t>
            </a:r>
            <a:r>
              <a:rPr lang="en-US" sz="1200" dirty="0" smtClean="0">
                <a:latin typeface="Arial "/>
              </a:rPr>
              <a:t> (t-test).</a:t>
            </a:r>
            <a:r>
              <a:rPr lang="en-US" sz="1200" b="1" dirty="0" smtClean="0">
                <a:latin typeface="Arial "/>
              </a:rPr>
              <a:t>  </a:t>
            </a:r>
            <a:r>
              <a:rPr lang="en-US" sz="1200" b="1" dirty="0">
                <a:latin typeface="Arial "/>
              </a:rPr>
              <a:t>B)</a:t>
            </a:r>
            <a:r>
              <a:rPr lang="en-US" sz="1200" dirty="0">
                <a:latin typeface="Arial "/>
              </a:rPr>
              <a:t> Individual S/Y and S/R lines sorted based on the number of LOH counts (supported </a:t>
            </a:r>
            <a:r>
              <a:rPr lang="en-US" sz="1200">
                <a:latin typeface="Arial "/>
              </a:rPr>
              <a:t>by </a:t>
            </a:r>
            <a:r>
              <a:rPr lang="en-US" sz="1200" smtClean="0">
                <a:latin typeface="Arial "/>
              </a:rPr>
              <a:t>10</a:t>
            </a:r>
            <a:r>
              <a:rPr lang="en-US" sz="1200" smtClean="0">
                <a:latin typeface="Arial "/>
              </a:rPr>
              <a:t> </a:t>
            </a:r>
            <a:r>
              <a:rPr lang="en-US" sz="1200" dirty="0">
                <a:latin typeface="Arial "/>
              </a:rPr>
              <a:t>or more SNPs).</a:t>
            </a:r>
            <a:endParaRPr lang="en-IN" sz="1200" dirty="0">
              <a:latin typeface="Arial "/>
            </a:endParaRPr>
          </a:p>
          <a:p>
            <a:endParaRPr lang="en-IN" sz="1200" b="1" dirty="0">
              <a:latin typeface="Arial 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4B69B3-060D-D24C-BE07-43B016B6E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8876" y="849978"/>
            <a:ext cx="4318000" cy="2514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AA1BB1-A397-4143-8120-21BBB7DA8E37}"/>
              </a:ext>
            </a:extLst>
          </p:cNvPr>
          <p:cNvSpPr txBox="1"/>
          <p:nvPr/>
        </p:nvSpPr>
        <p:spPr>
          <a:xfrm>
            <a:off x="5425064" y="1085374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S/Y_8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ADE1CF-5D8E-4643-833F-8018DA19328A}"/>
              </a:ext>
            </a:extLst>
          </p:cNvPr>
          <p:cNvSpPr txBox="1"/>
          <p:nvPr/>
        </p:nvSpPr>
        <p:spPr>
          <a:xfrm>
            <a:off x="5676317" y="2488278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S/Y_3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D8DBC2-1D07-BF4D-8DFF-9634EAC2737F}"/>
              </a:ext>
            </a:extLst>
          </p:cNvPr>
          <p:cNvSpPr txBox="1"/>
          <p:nvPr/>
        </p:nvSpPr>
        <p:spPr>
          <a:xfrm>
            <a:off x="6037135" y="2522877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S/Y_9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A8611A-AC2E-6B4F-A041-A4012CB72140}"/>
              </a:ext>
            </a:extLst>
          </p:cNvPr>
          <p:cNvSpPr txBox="1"/>
          <p:nvPr/>
        </p:nvSpPr>
        <p:spPr>
          <a:xfrm>
            <a:off x="6397952" y="2649809"/>
            <a:ext cx="46543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S/Y_10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01C240-A49F-674F-B359-4894C3645EB3}"/>
              </a:ext>
            </a:extLst>
          </p:cNvPr>
          <p:cNvSpPr txBox="1"/>
          <p:nvPr/>
        </p:nvSpPr>
        <p:spPr>
          <a:xfrm>
            <a:off x="6764534" y="2609443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S/Y_2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8FFEFD-9021-F346-B252-AFFCDCC4D1DE}"/>
              </a:ext>
            </a:extLst>
          </p:cNvPr>
          <p:cNvSpPr txBox="1"/>
          <p:nvPr/>
        </p:nvSpPr>
        <p:spPr>
          <a:xfrm>
            <a:off x="7146702" y="2639238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S/Y_7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CEC806-6269-2B41-93A1-0484EDF2C5D2}"/>
              </a:ext>
            </a:extLst>
          </p:cNvPr>
          <p:cNvSpPr txBox="1"/>
          <p:nvPr/>
        </p:nvSpPr>
        <p:spPr>
          <a:xfrm>
            <a:off x="7490631" y="2708436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S/Y_6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767149-AC3F-DC45-B97D-075782879A6E}"/>
              </a:ext>
            </a:extLst>
          </p:cNvPr>
          <p:cNvSpPr txBox="1"/>
          <p:nvPr/>
        </p:nvSpPr>
        <p:spPr>
          <a:xfrm>
            <a:off x="7900877" y="2731571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S/Y_1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E8898B-7EE3-AF4F-B47F-2143176863F7}"/>
              </a:ext>
            </a:extLst>
          </p:cNvPr>
          <p:cNvSpPr txBox="1"/>
          <p:nvPr/>
        </p:nvSpPr>
        <p:spPr>
          <a:xfrm>
            <a:off x="8272845" y="2742142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S/Y_4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43A725-DA7C-A44B-8C7D-D81EFF8EAB9D}"/>
              </a:ext>
            </a:extLst>
          </p:cNvPr>
          <p:cNvSpPr txBox="1"/>
          <p:nvPr/>
        </p:nvSpPr>
        <p:spPr>
          <a:xfrm>
            <a:off x="8659885" y="2752713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S/Y_5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C296B6-A738-E44D-992F-7861B3BEF07B}"/>
              </a:ext>
            </a:extLst>
          </p:cNvPr>
          <p:cNvSpPr txBox="1"/>
          <p:nvPr/>
        </p:nvSpPr>
        <p:spPr>
          <a:xfrm>
            <a:off x="5226528" y="2486014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S/R_9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90FE5F-174C-DA4A-9AE9-3DFC1CC5EBCA}"/>
              </a:ext>
            </a:extLst>
          </p:cNvPr>
          <p:cNvSpPr txBox="1"/>
          <p:nvPr/>
        </p:nvSpPr>
        <p:spPr>
          <a:xfrm>
            <a:off x="5589063" y="2785940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S/R_8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DA71A0-83E3-B04D-8E28-0363AAC26D1F}"/>
              </a:ext>
            </a:extLst>
          </p:cNvPr>
          <p:cNvSpPr txBox="1"/>
          <p:nvPr/>
        </p:nvSpPr>
        <p:spPr>
          <a:xfrm>
            <a:off x="5998724" y="2831937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S/R_4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813280-AF2E-F341-BAC2-FC56A7131431}"/>
              </a:ext>
            </a:extLst>
          </p:cNvPr>
          <p:cNvSpPr txBox="1"/>
          <p:nvPr/>
        </p:nvSpPr>
        <p:spPr>
          <a:xfrm>
            <a:off x="6324632" y="2823904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S/R_6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23BCB8-ABE7-1541-953F-F79015D0C8A3}"/>
              </a:ext>
            </a:extLst>
          </p:cNvPr>
          <p:cNvSpPr txBox="1"/>
          <p:nvPr/>
        </p:nvSpPr>
        <p:spPr>
          <a:xfrm>
            <a:off x="6714913" y="2869074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S/R_5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A1F3D0-E892-674F-A729-F004DE1E999A}"/>
              </a:ext>
            </a:extLst>
          </p:cNvPr>
          <p:cNvSpPr txBox="1"/>
          <p:nvPr/>
        </p:nvSpPr>
        <p:spPr>
          <a:xfrm>
            <a:off x="7019397" y="2853699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S/R_7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66E3BB8-85B1-6445-B244-79D058A062C1}"/>
              </a:ext>
            </a:extLst>
          </p:cNvPr>
          <p:cNvSpPr txBox="1"/>
          <p:nvPr/>
        </p:nvSpPr>
        <p:spPr>
          <a:xfrm>
            <a:off x="7429643" y="2878273"/>
            <a:ext cx="45800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S/R_10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A3D36DB-AA27-2D46-B2A2-AA42986E87A0}"/>
              </a:ext>
            </a:extLst>
          </p:cNvPr>
          <p:cNvSpPr txBox="1"/>
          <p:nvPr/>
        </p:nvSpPr>
        <p:spPr>
          <a:xfrm>
            <a:off x="7849847" y="2879991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S/R_3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B04A9A-EE23-9C44-93A8-864CED983FDF}"/>
              </a:ext>
            </a:extLst>
          </p:cNvPr>
          <p:cNvSpPr txBox="1"/>
          <p:nvPr/>
        </p:nvSpPr>
        <p:spPr>
          <a:xfrm>
            <a:off x="8254866" y="3019144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S/R_2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0FB74F-CB00-6642-BB1B-DBEBDDFDD685}"/>
              </a:ext>
            </a:extLst>
          </p:cNvPr>
          <p:cNvSpPr txBox="1"/>
          <p:nvPr/>
        </p:nvSpPr>
        <p:spPr>
          <a:xfrm>
            <a:off x="8656743" y="3058645"/>
            <a:ext cx="4102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S/R_1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72" y="706865"/>
            <a:ext cx="4343674" cy="2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74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658</TotalTime>
  <Words>101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IISER</cp:lastModifiedBy>
  <cp:revision>26</cp:revision>
  <dcterms:created xsi:type="dcterms:W3CDTF">2019-05-06T06:25:16Z</dcterms:created>
  <dcterms:modified xsi:type="dcterms:W3CDTF">2020-07-11T06:48:58Z</dcterms:modified>
</cp:coreProperties>
</file>