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62" d="100"/>
          <a:sy n="62" d="100"/>
        </p:scale>
        <p:origin x="762" y="3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7F76102-C5C5-4C21-BFE2-F0EDC0C7358B}" type="datetimeFigureOut">
              <a:rPr lang="en-US" smtClean="0"/>
              <a:t>6/21/2020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9107254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F76102-C5C5-4C21-BFE2-F0EDC0C7358B}" type="datetimeFigureOut">
              <a:rPr lang="en-US" smtClean="0"/>
              <a:t>6/21/2020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4037461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F76102-C5C5-4C21-BFE2-F0EDC0C7358B}" type="datetimeFigureOut">
              <a:rPr lang="en-US" smtClean="0"/>
              <a:t>6/21/2020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31671832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F76102-C5C5-4C21-BFE2-F0EDC0C7358B}" type="datetimeFigureOut">
              <a:rPr lang="en-US" smtClean="0"/>
              <a:t>6/21/2020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3573311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7F76102-C5C5-4C21-BFE2-F0EDC0C7358B}" type="datetimeFigureOut">
              <a:rPr lang="en-US" smtClean="0"/>
              <a:t>6/21/2020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27468843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7F76102-C5C5-4C21-BFE2-F0EDC0C7358B}" type="datetimeFigureOut">
              <a:rPr lang="en-US" smtClean="0"/>
              <a:t>6/21/2020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3856924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7F76102-C5C5-4C21-BFE2-F0EDC0C7358B}" type="datetimeFigureOut">
              <a:rPr lang="en-US" smtClean="0"/>
              <a:t>6/21/2020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3875592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F76102-C5C5-4C21-BFE2-F0EDC0C7358B}" type="datetimeFigureOut">
              <a:rPr lang="en-US" smtClean="0"/>
              <a:t>6/21/2020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285519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F76102-C5C5-4C21-BFE2-F0EDC0C7358B}" type="datetimeFigureOut">
              <a:rPr lang="en-US" smtClean="0"/>
              <a:t>6/21/2020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3652185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7F76102-C5C5-4C21-BFE2-F0EDC0C7358B}" type="datetimeFigureOut">
              <a:rPr lang="en-US" smtClean="0"/>
              <a:t>6/21/2020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12140762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7F76102-C5C5-4C21-BFE2-F0EDC0C7358B}" type="datetimeFigureOut">
              <a:rPr lang="en-US" smtClean="0"/>
              <a:t>6/21/2020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10136366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F76102-C5C5-4C21-BFE2-F0EDC0C7358B}" type="datetimeFigureOut">
              <a:rPr lang="en-US" smtClean="0"/>
              <a:t>6/21/2020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9305B5-B844-4B4C-B993-9A5D9343D749}" type="slidenum">
              <a:rPr lang="en-US" smtClean="0"/>
              <a:t>‹#›</a:t>
            </a:fld>
            <a:endParaRPr lang="en-US"/>
          </a:p>
        </p:txBody>
      </p:sp>
    </p:spTree>
    <p:extLst>
      <p:ext uri="{BB962C8B-B14F-4D97-AF65-F5344CB8AC3E}">
        <p14:creationId xmlns:p14="http://schemas.microsoft.com/office/powerpoint/2010/main" val="22036077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913871" y="813602"/>
            <a:ext cx="5688061" cy="3755461"/>
          </a:xfrm>
          <a:prstGeom prst="rect">
            <a:avLst/>
          </a:prstGeom>
        </p:spPr>
      </p:pic>
      <p:sp>
        <p:nvSpPr>
          <p:cNvPr id="5" name="Rectangle 4"/>
          <p:cNvSpPr/>
          <p:nvPr/>
        </p:nvSpPr>
        <p:spPr>
          <a:xfrm>
            <a:off x="891348" y="4937896"/>
            <a:ext cx="10650071" cy="1674754"/>
          </a:xfrm>
          <a:prstGeom prst="rect">
            <a:avLst/>
          </a:prstGeom>
        </p:spPr>
        <p:txBody>
          <a:bodyPr wrap="square">
            <a:spAutoFit/>
          </a:bodyPr>
          <a:lstStyle/>
          <a:p>
            <a:pPr>
              <a:lnSpc>
                <a:spcPct val="150000"/>
              </a:lnSpc>
              <a:spcAft>
                <a:spcPts val="800"/>
              </a:spcAft>
            </a:pPr>
            <a:r>
              <a:rPr lang="en-US" sz="1400" dirty="0">
                <a:latin typeface="Calibri" panose="020F0502020204030204" pitchFamily="34" charset="0"/>
                <a:ea typeface="Calibri" panose="020F0502020204030204" pitchFamily="34" charset="0"/>
                <a:cs typeface="Calibri" panose="020F0502020204030204" pitchFamily="34" charset="0"/>
              </a:rPr>
              <a:t>Figure S1.  Population metrics in the </a:t>
            </a:r>
            <a:r>
              <a:rPr lang="en-US" sz="1400" dirty="0" err="1">
                <a:latin typeface="Calibri" panose="020F0502020204030204" pitchFamily="34" charset="0"/>
                <a:ea typeface="Calibri" panose="020F0502020204030204" pitchFamily="34" charset="0"/>
                <a:cs typeface="Calibri" panose="020F0502020204030204" pitchFamily="34" charset="0"/>
              </a:rPr>
              <a:t>nNIL</a:t>
            </a:r>
            <a:r>
              <a:rPr lang="en-US" sz="1400" dirty="0">
                <a:latin typeface="Calibri" panose="020F0502020204030204" pitchFamily="34" charset="0"/>
                <a:ea typeface="Calibri" panose="020F0502020204030204" pitchFamily="34" charset="0"/>
                <a:cs typeface="Calibri" panose="020F0502020204030204" pitchFamily="34" charset="0"/>
              </a:rPr>
              <a:t> library, including a) distribution the number of NILs analyzed in this study based on original donor designation, b) frequency distribution of NILs for resistance to NLB, c) frequency distribution of NILs for days to </a:t>
            </a:r>
            <a:r>
              <a:rPr lang="en-US" sz="1400" dirty="0" err="1">
                <a:latin typeface="Calibri" panose="020F0502020204030204" pitchFamily="34" charset="0"/>
                <a:ea typeface="Calibri" panose="020F0502020204030204" pitchFamily="34" charset="0"/>
                <a:cs typeface="Calibri" panose="020F0502020204030204" pitchFamily="34" charset="0"/>
              </a:rPr>
              <a:t>anthesis</a:t>
            </a:r>
            <a:r>
              <a:rPr lang="en-US" sz="1400" dirty="0">
                <a:latin typeface="Calibri" panose="020F0502020204030204" pitchFamily="34" charset="0"/>
                <a:ea typeface="Calibri" panose="020F0502020204030204" pitchFamily="34" charset="0"/>
                <a:cs typeface="Calibri" panose="020F0502020204030204" pitchFamily="34" charset="0"/>
              </a:rPr>
              <a:t>, and d) significant negative correlation of northern leaf blight to days to </a:t>
            </a:r>
            <a:r>
              <a:rPr lang="en-US" sz="1400" dirty="0" err="1">
                <a:latin typeface="Calibri" panose="020F0502020204030204" pitchFamily="34" charset="0"/>
                <a:ea typeface="Calibri" panose="020F0502020204030204" pitchFamily="34" charset="0"/>
                <a:cs typeface="Calibri" panose="020F0502020204030204" pitchFamily="34" charset="0"/>
              </a:rPr>
              <a:t>anthesis</a:t>
            </a:r>
            <a:r>
              <a:rPr lang="en-US" sz="1400" dirty="0">
                <a:latin typeface="Calibri" panose="020F0502020204030204" pitchFamily="34" charset="0"/>
                <a:ea typeface="Calibri" panose="020F0502020204030204" pitchFamily="34" charset="0"/>
                <a:cs typeface="Calibri" panose="020F0502020204030204" pitchFamily="34" charset="0"/>
              </a:rPr>
              <a:t>.  The AUDPC (b) and days to </a:t>
            </a:r>
            <a:r>
              <a:rPr lang="en-US" sz="1400" dirty="0" err="1">
                <a:latin typeface="Calibri" panose="020F0502020204030204" pitchFamily="34" charset="0"/>
                <a:ea typeface="Calibri" panose="020F0502020204030204" pitchFamily="34" charset="0"/>
                <a:cs typeface="Calibri" panose="020F0502020204030204" pitchFamily="34" charset="0"/>
              </a:rPr>
              <a:t>anthesis</a:t>
            </a:r>
            <a:r>
              <a:rPr lang="en-US" sz="1400" dirty="0">
                <a:latin typeface="Calibri" panose="020F0502020204030204" pitchFamily="34" charset="0"/>
                <a:ea typeface="Calibri" panose="020F0502020204030204" pitchFamily="34" charset="0"/>
                <a:cs typeface="Calibri" panose="020F0502020204030204" pitchFamily="34" charset="0"/>
              </a:rPr>
              <a:t> (c) in the recurrent parent, B73, is shown, indicating that B73 values lie just below the mean of both traits.  A small significant genetic correlation (d) was detected between NLB AUDPC and days to </a:t>
            </a:r>
            <a:r>
              <a:rPr lang="en-US" sz="1400" dirty="0" err="1">
                <a:latin typeface="Calibri" panose="020F0502020204030204" pitchFamily="34" charset="0"/>
                <a:ea typeface="Calibri" panose="020F0502020204030204" pitchFamily="34" charset="0"/>
                <a:cs typeface="Calibri" panose="020F0502020204030204" pitchFamily="34" charset="0"/>
              </a:rPr>
              <a:t>anthesis</a:t>
            </a:r>
            <a:r>
              <a:rPr lang="en-US" sz="1400" dirty="0">
                <a:latin typeface="Calibri" panose="020F0502020204030204" pitchFamily="34" charset="0"/>
                <a:ea typeface="Calibri" panose="020F0502020204030204" pitchFamily="34" charset="0"/>
                <a:cs typeface="Calibri" panose="020F0502020204030204" pitchFamily="34" charset="0"/>
              </a:rPr>
              <a:t> in the </a:t>
            </a:r>
            <a:r>
              <a:rPr lang="en-US" sz="1400" dirty="0" err="1">
                <a:latin typeface="Calibri" panose="020F0502020204030204" pitchFamily="34" charset="0"/>
                <a:ea typeface="Calibri" panose="020F0502020204030204" pitchFamily="34" charset="0"/>
                <a:cs typeface="Calibri" panose="020F0502020204030204" pitchFamily="34" charset="0"/>
              </a:rPr>
              <a:t>nNIL</a:t>
            </a:r>
            <a:r>
              <a:rPr lang="en-US" sz="1400" dirty="0">
                <a:latin typeface="Calibri" panose="020F0502020204030204" pitchFamily="34" charset="0"/>
                <a:ea typeface="Calibri" panose="020F0502020204030204" pitchFamily="34" charset="0"/>
                <a:cs typeface="Calibri" panose="020F0502020204030204" pitchFamily="34" charset="0"/>
              </a:rPr>
              <a:t> library (c).</a:t>
            </a:r>
            <a:endParaRPr lang="en-US" sz="14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943691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124</Words>
  <Application>Microsoft Office PowerPoint</Application>
  <PresentationFormat>Widescreen</PresentationFormat>
  <Paragraphs>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Cornell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Judith M. Kolkman</dc:creator>
  <cp:lastModifiedBy>Judith M. Kolkman</cp:lastModifiedBy>
  <cp:revision>1</cp:revision>
  <dcterms:created xsi:type="dcterms:W3CDTF">2020-06-21T05:06:10Z</dcterms:created>
  <dcterms:modified xsi:type="dcterms:W3CDTF">2020-06-21T05:09:04Z</dcterms:modified>
</cp:coreProperties>
</file>